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6.xml" ContentType="application/vnd.openxmlformats-officedocument.theme+xml"/>
  <Override PartName="/ppt/tags/tag8.xml" ContentType="application/vnd.openxmlformats-officedocument.presentationml.tags+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8.xml" ContentType="application/vnd.openxmlformats-officedocument.theme+xml"/>
  <Override PartName="/ppt/tags/tag10.xml" ContentType="application/vnd.openxmlformats-officedocument.presentationml.tags+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9.xml" ContentType="application/vnd.openxmlformats-officedocument.theme+xml"/>
  <Override PartName="/ppt/tags/tag11.xml" ContentType="application/vnd.openxmlformats-officedocument.presentationml.tags+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0.xml" ContentType="application/vnd.openxmlformats-officedocument.theme+xml"/>
  <Override PartName="/ppt/tags/tag12.xml" ContentType="application/vnd.openxmlformats-officedocument.presentationml.tags+xml"/>
  <Override PartName="/ppt/theme/theme11.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tags/tag17.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tags/tag18.xml" ContentType="application/vnd.openxmlformats-officedocument.presentationml.tag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tags/tag19.xml" ContentType="application/vnd.openxmlformats-officedocument.presentationml.tag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13.xml" ContentType="application/vnd.openxmlformats-officedocument.themeOverride+xml"/>
  <Override PartName="/ppt/tags/tag33.xml" ContentType="application/vnd.openxmlformats-officedocument.presentationml.tags+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4.xml" ContentType="application/vnd.openxmlformats-officedocument.themeOverr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5.xml" ContentType="application/vnd.openxmlformats-officedocument.themeOverr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6.xml" ContentType="application/vnd.openxmlformats-officedocument.themeOverr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17.xml" ContentType="application/vnd.openxmlformats-officedocument.themeOverr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theme/themeOverride18.xml" ContentType="application/vnd.openxmlformats-officedocument.themeOverr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19.xml" ContentType="application/vnd.openxmlformats-officedocument.themeOverr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20.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theme/themeOverride21.xml" ContentType="application/vnd.openxmlformats-officedocument.themeOverr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22.xml" ContentType="application/vnd.openxmlformats-officedocument.themeOverr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theme/themeOverride23.xml" ContentType="application/vnd.openxmlformats-officedocument.themeOverr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theme/themeOverride24.xml" ContentType="application/vnd.openxmlformats-officedocument.themeOverr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theme/themeOverride25.xml" ContentType="application/vnd.openxmlformats-officedocument.themeOverr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theme/themeOverride26.xml" ContentType="application/vnd.openxmlformats-officedocument.themeOverr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theme/themeOverride27.xml" ContentType="application/vnd.openxmlformats-officedocument.themeOverr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theme/themeOverride28.xml" ContentType="application/vnd.openxmlformats-officedocument.themeOverride+xml"/>
  <Override PartName="/ppt/tags/tag34.xml" ContentType="application/vnd.openxmlformats-officedocument.presentationml.tags+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theme/themeOverride29.xml" ContentType="application/vnd.openxmlformats-officedocument.themeOverr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10.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drawings/drawing1.xml" ContentType="application/vnd.openxmlformats-officedocument.drawingml.chartshapes+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drawings/drawing2.xml" ContentType="application/vnd.openxmlformats-officedocument.drawingml.chartshapes+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drawings/drawing3.xml" ContentType="application/vnd.openxmlformats-officedocument.drawingml.chartshapes+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1.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14.xml" ContentType="application/vnd.openxmlformats-officedocument.presentationml.notesSlide+xml"/>
  <Override PartName="/ppt/tags/tag81.xml" ContentType="application/vnd.openxmlformats-officedocument.presentationml.tags+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0" r:id="rId4"/>
    <p:sldMasterId id="2147483931" r:id="rId5"/>
    <p:sldMasterId id="2147484152" r:id="rId6"/>
    <p:sldMasterId id="2147484213" r:id="rId7"/>
    <p:sldMasterId id="2147484241" r:id="rId8"/>
    <p:sldMasterId id="2147484253" r:id="rId9"/>
    <p:sldMasterId id="2147484359" r:id="rId10"/>
    <p:sldMasterId id="2147484387" r:id="rId11"/>
    <p:sldMasterId id="2147484416" r:id="rId12"/>
    <p:sldMasterId id="2147484449" r:id="rId13"/>
  </p:sldMasterIdLst>
  <p:notesMasterIdLst>
    <p:notesMasterId r:id="rId64"/>
  </p:notesMasterIdLst>
  <p:sldIdLst>
    <p:sldId id="2147482213" r:id="rId14"/>
    <p:sldId id="2147482283" r:id="rId15"/>
    <p:sldId id="2147482331" r:id="rId16"/>
    <p:sldId id="2147482332" r:id="rId17"/>
    <p:sldId id="2147482333" r:id="rId18"/>
    <p:sldId id="2147482334" r:id="rId19"/>
    <p:sldId id="2147482335" r:id="rId20"/>
    <p:sldId id="2147482281" r:id="rId21"/>
    <p:sldId id="2147482314" r:id="rId22"/>
    <p:sldId id="2147482336" r:id="rId23"/>
    <p:sldId id="2147482305" r:id="rId24"/>
    <p:sldId id="2147482337" r:id="rId25"/>
    <p:sldId id="2147482330" r:id="rId26"/>
    <p:sldId id="2147482239" r:id="rId27"/>
    <p:sldId id="2147482301" r:id="rId28"/>
    <p:sldId id="2147482312" r:id="rId29"/>
    <p:sldId id="2147482311" r:id="rId30"/>
    <p:sldId id="2147482320" r:id="rId31"/>
    <p:sldId id="2147482321" r:id="rId32"/>
    <p:sldId id="2147482322" r:id="rId33"/>
    <p:sldId id="2147482323" r:id="rId34"/>
    <p:sldId id="2147482324" r:id="rId35"/>
    <p:sldId id="2147482325" r:id="rId36"/>
    <p:sldId id="2147482326" r:id="rId37"/>
    <p:sldId id="2147482327" r:id="rId38"/>
    <p:sldId id="2147482319" r:id="rId39"/>
    <p:sldId id="2147482267" r:id="rId40"/>
    <p:sldId id="2147482318" r:id="rId41"/>
    <p:sldId id="2147482328" r:id="rId42"/>
    <p:sldId id="2147482313" r:id="rId43"/>
    <p:sldId id="2147482294" r:id="rId44"/>
    <p:sldId id="2147482295" r:id="rId45"/>
    <p:sldId id="2147482308" r:id="rId46"/>
    <p:sldId id="2147482299" r:id="rId47"/>
    <p:sldId id="2147482329" r:id="rId48"/>
    <p:sldId id="2147482269" r:id="rId49"/>
    <p:sldId id="2147482247" r:id="rId50"/>
    <p:sldId id="16775780" r:id="rId51"/>
    <p:sldId id="16775657" r:id="rId52"/>
    <p:sldId id="2147482272" r:id="rId53"/>
    <p:sldId id="16773632" r:id="rId54"/>
    <p:sldId id="16775759" r:id="rId55"/>
    <p:sldId id="16775758" r:id="rId56"/>
    <p:sldId id="2147482276" r:id="rId57"/>
    <p:sldId id="2147482307" r:id="rId58"/>
    <p:sldId id="2147482220" r:id="rId59"/>
    <p:sldId id="2147482306" r:id="rId60"/>
    <p:sldId id="404" r:id="rId61"/>
    <p:sldId id="2147482338" r:id="rId62"/>
    <p:sldId id="2147482339" r:id="rId63"/>
  </p:sldIdLst>
  <p:sldSz cx="12192000" cy="6858000"/>
  <p:notesSz cx="6858000" cy="9144000"/>
  <p:custDataLst>
    <p:tags r:id="rId6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4EFED6F-7C2C-4C6F-89F5-CBE82785AE38}">
          <p14:sldIdLst>
            <p14:sldId id="2147482213"/>
            <p14:sldId id="2147482283"/>
            <p14:sldId id="2147482331"/>
            <p14:sldId id="2147482332"/>
            <p14:sldId id="2147482333"/>
            <p14:sldId id="2147482334"/>
            <p14:sldId id="2147482335"/>
            <p14:sldId id="2147482281"/>
            <p14:sldId id="2147482314"/>
            <p14:sldId id="2147482336"/>
            <p14:sldId id="2147482305"/>
            <p14:sldId id="2147482337"/>
            <p14:sldId id="2147482330"/>
            <p14:sldId id="2147482239"/>
            <p14:sldId id="2147482301"/>
            <p14:sldId id="2147482312"/>
            <p14:sldId id="2147482311"/>
            <p14:sldId id="2147482320"/>
            <p14:sldId id="2147482321"/>
            <p14:sldId id="2147482322"/>
            <p14:sldId id="2147482323"/>
            <p14:sldId id="2147482324"/>
            <p14:sldId id="2147482325"/>
            <p14:sldId id="2147482326"/>
            <p14:sldId id="2147482327"/>
            <p14:sldId id="2147482319"/>
            <p14:sldId id="2147482267"/>
            <p14:sldId id="2147482318"/>
            <p14:sldId id="2147482328"/>
            <p14:sldId id="2147482313"/>
            <p14:sldId id="2147482294"/>
            <p14:sldId id="2147482295"/>
            <p14:sldId id="2147482308"/>
            <p14:sldId id="2147482299"/>
            <p14:sldId id="2147482329"/>
            <p14:sldId id="2147482269"/>
            <p14:sldId id="2147482247"/>
            <p14:sldId id="16775780"/>
            <p14:sldId id="16775657"/>
            <p14:sldId id="2147482272"/>
            <p14:sldId id="16773632"/>
            <p14:sldId id="16775759"/>
            <p14:sldId id="16775758"/>
            <p14:sldId id="2147482276"/>
            <p14:sldId id="2147482307"/>
            <p14:sldId id="2147482220"/>
            <p14:sldId id="2147482306"/>
            <p14:sldId id="404"/>
          </p14:sldIdLst>
        </p14:section>
        <p14:section name="备用页面" id="{F993B4FA-FF1F-4FCC-9DBF-482D5139718C}">
          <p14:sldIdLst>
            <p14:sldId id="2147482338"/>
            <p14:sldId id="2147482339"/>
          </p14:sldIdLst>
        </p14:section>
      </p14:sectionLst>
    </p:ext>
    <p:ext uri="{EFAFB233-063F-42B5-8137-9DF3F51BA10A}">
      <p15:sldGuideLst xmlns:p15="http://schemas.microsoft.com/office/powerpoint/2012/main">
        <p15:guide id="1" pos="192" userDrawn="1">
          <p15:clr>
            <a:srgbClr val="A4A3A4"/>
          </p15:clr>
        </p15:guide>
        <p15:guide id="2" pos="7488" userDrawn="1">
          <p15:clr>
            <a:srgbClr val="A4A3A4"/>
          </p15:clr>
        </p15:guide>
        <p15:guide id="3" orient="horz" pos="432" userDrawn="1">
          <p15:clr>
            <a:srgbClr val="A4A3A4"/>
          </p15:clr>
        </p15:guide>
        <p15:guide id="5" orient="horz" pos="4104" userDrawn="1">
          <p15:clr>
            <a:srgbClr val="A4A3A4"/>
          </p15:clr>
        </p15:guide>
        <p15:guide id="6" orient="horz" pos="4056" userDrawn="1">
          <p15:clr>
            <a:srgbClr val="A4A3A4"/>
          </p15:clr>
        </p15:guide>
        <p15:guide id="7" orient="horz" pos="2160" userDrawn="1">
          <p15:clr>
            <a:srgbClr val="A4A3A4"/>
          </p15:clr>
        </p15:guide>
        <p15:guide id="8"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3C00A-4CC7-A1F9-95AD-FC2277E4B983}" name="Julia Titova (HCG)" initials="JT(" userId="S::julia.titova@hcg-int.com::89e71d8a-0f07-4d57-bb27-bf9eced3ee62" providerId="AD"/>
  <p188:author id="{8D473C12-900D-5FF0-4093-CB3FEE3B67E8}" name="Michelle Porcuna (HCG)" initials="MP" userId="S::michelle.porcuna@hcg-int.com::a3fc02a8-09f3-4cf4-ba65-cee3ac44198f" providerId="AD"/>
  <p188:author id="{C7B54419-D498-61F9-0335-0CD8055B6FEC}" name="Stacy Zarraga (HCG)" initials="" userId="S::stacy.zarraga@hcg-int.com::25a87d97-0b1b-4faf-bf80-15a2f840af35" providerId="AD"/>
  <p188:author id="{D77DAA1E-4114-0138-306B-F35E7F81F1D7}" name="Kamat, Shweta" initials="KS" userId="S::kamats09@pfizer.com::2ae6083b-c313-483b-b42d-30e7095b3c2e" providerId="AD"/>
  <p188:author id="{FB0D3622-6378-08CA-F4A3-85C7236A4CA7}" name="Camille Bautista (HCG)" initials="CB" userId="S::CBautista@hcg-int.com::6c09f99b-f30e-4cc7-8eac-08224f1faffb" providerId="AD"/>
  <p188:author id="{84B96542-C97B-60BF-FE00-7CE181A1FC48}" name="Vanessa Schneider (HCG)" initials="VS" userId="S::vanessa.schneider@hcg-int.com::30726c75-e394-491c-8266-3aa26ccd6f6f" providerId="AD"/>
  <p188:author id="{B961CF55-0881-E4B6-A598-CDE58B2AB1B3}" name="Steve Marasigan (HCG)" initials="" userId="S::steve.marasigan@hcg-int.com::e69bcd13-5fc9-4f77-b953-1739e3fe96ed" providerId="AD"/>
  <p188:author id="{0273B059-D9E7-1C95-A465-E9BF2BA81E03}" name="Camille Bautista (HCG)" initials="CB(" userId="S::cbautista@hcg-int.com::6c09f99b-f30e-4cc7-8eac-08224f1faffb" providerId="AD"/>
  <p188:author id="{D671235D-03D1-37F6-487D-D8BCAF1627C9}" name="El Kalash, Wael" initials="EKW" userId="S::ELKALW@pfizer.com::6a2e65d1-dfd3-4280-8376-94966f4ff6db" providerId="AD"/>
  <p188:author id="{4F001D5E-FB58-E2DE-F89A-653CA8ED23CA}" name="Livia Hookes (HCG)" initials="LH" userId="S::livia.hookes@hcg-int.com::eb52657f-d445-47e5-a137-4fa0236cde14" providerId="AD"/>
  <p188:author id="{08EE839C-8C1B-243D-721F-9D29A92802EF}" name="Cathryn Raimond (HCG)" initials="CR" userId="S::cathryn.raimond@hcg-int.com::6397190c-00db-48d8-9e31-b60ab667cc14" providerId="AD"/>
  <p188:author id="{2102B1A1-29D0-42E3-EA8E-51CCE839E43B}" name="Helena Alvarez" initials="HA" userId="S::helalvar2@publicisgroupe.net::00e12f94-b873-4498-ab17-492a0ba7b2c8" providerId="AD"/>
  <p188:author id="{370209B9-03F6-0BB0-E428-8A61270E901A}" name="Seren Orsman (HCG)" initials="SO(" userId="S::seren.orsman@hcg-int.com::cbcf329f-5a28-43cb-bc1b-90e1b7acfd02" providerId="AD"/>
  <p188:author id="{2328E4DE-3EB2-E87E-7ABD-3921110C3667}" name="Yuan L" initials="YL" userId="bbc050b622eed203" providerId="Windows Live"/>
  <p188:author id="{700A10E1-7528-FDD1-4737-FDA3C3ACE2CD}" name="Ilyanna Casciaro (HCG)" initials="IC" userId="S::ilyanna.casciaro@hcg-int.com::bc8e6a06-29dc-46f5-868f-edf531e5b378" providerId="AD"/>
  <p188:author id="{F5B865E8-0E73-E755-A3E2-D301CB779675}" name="Enitan Sawyerr (HCG)" initials="ES(" userId="S::enitan.sawyerr@hcg-int.com::0f51b393-2395-48c2-b577-dde81e49cbc1" providerId="AD"/>
  <p188:author id="{0FDBE4EC-C3B5-5C4F-FE0D-2CF1E1A5A8D3}" name="X Tong" initials="XT" userId="c33ec5bc6ca0884d" providerId="Windows Live"/>
  <p188:author id="{6C03F9EC-9E72-50C9-DDA1-D42EF39F767D}" name="Ana Palomero" initials="AP" userId="S::anapalom1@publicisgroupe.net::9ac266b1-d2b6-4eaf-9267-f2d0b2c5e947" providerId="AD"/>
  <p188:author id="{75FBDDF9-C019-4FCA-385D-6DAED30BD103}" name="Beverley Bowen (HCG)" initials="" userId="S::bbowen@hcg-int.com::03f4c789-6267-4b6e-b962-387c5025fa7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60BA"/>
    <a:srgbClr val="00C280"/>
    <a:srgbClr val="EBF1F6"/>
    <a:srgbClr val="E5A800"/>
    <a:srgbClr val="000D45"/>
    <a:srgbClr val="5A9CE5"/>
    <a:srgbClr val="5B9CE5"/>
    <a:srgbClr val="FFFFFF"/>
    <a:srgbClr val="E9877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E7549-95EF-477F-B9A8-0A05818DDB44}" v="14" dt="2025-08-05T11:50:13.188"/>
    <p1510:client id="{063755C5-E334-4CC1-BFAE-CBC01A144EAA}" v="305" dt="2025-08-05T11:35:37.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810" autoAdjust="0"/>
    <p:restoredTop sz="95828" autoAdjust="0"/>
  </p:normalViewPr>
  <p:slideViewPr>
    <p:cSldViewPr snapToGrid="0">
      <p:cViewPr varScale="1">
        <p:scale>
          <a:sx n="92" d="100"/>
          <a:sy n="92" d="100"/>
        </p:scale>
        <p:origin x="542" y="72"/>
      </p:cViewPr>
      <p:guideLst>
        <p:guide pos="192"/>
        <p:guide pos="7488"/>
        <p:guide orient="horz" pos="432"/>
        <p:guide orient="horz" pos="4104"/>
        <p:guide orient="horz" pos="4056"/>
        <p:guide orient="horz" pos="2160"/>
        <p:guide pos="3840"/>
      </p:guideLst>
    </p:cSldViewPr>
  </p:slideViewPr>
  <p:notesTextViewPr>
    <p:cViewPr>
      <p:scale>
        <a:sx n="3" d="2"/>
        <a:sy n="3" d="2"/>
      </p:scale>
      <p:origin x="0" y="0"/>
    </p:cViewPr>
  </p:notesTextViewPr>
  <p:sorterViewPr>
    <p:cViewPr>
      <p:scale>
        <a:sx n="200" d="100"/>
        <a:sy n="200" d="100"/>
      </p:scale>
      <p:origin x="0" y="-17412"/>
    </p:cViewPr>
  </p:sorterViewPr>
  <p:notesViewPr>
    <p:cSldViewPr snapToGrid="0">
      <p:cViewPr varScale="1">
        <p:scale>
          <a:sx n="80" d="100"/>
          <a:sy n="80" d="100"/>
        </p:scale>
        <p:origin x="2454"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viewProps" Target="view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Enze" userId="0e3db91e-98a5-47c5-830d-846ef7705ebb" providerId="ADAL" clId="{041E7549-95EF-477F-B9A8-0A05818DDB44}"/>
    <pc:docChg chg="custSel modSld">
      <pc:chgData name="Liu, Enze" userId="0e3db91e-98a5-47c5-830d-846ef7705ebb" providerId="ADAL" clId="{041E7549-95EF-477F-B9A8-0A05818DDB44}" dt="2025-08-05T11:50:13.188" v="84"/>
      <pc:docMkLst>
        <pc:docMk/>
      </pc:docMkLst>
      <pc:sldChg chg="addSp modSp mod">
        <pc:chgData name="Liu, Enze" userId="0e3db91e-98a5-47c5-830d-846ef7705ebb" providerId="ADAL" clId="{041E7549-95EF-477F-B9A8-0A05818DDB44}" dt="2025-08-05T11:50:13.188" v="84"/>
        <pc:sldMkLst>
          <pc:docMk/>
          <pc:sldMk cId="2388028806" sldId="2147482213"/>
        </pc:sldMkLst>
        <pc:spChg chg="mod">
          <ac:chgData name="Liu, Enze" userId="0e3db91e-98a5-47c5-830d-846ef7705ebb" providerId="ADAL" clId="{041E7549-95EF-477F-B9A8-0A05818DDB44}" dt="2025-08-05T11:50:13.188" v="82" actId="948"/>
          <ac:spMkLst>
            <pc:docMk/>
            <pc:sldMk cId="2388028806" sldId="2147482213"/>
            <ac:spMk id="10" creationId="{41932F32-99E0-1E82-699D-CE756021A5BE}"/>
          </ac:spMkLst>
        </pc:spChg>
        <pc:graphicFrameChg chg="add mod ord modVis">
          <ac:chgData name="Liu, Enze" userId="0e3db91e-98a5-47c5-830d-846ef7705ebb" providerId="ADAL" clId="{041E7549-95EF-477F-B9A8-0A05818DDB44}" dt="2025-08-05T11:50:13.188" v="84"/>
          <ac:graphicFrameMkLst>
            <pc:docMk/>
            <pc:sldMk cId="2388028806" sldId="2147482213"/>
            <ac:graphicFrameMk id="2" creationId="{93976640-AA05-14F9-51B8-77EA8DEBF810}"/>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12.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13.xlsx"/></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oleObject" Target="Book2" TargetMode="Externa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oleObject" Target="Book2" TargetMode="Externa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17.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Microsoft_Excel_Worksheet14.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oleObject" Target="Book2" TargetMode="Externa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1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20.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Book2" TargetMode="External"/></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21.xml"/><Relationship Id="rId2" Type="http://schemas.microsoft.com/office/2011/relationships/chartColorStyle" Target="colors21.xml"/><Relationship Id="rId1" Type="http://schemas.microsoft.com/office/2011/relationships/chartStyle" Target="style21.xml"/><Relationship Id="rId4" Type="http://schemas.openxmlformats.org/officeDocument/2006/relationships/oleObject" Target="Book2" TargetMode="External"/></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22.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Worksheet16.xlsx"/></Relationships>
</file>

<file path=ppt/charts/_rels/chart23.xml.rels><?xml version="1.0" encoding="UTF-8" standalone="yes"?>
<Relationships xmlns="http://schemas.openxmlformats.org/package/2006/relationships"><Relationship Id="rId3" Type="http://schemas.openxmlformats.org/officeDocument/2006/relationships/themeOverride" Target="../theme/themeOverride23.xml"/><Relationship Id="rId2" Type="http://schemas.microsoft.com/office/2011/relationships/chartColorStyle" Target="colors23.xml"/><Relationship Id="rId1" Type="http://schemas.microsoft.com/office/2011/relationships/chartStyle" Target="style23.xml"/><Relationship Id="rId4" Type="http://schemas.openxmlformats.org/officeDocument/2006/relationships/oleObject" Target="Book2"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24.xml"/><Relationship Id="rId2" Type="http://schemas.microsoft.com/office/2011/relationships/chartColorStyle" Target="colors24.xml"/><Relationship Id="rId1" Type="http://schemas.microsoft.com/office/2011/relationships/chartStyle" Target="style24.xml"/><Relationship Id="rId4" Type="http://schemas.openxmlformats.org/officeDocument/2006/relationships/package" Target="../embeddings/Microsoft_Excel_Worksheet17.xlsx"/></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25.xml"/><Relationship Id="rId2" Type="http://schemas.microsoft.com/office/2011/relationships/chartColorStyle" Target="colors25.xml"/><Relationship Id="rId1" Type="http://schemas.microsoft.com/office/2011/relationships/chartStyle" Target="style25.xml"/><Relationship Id="rId4" Type="http://schemas.openxmlformats.org/officeDocument/2006/relationships/package" Target="../embeddings/Microsoft_Excel_Worksheet18.xlsx"/></Relationships>
</file>

<file path=ppt/charts/_rels/chart26.xml.rels><?xml version="1.0" encoding="UTF-8" standalone="yes"?>
<Relationships xmlns="http://schemas.openxmlformats.org/package/2006/relationships"><Relationship Id="rId3" Type="http://schemas.openxmlformats.org/officeDocument/2006/relationships/themeOverride" Target="../theme/themeOverride26.xml"/><Relationship Id="rId2" Type="http://schemas.microsoft.com/office/2011/relationships/chartColorStyle" Target="colors26.xml"/><Relationship Id="rId1" Type="http://schemas.microsoft.com/office/2011/relationships/chartStyle" Target="style26.xml"/><Relationship Id="rId4" Type="http://schemas.openxmlformats.org/officeDocument/2006/relationships/oleObject" Target="Book2" TargetMode="External"/></Relationships>
</file>

<file path=ppt/charts/_rels/chart27.xml.rels><?xml version="1.0" encoding="UTF-8" standalone="yes"?>
<Relationships xmlns="http://schemas.openxmlformats.org/package/2006/relationships"><Relationship Id="rId3" Type="http://schemas.openxmlformats.org/officeDocument/2006/relationships/themeOverride" Target="../theme/themeOverride27.xml"/><Relationship Id="rId2" Type="http://schemas.microsoft.com/office/2011/relationships/chartColorStyle" Target="colors27.xml"/><Relationship Id="rId1" Type="http://schemas.microsoft.com/office/2011/relationships/chartStyle" Target="style27.xml"/><Relationship Id="rId4" Type="http://schemas.openxmlformats.org/officeDocument/2006/relationships/oleObject" Target="Book2" TargetMode="External"/></Relationships>
</file>

<file path=ppt/charts/_rels/chart28.xml.rels><?xml version="1.0" encoding="UTF-8" standalone="yes"?>
<Relationships xmlns="http://schemas.openxmlformats.org/package/2006/relationships"><Relationship Id="rId3" Type="http://schemas.openxmlformats.org/officeDocument/2006/relationships/themeOverride" Target="../theme/themeOverride28.xml"/><Relationship Id="rId2" Type="http://schemas.microsoft.com/office/2011/relationships/chartColorStyle" Target="colors28.xml"/><Relationship Id="rId1" Type="http://schemas.microsoft.com/office/2011/relationships/chartStyle" Target="style28.xml"/><Relationship Id="rId4" Type="http://schemas.openxmlformats.org/officeDocument/2006/relationships/oleObject" Target="Book2" TargetMode="External"/></Relationships>
</file>

<file path=ppt/charts/_rels/chart29.xml.rels><?xml version="1.0" encoding="UTF-8" standalone="yes"?>
<Relationships xmlns="http://schemas.openxmlformats.org/package/2006/relationships"><Relationship Id="rId3" Type="http://schemas.openxmlformats.org/officeDocument/2006/relationships/themeOverride" Target="../theme/themeOverride29.xml"/><Relationship Id="rId2" Type="http://schemas.microsoft.com/office/2011/relationships/chartColorStyle" Target="colors29.xml"/><Relationship Id="rId1" Type="http://schemas.microsoft.com/office/2011/relationships/chartStyle" Target="style29.xml"/><Relationship Id="rId4" Type="http://schemas.openxmlformats.org/officeDocument/2006/relationships/oleObject" Target="Chart%20in%20Microsoft%20PowerPoint"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package" Target="../embeddings/Microsoft_Excel_Worksheet19.xlsx"/><Relationship Id="rId2" Type="http://schemas.microsoft.com/office/2011/relationships/chartColorStyle" Target="colors30.xml"/><Relationship Id="rId1" Type="http://schemas.microsoft.com/office/2011/relationships/chartStyle" Target="style30.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charts/_rels/chart31.xml.rels><?xml version="1.0" encoding="UTF-8" standalone="yes"?>
<Relationships xmlns="http://schemas.openxmlformats.org/package/2006/relationships"><Relationship Id="rId3" Type="http://schemas.openxmlformats.org/officeDocument/2006/relationships/image" Target="../media/image68.emf"/><Relationship Id="rId2" Type="http://schemas.microsoft.com/office/2011/relationships/chartColorStyle" Target="colors31.xml"/><Relationship Id="rId1" Type="http://schemas.microsoft.com/office/2011/relationships/chartStyle" Target="style31.xml"/><Relationship Id="rId6" Type="http://schemas.openxmlformats.org/officeDocument/2006/relationships/chartUserShapes" Target="../drawings/drawing1.xml"/><Relationship Id="rId5" Type="http://schemas.openxmlformats.org/officeDocument/2006/relationships/package" Target="../embeddings/Microsoft_Excel_Worksheet20.xlsx"/><Relationship Id="rId4" Type="http://schemas.openxmlformats.org/officeDocument/2006/relationships/image" Target="../media/image69.emf"/></Relationships>
</file>

<file path=ppt/charts/_rels/chart32.xml.rels><?xml version="1.0" encoding="UTF-8" standalone="yes"?>
<Relationships xmlns="http://schemas.openxmlformats.org/package/2006/relationships"><Relationship Id="rId3" Type="http://schemas.openxmlformats.org/officeDocument/2006/relationships/image" Target="../media/image70.emf"/><Relationship Id="rId2" Type="http://schemas.microsoft.com/office/2011/relationships/chartColorStyle" Target="colors32.xml"/><Relationship Id="rId1" Type="http://schemas.microsoft.com/office/2011/relationships/chartStyle" Target="style32.xml"/><Relationship Id="rId6" Type="http://schemas.openxmlformats.org/officeDocument/2006/relationships/chartUserShapes" Target="../drawings/drawing2.xml"/><Relationship Id="rId5" Type="http://schemas.openxmlformats.org/officeDocument/2006/relationships/package" Target="../embeddings/Microsoft_Excel_Worksheet21.xlsx"/><Relationship Id="rId4" Type="http://schemas.openxmlformats.org/officeDocument/2006/relationships/image" Target="../media/image71.emf"/></Relationships>
</file>

<file path=ppt/charts/_rels/chart33.xml.rels><?xml version="1.0" encoding="UTF-8" standalone="yes"?>
<Relationships xmlns="http://schemas.openxmlformats.org/package/2006/relationships"><Relationship Id="rId3" Type="http://schemas.openxmlformats.org/officeDocument/2006/relationships/image" Target="../media/image72.emf"/><Relationship Id="rId2" Type="http://schemas.microsoft.com/office/2011/relationships/chartColorStyle" Target="colors33.xml"/><Relationship Id="rId1" Type="http://schemas.microsoft.com/office/2011/relationships/chartStyle" Target="style33.xml"/><Relationship Id="rId6" Type="http://schemas.openxmlformats.org/officeDocument/2006/relationships/chartUserShapes" Target="../drawings/drawing3.xml"/><Relationship Id="rId5" Type="http://schemas.openxmlformats.org/officeDocument/2006/relationships/package" Target="../embeddings/Microsoft_Excel_Worksheet22.xlsx"/><Relationship Id="rId4" Type="http://schemas.openxmlformats.org/officeDocument/2006/relationships/image" Target="../media/image73.emf"/></Relationships>
</file>

<file path=ppt/charts/_rels/chart34.xml.rels><?xml version="1.0" encoding="UTF-8" standalone="yes"?>
<Relationships xmlns="http://schemas.openxmlformats.org/package/2006/relationships"><Relationship Id="rId3" Type="http://schemas.openxmlformats.org/officeDocument/2006/relationships/image" Target="../media/image68.emf"/><Relationship Id="rId2" Type="http://schemas.microsoft.com/office/2011/relationships/chartColorStyle" Target="colors34.xml"/><Relationship Id="rId1" Type="http://schemas.microsoft.com/office/2011/relationships/chartStyle" Target="style34.xml"/><Relationship Id="rId5" Type="http://schemas.openxmlformats.org/officeDocument/2006/relationships/package" Target="../embeddings/Microsoft_Excel_Worksheet23.xlsx"/><Relationship Id="rId4" Type="http://schemas.openxmlformats.org/officeDocument/2006/relationships/image" Target="../media/image69.emf"/></Relationships>
</file>

<file path=ppt/charts/_rels/chart35.xml.rels><?xml version="1.0" encoding="UTF-8" standalone="yes"?>
<Relationships xmlns="http://schemas.openxmlformats.org/package/2006/relationships"><Relationship Id="rId3" Type="http://schemas.openxmlformats.org/officeDocument/2006/relationships/image" Target="../media/image68.emf"/><Relationship Id="rId2" Type="http://schemas.microsoft.com/office/2011/relationships/chartColorStyle" Target="colors35.xml"/><Relationship Id="rId1" Type="http://schemas.microsoft.com/office/2011/relationships/chartStyle" Target="style35.xml"/><Relationship Id="rId5" Type="http://schemas.openxmlformats.org/officeDocument/2006/relationships/package" Target="../embeddings/Microsoft_Excel_Worksheet24.xlsx"/><Relationship Id="rId4" Type="http://schemas.openxmlformats.org/officeDocument/2006/relationships/image" Target="../media/image69.emf"/></Relationships>
</file>

<file path=ppt/charts/_rels/chart36.xml.rels><?xml version="1.0" encoding="UTF-8" standalone="yes"?>
<Relationships xmlns="http://schemas.openxmlformats.org/package/2006/relationships"><Relationship Id="rId3" Type="http://schemas.openxmlformats.org/officeDocument/2006/relationships/image" Target="../media/image68.emf"/><Relationship Id="rId2" Type="http://schemas.microsoft.com/office/2011/relationships/chartColorStyle" Target="colors36.xml"/><Relationship Id="rId1" Type="http://schemas.microsoft.com/office/2011/relationships/chartStyle" Target="style36.xml"/><Relationship Id="rId5" Type="http://schemas.openxmlformats.org/officeDocument/2006/relationships/package" Target="../embeddings/Microsoft_Excel_Worksheet25.xlsx"/><Relationship Id="rId4" Type="http://schemas.openxmlformats.org/officeDocument/2006/relationships/image" Target="../media/image69.emf"/></Relationships>
</file>

<file path=ppt/charts/_rels/chart37.xml.rels><?xml version="1.0" encoding="UTF-8" standalone="yes"?>
<Relationships xmlns="http://schemas.openxmlformats.org/package/2006/relationships"><Relationship Id="rId3" Type="http://schemas.openxmlformats.org/officeDocument/2006/relationships/image" Target="../media/image68.emf"/><Relationship Id="rId2" Type="http://schemas.microsoft.com/office/2011/relationships/chartColorStyle" Target="colors37.xml"/><Relationship Id="rId1" Type="http://schemas.microsoft.com/office/2011/relationships/chartStyle" Target="style37.xml"/><Relationship Id="rId5" Type="http://schemas.openxmlformats.org/officeDocument/2006/relationships/package" Target="../embeddings/Microsoft_Excel_Worksheet26.xlsx"/><Relationship Id="rId4" Type="http://schemas.openxmlformats.org/officeDocument/2006/relationships/image" Target="../media/image69.emf"/></Relationships>
</file>

<file path=ppt/charts/_rels/chart38.x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package" Target="../embeddings/Microsoft_Excel_Worksheet27.xlsx"/><Relationship Id="rId2" Type="http://schemas.microsoft.com/office/2011/relationships/chartColorStyle" Target="colors38.xml"/><Relationship Id="rId1" Type="http://schemas.microsoft.com/office/2011/relationships/chartStyle" Target="style38.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5.emf"/></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3647992357381125E-2"/>
          <c:y val="0.2308122852204875"/>
          <c:w val="0.93441326593070739"/>
          <c:h val="0.66675351238237901"/>
        </c:manualLayout>
      </c:layout>
      <c:barChart>
        <c:barDir val="col"/>
        <c:grouping val="clustered"/>
        <c:varyColors val="0"/>
        <c:ser>
          <c:idx val="0"/>
          <c:order val="0"/>
          <c:tx>
            <c:strRef>
              <c:f>Sheet1!$B$1</c:f>
              <c:strCache>
                <c:ptCount val="1"/>
                <c:pt idx="0">
                  <c:v>CRE检出率</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2016</c:v>
                </c:pt>
                <c:pt idx="2">
                  <c:v>2019</c:v>
                </c:pt>
                <c:pt idx="3">
                  <c:v>2024</c:v>
                </c:pt>
              </c:numCache>
            </c:numRef>
          </c:cat>
          <c:val>
            <c:numRef>
              <c:f>Sheet1!$B$2:$B$5</c:f>
              <c:numCache>
                <c:formatCode>0.0%</c:formatCode>
                <c:ptCount val="4"/>
                <c:pt idx="0">
                  <c:v>0.125</c:v>
                </c:pt>
                <c:pt idx="1">
                  <c:v>0.22900000000000001</c:v>
                </c:pt>
                <c:pt idx="2">
                  <c:v>0.26800000000000002</c:v>
                </c:pt>
                <c:pt idx="3">
                  <c:v>0.23400000000000001</c:v>
                </c:pt>
              </c:numCache>
            </c:numRef>
          </c:val>
          <c:extLst>
            <c:ext xmlns:c16="http://schemas.microsoft.com/office/drawing/2014/chart" uri="{C3380CC4-5D6E-409C-BE32-E72D297353CC}">
              <c16:uniqueId val="{00000000-FAE1-4466-A221-42AEBC033A29}"/>
            </c:ext>
          </c:extLst>
        </c:ser>
        <c:dLbls>
          <c:showLegendKey val="0"/>
          <c:showVal val="0"/>
          <c:showCatName val="0"/>
          <c:showSerName val="0"/>
          <c:showPercent val="0"/>
          <c:showBubbleSize val="0"/>
        </c:dLbls>
        <c:gapWidth val="157"/>
        <c:overlap val="-27"/>
        <c:axId val="2141903216"/>
        <c:axId val="2141901776"/>
      </c:barChart>
      <c:catAx>
        <c:axId val="2141903216"/>
        <c:scaling>
          <c:orientation val="minMax"/>
        </c:scaling>
        <c:delete val="0"/>
        <c:axPos val="b"/>
        <c:numFmt formatCode="General" sourceLinked="1"/>
        <c:majorTickMark val="out"/>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crossAx val="2141901776"/>
        <c:crossesAt val="0"/>
        <c:auto val="1"/>
        <c:lblAlgn val="ctr"/>
        <c:lblOffset val="100"/>
        <c:noMultiLvlLbl val="0"/>
      </c:catAx>
      <c:valAx>
        <c:axId val="2141901776"/>
        <c:scaling>
          <c:orientation val="minMax"/>
          <c:max val="0.5"/>
        </c:scaling>
        <c:delete val="0"/>
        <c:axPos val="l"/>
        <c:numFmt formatCode="0.0%" sourceLinked="0"/>
        <c:majorTickMark val="out"/>
        <c:minorTickMark val="none"/>
        <c:tickLblPos val="nextTo"/>
        <c:spPr>
          <a:noFill/>
          <a:ln>
            <a:solidFill>
              <a:schemeClr val="tx1">
                <a:lumMod val="75000"/>
                <a:lumOff val="25000"/>
              </a:schemeClr>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crossAx val="2141903216"/>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latin typeface="Pfizer Tomorrow" panose="02010503040201060303" pitchFamily="2" charset="0"/>
          <a:ea typeface="微软雅黑" panose="020B0503020204020204" pitchFamily="34" charset="-122"/>
          <a:sym typeface="Pfizer Tomorrow" panose="02010503040201060303" pitchFamily="2" charset="0"/>
        </a:defRPr>
      </a:pPr>
      <a:endParaRPr lang="zh-CN"/>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948855712538912"/>
          <c:y val="8.2935315838171167E-2"/>
          <c:w val="0.87657844707444055"/>
          <c:h val="0.77474163540978291"/>
        </c:manualLayout>
      </c:layout>
      <c:barChart>
        <c:barDir val="col"/>
        <c:grouping val="clustered"/>
        <c:varyColors val="0"/>
        <c:ser>
          <c:idx val="0"/>
          <c:order val="0"/>
          <c:tx>
            <c:strRef>
              <c:f>Sheet1!$B$1</c:f>
              <c:strCache>
                <c:ptCount val="1"/>
                <c:pt idx="0">
                  <c:v>Series 1</c:v>
                </c:pt>
              </c:strCache>
            </c:strRef>
          </c:tx>
          <c:spPr>
            <a:solidFill>
              <a:srgbClr val="1986A6"/>
            </a:solidFill>
            <a:ln>
              <a:noFill/>
            </a:ln>
            <a:effectLst/>
          </c:spPr>
          <c:invertIfNegative val="0"/>
          <c:dPt>
            <c:idx val="0"/>
            <c:invertIfNegative val="0"/>
            <c:bubble3D val="0"/>
            <c:spPr>
              <a:solidFill>
                <a:srgbClr val="00C987"/>
              </a:solidFill>
              <a:ln>
                <a:noFill/>
              </a:ln>
              <a:effectLst/>
            </c:spPr>
            <c:extLst>
              <c:ext xmlns:c16="http://schemas.microsoft.com/office/drawing/2014/chart" uri="{C3380CC4-5D6E-409C-BE32-E72D297353CC}">
                <c16:uniqueId val="{00000001-A995-464E-8403-941863B90270}"/>
              </c:ext>
            </c:extLst>
          </c:dPt>
          <c:dPt>
            <c:idx val="1"/>
            <c:invertIfNegative val="0"/>
            <c:bubble3D val="0"/>
            <c:spPr>
              <a:solidFill>
                <a:srgbClr val="000D45"/>
              </a:solidFill>
              <a:ln>
                <a:noFill/>
              </a:ln>
              <a:effectLst/>
            </c:spPr>
            <c:extLst>
              <c:ext xmlns:c16="http://schemas.microsoft.com/office/drawing/2014/chart" uri="{C3380CC4-5D6E-409C-BE32-E72D297353CC}">
                <c16:uniqueId val="{00000003-A995-464E-8403-941863B90270}"/>
              </c:ext>
            </c:extLst>
          </c:dPt>
          <c:dLbls>
            <c:dLbl>
              <c:idx val="0"/>
              <c:spPr>
                <a:noFill/>
                <a:ln>
                  <a:noFill/>
                </a:ln>
                <a:effectLst/>
              </c:spPr>
              <c:txPr>
                <a:bodyPr rot="0" spcFirstLastPara="1" vertOverflow="ellipsis" vert="horz" wrap="square" anchor="ctr" anchorCtr="1"/>
                <a:lstStyle/>
                <a:p>
                  <a:pPr algn="ctr">
                    <a:defRPr sz="1400" b="0" i="0" u="none" strike="noStrike" kern="1200" baseline="0">
                      <a:solidFill>
                        <a:schemeClr val="tx1">
                          <a:lumMod val="85000"/>
                          <a:lumOff val="15000"/>
                        </a:schemeClr>
                      </a:solidFill>
                      <a:latin typeface="+mn-lt"/>
                      <a:ea typeface="+mn-ea"/>
                      <a:cs typeface="+mn-ea"/>
                      <a:sym typeface="+mn-lt"/>
                    </a:defRPr>
                  </a:pPr>
                  <a:endParaRPr lang="zh-CN"/>
                </a:p>
              </c:txPr>
              <c:dLblPos val="outEnd"/>
              <c:showLegendKey val="0"/>
              <c:showVal val="1"/>
              <c:showCatName val="0"/>
              <c:showSerName val="0"/>
              <c:showPercent val="0"/>
              <c:showBubbleSize val="0"/>
              <c:extLst>
                <c:ext xmlns:c16="http://schemas.microsoft.com/office/drawing/2014/chart" uri="{C3380CC4-5D6E-409C-BE32-E72D297353CC}">
                  <c16:uniqueId val="{00000001-A995-464E-8403-941863B90270}"/>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85000"/>
                        <a:lumOff val="1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产KPC+NDM的CRKP</c:v>
                </c:pt>
                <c:pt idx="1">
                  <c:v>产KPC的CRKP</c:v>
                </c:pt>
              </c:strCache>
            </c:strRef>
          </c:cat>
          <c:val>
            <c:numRef>
              <c:f>Sheet1!$B$2:$B$3</c:f>
              <c:numCache>
                <c:formatCode>0.0%</c:formatCode>
                <c:ptCount val="2"/>
                <c:pt idx="0">
                  <c:v>0.56000000000000005</c:v>
                </c:pt>
                <c:pt idx="1">
                  <c:v>0.32500000000000001</c:v>
                </c:pt>
              </c:numCache>
            </c:numRef>
          </c:val>
          <c:extLst>
            <c:ext xmlns:c16="http://schemas.microsoft.com/office/drawing/2014/chart" uri="{C3380CC4-5D6E-409C-BE32-E72D297353CC}">
              <c16:uniqueId val="{00000004-A995-464E-8403-941863B90270}"/>
            </c:ext>
          </c:extLst>
        </c:ser>
        <c:dLbls>
          <c:dLblPos val="outEnd"/>
          <c:showLegendKey val="0"/>
          <c:showVal val="1"/>
          <c:showCatName val="0"/>
          <c:showSerName val="0"/>
          <c:showPercent val="0"/>
          <c:showBubbleSize val="0"/>
        </c:dLbls>
        <c:gapWidth val="271"/>
        <c:overlap val="-27"/>
        <c:axId val="919634992"/>
        <c:axId val="919635552"/>
      </c:barChart>
      <c:catAx>
        <c:axId val="919634992"/>
        <c:scaling>
          <c:orientation val="minMax"/>
        </c:scaling>
        <c:delete val="0"/>
        <c:axPos val="b"/>
        <c:numFmt formatCode="General" sourceLinked="1"/>
        <c:majorTickMark val="none"/>
        <c:minorTickMark val="none"/>
        <c:tickLblPos val="nextTo"/>
        <c:spPr>
          <a:noFill/>
          <a:ln w="9525" cap="flat" cmpd="sng" algn="ctr">
            <a:solidFill>
              <a:srgbClr val="000000">
                <a:lumMod val="85000"/>
                <a:lumOff val="15000"/>
              </a:srgbClr>
            </a:solidFill>
            <a:round/>
          </a:ln>
          <a:effectLst/>
        </c:spPr>
        <c:txPr>
          <a:bodyPr rot="-60000000" spcFirstLastPara="1" vertOverflow="ellipsis" vert="horz" wrap="square" anchor="ctr" anchorCtr="1"/>
          <a:lstStyle/>
          <a:p>
            <a:pPr>
              <a:defRPr sz="1200" b="0" i="0" u="none" strike="noStrike" kern="1200" baseline="0">
                <a:solidFill>
                  <a:schemeClr val="tx1">
                    <a:lumMod val="85000"/>
                    <a:lumOff val="15000"/>
                  </a:schemeClr>
                </a:solidFill>
                <a:latin typeface="+mn-lt"/>
                <a:ea typeface="+mn-ea"/>
                <a:cs typeface="+mn-ea"/>
                <a:sym typeface="+mn-lt"/>
              </a:defRPr>
            </a:pPr>
            <a:endParaRPr lang="zh-CN"/>
          </a:p>
        </c:txPr>
        <c:crossAx val="919635552"/>
        <c:crosses val="autoZero"/>
        <c:auto val="1"/>
        <c:lblAlgn val="ctr"/>
        <c:lblOffset val="100"/>
        <c:noMultiLvlLbl val="0"/>
      </c:catAx>
      <c:valAx>
        <c:axId val="919635552"/>
        <c:scaling>
          <c:orientation val="minMax"/>
          <c:max val="1"/>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85000"/>
                        <a:lumOff val="15000"/>
                      </a:schemeClr>
                    </a:solidFill>
                    <a:latin typeface="+mn-lt"/>
                    <a:ea typeface="+mn-ea"/>
                    <a:cs typeface="+mn-ea"/>
                    <a:sym typeface="+mn-lt"/>
                  </a:defRPr>
                </a:pPr>
                <a:r>
                  <a:rPr lang="en-US" sz="1200"/>
                  <a:t>30</a:t>
                </a:r>
                <a:r>
                  <a:rPr lang="zh-CN" sz="1200"/>
                  <a:t>天死亡率</a:t>
                </a:r>
                <a:r>
                  <a:rPr lang="en-US" sz="1200"/>
                  <a:t>(%)</a:t>
                </a:r>
              </a:p>
            </c:rich>
          </c:tx>
          <c:layout>
            <c:manualLayout>
              <c:xMode val="edge"/>
              <c:yMode val="edge"/>
              <c:x val="1.323649196779518E-2"/>
              <c:y val="0.25982222595357518"/>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85000"/>
                      <a:lumOff val="15000"/>
                    </a:schemeClr>
                  </a:solidFill>
                  <a:latin typeface="+mn-lt"/>
                  <a:ea typeface="+mn-ea"/>
                  <a:cs typeface="+mn-ea"/>
                  <a:sym typeface="+mn-lt"/>
                </a:defRPr>
              </a:pPr>
              <a:endParaRPr lang="zh-CN"/>
            </a:p>
          </c:txPr>
        </c:title>
        <c:numFmt formatCode="0.0%" sourceLinked="1"/>
        <c:majorTickMark val="out"/>
        <c:minorTickMark val="none"/>
        <c:tickLblPos val="nextTo"/>
        <c:spPr>
          <a:noFill/>
          <a:ln>
            <a:solidFill>
              <a:srgbClr val="000000">
                <a:lumMod val="85000"/>
                <a:lumOff val="15000"/>
              </a:srgbClr>
            </a:solidFill>
          </a:ln>
          <a:effectLst/>
        </c:spPr>
        <c:txPr>
          <a:bodyPr rot="-60000000" spcFirstLastPara="1" vertOverflow="ellipsis" vert="horz" wrap="square" anchor="ctr" anchorCtr="1"/>
          <a:lstStyle/>
          <a:p>
            <a:pPr>
              <a:defRPr sz="1200" b="0" i="0" u="none" strike="noStrike" kern="1200" baseline="0">
                <a:solidFill>
                  <a:schemeClr val="tx1">
                    <a:lumMod val="85000"/>
                    <a:lumOff val="15000"/>
                  </a:schemeClr>
                </a:solidFill>
                <a:latin typeface="+mn-lt"/>
                <a:ea typeface="+mn-ea"/>
                <a:cs typeface="+mn-ea"/>
                <a:sym typeface="+mn-lt"/>
              </a:defRPr>
            </a:pPr>
            <a:endParaRPr lang="zh-CN"/>
          </a:p>
        </c:txPr>
        <c:crossAx val="919634992"/>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lumMod val="85000"/>
              <a:lumOff val="15000"/>
            </a:schemeClr>
          </a:solidFill>
          <a:latin typeface="+mn-lt"/>
          <a:ea typeface="+mn-ea"/>
          <a:cs typeface="+mn-ea"/>
          <a:sym typeface="+mn-lt"/>
        </a:defRPr>
      </a:pPr>
      <a:endParaRPr lang="zh-CN"/>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528164101900997"/>
          <c:y val="0.109670806235865"/>
          <c:w val="0.44377811775984299"/>
          <c:h val="0.75872422628109704"/>
        </c:manualLayout>
      </c:layout>
      <c:doughnutChart>
        <c:varyColors val="1"/>
        <c:ser>
          <c:idx val="0"/>
          <c:order val="0"/>
          <c:tx>
            <c:strRef>
              <c:f>Sheet1!$B$1</c:f>
              <c:strCache>
                <c:ptCount val="1"/>
                <c:pt idx="0">
                  <c:v>Sales</c:v>
                </c:pt>
              </c:strCache>
            </c:strRef>
          </c:tx>
          <c:spPr>
            <a:solidFill>
              <a:schemeClr val="tx2"/>
            </a:solidFill>
            <a:ln w="19050">
              <a:noFill/>
            </a:ln>
          </c:spPr>
          <c:dPt>
            <c:idx val="0"/>
            <c:bubble3D val="0"/>
            <c:spPr>
              <a:solidFill>
                <a:srgbClr val="000D45"/>
              </a:solidFill>
              <a:ln w="19050">
                <a:noFill/>
              </a:ln>
              <a:effectLst/>
            </c:spPr>
            <c:extLst>
              <c:ext xmlns:c16="http://schemas.microsoft.com/office/drawing/2014/chart" uri="{C3380CC4-5D6E-409C-BE32-E72D297353CC}">
                <c16:uniqueId val="{00000001-5616-4261-B4BB-3731EBB664C7}"/>
              </c:ext>
            </c:extLst>
          </c:dPt>
          <c:dPt>
            <c:idx val="1"/>
            <c:bubble3D val="0"/>
            <c:spPr>
              <a:solidFill>
                <a:schemeClr val="tx2"/>
              </a:solidFill>
              <a:ln w="19050">
                <a:noFill/>
              </a:ln>
              <a:effectLst/>
            </c:spPr>
            <c:extLst>
              <c:ext xmlns:c16="http://schemas.microsoft.com/office/drawing/2014/chart" uri="{C3380CC4-5D6E-409C-BE32-E72D297353CC}">
                <c16:uniqueId val="{00000003-5616-4261-B4BB-3731EBB664C7}"/>
              </c:ext>
            </c:extLst>
          </c:dPt>
          <c:cat>
            <c:strRef>
              <c:f>Sheet1!$A$2:$A$3</c:f>
              <c:strCache>
                <c:ptCount val="2"/>
                <c:pt idx="1">
                  <c:v>2nd Qtr</c:v>
                </c:pt>
              </c:strCache>
            </c:strRef>
          </c:cat>
          <c:val>
            <c:numRef>
              <c:f>Sheet1!$B$2:$B$3</c:f>
              <c:numCache>
                <c:formatCode>0.00</c:formatCode>
                <c:ptCount val="2"/>
                <c:pt idx="0">
                  <c:v>99.9</c:v>
                </c:pt>
                <c:pt idx="1">
                  <c:v>0.1</c:v>
                </c:pt>
              </c:numCache>
            </c:numRef>
          </c:val>
          <c:extLst>
            <c:ext xmlns:c16="http://schemas.microsoft.com/office/drawing/2014/chart" uri="{C3380CC4-5D6E-409C-BE32-E72D297353CC}">
              <c16:uniqueId val="{00000004-5616-4261-B4BB-3731EBB664C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9d8f7399-10df-4773-a115-f189b9f00e4e}"/>
      </c:ext>
    </c:extLst>
  </c:chart>
  <c:spPr>
    <a:noFill/>
    <a:ln>
      <a:noFill/>
    </a:ln>
    <a:effectLst/>
  </c:spPr>
  <c:txPr>
    <a:bodyPr/>
    <a:lstStyle/>
    <a:p>
      <a:pPr>
        <a:defRPr lang="zh-CN"/>
      </a:pPr>
      <a:endParaRPr lang="zh-CN"/>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528164101900997"/>
          <c:y val="0.109670806235865"/>
          <c:w val="0.44377811775984299"/>
          <c:h val="0.75872422628109704"/>
        </c:manualLayout>
      </c:layout>
      <c:doughnutChart>
        <c:varyColors val="1"/>
        <c:ser>
          <c:idx val="0"/>
          <c:order val="0"/>
          <c:tx>
            <c:strRef>
              <c:f>Sheet1!$B$1</c:f>
              <c:strCache>
                <c:ptCount val="1"/>
                <c:pt idx="0">
                  <c:v>Sales</c:v>
                </c:pt>
              </c:strCache>
            </c:strRef>
          </c:tx>
          <c:spPr>
            <a:solidFill>
              <a:schemeClr val="accent3"/>
            </a:solidFill>
            <a:ln w="19050">
              <a:noFill/>
            </a:ln>
          </c:spPr>
          <c:dPt>
            <c:idx val="0"/>
            <c:bubble3D val="0"/>
            <c:spPr>
              <a:solidFill>
                <a:srgbClr val="000D45"/>
              </a:solidFill>
              <a:ln w="19050">
                <a:noFill/>
              </a:ln>
              <a:effectLst/>
            </c:spPr>
            <c:extLst>
              <c:ext xmlns:c16="http://schemas.microsoft.com/office/drawing/2014/chart" uri="{C3380CC4-5D6E-409C-BE32-E72D297353CC}">
                <c16:uniqueId val="{00000001-9D4F-4FA7-9167-37BF2740EE15}"/>
              </c:ext>
            </c:extLst>
          </c:dPt>
          <c:dPt>
            <c:idx val="1"/>
            <c:bubble3D val="0"/>
            <c:spPr>
              <a:solidFill>
                <a:srgbClr val="EEF1F6"/>
              </a:solidFill>
              <a:ln w="28575">
                <a:noFill/>
              </a:ln>
              <a:effectLst/>
            </c:spPr>
            <c:extLst>
              <c:ext xmlns:c16="http://schemas.microsoft.com/office/drawing/2014/chart" uri="{C3380CC4-5D6E-409C-BE32-E72D297353CC}">
                <c16:uniqueId val="{00000003-9D4F-4FA7-9167-37BF2740EE15}"/>
              </c:ext>
            </c:extLst>
          </c:dPt>
          <c:cat>
            <c:strRef>
              <c:f>Sheet1!$A$2:$A$3</c:f>
              <c:strCache>
                <c:ptCount val="2"/>
                <c:pt idx="0">
                  <c:v>7.3</c:v>
                </c:pt>
                <c:pt idx="1">
                  <c:v>2nd Qtr</c:v>
                </c:pt>
              </c:strCache>
            </c:strRef>
          </c:cat>
          <c:val>
            <c:numRef>
              <c:f>Sheet1!$B$2:$B$3</c:f>
              <c:numCache>
                <c:formatCode>General</c:formatCode>
                <c:ptCount val="2"/>
                <c:pt idx="0">
                  <c:v>94</c:v>
                </c:pt>
                <c:pt idx="1">
                  <c:v>6</c:v>
                </c:pt>
              </c:numCache>
            </c:numRef>
          </c:val>
          <c:extLst>
            <c:ext xmlns:c16="http://schemas.microsoft.com/office/drawing/2014/chart" uri="{C3380CC4-5D6E-409C-BE32-E72D297353CC}">
              <c16:uniqueId val="{00000004-9D4F-4FA7-9167-37BF2740EE1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3389ea62-d5fc-43d4-9198-c065a22904a0}"/>
      </c:ext>
    </c:extLst>
  </c:chart>
  <c:spPr>
    <a:noFill/>
    <a:ln>
      <a:noFill/>
    </a:ln>
    <a:effectLst/>
  </c:spPr>
  <c:txPr>
    <a:bodyPr/>
    <a:lstStyle/>
    <a:p>
      <a:pPr>
        <a:defRPr lang="zh-CN"/>
      </a:pPr>
      <a:endParaRPr lang="zh-CN"/>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528164101900997"/>
          <c:y val="0.109670806235865"/>
          <c:w val="0.44377811775984299"/>
          <c:h val="0.75872422628109704"/>
        </c:manualLayout>
      </c:layout>
      <c:doughnutChart>
        <c:varyColors val="1"/>
        <c:ser>
          <c:idx val="0"/>
          <c:order val="0"/>
          <c:tx>
            <c:strRef>
              <c:f>Sheet1!$B$1</c:f>
              <c:strCache>
                <c:ptCount val="1"/>
                <c:pt idx="0">
                  <c:v>Sales</c:v>
                </c:pt>
              </c:strCache>
            </c:strRef>
          </c:tx>
          <c:spPr>
            <a:solidFill>
              <a:schemeClr val="accent3"/>
            </a:solidFill>
            <a:ln w="19050">
              <a:noFill/>
            </a:ln>
          </c:spPr>
          <c:dPt>
            <c:idx val="0"/>
            <c:bubble3D val="0"/>
            <c:spPr>
              <a:solidFill>
                <a:srgbClr val="000D45"/>
              </a:solidFill>
              <a:ln w="19050">
                <a:noFill/>
              </a:ln>
              <a:effectLst/>
            </c:spPr>
            <c:extLst>
              <c:ext xmlns:c16="http://schemas.microsoft.com/office/drawing/2014/chart" uri="{C3380CC4-5D6E-409C-BE32-E72D297353CC}">
                <c16:uniqueId val="{00000001-A43F-4AD3-9891-F64C22AFCD0D}"/>
              </c:ext>
            </c:extLst>
          </c:dPt>
          <c:dPt>
            <c:idx val="1"/>
            <c:bubble3D val="0"/>
            <c:spPr>
              <a:solidFill>
                <a:srgbClr val="EEF1F6"/>
              </a:solidFill>
              <a:ln w="19050">
                <a:noFill/>
              </a:ln>
              <a:effectLst/>
            </c:spPr>
            <c:extLst>
              <c:ext xmlns:c16="http://schemas.microsoft.com/office/drawing/2014/chart" uri="{C3380CC4-5D6E-409C-BE32-E72D297353CC}">
                <c16:uniqueId val="{00000003-A43F-4AD3-9891-F64C22AFCD0D}"/>
              </c:ext>
            </c:extLst>
          </c:dPt>
          <c:cat>
            <c:strRef>
              <c:f>Sheet1!$A$2:$A$3</c:f>
              <c:strCache>
                <c:ptCount val="2"/>
                <c:pt idx="0">
                  <c:v>7.3</c:v>
                </c:pt>
                <c:pt idx="1">
                  <c:v>2nd Qtr</c:v>
                </c:pt>
              </c:strCache>
            </c:strRef>
          </c:cat>
          <c:val>
            <c:numRef>
              <c:f>Sheet1!$B$2:$B$3</c:f>
              <c:numCache>
                <c:formatCode>General</c:formatCode>
                <c:ptCount val="2"/>
                <c:pt idx="0">
                  <c:v>92</c:v>
                </c:pt>
                <c:pt idx="1">
                  <c:v>8</c:v>
                </c:pt>
              </c:numCache>
            </c:numRef>
          </c:val>
          <c:extLst>
            <c:ext xmlns:c16="http://schemas.microsoft.com/office/drawing/2014/chart" uri="{C3380CC4-5D6E-409C-BE32-E72D297353CC}">
              <c16:uniqueId val="{00000004-A43F-4AD3-9891-F64C22AFCD0D}"/>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7653caf7-3c9a-4da4-8367-2b6a80dfec26}"/>
      </c:ext>
    </c:extLst>
  </c:chart>
  <c:spPr>
    <a:noFill/>
    <a:ln>
      <a:noFill/>
    </a:ln>
    <a:effectLst/>
  </c:spPr>
  <c:txPr>
    <a:bodyPr/>
    <a:lstStyle/>
    <a:p>
      <a:pPr>
        <a:defRPr lang="zh-CN"/>
      </a:pPr>
      <a:endParaRPr lang="zh-CN"/>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000D45"/>
              </a:solidFill>
              <a:ln w="19050">
                <a:noFill/>
              </a:ln>
              <a:effectLst/>
            </c:spPr>
            <c:extLst>
              <c:ext xmlns:c16="http://schemas.microsoft.com/office/drawing/2014/chart" uri="{C3380CC4-5D6E-409C-BE32-E72D297353CC}">
                <c16:uniqueId val="{00000001-8949-4864-A239-6AC0C6C9E2CF}"/>
              </c:ext>
            </c:extLst>
          </c:dPt>
          <c:dPt>
            <c:idx val="1"/>
            <c:bubble3D val="0"/>
            <c:spPr>
              <a:solidFill>
                <a:srgbClr val="EBF1F6"/>
              </a:solidFill>
              <a:ln w="19050">
                <a:noFill/>
              </a:ln>
              <a:effectLst/>
            </c:spPr>
            <c:extLst>
              <c:ext xmlns:c16="http://schemas.microsoft.com/office/drawing/2014/chart" uri="{C3380CC4-5D6E-409C-BE32-E72D297353CC}">
                <c16:uniqueId val="{00000003-8949-4864-A239-6AC0C6C9E2CF}"/>
              </c:ext>
            </c:extLst>
          </c:dPt>
          <c:dPt>
            <c:idx val="2"/>
            <c:bubble3D val="0"/>
            <c:spPr>
              <a:solidFill>
                <a:schemeClr val="accent3"/>
              </a:solidFill>
              <a:ln w="19050">
                <a:noFill/>
              </a:ln>
              <a:effectLst/>
            </c:spPr>
            <c:extLst>
              <c:ext xmlns:c16="http://schemas.microsoft.com/office/drawing/2014/chart" uri="{C3380CC4-5D6E-409C-BE32-E72D297353CC}">
                <c16:uniqueId val="{00000005-8949-4864-A239-6AC0C6C9E2CF}"/>
              </c:ext>
            </c:extLst>
          </c:dPt>
          <c:dPt>
            <c:idx val="3"/>
            <c:bubble3D val="0"/>
            <c:spPr>
              <a:solidFill>
                <a:schemeClr val="accent4"/>
              </a:solidFill>
              <a:ln w="19050">
                <a:noFill/>
              </a:ln>
              <a:effectLst/>
            </c:spPr>
            <c:extLst>
              <c:ext xmlns:c16="http://schemas.microsoft.com/office/drawing/2014/chart" uri="{C3380CC4-5D6E-409C-BE32-E72D297353CC}">
                <c16:uniqueId val="{00000007-8949-4864-A239-6AC0C6C9E2CF}"/>
              </c:ext>
            </c:extLst>
          </c:dPt>
          <c:cat>
            <c:strRef>
              <c:f>Sheet1!$A$2:$A$5</c:f>
              <c:strCache>
                <c:ptCount val="2"/>
                <c:pt idx="0">
                  <c:v>1st Qtr</c:v>
                </c:pt>
                <c:pt idx="1">
                  <c:v>2nd qtr</c:v>
                </c:pt>
              </c:strCache>
            </c:strRef>
          </c:cat>
          <c:val>
            <c:numRef>
              <c:f>Sheet1!$B$2:$B$5</c:f>
              <c:numCache>
                <c:formatCode>General</c:formatCode>
                <c:ptCount val="4"/>
                <c:pt idx="0">
                  <c:v>86.1</c:v>
                </c:pt>
                <c:pt idx="1">
                  <c:v>13.9</c:v>
                </c:pt>
              </c:numCache>
            </c:numRef>
          </c:val>
          <c:extLst>
            <c:ext xmlns:c16="http://schemas.microsoft.com/office/drawing/2014/chart" uri="{C3380CC4-5D6E-409C-BE32-E72D297353CC}">
              <c16:uniqueId val="{00000008-8949-4864-A239-6AC0C6C9E2C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226e5349-0eac-403e-9bd8-b22fe948ef87}"/>
      </c:ext>
    </c:extLst>
  </c:chart>
  <c:spPr>
    <a:noFill/>
    <a:ln>
      <a:noFill/>
    </a:ln>
    <a:effectLst/>
  </c:spPr>
  <c:txPr>
    <a:bodyPr/>
    <a:lstStyle/>
    <a:p>
      <a:pPr>
        <a:defRPr lang="zh-CN"/>
      </a:pPr>
      <a:endParaRPr lang="zh-CN"/>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w="19050">
              <a:noFill/>
            </a:ln>
          </c:spPr>
          <c:dPt>
            <c:idx val="0"/>
            <c:bubble3D val="0"/>
            <c:spPr>
              <a:solidFill>
                <a:srgbClr val="000D45"/>
              </a:solidFill>
              <a:ln w="19050">
                <a:noFill/>
              </a:ln>
              <a:effectLst/>
            </c:spPr>
            <c:extLst>
              <c:ext xmlns:c16="http://schemas.microsoft.com/office/drawing/2014/chart" uri="{C3380CC4-5D6E-409C-BE32-E72D297353CC}">
                <c16:uniqueId val="{00000001-E467-4A99-ABB8-A9DF3E180EDA}"/>
              </c:ext>
            </c:extLst>
          </c:dPt>
          <c:dPt>
            <c:idx val="1"/>
            <c:bubble3D val="0"/>
            <c:spPr>
              <a:solidFill>
                <a:srgbClr val="EBF1F6"/>
              </a:solidFill>
              <a:ln w="19050">
                <a:noFill/>
              </a:ln>
              <a:effectLst/>
            </c:spPr>
            <c:extLst>
              <c:ext xmlns:c16="http://schemas.microsoft.com/office/drawing/2014/chart" uri="{C3380CC4-5D6E-409C-BE32-E72D297353CC}">
                <c16:uniqueId val="{00000003-E467-4A99-ABB8-A9DF3E180EDA}"/>
              </c:ext>
            </c:extLst>
          </c:dPt>
          <c:cat>
            <c:strRef>
              <c:f>Sheet1!$D$34:$D$35</c:f>
              <c:strCache>
                <c:ptCount val="2"/>
                <c:pt idx="0">
                  <c:v>Tigecycline</c:v>
                </c:pt>
                <c:pt idx="1">
                  <c:v>No</c:v>
                </c:pt>
              </c:strCache>
            </c:strRef>
          </c:cat>
          <c:val>
            <c:numRef>
              <c:f>Sheet1!$E$34:$E$35</c:f>
              <c:numCache>
                <c:formatCode>General</c:formatCode>
                <c:ptCount val="2"/>
                <c:pt idx="0">
                  <c:v>95.7</c:v>
                </c:pt>
                <c:pt idx="1">
                  <c:v>4.3</c:v>
                </c:pt>
              </c:numCache>
            </c:numRef>
          </c:val>
          <c:extLst>
            <c:ext xmlns:c16="http://schemas.microsoft.com/office/drawing/2014/chart" uri="{C3380CC4-5D6E-409C-BE32-E72D297353CC}">
              <c16:uniqueId val="{00000004-E467-4A99-ABB8-A9DF3E180ED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638a5c9b-549f-462b-8752-0e3d095cdf0d}"/>
      </c:ext>
    </c:extLst>
  </c:chart>
  <c:spPr>
    <a:noFill/>
    <a:ln>
      <a:noFill/>
    </a:ln>
    <a:effectLst/>
  </c:spPr>
  <c:txPr>
    <a:bodyPr/>
    <a:lstStyle/>
    <a:p>
      <a:pPr>
        <a:defRPr lang="zh-CN"/>
      </a:pPr>
      <a:endParaRPr lang="zh-CN"/>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w="19050">
              <a:noFill/>
            </a:ln>
          </c:spPr>
          <c:dPt>
            <c:idx val="0"/>
            <c:bubble3D val="0"/>
            <c:spPr>
              <a:solidFill>
                <a:srgbClr val="000D45"/>
              </a:solidFill>
              <a:ln w="19050">
                <a:noFill/>
              </a:ln>
              <a:effectLst/>
            </c:spPr>
            <c:extLst>
              <c:ext xmlns:c16="http://schemas.microsoft.com/office/drawing/2014/chart" uri="{C3380CC4-5D6E-409C-BE32-E72D297353CC}">
                <c16:uniqueId val="{00000001-494F-4125-B321-8DDC81FB2CAA}"/>
              </c:ext>
            </c:extLst>
          </c:dPt>
          <c:dPt>
            <c:idx val="1"/>
            <c:bubble3D val="0"/>
            <c:spPr>
              <a:solidFill>
                <a:srgbClr val="EBF1F6"/>
              </a:solidFill>
              <a:ln w="19050">
                <a:noFill/>
              </a:ln>
              <a:effectLst/>
            </c:spPr>
            <c:extLst>
              <c:ext xmlns:c16="http://schemas.microsoft.com/office/drawing/2014/chart" uri="{C3380CC4-5D6E-409C-BE32-E72D297353CC}">
                <c16:uniqueId val="{00000003-494F-4125-B321-8DDC81FB2CAA}"/>
              </c:ext>
            </c:extLst>
          </c:dPt>
          <c:cat>
            <c:strRef>
              <c:f>Sheet1!$D$26:$D$27</c:f>
              <c:strCache>
                <c:ptCount val="2"/>
                <c:pt idx="0">
                  <c:v>Meropenem </c:v>
                </c:pt>
                <c:pt idx="1">
                  <c:v>No</c:v>
                </c:pt>
              </c:strCache>
            </c:strRef>
          </c:cat>
          <c:val>
            <c:numRef>
              <c:f>Sheet1!$E$26:$E$27</c:f>
              <c:numCache>
                <c:formatCode>General</c:formatCode>
                <c:ptCount val="2"/>
                <c:pt idx="0">
                  <c:v>3.9</c:v>
                </c:pt>
                <c:pt idx="1">
                  <c:v>96.1</c:v>
                </c:pt>
              </c:numCache>
            </c:numRef>
          </c:val>
          <c:extLst>
            <c:ext xmlns:c16="http://schemas.microsoft.com/office/drawing/2014/chart" uri="{C3380CC4-5D6E-409C-BE32-E72D297353CC}">
              <c16:uniqueId val="{00000004-494F-4125-B321-8DDC81FB2CA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518414dc-0f4a-4bac-beee-09adc2be1739}"/>
      </c:ext>
    </c:extLst>
  </c:chart>
  <c:spPr>
    <a:noFill/>
    <a:ln>
      <a:noFill/>
    </a:ln>
    <a:effectLst/>
  </c:spPr>
  <c:txPr>
    <a:bodyPr/>
    <a:lstStyle/>
    <a:p>
      <a:pPr>
        <a:defRPr lang="zh-CN"/>
      </a:pPr>
      <a:endParaRPr lang="zh-CN"/>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528164101900997"/>
          <c:y val="0.109670806235865"/>
          <c:w val="0.44377811775984299"/>
          <c:h val="0.75872422628109704"/>
        </c:manualLayout>
      </c:layout>
      <c:doughnutChart>
        <c:varyColors val="1"/>
        <c:ser>
          <c:idx val="0"/>
          <c:order val="0"/>
          <c:tx>
            <c:strRef>
              <c:f>Sheet1!$B$1</c:f>
              <c:strCache>
                <c:ptCount val="1"/>
                <c:pt idx="0">
                  <c:v>Sales</c:v>
                </c:pt>
              </c:strCache>
            </c:strRef>
          </c:tx>
          <c:spPr>
            <a:solidFill>
              <a:schemeClr val="accent3"/>
            </a:solidFill>
            <a:ln w="19050">
              <a:noFill/>
            </a:ln>
          </c:spPr>
          <c:dPt>
            <c:idx val="0"/>
            <c:bubble3D val="0"/>
            <c:spPr>
              <a:solidFill>
                <a:srgbClr val="000D45"/>
              </a:solidFill>
              <a:ln w="19050">
                <a:noFill/>
              </a:ln>
              <a:effectLst/>
            </c:spPr>
            <c:extLst>
              <c:ext xmlns:c16="http://schemas.microsoft.com/office/drawing/2014/chart" uri="{C3380CC4-5D6E-409C-BE32-E72D297353CC}">
                <c16:uniqueId val="{00000001-34AE-49B9-887F-536F2997027F}"/>
              </c:ext>
            </c:extLst>
          </c:dPt>
          <c:dPt>
            <c:idx val="1"/>
            <c:bubble3D val="0"/>
            <c:spPr>
              <a:solidFill>
                <a:srgbClr val="EBF1F6"/>
              </a:solidFill>
              <a:ln w="19050">
                <a:noFill/>
              </a:ln>
              <a:effectLst/>
            </c:spPr>
            <c:extLst>
              <c:ext xmlns:c16="http://schemas.microsoft.com/office/drawing/2014/chart" uri="{C3380CC4-5D6E-409C-BE32-E72D297353CC}">
                <c16:uniqueId val="{00000003-34AE-49B9-887F-536F2997027F}"/>
              </c:ext>
            </c:extLst>
          </c:dPt>
          <c:cat>
            <c:strRef>
              <c:f>Sheet1!$A$2:$A$3</c:f>
              <c:strCache>
                <c:ptCount val="2"/>
                <c:pt idx="1">
                  <c:v>2nd Qtr</c:v>
                </c:pt>
              </c:strCache>
            </c:strRef>
          </c:cat>
          <c:val>
            <c:numRef>
              <c:f>Sheet1!$B$2:$B$3</c:f>
              <c:numCache>
                <c:formatCode>General</c:formatCode>
                <c:ptCount val="2"/>
                <c:pt idx="0">
                  <c:v>99.4</c:v>
                </c:pt>
                <c:pt idx="1">
                  <c:v>0.6</c:v>
                </c:pt>
              </c:numCache>
            </c:numRef>
          </c:val>
          <c:extLst>
            <c:ext xmlns:c16="http://schemas.microsoft.com/office/drawing/2014/chart" uri="{C3380CC4-5D6E-409C-BE32-E72D297353CC}">
              <c16:uniqueId val="{00000004-34AE-49B9-887F-536F2997027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52e0417f-7810-4cfe-95e0-beb9c3896348}"/>
      </c:ext>
    </c:extLst>
  </c:chart>
  <c:spPr>
    <a:noFill/>
    <a:ln>
      <a:noFill/>
    </a:ln>
    <a:effectLst/>
  </c:spPr>
  <c:txPr>
    <a:bodyPr/>
    <a:lstStyle/>
    <a:p>
      <a:pPr>
        <a:defRPr lang="zh-CN"/>
      </a:pPr>
      <a:endParaRPr lang="zh-CN"/>
    </a:p>
  </c:txPr>
  <c:externalData r:id="rId4">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w="19050">
              <a:noFill/>
            </a:ln>
          </c:spPr>
          <c:dPt>
            <c:idx val="0"/>
            <c:bubble3D val="0"/>
            <c:spPr>
              <a:solidFill>
                <a:srgbClr val="000D45"/>
              </a:solidFill>
              <a:ln w="19050">
                <a:noFill/>
              </a:ln>
              <a:effectLst/>
            </c:spPr>
            <c:extLst>
              <c:ext xmlns:c16="http://schemas.microsoft.com/office/drawing/2014/chart" uri="{C3380CC4-5D6E-409C-BE32-E72D297353CC}">
                <c16:uniqueId val="{00000001-869F-4B23-8163-09AECBCE3203}"/>
              </c:ext>
            </c:extLst>
          </c:dPt>
          <c:dPt>
            <c:idx val="1"/>
            <c:bubble3D val="0"/>
            <c:spPr>
              <a:solidFill>
                <a:srgbClr val="EBF1F6"/>
              </a:solidFill>
              <a:ln w="19050">
                <a:noFill/>
              </a:ln>
              <a:effectLst/>
            </c:spPr>
            <c:extLst>
              <c:ext xmlns:c16="http://schemas.microsoft.com/office/drawing/2014/chart" uri="{C3380CC4-5D6E-409C-BE32-E72D297353CC}">
                <c16:uniqueId val="{00000003-869F-4B23-8163-09AECBCE3203}"/>
              </c:ext>
            </c:extLst>
          </c:dPt>
          <c:cat>
            <c:strRef>
              <c:f>Sheet1!$D$29:$D$30</c:f>
              <c:strCache>
                <c:ptCount val="2"/>
                <c:pt idx="0">
                  <c:v>Amikacin</c:v>
                </c:pt>
                <c:pt idx="1">
                  <c:v>No</c:v>
                </c:pt>
              </c:strCache>
            </c:strRef>
          </c:cat>
          <c:val>
            <c:numRef>
              <c:f>Sheet1!$E$29:$E$30</c:f>
              <c:numCache>
                <c:formatCode>General</c:formatCode>
                <c:ptCount val="2"/>
                <c:pt idx="0">
                  <c:v>15.3</c:v>
                </c:pt>
                <c:pt idx="1">
                  <c:v>84.7</c:v>
                </c:pt>
              </c:numCache>
            </c:numRef>
          </c:val>
          <c:extLst>
            <c:ext xmlns:c16="http://schemas.microsoft.com/office/drawing/2014/chart" uri="{C3380CC4-5D6E-409C-BE32-E72D297353CC}">
              <c16:uniqueId val="{00000004-869F-4B23-8163-09AECBCE320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85ba85a0-abaf-484f-a3b8-54ea6173071a}"/>
      </c:ext>
    </c:extLst>
  </c:chart>
  <c:spPr>
    <a:noFill/>
    <a:ln>
      <a:noFill/>
    </a:ln>
    <a:effectLst/>
  </c:spPr>
  <c:txPr>
    <a:bodyPr/>
    <a:lstStyle/>
    <a:p>
      <a:pPr>
        <a:defRPr lang="zh-CN"/>
      </a:pPr>
      <a:endParaRPr lang="zh-CN"/>
    </a:p>
  </c:txPr>
  <c:externalData r:id="rId4">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528164101900997"/>
          <c:y val="0.109670806235865"/>
          <c:w val="0.44377811775984299"/>
          <c:h val="0.75872422628109704"/>
        </c:manualLayout>
      </c:layout>
      <c:doughnutChart>
        <c:varyColors val="1"/>
        <c:ser>
          <c:idx val="0"/>
          <c:order val="0"/>
          <c:tx>
            <c:strRef>
              <c:f>Sheet1!$B$1</c:f>
              <c:strCache>
                <c:ptCount val="1"/>
                <c:pt idx="0">
                  <c:v>Sales</c:v>
                </c:pt>
              </c:strCache>
            </c:strRef>
          </c:tx>
          <c:spPr>
            <a:solidFill>
              <a:schemeClr val="accent3"/>
            </a:solidFill>
            <a:ln w="19050">
              <a:noFill/>
            </a:ln>
          </c:spPr>
          <c:dPt>
            <c:idx val="0"/>
            <c:bubble3D val="0"/>
            <c:spPr>
              <a:solidFill>
                <a:srgbClr val="000D45"/>
              </a:solidFill>
              <a:ln w="19050">
                <a:noFill/>
              </a:ln>
              <a:effectLst/>
            </c:spPr>
            <c:extLst>
              <c:ext xmlns:c16="http://schemas.microsoft.com/office/drawing/2014/chart" uri="{C3380CC4-5D6E-409C-BE32-E72D297353CC}">
                <c16:uniqueId val="{00000001-D746-4AC4-BABF-71DDA0F59D62}"/>
              </c:ext>
            </c:extLst>
          </c:dPt>
          <c:dPt>
            <c:idx val="1"/>
            <c:bubble3D val="0"/>
            <c:spPr>
              <a:solidFill>
                <a:srgbClr val="EBF1F6"/>
              </a:solidFill>
              <a:ln w="19050">
                <a:noFill/>
              </a:ln>
              <a:effectLst/>
            </c:spPr>
            <c:extLst>
              <c:ext xmlns:c16="http://schemas.microsoft.com/office/drawing/2014/chart" uri="{C3380CC4-5D6E-409C-BE32-E72D297353CC}">
                <c16:uniqueId val="{00000003-D746-4AC4-BABF-71DDA0F59D62}"/>
              </c:ext>
            </c:extLst>
          </c:dPt>
          <c:cat>
            <c:strRef>
              <c:f>Sheet1!$A$2:$A$3</c:f>
              <c:strCache>
                <c:ptCount val="2"/>
                <c:pt idx="1">
                  <c:v>2nd Qtr</c:v>
                </c:pt>
              </c:strCache>
            </c:strRef>
          </c:cat>
          <c:val>
            <c:numRef>
              <c:f>Sheet1!$B$2:$B$3</c:f>
              <c:numCache>
                <c:formatCode>General</c:formatCode>
                <c:ptCount val="2"/>
                <c:pt idx="0">
                  <c:v>98.1</c:v>
                </c:pt>
                <c:pt idx="1">
                  <c:v>1.9</c:v>
                </c:pt>
              </c:numCache>
            </c:numRef>
          </c:val>
          <c:extLst>
            <c:ext xmlns:c16="http://schemas.microsoft.com/office/drawing/2014/chart" uri="{C3380CC4-5D6E-409C-BE32-E72D297353CC}">
              <c16:uniqueId val="{00000004-D746-4AC4-BABF-71DDA0F59D6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a1a1936e-ea3a-4577-9c95-8a738595b617}"/>
      </c:ext>
    </c:extLst>
  </c:chart>
  <c:spPr>
    <a:noFill/>
    <a:ln>
      <a:noFill/>
    </a:ln>
    <a:effectLst/>
  </c:spPr>
  <c:txPr>
    <a:bodyPr/>
    <a:lstStyle/>
    <a:p>
      <a:pPr>
        <a:defRPr lang="zh-CN"/>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2895427345130235"/>
          <c:y val="3.756153930011992E-2"/>
          <c:w val="0.60432908061546187"/>
          <c:h val="0.92569261440721962"/>
        </c:manualLayout>
      </c:layout>
      <c:barChart>
        <c:barDir val="col"/>
        <c:grouping val="clustered"/>
        <c:varyColors val="0"/>
        <c:ser>
          <c:idx val="0"/>
          <c:order val="0"/>
          <c:tx>
            <c:strRef>
              <c:f>Sheet1!$B$1</c:f>
              <c:strCache>
                <c:ptCount val="1"/>
                <c:pt idx="0">
                  <c:v>金属酶</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DA8-4B69-BDA1-E6A0813796D5}"/>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CR-ECL</c:v>
                </c:pt>
              </c:strCache>
            </c:strRef>
          </c:cat>
          <c:val>
            <c:numRef>
              <c:f>Sheet1!$B$2</c:f>
              <c:numCache>
                <c:formatCode>0.0%</c:formatCode>
                <c:ptCount val="1"/>
                <c:pt idx="0">
                  <c:v>0.9</c:v>
                </c:pt>
              </c:numCache>
            </c:numRef>
          </c:val>
          <c:extLst>
            <c:ext xmlns:c16="http://schemas.microsoft.com/office/drawing/2014/chart" uri="{C3380CC4-5D6E-409C-BE32-E72D297353CC}">
              <c16:uniqueId val="{00000002-2DA8-4B69-BDA1-E6A0813796D5}"/>
            </c:ext>
          </c:extLst>
        </c:ser>
        <c:ser>
          <c:idx val="1"/>
          <c:order val="1"/>
          <c:tx>
            <c:strRef>
              <c:f>Sheet1!$C$1</c:f>
              <c:strCache>
                <c:ptCount val="1"/>
                <c:pt idx="0">
                  <c:v>KPC</c:v>
                </c:pt>
              </c:strCache>
            </c:strRef>
          </c:tx>
          <c:spPr>
            <a:solidFill>
              <a:schemeClr val="accent2"/>
            </a:solidFill>
            <a:ln>
              <a:noFill/>
            </a:ln>
            <a:effectLst/>
          </c:spPr>
          <c:invertIfNegative val="0"/>
          <c:dPt>
            <c:idx val="0"/>
            <c:invertIfNegative val="0"/>
            <c:bubble3D val="0"/>
            <c:spPr>
              <a:solidFill>
                <a:srgbClr val="C6C6C6"/>
              </a:solidFill>
              <a:ln>
                <a:noFill/>
              </a:ln>
              <a:effectLst/>
            </c:spPr>
            <c:extLst>
              <c:ext xmlns:c16="http://schemas.microsoft.com/office/drawing/2014/chart" uri="{C3380CC4-5D6E-409C-BE32-E72D297353CC}">
                <c16:uniqueId val="{00000004-2DA8-4B69-BDA1-E6A0813796D5}"/>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CR-ECL</c:v>
                </c:pt>
              </c:strCache>
            </c:strRef>
          </c:cat>
          <c:val>
            <c:numRef>
              <c:f>Sheet1!$C$2</c:f>
              <c:numCache>
                <c:formatCode>0.0%</c:formatCode>
                <c:ptCount val="1"/>
                <c:pt idx="0">
                  <c:v>0.1</c:v>
                </c:pt>
              </c:numCache>
            </c:numRef>
          </c:val>
          <c:extLst>
            <c:ext xmlns:c16="http://schemas.microsoft.com/office/drawing/2014/chart" uri="{C3380CC4-5D6E-409C-BE32-E72D297353CC}">
              <c16:uniqueId val="{00000005-2DA8-4B69-BDA1-E6A0813796D5}"/>
            </c:ext>
          </c:extLst>
        </c:ser>
        <c:dLbls>
          <c:showLegendKey val="0"/>
          <c:showVal val="0"/>
          <c:showCatName val="0"/>
          <c:showSerName val="0"/>
          <c:showPercent val="0"/>
          <c:showBubbleSize val="0"/>
        </c:dLbls>
        <c:gapWidth val="219"/>
        <c:overlap val="-27"/>
        <c:axId val="1433230031"/>
        <c:axId val="1433231951"/>
      </c:barChart>
      <c:catAx>
        <c:axId val="1433230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crossAx val="1433231951"/>
        <c:crosses val="autoZero"/>
        <c:auto val="1"/>
        <c:lblAlgn val="ctr"/>
        <c:lblOffset val="100"/>
        <c:noMultiLvlLbl val="0"/>
      </c:catAx>
      <c:valAx>
        <c:axId val="1433231951"/>
        <c:scaling>
          <c:orientation val="minMax"/>
        </c:scaling>
        <c:delete val="0"/>
        <c:axPos val="l"/>
        <c:numFmt formatCode="0.0%" sourceLinked="1"/>
        <c:majorTickMark val="out"/>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crossAx val="1433230031"/>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Pfizer Tomorrow" panose="02010503040201060303" pitchFamily="2" charset="0"/>
          <a:ea typeface="微软雅黑" panose="020B0503020204020204" pitchFamily="34" charset="-122"/>
          <a:sym typeface="Pfizer Tomorrow" panose="02010503040201060303" pitchFamily="2" charset="0"/>
        </a:defRPr>
      </a:pPr>
      <a:endParaRPr lang="zh-CN"/>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solidFill>
              <a:srgbClr val="EBF1F6"/>
            </a:solidFill>
            <a:ln w="19050">
              <a:noFill/>
            </a:ln>
          </c:spPr>
          <c:dPt>
            <c:idx val="0"/>
            <c:bubble3D val="0"/>
            <c:spPr>
              <a:solidFill>
                <a:srgbClr val="000D45"/>
              </a:solidFill>
              <a:ln w="19050">
                <a:noFill/>
              </a:ln>
              <a:effectLst/>
            </c:spPr>
            <c:extLst>
              <c:ext xmlns:c16="http://schemas.microsoft.com/office/drawing/2014/chart" uri="{C3380CC4-5D6E-409C-BE32-E72D297353CC}">
                <c16:uniqueId val="{00000001-3E88-4E2C-B68B-826A0C686A62}"/>
              </c:ext>
            </c:extLst>
          </c:dPt>
          <c:dPt>
            <c:idx val="1"/>
            <c:bubble3D val="0"/>
            <c:spPr>
              <a:solidFill>
                <a:srgbClr val="EBF1F6"/>
              </a:solidFill>
              <a:ln w="19050">
                <a:noFill/>
              </a:ln>
              <a:effectLst/>
            </c:spPr>
            <c:extLst>
              <c:ext xmlns:c16="http://schemas.microsoft.com/office/drawing/2014/chart" uri="{C3380CC4-5D6E-409C-BE32-E72D297353CC}">
                <c16:uniqueId val="{00000003-3E88-4E2C-B68B-826A0C686A62}"/>
              </c:ext>
            </c:extLst>
          </c:dPt>
          <c:cat>
            <c:strRef>
              <c:f>Sheet1!$A$33:$A$34</c:f>
              <c:strCache>
                <c:ptCount val="2"/>
                <c:pt idx="0">
                  <c:v>Tigecycline</c:v>
                </c:pt>
                <c:pt idx="1">
                  <c:v>No</c:v>
                </c:pt>
              </c:strCache>
            </c:strRef>
          </c:cat>
          <c:val>
            <c:numRef>
              <c:f>Sheet1!$B$33:$B$34</c:f>
              <c:numCache>
                <c:formatCode>General</c:formatCode>
                <c:ptCount val="2"/>
                <c:pt idx="0">
                  <c:v>92.5</c:v>
                </c:pt>
                <c:pt idx="1">
                  <c:v>7.5</c:v>
                </c:pt>
              </c:numCache>
            </c:numRef>
          </c:val>
          <c:extLst>
            <c:ext xmlns:c16="http://schemas.microsoft.com/office/drawing/2014/chart" uri="{C3380CC4-5D6E-409C-BE32-E72D297353CC}">
              <c16:uniqueId val="{00000004-3E88-4E2C-B68B-826A0C686A6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8874cae6-1dd6-444d-a3af-f858f4c481d9}"/>
      </c:ext>
    </c:extLst>
  </c:chart>
  <c:spPr>
    <a:noFill/>
    <a:ln>
      <a:noFill/>
    </a:ln>
    <a:effectLst/>
  </c:spPr>
  <c:txPr>
    <a:bodyPr/>
    <a:lstStyle/>
    <a:p>
      <a:pPr>
        <a:defRPr lang="zh-CN"/>
      </a:pPr>
      <a:endParaRPr lang="zh-CN"/>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w="19050">
              <a:noFill/>
            </a:ln>
          </c:spPr>
          <c:dPt>
            <c:idx val="0"/>
            <c:bubble3D val="0"/>
            <c:spPr>
              <a:solidFill>
                <a:srgbClr val="000D45"/>
              </a:solidFill>
              <a:ln w="19050">
                <a:noFill/>
              </a:ln>
              <a:effectLst/>
            </c:spPr>
            <c:extLst>
              <c:ext xmlns:c16="http://schemas.microsoft.com/office/drawing/2014/chart" uri="{C3380CC4-5D6E-409C-BE32-E72D297353CC}">
                <c16:uniqueId val="{00000001-53FB-41B4-9FBC-1FDFACD80C07}"/>
              </c:ext>
            </c:extLst>
          </c:dPt>
          <c:dPt>
            <c:idx val="1"/>
            <c:bubble3D val="0"/>
            <c:spPr>
              <a:solidFill>
                <a:srgbClr val="EBF1F6"/>
              </a:solidFill>
              <a:ln w="19050">
                <a:noFill/>
              </a:ln>
              <a:effectLst/>
            </c:spPr>
            <c:extLst>
              <c:ext xmlns:c16="http://schemas.microsoft.com/office/drawing/2014/chart" uri="{C3380CC4-5D6E-409C-BE32-E72D297353CC}">
                <c16:uniqueId val="{00000003-53FB-41B4-9FBC-1FDFACD80C07}"/>
              </c:ext>
            </c:extLst>
          </c:dPt>
          <c:cat>
            <c:strRef>
              <c:f>Sheet1!$A$28:$A$29</c:f>
              <c:strCache>
                <c:ptCount val="2"/>
                <c:pt idx="0">
                  <c:v>Amikacin</c:v>
                </c:pt>
                <c:pt idx="1">
                  <c:v>No</c:v>
                </c:pt>
              </c:strCache>
            </c:strRef>
          </c:cat>
          <c:val>
            <c:numRef>
              <c:f>Sheet1!$B$28:$B$29</c:f>
              <c:numCache>
                <c:formatCode>General</c:formatCode>
                <c:ptCount val="2"/>
                <c:pt idx="0">
                  <c:v>32.299999999999997</c:v>
                </c:pt>
                <c:pt idx="1">
                  <c:v>67.7</c:v>
                </c:pt>
              </c:numCache>
            </c:numRef>
          </c:val>
          <c:extLst>
            <c:ext xmlns:c16="http://schemas.microsoft.com/office/drawing/2014/chart" uri="{C3380CC4-5D6E-409C-BE32-E72D297353CC}">
              <c16:uniqueId val="{00000004-53FB-41B4-9FBC-1FDFACD80C0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71130341-cc83-4bd7-a85d-6b1247081b03}"/>
      </c:ext>
    </c:extLst>
  </c:chart>
  <c:spPr>
    <a:noFill/>
    <a:ln>
      <a:noFill/>
    </a:ln>
    <a:effectLst/>
  </c:spPr>
  <c:txPr>
    <a:bodyPr/>
    <a:lstStyle/>
    <a:p>
      <a:pPr>
        <a:defRPr lang="zh-CN"/>
      </a:pPr>
      <a:endParaRPr lang="zh-CN"/>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000D45"/>
              </a:solidFill>
              <a:ln w="19050">
                <a:noFill/>
              </a:ln>
              <a:effectLst/>
            </c:spPr>
            <c:extLst>
              <c:ext xmlns:c16="http://schemas.microsoft.com/office/drawing/2014/chart" uri="{C3380CC4-5D6E-409C-BE32-E72D297353CC}">
                <c16:uniqueId val="{00000001-67AC-4F00-8D7F-5278CBC866D6}"/>
              </c:ext>
            </c:extLst>
          </c:dPt>
          <c:dPt>
            <c:idx val="1"/>
            <c:bubble3D val="0"/>
            <c:spPr>
              <a:solidFill>
                <a:srgbClr val="EBF1F6"/>
              </a:solidFill>
              <a:ln w="19050">
                <a:noFill/>
              </a:ln>
              <a:effectLst/>
            </c:spPr>
            <c:extLst>
              <c:ext xmlns:c16="http://schemas.microsoft.com/office/drawing/2014/chart" uri="{C3380CC4-5D6E-409C-BE32-E72D297353CC}">
                <c16:uniqueId val="{00000003-67AC-4F00-8D7F-5278CBC866D6}"/>
              </c:ext>
            </c:extLst>
          </c:dPt>
          <c:dPt>
            <c:idx val="2"/>
            <c:bubble3D val="0"/>
            <c:spPr>
              <a:solidFill>
                <a:schemeClr val="accent3"/>
              </a:solidFill>
              <a:ln w="19050">
                <a:noFill/>
              </a:ln>
              <a:effectLst/>
            </c:spPr>
            <c:extLst>
              <c:ext xmlns:c16="http://schemas.microsoft.com/office/drawing/2014/chart" uri="{C3380CC4-5D6E-409C-BE32-E72D297353CC}">
                <c16:uniqueId val="{00000005-67AC-4F00-8D7F-5278CBC866D6}"/>
              </c:ext>
            </c:extLst>
          </c:dPt>
          <c:dPt>
            <c:idx val="3"/>
            <c:bubble3D val="0"/>
            <c:spPr>
              <a:solidFill>
                <a:schemeClr val="accent4"/>
              </a:solidFill>
              <a:ln w="19050">
                <a:noFill/>
              </a:ln>
              <a:effectLst/>
            </c:spPr>
            <c:extLst>
              <c:ext xmlns:c16="http://schemas.microsoft.com/office/drawing/2014/chart" uri="{C3380CC4-5D6E-409C-BE32-E72D297353CC}">
                <c16:uniqueId val="{00000007-67AC-4F00-8D7F-5278CBC866D6}"/>
              </c:ext>
            </c:extLst>
          </c:dPt>
          <c:cat>
            <c:strRef>
              <c:f>Sheet1!$A$2:$A$5</c:f>
              <c:strCache>
                <c:ptCount val="2"/>
                <c:pt idx="0">
                  <c:v>1st Qtr</c:v>
                </c:pt>
                <c:pt idx="1">
                  <c:v>2nd qtr</c:v>
                </c:pt>
              </c:strCache>
            </c:strRef>
          </c:cat>
          <c:val>
            <c:numRef>
              <c:f>Sheet1!$B$2:$B$5</c:f>
              <c:numCache>
                <c:formatCode>General</c:formatCode>
                <c:ptCount val="4"/>
                <c:pt idx="0">
                  <c:v>90.5</c:v>
                </c:pt>
                <c:pt idx="1">
                  <c:v>9.5</c:v>
                </c:pt>
              </c:numCache>
            </c:numRef>
          </c:val>
          <c:extLst>
            <c:ext xmlns:c16="http://schemas.microsoft.com/office/drawing/2014/chart" uri="{C3380CC4-5D6E-409C-BE32-E72D297353CC}">
              <c16:uniqueId val="{00000008-67AC-4F00-8D7F-5278CBC866D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51c6a692-4122-47da-aa4d-88268125ecc4}"/>
      </c:ext>
    </c:extLst>
  </c:chart>
  <c:spPr>
    <a:noFill/>
    <a:ln>
      <a:noFill/>
    </a:ln>
    <a:effectLst/>
  </c:spPr>
  <c:txPr>
    <a:bodyPr/>
    <a:lstStyle/>
    <a:p>
      <a:pPr>
        <a:defRPr lang="zh-CN"/>
      </a:pPr>
      <a:endParaRPr lang="zh-CN"/>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w="19050">
              <a:noFill/>
            </a:ln>
          </c:spPr>
          <c:dPt>
            <c:idx val="0"/>
            <c:bubble3D val="0"/>
            <c:spPr>
              <a:solidFill>
                <a:srgbClr val="000D45"/>
              </a:solidFill>
              <a:ln w="19050">
                <a:noFill/>
              </a:ln>
              <a:effectLst/>
            </c:spPr>
            <c:extLst>
              <c:ext xmlns:c16="http://schemas.microsoft.com/office/drawing/2014/chart" uri="{C3380CC4-5D6E-409C-BE32-E72D297353CC}">
                <c16:uniqueId val="{00000001-6D0E-4CAD-90FF-F1BABFC9E43A}"/>
              </c:ext>
            </c:extLst>
          </c:dPt>
          <c:dPt>
            <c:idx val="1"/>
            <c:bubble3D val="0"/>
            <c:spPr>
              <a:solidFill>
                <a:srgbClr val="EBF1F6"/>
              </a:solidFill>
              <a:ln w="19050">
                <a:noFill/>
              </a:ln>
              <a:effectLst/>
            </c:spPr>
            <c:extLst>
              <c:ext xmlns:c16="http://schemas.microsoft.com/office/drawing/2014/chart" uri="{C3380CC4-5D6E-409C-BE32-E72D297353CC}">
                <c16:uniqueId val="{00000003-6D0E-4CAD-90FF-F1BABFC9E43A}"/>
              </c:ext>
            </c:extLst>
          </c:dPt>
          <c:cat>
            <c:strRef>
              <c:f>Sheet1!$A$25:$A$26</c:f>
              <c:strCache>
                <c:ptCount val="2"/>
                <c:pt idx="0">
                  <c:v>Meropenem </c:v>
                </c:pt>
                <c:pt idx="1">
                  <c:v>No</c:v>
                </c:pt>
              </c:strCache>
            </c:strRef>
          </c:cat>
          <c:val>
            <c:numRef>
              <c:f>Sheet1!$B$25:$B$26</c:f>
              <c:numCache>
                <c:formatCode>General</c:formatCode>
                <c:ptCount val="2"/>
                <c:pt idx="0">
                  <c:v>12</c:v>
                </c:pt>
                <c:pt idx="1">
                  <c:v>88</c:v>
                </c:pt>
              </c:numCache>
            </c:numRef>
          </c:val>
          <c:extLst>
            <c:ext xmlns:c16="http://schemas.microsoft.com/office/drawing/2014/chart" uri="{C3380CC4-5D6E-409C-BE32-E72D297353CC}">
              <c16:uniqueId val="{00000004-6D0E-4CAD-90FF-F1BABFC9E43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1a911ad4-cd7a-4660-9eee-246b9abc9cc9}"/>
      </c:ext>
    </c:extLst>
  </c:chart>
  <c:spPr>
    <a:noFill/>
    <a:ln>
      <a:noFill/>
    </a:ln>
    <a:effectLst/>
  </c:spPr>
  <c:txPr>
    <a:bodyPr/>
    <a:lstStyle/>
    <a:p>
      <a:pPr>
        <a:defRPr lang="zh-CN"/>
      </a:pPr>
      <a:endParaRPr lang="zh-CN"/>
    </a:p>
  </c:txPr>
  <c:externalData r:id="rId4">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6528164101900997"/>
          <c:y val="0.109670806235865"/>
          <c:w val="0.44377811775984299"/>
          <c:h val="0.75872422628109704"/>
        </c:manualLayout>
      </c:layout>
      <c:doughnutChart>
        <c:varyColors val="1"/>
        <c:ser>
          <c:idx val="0"/>
          <c:order val="0"/>
          <c:tx>
            <c:strRef>
              <c:f>Sheet1!$B$1</c:f>
              <c:strCache>
                <c:ptCount val="1"/>
                <c:pt idx="0">
                  <c:v>Sales</c:v>
                </c:pt>
              </c:strCache>
            </c:strRef>
          </c:tx>
          <c:spPr>
            <a:solidFill>
              <a:schemeClr val="accent3"/>
            </a:solidFill>
            <a:ln w="19050">
              <a:noFill/>
            </a:ln>
          </c:spPr>
          <c:dPt>
            <c:idx val="0"/>
            <c:bubble3D val="0"/>
            <c:spPr>
              <a:solidFill>
                <a:srgbClr val="000D45"/>
              </a:solidFill>
              <a:ln w="19050">
                <a:noFill/>
              </a:ln>
              <a:effectLst/>
            </c:spPr>
            <c:extLst>
              <c:ext xmlns:c16="http://schemas.microsoft.com/office/drawing/2014/chart" uri="{C3380CC4-5D6E-409C-BE32-E72D297353CC}">
                <c16:uniqueId val="{00000001-26E9-4CDE-B9AF-4E4232E9866B}"/>
              </c:ext>
            </c:extLst>
          </c:dPt>
          <c:dPt>
            <c:idx val="1"/>
            <c:bubble3D val="0"/>
            <c:spPr>
              <a:solidFill>
                <a:srgbClr val="EBF1F6"/>
              </a:solidFill>
              <a:ln w="19050">
                <a:noFill/>
              </a:ln>
              <a:effectLst/>
            </c:spPr>
            <c:extLst>
              <c:ext xmlns:c16="http://schemas.microsoft.com/office/drawing/2014/chart" uri="{C3380CC4-5D6E-409C-BE32-E72D297353CC}">
                <c16:uniqueId val="{00000003-26E9-4CDE-B9AF-4E4232E9866B}"/>
              </c:ext>
            </c:extLst>
          </c:dPt>
          <c:cat>
            <c:strRef>
              <c:f>Sheet1!$A$2:$A$3</c:f>
              <c:strCache>
                <c:ptCount val="2"/>
                <c:pt idx="1">
                  <c:v>2nd Qtr</c:v>
                </c:pt>
              </c:strCache>
            </c:strRef>
          </c:cat>
          <c:val>
            <c:numRef>
              <c:f>Sheet1!$B$2:$B$3</c:f>
              <c:numCache>
                <c:formatCode>General</c:formatCode>
                <c:ptCount val="2"/>
                <c:pt idx="0">
                  <c:v>98.4</c:v>
                </c:pt>
                <c:pt idx="1">
                  <c:v>1.6</c:v>
                </c:pt>
              </c:numCache>
            </c:numRef>
          </c:val>
          <c:extLst>
            <c:ext xmlns:c16="http://schemas.microsoft.com/office/drawing/2014/chart" uri="{C3380CC4-5D6E-409C-BE32-E72D297353CC}">
              <c16:uniqueId val="{00000004-26E9-4CDE-B9AF-4E4232E9866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9cdea5b2-0a17-44b2-b9d7-be7c676024f2}"/>
      </c:ext>
    </c:extLst>
  </c:chart>
  <c:spPr>
    <a:noFill/>
    <a:ln>
      <a:noFill/>
    </a:ln>
    <a:effectLst/>
  </c:spPr>
  <c:txPr>
    <a:bodyPr/>
    <a:lstStyle/>
    <a:p>
      <a:pPr>
        <a:defRPr lang="zh-CN"/>
      </a:pPr>
      <a:endParaRPr lang="zh-CN"/>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w="19050">
              <a:noFill/>
            </a:ln>
          </c:spPr>
          <c:dPt>
            <c:idx val="0"/>
            <c:bubble3D val="0"/>
            <c:spPr>
              <a:solidFill>
                <a:srgbClr val="000D45"/>
              </a:solidFill>
              <a:ln w="19050">
                <a:noFill/>
              </a:ln>
              <a:effectLst/>
            </c:spPr>
            <c:extLst>
              <c:ext xmlns:c16="http://schemas.microsoft.com/office/drawing/2014/chart" uri="{C3380CC4-5D6E-409C-BE32-E72D297353CC}">
                <c16:uniqueId val="{00000001-11C6-49CF-9E65-1EA08937FA9B}"/>
              </c:ext>
            </c:extLst>
          </c:dPt>
          <c:dPt>
            <c:idx val="1"/>
            <c:bubble3D val="0"/>
            <c:spPr>
              <a:solidFill>
                <a:srgbClr val="EBF1F6"/>
              </a:solidFill>
              <a:ln w="19050">
                <a:noFill/>
              </a:ln>
              <a:effectLst/>
            </c:spPr>
            <c:extLst>
              <c:ext xmlns:c16="http://schemas.microsoft.com/office/drawing/2014/chart" uri="{C3380CC4-5D6E-409C-BE32-E72D297353CC}">
                <c16:uniqueId val="{00000003-11C6-49CF-9E65-1EA08937FA9B}"/>
              </c:ext>
            </c:extLst>
          </c:dPt>
          <c:dPt>
            <c:idx val="2"/>
            <c:bubble3D val="0"/>
            <c:spPr>
              <a:solidFill>
                <a:schemeClr val="accent3"/>
              </a:solidFill>
              <a:ln w="19050">
                <a:noFill/>
              </a:ln>
              <a:effectLst/>
            </c:spPr>
            <c:extLst>
              <c:ext xmlns:c16="http://schemas.microsoft.com/office/drawing/2014/chart" uri="{C3380CC4-5D6E-409C-BE32-E72D297353CC}">
                <c16:uniqueId val="{00000005-11C6-49CF-9E65-1EA08937FA9B}"/>
              </c:ext>
            </c:extLst>
          </c:dPt>
          <c:dPt>
            <c:idx val="3"/>
            <c:bubble3D val="0"/>
            <c:spPr>
              <a:solidFill>
                <a:schemeClr val="accent4"/>
              </a:solidFill>
              <a:ln w="19050">
                <a:noFill/>
              </a:ln>
              <a:effectLst/>
            </c:spPr>
            <c:extLst>
              <c:ext xmlns:c16="http://schemas.microsoft.com/office/drawing/2014/chart" uri="{C3380CC4-5D6E-409C-BE32-E72D297353CC}">
                <c16:uniqueId val="{00000007-11C6-49CF-9E65-1EA08937FA9B}"/>
              </c:ext>
            </c:extLst>
          </c:dPt>
          <c:cat>
            <c:strRef>
              <c:f>Sheet1!$A$2:$A$5</c:f>
              <c:strCache>
                <c:ptCount val="2"/>
                <c:pt idx="0">
                  <c:v>1st Qtr</c:v>
                </c:pt>
                <c:pt idx="1">
                  <c:v>2nd qtr</c:v>
                </c:pt>
              </c:strCache>
            </c:strRef>
          </c:cat>
          <c:val>
            <c:numRef>
              <c:f>Sheet1!$B$2:$B$5</c:f>
              <c:numCache>
                <c:formatCode>General</c:formatCode>
                <c:ptCount val="4"/>
                <c:pt idx="0">
                  <c:v>91.1</c:v>
                </c:pt>
                <c:pt idx="1">
                  <c:v>8.9000000000000092</c:v>
                </c:pt>
              </c:numCache>
            </c:numRef>
          </c:val>
          <c:extLst>
            <c:ext xmlns:c16="http://schemas.microsoft.com/office/drawing/2014/chart" uri="{C3380CC4-5D6E-409C-BE32-E72D297353CC}">
              <c16:uniqueId val="{00000008-11C6-49CF-9E65-1EA08937FA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587453cd-ec8f-4054-8e2d-b6ce6f06f6f5}"/>
      </c:ext>
    </c:extLst>
  </c:chart>
  <c:spPr>
    <a:noFill/>
    <a:ln>
      <a:noFill/>
    </a:ln>
    <a:effectLst/>
  </c:spPr>
  <c:txPr>
    <a:bodyPr/>
    <a:lstStyle/>
    <a:p>
      <a:pPr>
        <a:defRPr lang="zh-CN">
          <a:solidFill>
            <a:srgbClr val="000D45"/>
          </a:solidFill>
        </a:defRPr>
      </a:pPr>
      <a:endParaRPr lang="zh-CN"/>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w="19050">
              <a:noFill/>
            </a:ln>
          </c:spPr>
          <c:dPt>
            <c:idx val="0"/>
            <c:bubble3D val="0"/>
            <c:spPr>
              <a:solidFill>
                <a:srgbClr val="000D45"/>
              </a:solidFill>
              <a:ln w="19050">
                <a:noFill/>
              </a:ln>
              <a:effectLst/>
            </c:spPr>
            <c:extLst>
              <c:ext xmlns:c16="http://schemas.microsoft.com/office/drawing/2014/chart" uri="{C3380CC4-5D6E-409C-BE32-E72D297353CC}">
                <c16:uniqueId val="{00000001-A716-47E1-B1B7-4B526B6C3A58}"/>
              </c:ext>
            </c:extLst>
          </c:dPt>
          <c:dPt>
            <c:idx val="1"/>
            <c:bubble3D val="0"/>
            <c:spPr>
              <a:solidFill>
                <a:srgbClr val="EBF1F6"/>
              </a:solidFill>
              <a:ln w="19050">
                <a:noFill/>
              </a:ln>
              <a:effectLst/>
            </c:spPr>
            <c:extLst>
              <c:ext xmlns:c16="http://schemas.microsoft.com/office/drawing/2014/chart" uri="{C3380CC4-5D6E-409C-BE32-E72D297353CC}">
                <c16:uniqueId val="{00000003-A716-47E1-B1B7-4B526B6C3A58}"/>
              </c:ext>
            </c:extLst>
          </c:dPt>
          <c:cat>
            <c:strRef>
              <c:f>Sheet1!$A$6:$A$7</c:f>
              <c:strCache>
                <c:ptCount val="2"/>
                <c:pt idx="0">
                  <c:v>Meropenem </c:v>
                </c:pt>
                <c:pt idx="1">
                  <c:v>No</c:v>
                </c:pt>
              </c:strCache>
            </c:strRef>
          </c:cat>
          <c:val>
            <c:numRef>
              <c:f>Sheet1!$B$6:$B$7</c:f>
              <c:numCache>
                <c:formatCode>General</c:formatCode>
                <c:ptCount val="2"/>
                <c:pt idx="0">
                  <c:v>21.7</c:v>
                </c:pt>
                <c:pt idx="1">
                  <c:v>78.3</c:v>
                </c:pt>
              </c:numCache>
            </c:numRef>
          </c:val>
          <c:extLst>
            <c:ext xmlns:c16="http://schemas.microsoft.com/office/drawing/2014/chart" uri="{C3380CC4-5D6E-409C-BE32-E72D297353CC}">
              <c16:uniqueId val="{00000004-A716-47E1-B1B7-4B526B6C3A5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f1df7e1e-23d8-4908-9ed5-366477287e59}"/>
      </c:ext>
    </c:extLst>
  </c:chart>
  <c:spPr>
    <a:noFill/>
    <a:ln>
      <a:noFill/>
    </a:ln>
    <a:effectLst/>
  </c:spPr>
  <c:txPr>
    <a:bodyPr/>
    <a:lstStyle/>
    <a:p>
      <a:pPr>
        <a:defRPr lang="zh-CN"/>
      </a:pPr>
      <a:endParaRPr lang="zh-CN"/>
    </a:p>
  </c:txPr>
  <c:externalData r:id="rId4">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w="19050">
              <a:noFill/>
            </a:ln>
          </c:spPr>
          <c:dPt>
            <c:idx val="0"/>
            <c:bubble3D val="0"/>
            <c:spPr>
              <a:solidFill>
                <a:srgbClr val="000D45"/>
              </a:solidFill>
              <a:ln w="19050">
                <a:noFill/>
              </a:ln>
              <a:effectLst/>
            </c:spPr>
            <c:extLst>
              <c:ext xmlns:c16="http://schemas.microsoft.com/office/drawing/2014/chart" uri="{C3380CC4-5D6E-409C-BE32-E72D297353CC}">
                <c16:uniqueId val="{00000001-2712-42FA-B882-1FB1B36E2EB5}"/>
              </c:ext>
            </c:extLst>
          </c:dPt>
          <c:dPt>
            <c:idx val="1"/>
            <c:bubble3D val="0"/>
            <c:spPr>
              <a:solidFill>
                <a:srgbClr val="EBF1F6"/>
              </a:solidFill>
              <a:ln w="19050">
                <a:noFill/>
              </a:ln>
              <a:effectLst/>
            </c:spPr>
            <c:extLst>
              <c:ext xmlns:c16="http://schemas.microsoft.com/office/drawing/2014/chart" uri="{C3380CC4-5D6E-409C-BE32-E72D297353CC}">
                <c16:uniqueId val="{00000003-2712-42FA-B882-1FB1B36E2EB5}"/>
              </c:ext>
            </c:extLst>
          </c:dPt>
          <c:cat>
            <c:strRef>
              <c:f>Sheet1!$A$14:$A$15</c:f>
              <c:strCache>
                <c:ptCount val="2"/>
                <c:pt idx="0">
                  <c:v>Tigecycline</c:v>
                </c:pt>
                <c:pt idx="1">
                  <c:v>No</c:v>
                </c:pt>
              </c:strCache>
            </c:strRef>
          </c:cat>
          <c:val>
            <c:numRef>
              <c:f>Sheet1!$B$14:$B$15</c:f>
              <c:numCache>
                <c:formatCode>General</c:formatCode>
                <c:ptCount val="2"/>
                <c:pt idx="0">
                  <c:v>92.8</c:v>
                </c:pt>
                <c:pt idx="1">
                  <c:v>7.2</c:v>
                </c:pt>
              </c:numCache>
            </c:numRef>
          </c:val>
          <c:extLst>
            <c:ext xmlns:c16="http://schemas.microsoft.com/office/drawing/2014/chart" uri="{C3380CC4-5D6E-409C-BE32-E72D297353CC}">
              <c16:uniqueId val="{00000004-2712-42FA-B882-1FB1B36E2EB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2340482c-824b-4f65-a59e-644d699cf870}"/>
      </c:ext>
    </c:extLst>
  </c:chart>
  <c:spPr>
    <a:noFill/>
    <a:ln>
      <a:noFill/>
    </a:ln>
    <a:effectLst/>
  </c:spPr>
  <c:txPr>
    <a:bodyPr/>
    <a:lstStyle/>
    <a:p>
      <a:pPr>
        <a:defRPr lang="zh-CN"/>
      </a:pPr>
      <a:endParaRPr lang="zh-CN"/>
    </a:p>
  </c:txPr>
  <c:externalData r:id="rId4">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spPr>
            <a:ln w="19050">
              <a:noFill/>
            </a:ln>
          </c:spPr>
          <c:dPt>
            <c:idx val="0"/>
            <c:bubble3D val="0"/>
            <c:spPr>
              <a:solidFill>
                <a:srgbClr val="000D45"/>
              </a:solidFill>
              <a:ln w="19050">
                <a:noFill/>
              </a:ln>
              <a:effectLst/>
            </c:spPr>
            <c:extLst>
              <c:ext xmlns:c16="http://schemas.microsoft.com/office/drawing/2014/chart" uri="{C3380CC4-5D6E-409C-BE32-E72D297353CC}">
                <c16:uniqueId val="{00000001-07B4-4852-B4B6-91B8D7679320}"/>
              </c:ext>
            </c:extLst>
          </c:dPt>
          <c:dPt>
            <c:idx val="1"/>
            <c:bubble3D val="0"/>
            <c:spPr>
              <a:solidFill>
                <a:srgbClr val="EBF1F6"/>
              </a:solidFill>
              <a:ln w="19050">
                <a:noFill/>
              </a:ln>
              <a:effectLst/>
            </c:spPr>
            <c:extLst>
              <c:ext xmlns:c16="http://schemas.microsoft.com/office/drawing/2014/chart" uri="{C3380CC4-5D6E-409C-BE32-E72D297353CC}">
                <c16:uniqueId val="{00000003-07B4-4852-B4B6-91B8D7679320}"/>
              </c:ext>
            </c:extLst>
          </c:dPt>
          <c:cat>
            <c:strRef>
              <c:f>Sheet1!$A$9:$A$10</c:f>
              <c:strCache>
                <c:ptCount val="2"/>
                <c:pt idx="0">
                  <c:v>Amikacin</c:v>
                </c:pt>
                <c:pt idx="1">
                  <c:v>No</c:v>
                </c:pt>
              </c:strCache>
            </c:strRef>
          </c:cat>
          <c:val>
            <c:numRef>
              <c:f>Sheet1!$B$9:$B$10</c:f>
              <c:numCache>
                <c:formatCode>General</c:formatCode>
                <c:ptCount val="2"/>
                <c:pt idx="0">
                  <c:v>39.5</c:v>
                </c:pt>
                <c:pt idx="1">
                  <c:v>60.5</c:v>
                </c:pt>
              </c:numCache>
            </c:numRef>
          </c:val>
          <c:extLst>
            <c:ext xmlns:c16="http://schemas.microsoft.com/office/drawing/2014/chart" uri="{C3380CC4-5D6E-409C-BE32-E72D297353CC}">
              <c16:uniqueId val="{00000004-07B4-4852-B4B6-91B8D767932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extLst>
      <c:ext uri="{0b15fc19-7d7d-44ad-8c2d-2c3a37ce22c3}">
        <chartProps xmlns="https://web.wps.cn/et/2018/main" chartId="{7b8dcbd1-ce63-4507-a986-b493854c495b}"/>
      </c:ext>
    </c:extLst>
  </c:chart>
  <c:spPr>
    <a:noFill/>
    <a:ln>
      <a:noFill/>
    </a:ln>
    <a:effectLst/>
  </c:spPr>
  <c:txPr>
    <a:bodyPr/>
    <a:lstStyle/>
    <a:p>
      <a:pPr>
        <a:defRPr lang="zh-CN"/>
      </a:pPr>
      <a:endParaRPr lang="zh-CN"/>
    </a:p>
  </c:txPr>
  <c:externalData r:id="rId4">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348680769840301"/>
          <c:y val="5.9769819877636597E-2"/>
          <c:w val="0.83681265315577102"/>
          <c:h val="0.80462456680785499"/>
        </c:manualLayout>
      </c:layout>
      <c:barChart>
        <c:barDir val="col"/>
        <c:grouping val="clustered"/>
        <c:varyColors val="0"/>
        <c:ser>
          <c:idx val="0"/>
          <c:order val="0"/>
          <c:spPr>
            <a:solidFill>
              <a:srgbClr val="000D45"/>
            </a:solidFill>
            <a:ln>
              <a:noFill/>
            </a:ln>
            <a:effectLst/>
          </c:spPr>
          <c:invertIfNegative val="0"/>
          <c:dPt>
            <c:idx val="3"/>
            <c:invertIfNegative val="0"/>
            <c:bubble3D val="0"/>
            <c:spPr>
              <a:solidFill>
                <a:srgbClr val="000D45"/>
              </a:solidFill>
              <a:ln>
                <a:noFill/>
              </a:ln>
              <a:effectLst/>
            </c:spPr>
            <c:extLst>
              <c:ext xmlns:c16="http://schemas.microsoft.com/office/drawing/2014/chart" uri="{C3380CC4-5D6E-409C-BE32-E72D297353CC}">
                <c16:uniqueId val="{00000001-DB4A-4BCB-8321-5862B25F6D88}"/>
              </c:ext>
            </c:extLst>
          </c:dPt>
          <c:dLbls>
            <c:dLbl>
              <c:idx val="0"/>
              <c:tx>
                <c:rich>
                  <a:bodyPr/>
                  <a:lstStyle/>
                  <a:p>
                    <a:r>
                      <a:rPr lang="en-US">
                        <a:solidFill>
                          <a:schemeClr val="bg1"/>
                        </a:solidFill>
                      </a:rPr>
                      <a:t>99.6</a:t>
                    </a:r>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DB4A-4BCB-8321-5862B25F6D88}"/>
                </c:ext>
              </c:extLst>
            </c:dLbl>
            <c:dLbl>
              <c:idx val="3"/>
              <c:tx>
                <c:rich>
                  <a:bodyPr/>
                  <a:lstStyle/>
                  <a:p>
                    <a:r>
                      <a:rPr lang="en-US">
                        <a:solidFill>
                          <a:schemeClr val="bg1"/>
                        </a:solidFill>
                      </a:rPr>
                      <a:t>17.7</a:t>
                    </a:r>
                  </a:p>
                </c:rich>
              </c:tx>
              <c:dLblPos val="in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DB4A-4BCB-8321-5862B25F6D88}"/>
                </c:ext>
              </c:extLst>
            </c:dLbl>
            <c:numFmt formatCode="#,##0.0" sourceLinked="0"/>
            <c:spPr>
              <a:noFill/>
              <a:ln>
                <a:noFill/>
              </a:ln>
              <a:effectLst/>
            </c:spPr>
            <c:txPr>
              <a:bodyPr rot="0" spcFirstLastPara="1" vertOverflow="ellipsis" vert="horz" wrap="square" lIns="38100" tIns="19050" rIns="38100" bIns="19050" anchor="ctr" anchorCtr="1"/>
              <a:lstStyle/>
              <a:p>
                <a:pPr>
                  <a:defRPr lang="zh-CN" sz="900" b="0" i="0" u="none" strike="noStrike" kern="1200" baseline="0">
                    <a:solidFill>
                      <a:schemeClr val="bg1"/>
                    </a:solidFill>
                    <a:latin typeface="+mn-lt"/>
                    <a:ea typeface="Times New Roman" panose="02020603050405020304" charset="0"/>
                    <a:cs typeface="Times New Roman" panose="02020603050405020304" charset="0"/>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'[Chart in Microsoft PowerPoint]Sheet1'!$C$22:$C$25</c:f>
              <c:strCache>
                <c:ptCount val="4"/>
                <c:pt idx="0">
                  <c:v>EMBLAVEO</c:v>
                </c:pt>
                <c:pt idx="1">
                  <c:v>Ceftazidime–avibactam</c:v>
                </c:pt>
                <c:pt idx="2">
                  <c:v>Tigecycline</c:v>
                </c:pt>
                <c:pt idx="3">
                  <c:v>Aztreonam</c:v>
                </c:pt>
              </c:strCache>
            </c:strRef>
          </c:cat>
          <c:val>
            <c:numRef>
              <c:f>'[Chart in Microsoft PowerPoint]Sheet1'!$D$22:$D$25</c:f>
              <c:numCache>
                <c:formatCode>0.00</c:formatCode>
                <c:ptCount val="4"/>
                <c:pt idx="0">
                  <c:v>99.9</c:v>
                </c:pt>
                <c:pt idx="1">
                  <c:v>92.5</c:v>
                </c:pt>
                <c:pt idx="2">
                  <c:v>92.5</c:v>
                </c:pt>
                <c:pt idx="3">
                  <c:v>17.2</c:v>
                </c:pt>
              </c:numCache>
            </c:numRef>
          </c:val>
          <c:extLst>
            <c:ext xmlns:c16="http://schemas.microsoft.com/office/drawing/2014/chart" uri="{C3380CC4-5D6E-409C-BE32-E72D297353CC}">
              <c16:uniqueId val="{00000003-DB4A-4BCB-8321-5862B25F6D88}"/>
            </c:ext>
          </c:extLst>
        </c:ser>
        <c:dLbls>
          <c:showLegendKey val="0"/>
          <c:showVal val="0"/>
          <c:showCatName val="0"/>
          <c:showSerName val="0"/>
          <c:showPercent val="0"/>
          <c:showBubbleSize val="0"/>
        </c:dLbls>
        <c:gapWidth val="219"/>
        <c:overlap val="-27"/>
        <c:axId val="246860831"/>
        <c:axId val="246875375"/>
      </c:barChart>
      <c:catAx>
        <c:axId val="246860831"/>
        <c:scaling>
          <c:orientation val="minMax"/>
        </c:scaling>
        <c:delete val="0"/>
        <c:axPos val="b"/>
        <c:numFmt formatCode="General" sourceLinked="1"/>
        <c:majorTickMark val="none"/>
        <c:minorTickMark val="none"/>
        <c:tickLblPos val="nextTo"/>
        <c:spPr>
          <a:noFill/>
          <a:ln w="9525" cap="flat" cmpd="sng" algn="ctr">
            <a:solidFill>
              <a:schemeClr val="tx1">
                <a:lumMod val="75000"/>
                <a:lumOff val="25000"/>
              </a:schemeClr>
            </a:solidFill>
            <a:round/>
          </a:ln>
          <a:effectLst/>
        </c:spPr>
        <c:txPr>
          <a:bodyPr rot="-60000000" spcFirstLastPara="1" vertOverflow="ellipsis" vert="horz" wrap="square" anchor="ctr" anchorCtr="1"/>
          <a:lstStyle/>
          <a:p>
            <a:pPr>
              <a:defRPr lang="zh-CN" sz="900" b="1" i="0" u="none" strike="noStrike" kern="1200" baseline="0">
                <a:solidFill>
                  <a:srgbClr val="000D45"/>
                </a:solidFill>
                <a:latin typeface="Times New Roman" panose="02020603050405020304" charset="0"/>
                <a:ea typeface="Times New Roman" panose="02020603050405020304" charset="0"/>
                <a:cs typeface="Times New Roman" panose="02020603050405020304" charset="0"/>
              </a:defRPr>
            </a:pPr>
            <a:endParaRPr lang="zh-CN"/>
          </a:p>
        </c:txPr>
        <c:crossAx val="246875375"/>
        <c:crosses val="autoZero"/>
        <c:auto val="1"/>
        <c:lblAlgn val="ctr"/>
        <c:lblOffset val="100"/>
        <c:noMultiLvlLbl val="0"/>
      </c:catAx>
      <c:valAx>
        <c:axId val="246875375"/>
        <c:scaling>
          <c:orientation val="minMax"/>
          <c:max val="100"/>
          <c:min val="0"/>
        </c:scaling>
        <c:delete val="0"/>
        <c:axPos val="l"/>
        <c:majorGridlines>
          <c:spPr>
            <a:ln w="6350" cap="flat" cmpd="sng" algn="ctr">
              <a:solidFill>
                <a:srgbClr val="D9D9D9"/>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solidFill>
                <a:latin typeface="+mn-lt"/>
                <a:ea typeface="Times New Roman" panose="02020603050405020304" charset="0"/>
                <a:cs typeface="Times New Roman" panose="02020603050405020304" charset="0"/>
              </a:defRPr>
            </a:pPr>
            <a:endParaRPr lang="zh-CN"/>
          </a:p>
        </c:txPr>
        <c:crossAx val="246860831"/>
        <c:crosses val="autoZero"/>
        <c:crossBetween val="between"/>
        <c:majorUnit val="20"/>
        <c:minorUnit val="2"/>
      </c:valAx>
      <c:spPr>
        <a:noFill/>
        <a:ln>
          <a:noFill/>
        </a:ln>
        <a:effectLst/>
      </c:spPr>
    </c:plotArea>
    <c:plotVisOnly val="1"/>
    <c:dispBlanksAs val="gap"/>
    <c:showDLblsOverMax val="0"/>
    <c:extLst>
      <c:ext uri="{0b15fc19-7d7d-44ad-8c2d-2c3a37ce22c3}">
        <chartProps xmlns="https://web.wps.cn/et/2018/main" chartId="{80123fe8-7a6f-40e8-9f69-d700f1c093b6}"/>
      </c:ext>
    </c:extLst>
  </c:chart>
  <c:spPr>
    <a:noFill/>
    <a:ln>
      <a:noFill/>
    </a:ln>
    <a:effectLst/>
  </c:spPr>
  <c:txPr>
    <a:bodyPr/>
    <a:lstStyle/>
    <a:p>
      <a:pPr>
        <a:defRPr lang="zh-CN" b="0">
          <a:solidFill>
            <a:schemeClr val="bg2"/>
          </a:solidFill>
          <a:latin typeface="Times New Roman" panose="02020603050405020304" charset="0"/>
          <a:ea typeface="Times New Roman" panose="02020603050405020304" charset="0"/>
          <a:cs typeface="Times New Roman" panose="02020603050405020304" charset="0"/>
        </a:defRPr>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65663955578788"/>
          <c:y val="3.756153930011992E-2"/>
          <c:w val="0.75876404152794674"/>
          <c:h val="0.92569261440721962"/>
        </c:manualLayout>
      </c:layout>
      <c:barChart>
        <c:barDir val="col"/>
        <c:grouping val="clustered"/>
        <c:varyColors val="0"/>
        <c:ser>
          <c:idx val="0"/>
          <c:order val="0"/>
          <c:tx>
            <c:strRef>
              <c:f>Sheet1!$B$1</c:f>
              <c:strCache>
                <c:ptCount val="1"/>
                <c:pt idx="0">
                  <c:v>金属酶</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993F-4E72-8BB9-D3CEBE267461}"/>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CR-ECO</c:v>
                </c:pt>
              </c:strCache>
            </c:strRef>
          </c:cat>
          <c:val>
            <c:numRef>
              <c:f>Sheet1!$B$2</c:f>
              <c:numCache>
                <c:formatCode>0.0%</c:formatCode>
                <c:ptCount val="1"/>
                <c:pt idx="0">
                  <c:v>0.78400000000000003</c:v>
                </c:pt>
              </c:numCache>
            </c:numRef>
          </c:val>
          <c:extLst>
            <c:ext xmlns:c16="http://schemas.microsoft.com/office/drawing/2014/chart" uri="{C3380CC4-5D6E-409C-BE32-E72D297353CC}">
              <c16:uniqueId val="{00000002-993F-4E72-8BB9-D3CEBE267461}"/>
            </c:ext>
          </c:extLst>
        </c:ser>
        <c:ser>
          <c:idx val="1"/>
          <c:order val="1"/>
          <c:tx>
            <c:strRef>
              <c:f>Sheet1!$C$1</c:f>
              <c:strCache>
                <c:ptCount val="1"/>
                <c:pt idx="0">
                  <c:v>KPC</c:v>
                </c:pt>
              </c:strCache>
            </c:strRef>
          </c:tx>
          <c:spPr>
            <a:solidFill>
              <a:schemeClr val="accent2">
                <a:lumMod val="75000"/>
              </a:schemeClr>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4-993F-4E72-8BB9-D3CEBE267461}"/>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CR-ECO</c:v>
                </c:pt>
              </c:strCache>
            </c:strRef>
          </c:cat>
          <c:val>
            <c:numRef>
              <c:f>Sheet1!$C$2</c:f>
              <c:numCache>
                <c:formatCode>0.0%</c:formatCode>
                <c:ptCount val="1"/>
                <c:pt idx="0">
                  <c:v>0.216</c:v>
                </c:pt>
              </c:numCache>
            </c:numRef>
          </c:val>
          <c:extLst>
            <c:ext xmlns:c16="http://schemas.microsoft.com/office/drawing/2014/chart" uri="{C3380CC4-5D6E-409C-BE32-E72D297353CC}">
              <c16:uniqueId val="{00000005-993F-4E72-8BB9-D3CEBE267461}"/>
            </c:ext>
          </c:extLst>
        </c:ser>
        <c:dLbls>
          <c:showLegendKey val="0"/>
          <c:showVal val="0"/>
          <c:showCatName val="0"/>
          <c:showSerName val="0"/>
          <c:showPercent val="0"/>
          <c:showBubbleSize val="0"/>
        </c:dLbls>
        <c:gapWidth val="219"/>
        <c:overlap val="-27"/>
        <c:axId val="1433230031"/>
        <c:axId val="1433231951"/>
      </c:barChart>
      <c:catAx>
        <c:axId val="1433230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crossAx val="1433231951"/>
        <c:crosses val="autoZero"/>
        <c:auto val="1"/>
        <c:lblAlgn val="ctr"/>
        <c:lblOffset val="100"/>
        <c:noMultiLvlLbl val="0"/>
      </c:catAx>
      <c:valAx>
        <c:axId val="1433231951"/>
        <c:scaling>
          <c:orientation val="minMax"/>
        </c:scaling>
        <c:delete val="1"/>
        <c:axPos val="l"/>
        <c:numFmt formatCode="0.0%" sourceLinked="1"/>
        <c:majorTickMark val="out"/>
        <c:minorTickMark val="none"/>
        <c:tickLblPos val="nextTo"/>
        <c:crossAx val="1433230031"/>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Pfizer Tomorrow" panose="02010503040201060303" pitchFamily="2" charset="0"/>
          <a:ea typeface="微软雅黑" panose="020B0503020204020204" pitchFamily="34" charset="-122"/>
          <a:sym typeface="Pfizer Tomorrow" panose="02010503040201060303" pitchFamily="2" charset="0"/>
        </a:defRPr>
      </a:pPr>
      <a:endParaRPr lang="zh-CN"/>
    </a:p>
  </c:txPr>
  <c:externalData r:id="rId4">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65571865537999"/>
          <c:y val="0.123405337158163"/>
          <c:w val="0.84488986494884799"/>
          <c:h val="0.67278326569653601"/>
        </c:manualLayout>
      </c:layout>
      <c:barChart>
        <c:barDir val="col"/>
        <c:grouping val="clustered"/>
        <c:varyColors val="0"/>
        <c:ser>
          <c:idx val="0"/>
          <c:order val="0"/>
          <c:tx>
            <c:strRef>
              <c:f>Sheet1!$B$1</c:f>
              <c:strCache>
                <c:ptCount val="1"/>
                <c:pt idx="0">
                  <c:v>ATM/AVI ± MTZ</c:v>
                </c:pt>
              </c:strCache>
            </c:strRef>
          </c:tx>
          <c:spPr>
            <a:solidFill>
              <a:srgbClr val="00C987"/>
            </a:solidFill>
            <a:ln>
              <a:noFill/>
            </a:ln>
            <a:effectLst/>
          </c:spPr>
          <c:invertIfNegative val="0"/>
          <c:dPt>
            <c:idx val="0"/>
            <c:invertIfNegative val="0"/>
            <c:bubble3D val="0"/>
            <c:spPr>
              <a:blipFill>
                <a:blip xmlns:r="http://schemas.openxmlformats.org/officeDocument/2006/relationships" r:embed="rId3"/>
                <a:stretch>
                  <a:fillRect/>
                </a:stretch>
              </a:blipFill>
              <a:ln>
                <a:noFill/>
              </a:ln>
              <a:effectLst/>
            </c:spPr>
            <c:extLst>
              <c:ext xmlns:c16="http://schemas.microsoft.com/office/drawing/2014/chart" uri="{C3380CC4-5D6E-409C-BE32-E72D297353CC}">
                <c16:uniqueId val="{00000001-AFA5-4A0C-ADAD-F4CE04033334}"/>
              </c:ext>
            </c:extLst>
          </c:dPt>
          <c:dPt>
            <c:idx val="1"/>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3-AFA5-4A0C-ADAD-F4CE04033334}"/>
              </c:ext>
            </c:extLst>
          </c:dPt>
          <c:dLbls>
            <c:dLbl>
              <c:idx val="0"/>
              <c:layout>
                <c:manualLayout>
                  <c:x val="-3.5697411382250598E-3"/>
                  <c:y val="-7.78938198355527E-3"/>
                </c:manualLayout>
              </c:layout>
              <c:tx>
                <c:rich>
                  <a:bodyPr/>
                  <a:lstStyle/>
                  <a:p>
                    <a:fld id="{E0271A07-BB70-4F0F-B975-3311379EF7E6}" type="VALUE">
                      <a:rPr lang="en-US" altLang="zh-CN"/>
                      <a:pPr/>
                      <a:t>[值]</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AFA5-4A0C-ADAD-F4CE04033334}"/>
                </c:ext>
              </c:extLst>
            </c:dLbl>
            <c:dLbl>
              <c:idx val="1"/>
              <c:layout>
                <c:manualLayout>
                  <c:x val="-2.2876990943779801E-3"/>
                  <c:y val="7.7895018981544101E-3"/>
                </c:manualLayout>
              </c:layout>
              <c:tx>
                <c:rich>
                  <a:bodyPr/>
                  <a:lstStyle/>
                  <a:p>
                    <a:fld id="{9A5E02B1-A726-4EE6-9372-BDDF7F92B254}" type="VALUE">
                      <a:rPr lang="en-US" altLang="zh-CN"/>
                      <a:pPr/>
                      <a:t>[值]</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AFA5-4A0C-ADAD-F4CE04033334}"/>
                </c:ext>
              </c:extLst>
            </c:dLbl>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cIAI</c:v>
                </c:pt>
                <c:pt idx="1">
                  <c:v>HAP/VAP</c:v>
                </c:pt>
              </c:strCache>
            </c:strRef>
          </c:cat>
          <c:val>
            <c:numRef>
              <c:f>Sheet1!$B$2:$B$3</c:f>
              <c:numCache>
                <c:formatCode>General</c:formatCode>
                <c:ptCount val="2"/>
                <c:pt idx="0">
                  <c:v>74</c:v>
                </c:pt>
                <c:pt idx="1">
                  <c:v>26</c:v>
                </c:pt>
              </c:numCache>
            </c:numRef>
          </c:val>
          <c:extLst>
            <c:ext xmlns:c16="http://schemas.microsoft.com/office/drawing/2014/chart" uri="{C3380CC4-5D6E-409C-BE32-E72D297353CC}">
              <c16:uniqueId val="{00000004-AFA5-4A0C-ADAD-F4CE04033334}"/>
            </c:ext>
          </c:extLst>
        </c:ser>
        <c:ser>
          <c:idx val="1"/>
          <c:order val="1"/>
          <c:tx>
            <c:strRef>
              <c:f>Sheet1!$C$1</c:f>
              <c:strCache>
                <c:ptCount val="1"/>
                <c:pt idx="0">
                  <c:v>MER ± COL</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5"/>
                <a:stretch>
                  <a:fillRect/>
                </a:stretch>
              </a:blipFill>
              <a:ln>
                <a:noFill/>
              </a:ln>
              <a:effectLst/>
            </c:spPr>
            <c:extLst>
              <c:ext xmlns:c16="http://schemas.microsoft.com/office/drawing/2014/chart" uri="{C3380CC4-5D6E-409C-BE32-E72D297353CC}">
                <c16:uniqueId val="{00000006-AFA5-4A0C-ADAD-F4CE04033334}"/>
              </c:ext>
            </c:extLst>
          </c:dPt>
          <c:dPt>
            <c:idx val="1"/>
            <c:invertIfNegative val="0"/>
            <c:bubble3D val="0"/>
            <c:spPr>
              <a:blipFill>
                <a:blip xmlns:r="http://schemas.openxmlformats.org/officeDocument/2006/relationships" r:embed="rId6"/>
                <a:stretch>
                  <a:fillRect/>
                </a:stretch>
              </a:blipFill>
              <a:ln>
                <a:noFill/>
              </a:ln>
              <a:effectLst/>
            </c:spPr>
            <c:extLst>
              <c:ext xmlns:c16="http://schemas.microsoft.com/office/drawing/2014/chart" uri="{C3380CC4-5D6E-409C-BE32-E72D297353CC}">
                <c16:uniqueId val="{00000008-AFA5-4A0C-ADAD-F4CE04033334}"/>
              </c:ext>
            </c:extLst>
          </c:dPt>
          <c:dLbls>
            <c:dLbl>
              <c:idx val="0"/>
              <c:tx>
                <c:rich>
                  <a:bodyPr/>
                  <a:lstStyle/>
                  <a:p>
                    <a:fld id="{1DDA2CD0-893D-41D1-8B81-FFA40ECF6136}" type="VALUE">
                      <a:rPr lang="en-US" altLang="zh-CN"/>
                      <a:pPr/>
                      <a:t>[值]</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AFA5-4A0C-ADAD-F4CE04033334}"/>
                </c:ext>
              </c:extLst>
            </c:dLbl>
            <c:dLbl>
              <c:idx val="1"/>
              <c:tx>
                <c:rich>
                  <a:bodyPr/>
                  <a:lstStyle/>
                  <a:p>
                    <a:fld id="{DD72AF4B-21C4-49BA-A16C-785AA71C2E8F}" type="VALUE">
                      <a:rPr lang="en-US" altLang="zh-CN"/>
                      <a:pPr/>
                      <a:t>[值]</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AFA5-4A0C-ADAD-F4CE04033334}"/>
                </c:ext>
              </c:extLst>
            </c:dLbl>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cIAI</c:v>
                </c:pt>
                <c:pt idx="1">
                  <c:v>HAP/VAP</c:v>
                </c:pt>
              </c:strCache>
            </c:strRef>
          </c:cat>
          <c:val>
            <c:numRef>
              <c:f>Sheet1!$C$2:$C$3</c:f>
              <c:numCache>
                <c:formatCode>General</c:formatCode>
                <c:ptCount val="2"/>
                <c:pt idx="0">
                  <c:v>74</c:v>
                </c:pt>
                <c:pt idx="1">
                  <c:v>26</c:v>
                </c:pt>
              </c:numCache>
            </c:numRef>
          </c:val>
          <c:extLst>
            <c:ext xmlns:c16="http://schemas.microsoft.com/office/drawing/2014/chart" uri="{C3380CC4-5D6E-409C-BE32-E72D297353CC}">
              <c16:uniqueId val="{00000009-AFA5-4A0C-ADAD-F4CE04033334}"/>
            </c:ext>
          </c:extLst>
        </c:ser>
        <c:dLbls>
          <c:showLegendKey val="0"/>
          <c:showVal val="1"/>
          <c:showCatName val="0"/>
          <c:showSerName val="0"/>
          <c:showPercent val="0"/>
          <c:showBubbleSize val="0"/>
        </c:dLbls>
        <c:gapWidth val="219"/>
        <c:overlap val="-27"/>
        <c:axId val="978390784"/>
        <c:axId val="978397624"/>
      </c:barChart>
      <c:catAx>
        <c:axId val="978390784"/>
        <c:scaling>
          <c:orientation val="minMax"/>
        </c:scaling>
        <c:delete val="1"/>
        <c:axPos val="b"/>
        <c:numFmt formatCode="General" sourceLinked="1"/>
        <c:majorTickMark val="none"/>
        <c:minorTickMark val="none"/>
        <c:tickLblPos val="nextTo"/>
        <c:crossAx val="978397624"/>
        <c:crosses val="autoZero"/>
        <c:auto val="1"/>
        <c:lblAlgn val="ctr"/>
        <c:lblOffset val="100"/>
        <c:noMultiLvlLbl val="0"/>
      </c:catAx>
      <c:valAx>
        <c:axId val="978397624"/>
        <c:scaling>
          <c:orientation val="minMax"/>
          <c:max val="100"/>
        </c:scaling>
        <c:delete val="0"/>
        <c:axPos val="l"/>
        <c:majorGridlines>
          <c:spPr>
            <a:ln w="12700" cap="flat" cmpd="sng" algn="ctr">
              <a:solidFill>
                <a:srgbClr val="D9D9D9"/>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crossAx val="97839078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legendEntry>
      <c:layout>
        <c:manualLayout>
          <c:xMode val="edge"/>
          <c:yMode val="edge"/>
          <c:x val="0.24012804825061004"/>
          <c:y val="0.84770974453502046"/>
          <c:w val="0.53551538571829105"/>
          <c:h val="7.1330744463819498E-2"/>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extLst>
      <c:ext uri="{0b15fc19-7d7d-44ad-8c2d-2c3a37ce22c3}">
        <chartProps xmlns="https://web.wps.cn/et/2018/main" chartId="{92b206de-865d-499b-a238-486754729f1f}"/>
      </c:ext>
    </c:extLst>
  </c:chart>
  <c:spPr>
    <a:noFill/>
    <a:ln>
      <a:noFill/>
    </a:ln>
    <a:effectLst/>
  </c:spPr>
  <c:txPr>
    <a:bodyPr/>
    <a:lstStyle/>
    <a:p>
      <a:pPr>
        <a:defRPr lang="zh-CN">
          <a:latin typeface="+mn-lt"/>
          <a:ea typeface="+mn-ea"/>
          <a:cs typeface="+mn-ea"/>
          <a:sym typeface="+mn-lt"/>
        </a:defRPr>
      </a:pPr>
      <a:endParaRPr lang="zh-CN"/>
    </a:p>
  </c:txPr>
  <c:externalData r:id="rId7">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99828850442001"/>
          <c:y val="0.22211851524356099"/>
          <c:w val="0.77705817021812196"/>
          <c:h val="0.64991198552468898"/>
        </c:manualLayout>
      </c:layout>
      <c:barChart>
        <c:barDir val="col"/>
        <c:grouping val="clustered"/>
        <c:varyColors val="0"/>
        <c:ser>
          <c:idx val="0"/>
          <c:order val="0"/>
          <c:tx>
            <c:strRef>
              <c:f>Sheet1!$B$1</c:f>
              <c:strCache>
                <c:ptCount val="1"/>
                <c:pt idx="0">
                  <c:v>EMBLAVEO ± MTZ (n=282)</c:v>
                </c:pt>
              </c:strCache>
            </c:strRef>
          </c:tx>
          <c:spPr>
            <a:solidFill>
              <a:srgbClr val="00C987"/>
            </a:solidFill>
            <a:ln w="63500">
              <a:noFill/>
            </a:ln>
            <a:effectLst/>
          </c:spPr>
          <c:invertIfNegative val="0"/>
          <c:dPt>
            <c:idx val="0"/>
            <c:invertIfNegative val="0"/>
            <c:bubble3D val="0"/>
            <c:spPr>
              <a:blipFill>
                <a:blip xmlns:r="http://schemas.openxmlformats.org/officeDocument/2006/relationships" r:embed="rId3"/>
                <a:stretch>
                  <a:fillRect/>
                </a:stretch>
              </a:blipFill>
              <a:ln w="63500">
                <a:noFill/>
              </a:ln>
              <a:effectLst/>
            </c:spPr>
            <c:extLst>
              <c:ext xmlns:c16="http://schemas.microsoft.com/office/drawing/2014/chart" uri="{C3380CC4-5D6E-409C-BE32-E72D297353CC}">
                <c16:uniqueId val="{00000001-1E53-4CA5-ACE5-6D8F3DF5C73F}"/>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68</c:v>
                </c:pt>
              </c:numCache>
            </c:numRef>
          </c:val>
          <c:extLst>
            <c:ext xmlns:c16="http://schemas.microsoft.com/office/drawing/2014/chart" uri="{C3380CC4-5D6E-409C-BE32-E72D297353CC}">
              <c16:uniqueId val="{00000002-1E53-4CA5-ACE5-6D8F3DF5C73F}"/>
            </c:ext>
          </c:extLst>
        </c:ser>
        <c:ser>
          <c:idx val="1"/>
          <c:order val="1"/>
          <c:tx>
            <c:strRef>
              <c:f>Sheet1!$C$1</c:f>
              <c:strCache>
                <c:ptCount val="1"/>
                <c:pt idx="0">
                  <c:v>MER ± COL (n=140)</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4-1E53-4CA5-ACE5-6D8F3DF5C73F}"/>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66</c:v>
                </c:pt>
              </c:numCache>
            </c:numRef>
          </c:val>
          <c:extLst>
            <c:ext xmlns:c16="http://schemas.microsoft.com/office/drawing/2014/chart" uri="{C3380CC4-5D6E-409C-BE32-E72D297353CC}">
              <c16:uniqueId val="{00000005-1E53-4CA5-ACE5-6D8F3DF5C73F}"/>
            </c:ext>
          </c:extLst>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none"/>
        <c:minorTickMark val="none"/>
        <c:tickLblPos val="nextTo"/>
        <c:crossAx val="1402971120"/>
        <c:crosses val="autoZero"/>
        <c:auto val="1"/>
        <c:lblAlgn val="ctr"/>
        <c:lblOffset val="100"/>
        <c:noMultiLvlLbl val="0"/>
      </c:catAx>
      <c:valAx>
        <c:axId val="1402971120"/>
        <c:scaling>
          <c:orientation val="minMax"/>
          <c:max val="100"/>
          <c:min val="0"/>
        </c:scaling>
        <c:delete val="0"/>
        <c:axPos val="l"/>
        <c:majorGridlines>
          <c:spPr>
            <a:ln w="12700" cap="flat" cmpd="sng" algn="ctr">
              <a:solidFill>
                <a:srgbClr val="D9D9D9"/>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8b1c1335-fcac-4f1f-b936-18be9145e6c8}"/>
      </c:ext>
    </c:extLst>
  </c:chart>
  <c:spPr>
    <a:solidFill>
      <a:schemeClr val="bg1"/>
    </a:solidFill>
    <a:ln>
      <a:noFill/>
    </a:ln>
    <a:effectLst/>
  </c:spPr>
  <c:txPr>
    <a:bodyPr/>
    <a:lstStyle/>
    <a:p>
      <a:pPr>
        <a:defRPr lang="zh-CN">
          <a:solidFill>
            <a:schemeClr val="bg2"/>
          </a:solidFill>
          <a:latin typeface="+mn-lt"/>
          <a:ea typeface="+mn-ea"/>
          <a:cs typeface="+mn-ea"/>
          <a:sym typeface="+mn-lt"/>
        </a:defRPr>
      </a:pPr>
      <a:endParaRPr lang="zh-CN"/>
    </a:p>
  </c:txPr>
  <c:externalData r:id="rId5">
    <c:autoUpdate val="0"/>
  </c:externalData>
  <c:userShapes r:id="rId6"/>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99828850442001"/>
          <c:y val="0.22211851524356099"/>
          <c:w val="0.77705817021812196"/>
          <c:h val="0.64991198552468898"/>
        </c:manualLayout>
      </c:layout>
      <c:barChart>
        <c:barDir val="col"/>
        <c:grouping val="clustered"/>
        <c:varyColors val="0"/>
        <c:ser>
          <c:idx val="0"/>
          <c:order val="0"/>
          <c:tx>
            <c:strRef>
              <c:f>Sheet1!$B$1</c:f>
              <c:strCache>
                <c:ptCount val="1"/>
                <c:pt idx="0">
                  <c:v>EMBLAVEO ± MTZ (n=282)</c:v>
                </c:pt>
              </c:strCache>
            </c:strRef>
          </c:tx>
          <c:spPr>
            <a:blipFill>
              <a:blip xmlns:r="http://schemas.openxmlformats.org/officeDocument/2006/relationships" r:embed="rId3"/>
              <a:stretch>
                <a:fillRect/>
              </a:stretch>
            </a:blipFill>
            <a:ln w="63500">
              <a:noFill/>
            </a:ln>
            <a:effectLst/>
          </c:spPr>
          <c:invertIfNegative val="0"/>
          <c:dPt>
            <c:idx val="0"/>
            <c:invertIfNegative val="0"/>
            <c:bubble3D val="0"/>
            <c:spPr>
              <a:blipFill>
                <a:blip xmlns:r="http://schemas.openxmlformats.org/officeDocument/2006/relationships" r:embed="rId3"/>
                <a:stretch>
                  <a:fillRect/>
                </a:stretch>
              </a:blipFill>
              <a:ln w="63500">
                <a:noFill/>
              </a:ln>
              <a:effectLst/>
            </c:spPr>
            <c:extLst>
              <c:ext xmlns:c16="http://schemas.microsoft.com/office/drawing/2014/chart" uri="{C3380CC4-5D6E-409C-BE32-E72D297353CC}">
                <c16:uniqueId val="{00000001-965E-4A8F-88DE-D1415D10276B}"/>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4</c:v>
                </c:pt>
              </c:numCache>
            </c:numRef>
          </c:val>
          <c:extLst>
            <c:ext xmlns:c16="http://schemas.microsoft.com/office/drawing/2014/chart" uri="{C3380CC4-5D6E-409C-BE32-E72D297353CC}">
              <c16:uniqueId val="{00000002-965E-4A8F-88DE-D1415D10276B}"/>
            </c:ext>
          </c:extLst>
        </c:ser>
        <c:ser>
          <c:idx val="1"/>
          <c:order val="1"/>
          <c:tx>
            <c:strRef>
              <c:f>Sheet1!$C$1</c:f>
              <c:strCache>
                <c:ptCount val="1"/>
                <c:pt idx="0">
                  <c:v>MER ± COL (n=140)</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4-965E-4A8F-88DE-D1415D10276B}"/>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7</c:v>
                </c:pt>
              </c:numCache>
            </c:numRef>
          </c:val>
          <c:extLst>
            <c:ext xmlns:c16="http://schemas.microsoft.com/office/drawing/2014/chart" uri="{C3380CC4-5D6E-409C-BE32-E72D297353CC}">
              <c16:uniqueId val="{00000005-965E-4A8F-88DE-D1415D10276B}"/>
            </c:ext>
          </c:extLst>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none"/>
        <c:minorTickMark val="none"/>
        <c:tickLblPos val="nextTo"/>
        <c:crossAx val="1402971120"/>
        <c:crosses val="autoZero"/>
        <c:auto val="1"/>
        <c:lblAlgn val="ctr"/>
        <c:lblOffset val="100"/>
        <c:noMultiLvlLbl val="0"/>
      </c:catAx>
      <c:valAx>
        <c:axId val="1402971120"/>
        <c:scaling>
          <c:orientation val="minMax"/>
          <c:max val="10"/>
          <c:min val="0"/>
        </c:scaling>
        <c:delete val="0"/>
        <c:axPos val="l"/>
        <c:majorGridlines>
          <c:spPr>
            <a:ln w="12700" cap="flat" cmpd="sng" algn="ctr">
              <a:solidFill>
                <a:srgbClr val="D9D9D9"/>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86ab345a-b410-4c60-831c-d0eb2c2c9a55}"/>
      </c:ext>
    </c:extLst>
  </c:chart>
  <c:spPr>
    <a:noFill/>
    <a:ln>
      <a:noFill/>
    </a:ln>
    <a:effectLst/>
  </c:spPr>
  <c:txPr>
    <a:bodyPr/>
    <a:lstStyle/>
    <a:p>
      <a:pPr>
        <a:defRPr lang="zh-CN">
          <a:solidFill>
            <a:schemeClr val="bg2"/>
          </a:solidFill>
          <a:latin typeface="+mn-lt"/>
          <a:ea typeface="+mn-ea"/>
          <a:cs typeface="+mn-ea"/>
          <a:sym typeface="+mn-lt"/>
        </a:defRPr>
      </a:pPr>
      <a:endParaRPr lang="zh-CN"/>
    </a:p>
  </c:txPr>
  <c:externalData r:id="rId5">
    <c:autoUpdate val="0"/>
  </c:externalData>
  <c:userShapes r:id="rId6"/>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299828850442001"/>
          <c:y val="0.22211851524356099"/>
          <c:w val="0.77705817021812196"/>
          <c:h val="0.62086490050602239"/>
        </c:manualLayout>
      </c:layout>
      <c:barChart>
        <c:barDir val="col"/>
        <c:grouping val="clustered"/>
        <c:varyColors val="0"/>
        <c:ser>
          <c:idx val="0"/>
          <c:order val="0"/>
          <c:tx>
            <c:strRef>
              <c:f>Sheet1!$B$1</c:f>
              <c:strCache>
                <c:ptCount val="1"/>
                <c:pt idx="0">
                  <c:v>EMBLAVEO ± MTZ (n=213)</c:v>
                </c:pt>
              </c:strCache>
            </c:strRef>
          </c:tx>
          <c:spPr>
            <a:solidFill>
              <a:schemeClr val="tx2"/>
            </a:solidFill>
            <a:ln w="63500">
              <a:noFill/>
            </a:ln>
            <a:effectLst/>
          </c:spPr>
          <c:invertIfNegative val="0"/>
          <c:dPt>
            <c:idx val="0"/>
            <c:invertIfNegative val="0"/>
            <c:bubble3D val="0"/>
            <c:spPr>
              <a:blipFill>
                <a:blip xmlns:r="http://schemas.openxmlformats.org/officeDocument/2006/relationships" r:embed="rId3"/>
                <a:stretch>
                  <a:fillRect/>
                </a:stretch>
              </a:blipFill>
              <a:ln w="63500">
                <a:noFill/>
              </a:ln>
              <a:effectLst/>
            </c:spPr>
            <c:extLst>
              <c:ext xmlns:c16="http://schemas.microsoft.com/office/drawing/2014/chart" uri="{C3380CC4-5D6E-409C-BE32-E72D297353CC}">
                <c16:uniqueId val="{00000001-4922-40B5-9C9D-668B3D36A866}"/>
              </c:ext>
            </c:extLst>
          </c:dPt>
          <c:dLbls>
            <c:dLbl>
              <c:idx val="0"/>
              <c:tx>
                <c:rich>
                  <a:bodyPr/>
                  <a:lstStyle/>
                  <a:p>
                    <a:r>
                      <a:rPr lang="en-US" dirty="0"/>
                      <a:t>77</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4922-40B5-9C9D-668B3D36A866}"/>
                </c:ext>
              </c:extLst>
            </c:dLbl>
            <c:numFmt formatCode="0.0" sourceLinked="0"/>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77</c:v>
                </c:pt>
              </c:numCache>
            </c:numRef>
          </c:val>
          <c:extLst>
            <c:ext xmlns:c16="http://schemas.microsoft.com/office/drawing/2014/chart" uri="{C3380CC4-5D6E-409C-BE32-E72D297353CC}">
              <c16:uniqueId val="{00000002-4922-40B5-9C9D-668B3D36A866}"/>
            </c:ext>
          </c:extLst>
        </c:ser>
        <c:ser>
          <c:idx val="1"/>
          <c:order val="1"/>
          <c:tx>
            <c:strRef>
              <c:f>Sheet1!$C$1</c:f>
              <c:strCache>
                <c:ptCount val="1"/>
                <c:pt idx="0">
                  <c:v>MER ± COL (n=105)</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4-4922-40B5-9C9D-668B3D36A866}"/>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74</c:v>
                </c:pt>
              </c:numCache>
            </c:numRef>
          </c:val>
          <c:extLst>
            <c:ext xmlns:c16="http://schemas.microsoft.com/office/drawing/2014/chart" uri="{C3380CC4-5D6E-409C-BE32-E72D297353CC}">
              <c16:uniqueId val="{00000005-4922-40B5-9C9D-668B3D36A866}"/>
            </c:ext>
          </c:extLst>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none"/>
        <c:minorTickMark val="none"/>
        <c:tickLblPos val="nextTo"/>
        <c:crossAx val="1402971120"/>
        <c:crosses val="autoZero"/>
        <c:auto val="1"/>
        <c:lblAlgn val="ctr"/>
        <c:lblOffset val="100"/>
        <c:noMultiLvlLbl val="0"/>
      </c:catAx>
      <c:valAx>
        <c:axId val="1402971120"/>
        <c:scaling>
          <c:orientation val="minMax"/>
          <c:max val="100"/>
          <c:min val="0"/>
        </c:scaling>
        <c:delete val="0"/>
        <c:axPos val="l"/>
        <c:majorGridlines>
          <c:spPr>
            <a:ln w="12700" cap="flat" cmpd="sng" algn="ctr">
              <a:solidFill>
                <a:srgbClr val="D9D9D9"/>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5da06b6c-5538-490a-a86e-27b8d4704610}"/>
      </c:ext>
    </c:extLst>
  </c:chart>
  <c:spPr>
    <a:solidFill>
      <a:schemeClr val="bg1"/>
    </a:solidFill>
    <a:ln>
      <a:noFill/>
    </a:ln>
    <a:effectLst/>
  </c:spPr>
  <c:txPr>
    <a:bodyPr/>
    <a:lstStyle/>
    <a:p>
      <a:pPr>
        <a:defRPr lang="zh-CN">
          <a:solidFill>
            <a:schemeClr val="bg2"/>
          </a:solidFill>
          <a:latin typeface="+mn-lt"/>
          <a:ea typeface="+mn-ea"/>
          <a:cs typeface="+mn-ea"/>
          <a:sym typeface="+mn-lt"/>
        </a:defRPr>
      </a:pPr>
      <a:endParaRPr lang="zh-CN"/>
    </a:p>
  </c:txPr>
  <c:externalData r:id="rId5">
    <c:autoUpdate val="0"/>
  </c:externalData>
  <c:userShapes r:id="rId6"/>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32"/>
          <c:y val="0.22211851524356099"/>
          <c:w val="0.73569804607962086"/>
          <c:h val="0.64991198552468898"/>
        </c:manualLayout>
      </c:layout>
      <c:barChart>
        <c:barDir val="col"/>
        <c:grouping val="clustered"/>
        <c:varyColors val="0"/>
        <c:ser>
          <c:idx val="0"/>
          <c:order val="0"/>
          <c:tx>
            <c:strRef>
              <c:f>Sheet1!$B$1</c:f>
              <c:strCache>
                <c:ptCount val="1"/>
                <c:pt idx="0">
                  <c:v>氨曲南/阿维巴坦＋MTZ
（n=208）</c:v>
                </c:pt>
              </c:strCache>
            </c:strRef>
          </c:tx>
          <c:spPr>
            <a:solidFill>
              <a:srgbClr val="00C987"/>
            </a:solidFill>
            <a:ln w="63500">
              <a:noFill/>
            </a:ln>
            <a:effectLst/>
          </c:spPr>
          <c:invertIfNegative val="0"/>
          <c:dPt>
            <c:idx val="0"/>
            <c:invertIfNegative val="0"/>
            <c:bubble3D val="0"/>
            <c:spPr>
              <a:blipFill>
                <a:blip xmlns:r="http://schemas.openxmlformats.org/officeDocument/2006/relationships" r:embed="rId3"/>
                <a:stretch>
                  <a:fillRect/>
                </a:stretch>
              </a:blipFill>
              <a:ln w="63500">
                <a:noFill/>
              </a:ln>
              <a:effectLst/>
            </c:spPr>
            <c:extLst>
              <c:ext xmlns:c16="http://schemas.microsoft.com/office/drawing/2014/chart" uri="{C3380CC4-5D6E-409C-BE32-E72D297353CC}">
                <c16:uniqueId val="{00000001-5772-4A36-A15D-1223FD6CC130}"/>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76.400000000000006</c:v>
                </c:pt>
              </c:numCache>
            </c:numRef>
          </c:val>
          <c:extLst>
            <c:ext xmlns:c16="http://schemas.microsoft.com/office/drawing/2014/chart" uri="{C3380CC4-5D6E-409C-BE32-E72D297353CC}">
              <c16:uniqueId val="{00000002-5772-4A36-A15D-1223FD6CC130}"/>
            </c:ext>
          </c:extLst>
        </c:ser>
        <c:ser>
          <c:idx val="1"/>
          <c:order val="1"/>
          <c:tx>
            <c:strRef>
              <c:f>Sheet1!$C$1</c:f>
              <c:strCache>
                <c:ptCount val="1"/>
                <c:pt idx="0">
                  <c:v>MER ± COL
 (n=104)</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4-5772-4A36-A15D-1223FD6CC130}"/>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74</c:v>
                </c:pt>
              </c:numCache>
            </c:numRef>
          </c:val>
          <c:extLst>
            <c:ext xmlns:c16="http://schemas.microsoft.com/office/drawing/2014/chart" uri="{C3380CC4-5D6E-409C-BE32-E72D297353CC}">
              <c16:uniqueId val="{00000005-5772-4A36-A15D-1223FD6CC130}"/>
            </c:ext>
          </c:extLst>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crossAx val="1402971120"/>
        <c:crosses val="autoZero"/>
        <c:auto val="1"/>
        <c:lblAlgn val="ctr"/>
        <c:lblOffset val="100"/>
        <c:noMultiLvlLbl val="0"/>
      </c:catAx>
      <c:valAx>
        <c:axId val="1402971120"/>
        <c:scaling>
          <c:orientation val="minMax"/>
          <c:max val="10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bg2"/>
                    </a:solidFill>
                    <a:latin typeface="+mn-lt"/>
                    <a:ea typeface="+mn-ea"/>
                    <a:cs typeface="+mn-ea"/>
                    <a:sym typeface="+mn-lt"/>
                  </a:defRPr>
                </a:pPr>
                <a:r>
                  <a:rPr lang="en-US"/>
                  <a:t>临床治愈率，%</a:t>
                </a:r>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bg2"/>
                  </a:solidFill>
                  <a:latin typeface="+mn-lt"/>
                  <a:ea typeface="+mn-ea"/>
                  <a:cs typeface="+mn-ea"/>
                  <a:sym typeface="+mn-lt"/>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8b1c1335-fcac-4f1f-b936-18be9145e6c8}"/>
      </c:ext>
    </c:extLst>
  </c:chart>
  <c:spPr>
    <a:noFill/>
    <a:ln>
      <a:noFill/>
    </a:ln>
    <a:effectLst/>
  </c:spPr>
  <c:txPr>
    <a:bodyPr/>
    <a:lstStyle/>
    <a:p>
      <a:pPr>
        <a:defRPr lang="zh-CN">
          <a:solidFill>
            <a:schemeClr val="bg2"/>
          </a:solidFill>
          <a:latin typeface="+mn-lt"/>
          <a:ea typeface="+mn-ea"/>
          <a:cs typeface="+mn-ea"/>
          <a:sym typeface="+mn-lt"/>
        </a:defRPr>
      </a:pPr>
      <a:endParaRPr lang="zh-CN"/>
    </a:p>
  </c:txPr>
  <c:externalData r:id="rId5">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32"/>
          <c:y val="0.22211851524356099"/>
          <c:w val="0.73569804607962086"/>
          <c:h val="0.64991198552468898"/>
        </c:manualLayout>
      </c:layout>
      <c:barChart>
        <c:barDir val="col"/>
        <c:grouping val="clustered"/>
        <c:varyColors val="0"/>
        <c:ser>
          <c:idx val="0"/>
          <c:order val="0"/>
          <c:tx>
            <c:strRef>
              <c:f>Sheet1!$B$1</c:f>
              <c:strCache>
                <c:ptCount val="1"/>
                <c:pt idx="0">
                  <c:v>氨曲南/阿维巴坦＋MTZ
（n=74）</c:v>
                </c:pt>
              </c:strCache>
            </c:strRef>
          </c:tx>
          <c:spPr>
            <a:solidFill>
              <a:srgbClr val="00C987"/>
            </a:solidFill>
            <a:ln w="63500">
              <a:noFill/>
            </a:ln>
            <a:effectLst/>
          </c:spPr>
          <c:invertIfNegative val="0"/>
          <c:dPt>
            <c:idx val="0"/>
            <c:invertIfNegative val="0"/>
            <c:bubble3D val="0"/>
            <c:spPr>
              <a:blipFill>
                <a:blip xmlns:r="http://schemas.openxmlformats.org/officeDocument/2006/relationships" r:embed="rId3"/>
                <a:stretch>
                  <a:fillRect/>
                </a:stretch>
              </a:blipFill>
              <a:ln w="63500">
                <a:noFill/>
              </a:ln>
              <a:effectLst/>
            </c:spPr>
            <c:extLst>
              <c:ext xmlns:c16="http://schemas.microsoft.com/office/drawing/2014/chart" uri="{C3380CC4-5D6E-409C-BE32-E72D297353CC}">
                <c16:uniqueId val="{00000001-5772-4A36-A15D-1223FD6CC130}"/>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45.9</c:v>
                </c:pt>
              </c:numCache>
            </c:numRef>
          </c:val>
          <c:extLst>
            <c:ext xmlns:c16="http://schemas.microsoft.com/office/drawing/2014/chart" uri="{C3380CC4-5D6E-409C-BE32-E72D297353CC}">
              <c16:uniqueId val="{00000002-5772-4A36-A15D-1223FD6CC130}"/>
            </c:ext>
          </c:extLst>
        </c:ser>
        <c:ser>
          <c:idx val="1"/>
          <c:order val="1"/>
          <c:tx>
            <c:strRef>
              <c:f>Sheet1!$C$1</c:f>
              <c:strCache>
                <c:ptCount val="1"/>
                <c:pt idx="0">
                  <c:v>MER ± COL
 (n=36)</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4-5772-4A36-A15D-1223FD6CC130}"/>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41.7</c:v>
                </c:pt>
              </c:numCache>
            </c:numRef>
          </c:val>
          <c:extLst>
            <c:ext xmlns:c16="http://schemas.microsoft.com/office/drawing/2014/chart" uri="{C3380CC4-5D6E-409C-BE32-E72D297353CC}">
              <c16:uniqueId val="{00000005-5772-4A36-A15D-1223FD6CC130}"/>
            </c:ext>
          </c:extLst>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crossAx val="1402971120"/>
        <c:crosses val="autoZero"/>
        <c:auto val="1"/>
        <c:lblAlgn val="ctr"/>
        <c:lblOffset val="100"/>
        <c:noMultiLvlLbl val="0"/>
      </c:catAx>
      <c:valAx>
        <c:axId val="1402971120"/>
        <c:scaling>
          <c:orientation val="minMax"/>
          <c:max val="10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bg2"/>
                    </a:solidFill>
                    <a:latin typeface="+mn-lt"/>
                    <a:ea typeface="+mn-ea"/>
                    <a:cs typeface="+mn-ea"/>
                    <a:sym typeface="+mn-lt"/>
                  </a:defRPr>
                </a:pPr>
                <a:r>
                  <a:rPr lang="en-US"/>
                  <a:t>临床治愈率，%</a:t>
                </a:r>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bg2"/>
                  </a:solidFill>
                  <a:latin typeface="+mn-lt"/>
                  <a:ea typeface="+mn-ea"/>
                  <a:cs typeface="+mn-ea"/>
                  <a:sym typeface="+mn-lt"/>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8b1c1335-fcac-4f1f-b936-18be9145e6c8}"/>
      </c:ext>
    </c:extLst>
  </c:chart>
  <c:spPr>
    <a:noFill/>
    <a:ln>
      <a:noFill/>
    </a:ln>
    <a:effectLst/>
  </c:spPr>
  <c:txPr>
    <a:bodyPr/>
    <a:lstStyle/>
    <a:p>
      <a:pPr>
        <a:defRPr lang="zh-CN">
          <a:solidFill>
            <a:schemeClr val="bg2"/>
          </a:solidFill>
          <a:latin typeface="+mn-lt"/>
          <a:ea typeface="+mn-ea"/>
          <a:cs typeface="+mn-ea"/>
          <a:sym typeface="+mn-lt"/>
        </a:defRPr>
      </a:pPr>
      <a:endParaRPr lang="zh-CN"/>
    </a:p>
  </c:txPr>
  <c:externalData r:id="rId5">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32"/>
          <c:y val="0.22211851524356099"/>
          <c:w val="0.73569804607962086"/>
          <c:h val="0.64991198552468898"/>
        </c:manualLayout>
      </c:layout>
      <c:barChart>
        <c:barDir val="col"/>
        <c:grouping val="clustered"/>
        <c:varyColors val="0"/>
        <c:ser>
          <c:idx val="0"/>
          <c:order val="0"/>
          <c:tx>
            <c:strRef>
              <c:f>Sheet1!$B$1</c:f>
              <c:strCache>
                <c:ptCount val="1"/>
                <c:pt idx="0">
                  <c:v>氨曲南/阿维巴坦＋MTZ
（n=208）</c:v>
                </c:pt>
              </c:strCache>
            </c:strRef>
          </c:tx>
          <c:spPr>
            <a:solidFill>
              <a:srgbClr val="00C987"/>
            </a:solidFill>
            <a:ln w="63500">
              <a:noFill/>
            </a:ln>
            <a:effectLst/>
          </c:spPr>
          <c:invertIfNegative val="0"/>
          <c:dPt>
            <c:idx val="0"/>
            <c:invertIfNegative val="0"/>
            <c:bubble3D val="0"/>
            <c:spPr>
              <a:blipFill>
                <a:blip xmlns:r="http://schemas.openxmlformats.org/officeDocument/2006/relationships" r:embed="rId3"/>
                <a:stretch>
                  <a:fillRect/>
                </a:stretch>
              </a:blipFill>
              <a:ln w="63500">
                <a:noFill/>
              </a:ln>
              <a:effectLst/>
            </c:spPr>
            <c:extLst>
              <c:ext xmlns:c16="http://schemas.microsoft.com/office/drawing/2014/chart" uri="{C3380CC4-5D6E-409C-BE32-E72D297353CC}">
                <c16:uniqueId val="{00000001-5772-4A36-A15D-1223FD6CC130}"/>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c:v>
                </c:pt>
              </c:numCache>
            </c:numRef>
          </c:val>
          <c:extLst>
            <c:ext xmlns:c16="http://schemas.microsoft.com/office/drawing/2014/chart" uri="{C3380CC4-5D6E-409C-BE32-E72D297353CC}">
              <c16:uniqueId val="{00000002-5772-4A36-A15D-1223FD6CC130}"/>
            </c:ext>
          </c:extLst>
        </c:ser>
        <c:ser>
          <c:idx val="1"/>
          <c:order val="1"/>
          <c:tx>
            <c:strRef>
              <c:f>Sheet1!$C$1</c:f>
              <c:strCache>
                <c:ptCount val="1"/>
                <c:pt idx="0">
                  <c:v>MER ± COL
 (n=104)</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4-5772-4A36-A15D-1223FD6CC130}"/>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3</c:v>
                </c:pt>
              </c:numCache>
            </c:numRef>
          </c:val>
          <c:extLst>
            <c:ext xmlns:c16="http://schemas.microsoft.com/office/drawing/2014/chart" uri="{C3380CC4-5D6E-409C-BE32-E72D297353CC}">
              <c16:uniqueId val="{00000005-5772-4A36-A15D-1223FD6CC130}"/>
            </c:ext>
          </c:extLst>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crossAx val="1402971120"/>
        <c:crosses val="autoZero"/>
        <c:auto val="1"/>
        <c:lblAlgn val="ctr"/>
        <c:lblOffset val="100"/>
        <c:noMultiLvlLbl val="0"/>
      </c:catAx>
      <c:valAx>
        <c:axId val="1402971120"/>
        <c:scaling>
          <c:orientation val="minMax"/>
          <c:max val="2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bg2"/>
                    </a:solidFill>
                    <a:latin typeface="+mn-lt"/>
                    <a:ea typeface="+mn-ea"/>
                    <a:cs typeface="+mn-ea"/>
                    <a:sym typeface="+mn-lt"/>
                  </a:defRPr>
                </a:pPr>
                <a:r>
                  <a:rPr lang="en-US"/>
                  <a:t>28</a:t>
                </a:r>
                <a:r>
                  <a:rPr lang="zh-CN"/>
                  <a:t>天全因死亡率</a:t>
                </a:r>
                <a:r>
                  <a:rPr lang="en-US"/>
                  <a:t>，%</a:t>
                </a:r>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bg2"/>
                  </a:solidFill>
                  <a:latin typeface="+mn-lt"/>
                  <a:ea typeface="+mn-ea"/>
                  <a:cs typeface="+mn-ea"/>
                  <a:sym typeface="+mn-lt"/>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8b1c1335-fcac-4f1f-b936-18be9145e6c8}"/>
      </c:ext>
    </c:extLst>
  </c:chart>
  <c:spPr>
    <a:noFill/>
    <a:ln>
      <a:noFill/>
    </a:ln>
    <a:effectLst/>
  </c:spPr>
  <c:txPr>
    <a:bodyPr/>
    <a:lstStyle/>
    <a:p>
      <a:pPr>
        <a:defRPr lang="zh-CN">
          <a:solidFill>
            <a:schemeClr val="bg2"/>
          </a:solidFill>
          <a:latin typeface="+mn-lt"/>
          <a:ea typeface="+mn-ea"/>
          <a:cs typeface="+mn-ea"/>
          <a:sym typeface="+mn-lt"/>
        </a:defRPr>
      </a:pPr>
      <a:endParaRPr lang="zh-CN"/>
    </a:p>
  </c:txPr>
  <c:externalData r:id="rId5">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32"/>
          <c:y val="0.22211851524356099"/>
          <c:w val="0.73569804607962086"/>
          <c:h val="0.64991198552468898"/>
        </c:manualLayout>
      </c:layout>
      <c:barChart>
        <c:barDir val="col"/>
        <c:grouping val="clustered"/>
        <c:varyColors val="0"/>
        <c:ser>
          <c:idx val="0"/>
          <c:order val="0"/>
          <c:tx>
            <c:strRef>
              <c:f>Sheet1!$B$1</c:f>
              <c:strCache>
                <c:ptCount val="1"/>
                <c:pt idx="0">
                  <c:v>氨曲南/阿维巴坦＋MTZ
（n=74）</c:v>
                </c:pt>
              </c:strCache>
            </c:strRef>
          </c:tx>
          <c:spPr>
            <a:solidFill>
              <a:srgbClr val="00C987"/>
            </a:solidFill>
            <a:ln w="63500">
              <a:noFill/>
            </a:ln>
            <a:effectLst/>
          </c:spPr>
          <c:invertIfNegative val="0"/>
          <c:dPt>
            <c:idx val="0"/>
            <c:invertIfNegative val="0"/>
            <c:bubble3D val="0"/>
            <c:spPr>
              <a:blipFill>
                <a:blip xmlns:r="http://schemas.openxmlformats.org/officeDocument/2006/relationships" r:embed="rId3"/>
                <a:stretch>
                  <a:fillRect/>
                </a:stretch>
              </a:blipFill>
              <a:ln w="63500">
                <a:noFill/>
              </a:ln>
              <a:effectLst/>
            </c:spPr>
            <c:extLst>
              <c:ext xmlns:c16="http://schemas.microsoft.com/office/drawing/2014/chart" uri="{C3380CC4-5D6E-409C-BE32-E72D297353CC}">
                <c16:uniqueId val="{00000001-5772-4A36-A15D-1223FD6CC130}"/>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11</c:v>
                </c:pt>
              </c:numCache>
            </c:numRef>
          </c:val>
          <c:extLst>
            <c:ext xmlns:c16="http://schemas.microsoft.com/office/drawing/2014/chart" uri="{C3380CC4-5D6E-409C-BE32-E72D297353CC}">
              <c16:uniqueId val="{00000002-5772-4A36-A15D-1223FD6CC130}"/>
            </c:ext>
          </c:extLst>
        </c:ser>
        <c:ser>
          <c:idx val="1"/>
          <c:order val="1"/>
          <c:tx>
            <c:strRef>
              <c:f>Sheet1!$C$1</c:f>
              <c:strCache>
                <c:ptCount val="1"/>
                <c:pt idx="0">
                  <c:v>MER ± COL
 (n=36)</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4-5772-4A36-A15D-1223FD6CC130}"/>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19</c:v>
                </c:pt>
              </c:numCache>
            </c:numRef>
          </c:val>
          <c:extLst>
            <c:ext xmlns:c16="http://schemas.microsoft.com/office/drawing/2014/chart" uri="{C3380CC4-5D6E-409C-BE32-E72D297353CC}">
              <c16:uniqueId val="{00000005-5772-4A36-A15D-1223FD6CC130}"/>
            </c:ext>
          </c:extLst>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crossAx val="1402971120"/>
        <c:crosses val="autoZero"/>
        <c:auto val="1"/>
        <c:lblAlgn val="ctr"/>
        <c:lblOffset val="100"/>
        <c:noMultiLvlLbl val="0"/>
      </c:catAx>
      <c:valAx>
        <c:axId val="1402971120"/>
        <c:scaling>
          <c:orientation val="minMax"/>
          <c:max val="2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bg2"/>
                    </a:solidFill>
                    <a:latin typeface="+mn-lt"/>
                    <a:ea typeface="+mn-ea"/>
                    <a:cs typeface="+mn-ea"/>
                    <a:sym typeface="+mn-lt"/>
                  </a:defRPr>
                </a:pPr>
                <a:r>
                  <a:rPr lang="en-US"/>
                  <a:t>28</a:t>
                </a:r>
                <a:r>
                  <a:rPr lang="zh-CN"/>
                  <a:t>天全因死亡率</a:t>
                </a:r>
                <a:r>
                  <a:rPr lang="en-US"/>
                  <a:t>，%</a:t>
                </a:r>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bg2"/>
                  </a:solidFill>
                  <a:latin typeface="+mn-lt"/>
                  <a:ea typeface="+mn-ea"/>
                  <a:cs typeface="+mn-ea"/>
                  <a:sym typeface="+mn-lt"/>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2"/>
                </a:solidFill>
                <a:latin typeface="+mn-lt"/>
                <a:ea typeface="+mn-ea"/>
                <a:cs typeface="+mn-ea"/>
                <a:sym typeface="+mn-lt"/>
              </a:defRPr>
            </a:pPr>
            <a:endParaRPr lang="zh-CN"/>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8b1c1335-fcac-4f1f-b936-18be9145e6c8}"/>
      </c:ext>
    </c:extLst>
  </c:chart>
  <c:spPr>
    <a:noFill/>
    <a:ln>
      <a:noFill/>
    </a:ln>
    <a:effectLst/>
  </c:spPr>
  <c:txPr>
    <a:bodyPr/>
    <a:lstStyle/>
    <a:p>
      <a:pPr>
        <a:defRPr lang="zh-CN">
          <a:solidFill>
            <a:schemeClr val="bg2"/>
          </a:solidFill>
          <a:latin typeface="+mn-lt"/>
          <a:ea typeface="+mn-ea"/>
          <a:cs typeface="+mn-ea"/>
          <a:sym typeface="+mn-lt"/>
        </a:defRPr>
      </a:pPr>
      <a:endParaRPr lang="zh-CN"/>
    </a:p>
  </c:txPr>
  <c:externalData r:id="rId5">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860529977508"/>
          <c:y val="0.124870314432973"/>
          <c:w val="0.83510109027795498"/>
          <c:h val="0.71019187784701099"/>
        </c:manualLayout>
      </c:layout>
      <c:barChart>
        <c:barDir val="col"/>
        <c:grouping val="clustered"/>
        <c:varyColors val="0"/>
        <c:ser>
          <c:idx val="0"/>
          <c:order val="0"/>
          <c:tx>
            <c:strRef>
              <c:f>Sheet1!$B$1</c:f>
              <c:strCache>
                <c:ptCount val="1"/>
                <c:pt idx="0">
                  <c:v>氨曲南-阿维巴坦 ± MTZ (n=275) </c:v>
                </c:pt>
              </c:strCache>
            </c:strRef>
          </c:tx>
          <c:spPr>
            <a:solidFill>
              <a:schemeClr val="accent1"/>
            </a:solidFill>
            <a:ln>
              <a:noFill/>
            </a:ln>
            <a:effectLst/>
          </c:spPr>
          <c:invertIfNegative val="0"/>
          <c:dPt>
            <c:idx val="0"/>
            <c:invertIfNegative val="0"/>
            <c:bubble3D val="0"/>
            <c:spPr>
              <a:blipFill>
                <a:blip xmlns:r="http://schemas.openxmlformats.org/officeDocument/2006/relationships" r:embed="rId3"/>
                <a:stretch>
                  <a:fillRect/>
                </a:stretch>
              </a:blipFill>
              <a:ln>
                <a:noFill/>
              </a:ln>
              <a:effectLst/>
            </c:spPr>
            <c:extLst>
              <c:ext xmlns:c16="http://schemas.microsoft.com/office/drawing/2014/chart" uri="{C3380CC4-5D6E-409C-BE32-E72D297353CC}">
                <c16:uniqueId val="{00000001-C2FC-4D94-B566-573F51FB3145}"/>
              </c:ext>
            </c:extLst>
          </c:dPt>
          <c:dPt>
            <c:idx val="1"/>
            <c:invertIfNegative val="0"/>
            <c:bubble3D val="0"/>
            <c:spPr>
              <a:blipFill>
                <a:blip xmlns:r="http://schemas.openxmlformats.org/officeDocument/2006/relationships" r:embed="rId4"/>
                <a:stretch>
                  <a:fillRect/>
                </a:stretch>
              </a:blipFill>
              <a:ln>
                <a:noFill/>
              </a:ln>
              <a:effectLst/>
            </c:spPr>
            <c:extLst>
              <c:ext xmlns:c16="http://schemas.microsoft.com/office/drawing/2014/chart" uri="{C3380CC4-5D6E-409C-BE32-E72D297353CC}">
                <c16:uniqueId val="{00000003-C2FC-4D94-B566-573F51FB3145}"/>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AEs</c:v>
                </c:pt>
                <c:pt idx="1">
                  <c:v>SAEs</c:v>
                </c:pt>
              </c:strCache>
            </c:strRef>
          </c:cat>
          <c:val>
            <c:numRef>
              <c:f>Sheet1!$B$2:$B$3</c:f>
              <c:numCache>
                <c:formatCode>General</c:formatCode>
                <c:ptCount val="2"/>
                <c:pt idx="0">
                  <c:v>64</c:v>
                </c:pt>
                <c:pt idx="1">
                  <c:v>19</c:v>
                </c:pt>
              </c:numCache>
            </c:numRef>
          </c:val>
          <c:extLst>
            <c:ext xmlns:c16="http://schemas.microsoft.com/office/drawing/2014/chart" uri="{C3380CC4-5D6E-409C-BE32-E72D297353CC}">
              <c16:uniqueId val="{00000004-C2FC-4D94-B566-573F51FB3145}"/>
            </c:ext>
          </c:extLst>
        </c:ser>
        <c:ser>
          <c:idx val="1"/>
          <c:order val="1"/>
          <c:tx>
            <c:strRef>
              <c:f>Sheet1!$C$1</c:f>
              <c:strCache>
                <c:ptCount val="1"/>
                <c:pt idx="0">
                  <c:v>MER ± COL (n=137)</c:v>
                </c:pt>
              </c:strCache>
            </c:strRef>
          </c:tx>
          <c:spPr>
            <a:blipFill>
              <a:blip xmlns:r="http://schemas.openxmlformats.org/officeDocument/2006/relationships" r:embed="rId5"/>
              <a:stretch>
                <a:fillRect/>
              </a:stretch>
            </a:blipFill>
            <a:ln>
              <a:noFill/>
            </a:ln>
            <a:effectLst/>
          </c:spPr>
          <c:invertIfNegative val="0"/>
          <c:dPt>
            <c:idx val="1"/>
            <c:invertIfNegative val="0"/>
            <c:bubble3D val="0"/>
            <c:spPr>
              <a:blipFill>
                <a:blip xmlns:r="http://schemas.openxmlformats.org/officeDocument/2006/relationships" r:embed="rId6"/>
                <a:stretch>
                  <a:fillRect/>
                </a:stretch>
              </a:blipFill>
              <a:ln>
                <a:noFill/>
              </a:ln>
              <a:effectLst/>
            </c:spPr>
            <c:extLst>
              <c:ext xmlns:c16="http://schemas.microsoft.com/office/drawing/2014/chart" uri="{C3380CC4-5D6E-409C-BE32-E72D297353CC}">
                <c16:uniqueId val="{00000006-C2FC-4D94-B566-573F51FB3145}"/>
              </c:ext>
            </c:extLst>
          </c:dPt>
          <c:dLbls>
            <c:spPr>
              <a:noFill/>
              <a:ln>
                <a:noFill/>
              </a:ln>
              <a:effectLst/>
            </c:spPr>
            <c:txPr>
              <a:bodyPr rot="0" spcFirstLastPara="1" vertOverflow="ellipsis" vert="horz" wrap="square" anchor="ctr" anchorCtr="1"/>
              <a:lstStyle/>
              <a:p>
                <a:pPr>
                  <a:defRPr lang="zh-CN" sz="1195" b="0" i="0" u="none" strike="noStrike" kern="1200" baseline="0">
                    <a:solidFill>
                      <a:schemeClr val="tx1">
                        <a:lumMod val="75000"/>
                        <a:lumOff val="25000"/>
                      </a:schemeClr>
                    </a:solidFill>
                    <a:latin typeface="+mn-lt"/>
                    <a:ea typeface="+mn-ea"/>
                    <a:cs typeface="+mn-ea"/>
                    <a:sym typeface="+mn-l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AEs</c:v>
                </c:pt>
                <c:pt idx="1">
                  <c:v>SAEs</c:v>
                </c:pt>
              </c:strCache>
            </c:strRef>
          </c:cat>
          <c:val>
            <c:numRef>
              <c:f>Sheet1!$C$2:$C$3</c:f>
              <c:numCache>
                <c:formatCode>General</c:formatCode>
                <c:ptCount val="2"/>
                <c:pt idx="0">
                  <c:v>64</c:v>
                </c:pt>
                <c:pt idx="1">
                  <c:v>18</c:v>
                </c:pt>
              </c:numCache>
            </c:numRef>
          </c:val>
          <c:extLst>
            <c:ext xmlns:c16="http://schemas.microsoft.com/office/drawing/2014/chart" uri="{C3380CC4-5D6E-409C-BE32-E72D297353CC}">
              <c16:uniqueId val="{00000007-C2FC-4D94-B566-573F51FB3145}"/>
            </c:ext>
          </c:extLst>
        </c:ser>
        <c:dLbls>
          <c:showLegendKey val="0"/>
          <c:showVal val="1"/>
          <c:showCatName val="0"/>
          <c:showSerName val="0"/>
          <c:showPercent val="0"/>
          <c:showBubbleSize val="0"/>
        </c:dLbls>
        <c:gapWidth val="166"/>
        <c:overlap val="-28"/>
        <c:axId val="230890192"/>
        <c:axId val="495486288"/>
      </c:barChart>
      <c:catAx>
        <c:axId val="230890192"/>
        <c:scaling>
          <c:orientation val="minMax"/>
        </c:scaling>
        <c:delete val="0"/>
        <c:axPos val="b"/>
        <c:numFmt formatCode="General" sourceLinked="1"/>
        <c:majorTickMark val="none"/>
        <c:minorTickMark val="none"/>
        <c:tickLblPos val="nextTo"/>
        <c:spPr>
          <a:noFill/>
          <a:ln w="12700" cap="flat" cmpd="sng" algn="ctr">
            <a:solidFill>
              <a:srgbClr val="D9D9D9"/>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crossAx val="495486288"/>
        <c:crosses val="autoZero"/>
        <c:auto val="1"/>
        <c:lblAlgn val="ctr"/>
        <c:lblOffset val="100"/>
        <c:noMultiLvlLbl val="0"/>
      </c:catAx>
      <c:valAx>
        <c:axId val="495486288"/>
        <c:scaling>
          <c:orientation val="minMax"/>
          <c:max val="10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ea"/>
                    <a:sym typeface="+mn-lt"/>
                  </a:defRPr>
                </a:pPr>
                <a:r>
                  <a:rPr lang="en-GB"/>
                  <a:t>Patients, %</a:t>
                </a:r>
              </a:p>
            </c:rich>
          </c:tx>
          <c:overlay val="0"/>
          <c:spPr>
            <a:noFill/>
            <a:ln>
              <a:noFill/>
            </a:ln>
            <a:effectLst/>
          </c:spPr>
          <c:txPr>
            <a:bodyPr rot="-5400000" spcFirstLastPara="1" vertOverflow="ellipsis" vert="horz" wrap="square" anchor="ctr" anchorCtr="1"/>
            <a:lstStyle/>
            <a:p>
              <a:pPr>
                <a:defRPr lang="zh-CN" sz="1330" b="0" i="0" u="none" strike="noStrike" kern="1200" baseline="0">
                  <a:solidFill>
                    <a:schemeClr val="tx1">
                      <a:lumMod val="65000"/>
                      <a:lumOff val="35000"/>
                    </a:schemeClr>
                  </a:solidFill>
                  <a:latin typeface="+mn-lt"/>
                  <a:ea typeface="+mn-ea"/>
                  <a:cs typeface="+mn-ea"/>
                  <a:sym typeface="+mn-lt"/>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crossAx val="230890192"/>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legendEntry>
      <c:legendEntry>
        <c:idx val="1"/>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legendEntry>
      <c:layout>
        <c:manualLayout>
          <c:xMode val="edge"/>
          <c:yMode val="edge"/>
          <c:x val="9.2945299180342597E-2"/>
          <c:y val="0.91311223280804799"/>
          <c:w val="0.86779090673345705"/>
          <c:h val="6.5289054271159594E-2"/>
        </c:manualLayout>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legend>
    <c:plotVisOnly val="1"/>
    <c:dispBlanksAs val="gap"/>
    <c:showDLblsOverMax val="0"/>
    <c:extLst>
      <c:ext uri="{0b15fc19-7d7d-44ad-8c2d-2c3a37ce22c3}">
        <chartProps xmlns="https://web.wps.cn/et/2018/main" chartId="{17b8acde-4bcb-4937-820c-322aa518adc3}"/>
      </c:ext>
    </c:extLst>
  </c:chart>
  <c:spPr>
    <a:noFill/>
    <a:ln>
      <a:noFill/>
    </a:ln>
    <a:effectLst/>
  </c:spPr>
  <c:txPr>
    <a:bodyPr/>
    <a:lstStyle/>
    <a:p>
      <a:pPr>
        <a:defRPr lang="zh-CN">
          <a:latin typeface="+mn-lt"/>
          <a:ea typeface="+mn-ea"/>
          <a:cs typeface="+mn-ea"/>
          <a:sym typeface="+mn-lt"/>
        </a:defRPr>
      </a:pPr>
      <a:endParaRPr lang="zh-CN"/>
    </a:p>
  </c:txPr>
  <c:externalData r:id="rId7">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865663955578788"/>
          <c:y val="3.756153930011992E-2"/>
          <c:w val="0.85871075148750964"/>
          <c:h val="0.92569261440721962"/>
        </c:manualLayout>
      </c:layout>
      <c:barChart>
        <c:barDir val="col"/>
        <c:grouping val="clustered"/>
        <c:varyColors val="0"/>
        <c:ser>
          <c:idx val="0"/>
          <c:order val="0"/>
          <c:tx>
            <c:strRef>
              <c:f>Sheet1!$B$1</c:f>
              <c:strCache>
                <c:ptCount val="1"/>
                <c:pt idx="0">
                  <c:v>KPC</c:v>
                </c:pt>
              </c:strCache>
            </c:strRef>
          </c:tx>
          <c:spPr>
            <a:solidFill>
              <a:schemeClr val="accent1"/>
            </a:solidFill>
            <a:ln>
              <a:noFill/>
            </a:ln>
            <a:effectLst/>
          </c:spPr>
          <c:invertIfNegative val="0"/>
          <c:dPt>
            <c:idx val="0"/>
            <c:invertIfNegative val="0"/>
            <c:bubble3D val="0"/>
            <c:spPr>
              <a:solidFill>
                <a:srgbClr val="BFBFBF"/>
              </a:solidFill>
              <a:ln>
                <a:noFill/>
              </a:ln>
              <a:effectLst/>
            </c:spPr>
            <c:extLst>
              <c:ext xmlns:c16="http://schemas.microsoft.com/office/drawing/2014/chart" uri="{C3380CC4-5D6E-409C-BE32-E72D297353CC}">
                <c16:uniqueId val="{00000001-DEDD-4C72-A08A-FD7288D361FC}"/>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CRKP</c:v>
                </c:pt>
              </c:strCache>
            </c:strRef>
          </c:cat>
          <c:val>
            <c:numRef>
              <c:f>Sheet1!$B$2</c:f>
              <c:numCache>
                <c:formatCode>0.0%</c:formatCode>
                <c:ptCount val="1"/>
                <c:pt idx="0">
                  <c:v>0.85799999999999998</c:v>
                </c:pt>
              </c:numCache>
            </c:numRef>
          </c:val>
          <c:extLst>
            <c:ext xmlns:c16="http://schemas.microsoft.com/office/drawing/2014/chart" uri="{C3380CC4-5D6E-409C-BE32-E72D297353CC}">
              <c16:uniqueId val="{00000002-DEDD-4C72-A08A-FD7288D361FC}"/>
            </c:ext>
          </c:extLst>
        </c:ser>
        <c:ser>
          <c:idx val="1"/>
          <c:order val="1"/>
          <c:tx>
            <c:strRef>
              <c:f>Sheet1!$C$1</c:f>
              <c:strCache>
                <c:ptCount val="1"/>
                <c:pt idx="0">
                  <c:v>金属酶</c:v>
                </c:pt>
              </c:strCache>
            </c:strRef>
          </c:tx>
          <c:spPr>
            <a:solidFill>
              <a:srgbClr val="00C98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CRKP</c:v>
                </c:pt>
              </c:strCache>
            </c:strRef>
          </c:cat>
          <c:val>
            <c:numRef>
              <c:f>Sheet1!$C$2</c:f>
              <c:numCache>
                <c:formatCode>0.00%</c:formatCode>
                <c:ptCount val="1"/>
                <c:pt idx="0">
                  <c:v>0.111</c:v>
                </c:pt>
              </c:numCache>
            </c:numRef>
          </c:val>
          <c:extLst>
            <c:ext xmlns:c16="http://schemas.microsoft.com/office/drawing/2014/chart" uri="{C3380CC4-5D6E-409C-BE32-E72D297353CC}">
              <c16:uniqueId val="{00000003-DEDD-4C72-A08A-FD7288D361FC}"/>
            </c:ext>
          </c:extLst>
        </c:ser>
        <c:ser>
          <c:idx val="2"/>
          <c:order val="2"/>
          <c:tx>
            <c:strRef>
              <c:f>Sheet1!$D$1</c:f>
              <c:strCache>
                <c:ptCount val="1"/>
                <c:pt idx="0">
                  <c:v>双碳青霉烯酶</c:v>
                </c:pt>
              </c:strCache>
            </c:strRef>
          </c:tx>
          <c:spPr>
            <a:solidFill>
              <a:schemeClr val="tx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CRKP</c:v>
                </c:pt>
              </c:strCache>
            </c:strRef>
          </c:cat>
          <c:val>
            <c:numRef>
              <c:f>Sheet1!$D$2</c:f>
              <c:numCache>
                <c:formatCode>0.0%</c:formatCode>
                <c:ptCount val="1"/>
                <c:pt idx="0">
                  <c:v>2.8000000000000001E-2</c:v>
                </c:pt>
              </c:numCache>
            </c:numRef>
          </c:val>
          <c:extLst>
            <c:ext xmlns:c16="http://schemas.microsoft.com/office/drawing/2014/chart" uri="{C3380CC4-5D6E-409C-BE32-E72D297353CC}">
              <c16:uniqueId val="{00000004-DEDD-4C72-A08A-FD7288D361FC}"/>
            </c:ext>
          </c:extLst>
        </c:ser>
        <c:ser>
          <c:idx val="3"/>
          <c:order val="3"/>
          <c:tx>
            <c:strRef>
              <c:f>Sheet1!$E$1</c:f>
              <c:strCache>
                <c:ptCount val="1"/>
                <c:pt idx="0">
                  <c:v>OXA-48</c:v>
                </c:pt>
              </c:strCache>
            </c:strRef>
          </c:tx>
          <c:spPr>
            <a:solidFill>
              <a:schemeClr val="accent2">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CRKP</c:v>
                </c:pt>
              </c:strCache>
            </c:strRef>
          </c:cat>
          <c:val>
            <c:numRef>
              <c:f>Sheet1!$E$2</c:f>
              <c:numCache>
                <c:formatCode>0.0%</c:formatCode>
                <c:ptCount val="1"/>
                <c:pt idx="0">
                  <c:v>3.0000000000000001E-3</c:v>
                </c:pt>
              </c:numCache>
            </c:numRef>
          </c:val>
          <c:extLst>
            <c:ext xmlns:c16="http://schemas.microsoft.com/office/drawing/2014/chart" uri="{C3380CC4-5D6E-409C-BE32-E72D297353CC}">
              <c16:uniqueId val="{00000005-DEDD-4C72-A08A-FD7288D361FC}"/>
            </c:ext>
          </c:extLst>
        </c:ser>
        <c:dLbls>
          <c:showLegendKey val="0"/>
          <c:showVal val="0"/>
          <c:showCatName val="0"/>
          <c:showSerName val="0"/>
          <c:showPercent val="0"/>
          <c:showBubbleSize val="0"/>
        </c:dLbls>
        <c:gapWidth val="219"/>
        <c:overlap val="-27"/>
        <c:axId val="1433230031"/>
        <c:axId val="1433231951"/>
      </c:barChart>
      <c:catAx>
        <c:axId val="1433230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crossAx val="1433231951"/>
        <c:crosses val="autoZero"/>
        <c:auto val="1"/>
        <c:lblAlgn val="ctr"/>
        <c:lblOffset val="100"/>
        <c:noMultiLvlLbl val="0"/>
      </c:catAx>
      <c:valAx>
        <c:axId val="1433231951"/>
        <c:scaling>
          <c:orientation val="minMax"/>
        </c:scaling>
        <c:delete val="1"/>
        <c:axPos val="l"/>
        <c:numFmt formatCode="0.0%" sourceLinked="1"/>
        <c:majorTickMark val="out"/>
        <c:minorTickMark val="none"/>
        <c:tickLblPos val="nextTo"/>
        <c:crossAx val="1433230031"/>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Pfizer Tomorrow" panose="02010503040201060303" pitchFamily="2" charset="0"/>
          <a:ea typeface="微软雅黑" panose="020B0503020204020204" pitchFamily="34" charset="-122"/>
          <a:sym typeface="Pfizer Tomorrow" panose="02010503040201060303" pitchFamily="2" charset="0"/>
        </a:defRPr>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125547966336771"/>
          <c:y val="0.10119483986946076"/>
          <c:w val="0.8747162410040118"/>
          <c:h val="0.72341836841117202"/>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chemeClr val="bg1">
                  <a:lumMod val="75000"/>
                </a:schemeClr>
              </a:solidFill>
              <a:ln>
                <a:noFill/>
              </a:ln>
              <a:effectLst/>
            </c:spPr>
            <c:extLst>
              <c:ext xmlns:c16="http://schemas.microsoft.com/office/drawing/2014/chart" uri="{C3380CC4-5D6E-409C-BE32-E72D297353CC}">
                <c16:uniqueId val="{00000001-7D64-436B-97AC-71E7D4DAA9FD}"/>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7D64-436B-97AC-71E7D4DAA9FD}"/>
              </c:ext>
            </c:extLst>
          </c:dPt>
          <c:dPt>
            <c:idx val="2"/>
            <c:invertIfNegative val="0"/>
            <c:bubble3D val="0"/>
            <c:spPr>
              <a:solidFill>
                <a:schemeClr val="accent2">
                  <a:lumMod val="75000"/>
                </a:schemeClr>
              </a:solidFill>
              <a:ln>
                <a:noFill/>
              </a:ln>
              <a:effectLst/>
            </c:spPr>
            <c:extLst>
              <c:ext xmlns:c16="http://schemas.microsoft.com/office/drawing/2014/chart" uri="{C3380CC4-5D6E-409C-BE32-E72D297353CC}">
                <c16:uniqueId val="{00000005-7D64-436B-97AC-71E7D4DAA9FD}"/>
              </c:ext>
            </c:extLst>
          </c:dPt>
          <c:dPt>
            <c:idx val="3"/>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7-7D64-436B-97AC-71E7D4DAA9FD}"/>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KPC</c:v>
                </c:pt>
                <c:pt idx="1">
                  <c:v>MBL</c:v>
                </c:pt>
                <c:pt idx="2">
                  <c:v>KPC+MBL</c:v>
                </c:pt>
                <c:pt idx="3">
                  <c:v>非CP</c:v>
                </c:pt>
              </c:strCache>
            </c:strRef>
          </c:cat>
          <c:val>
            <c:numRef>
              <c:f>Sheet1!$B$2:$B$5</c:f>
              <c:numCache>
                <c:formatCode>0.0%</c:formatCode>
                <c:ptCount val="4"/>
                <c:pt idx="0">
                  <c:v>0.47099999999999997</c:v>
                </c:pt>
                <c:pt idx="1">
                  <c:v>0.378</c:v>
                </c:pt>
                <c:pt idx="2">
                  <c:v>7.3999999999999996E-2</c:v>
                </c:pt>
                <c:pt idx="3">
                  <c:v>7.6999999999999999E-2</c:v>
                </c:pt>
              </c:numCache>
            </c:numRef>
          </c:val>
          <c:extLst>
            <c:ext xmlns:c16="http://schemas.microsoft.com/office/drawing/2014/chart" uri="{C3380CC4-5D6E-409C-BE32-E72D297353CC}">
              <c16:uniqueId val="{00000008-7D64-436B-97AC-71E7D4DAA9FD}"/>
            </c:ext>
          </c:extLst>
        </c:ser>
        <c:dLbls>
          <c:showLegendKey val="0"/>
          <c:showVal val="0"/>
          <c:showCatName val="0"/>
          <c:showSerName val="0"/>
          <c:showPercent val="0"/>
          <c:showBubbleSize val="0"/>
        </c:dLbls>
        <c:gapWidth val="219"/>
        <c:overlap val="-27"/>
        <c:axId val="1433230031"/>
        <c:axId val="1433231951"/>
      </c:barChart>
      <c:catAx>
        <c:axId val="1433230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crossAx val="1433231951"/>
        <c:crosses val="autoZero"/>
        <c:auto val="1"/>
        <c:lblAlgn val="ctr"/>
        <c:lblOffset val="100"/>
        <c:noMultiLvlLbl val="0"/>
      </c:catAx>
      <c:valAx>
        <c:axId val="1433231951"/>
        <c:scaling>
          <c:orientation val="minMax"/>
        </c:scaling>
        <c:delete val="0"/>
        <c:axPos val="l"/>
        <c:numFmt formatCode="0.0%" sourceLinked="1"/>
        <c:majorTickMark val="out"/>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Pfizer Tomorrow" panose="02010503040201060303" pitchFamily="2" charset="0"/>
                <a:ea typeface="微软雅黑" panose="020B0503020204020204" pitchFamily="34" charset="-122"/>
                <a:cs typeface="+mn-cs"/>
                <a:sym typeface="Pfizer Tomorrow" panose="02010503040201060303" pitchFamily="2" charset="0"/>
              </a:defRPr>
            </a:pPr>
            <a:endParaRPr lang="zh-CN"/>
          </a:p>
        </c:txPr>
        <c:crossAx val="1433230031"/>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Pfizer Tomorrow" panose="02010503040201060303" pitchFamily="2" charset="0"/>
          <a:ea typeface="微软雅黑" panose="020B0503020204020204" pitchFamily="34" charset="-122"/>
          <a:sym typeface="Pfizer Tomorrow" panose="02010503040201060303" pitchFamily="2" charset="0"/>
        </a:defRPr>
      </a:pPr>
      <a:endParaRPr lang="zh-CN"/>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923074706338103"/>
          <c:y val="7.7291570146831259E-2"/>
          <c:w val="0.84983222985020801"/>
          <c:h val="0.80523008814721286"/>
        </c:manualLayout>
      </c:layout>
      <c:barChart>
        <c:barDir val="col"/>
        <c:grouping val="clustered"/>
        <c:varyColors val="0"/>
        <c:ser>
          <c:idx val="0"/>
          <c:order val="0"/>
          <c:tx>
            <c:strRef>
              <c:f>Sheet1!$B$1</c:f>
              <c:strCache>
                <c:ptCount val="1"/>
                <c:pt idx="0">
                  <c:v>CRE</c:v>
                </c:pt>
              </c:strCache>
            </c:strRef>
          </c:tx>
          <c:spPr>
            <a:solidFill>
              <a:schemeClr val="accent1"/>
            </a:solidFill>
            <a:ln w="19050">
              <a:solidFill>
                <a:schemeClr val="lt1"/>
              </a:solidFill>
            </a:ln>
            <a:effectLst/>
          </c:spPr>
          <c:invertIfNegative val="0"/>
          <c:dPt>
            <c:idx val="0"/>
            <c:invertIfNegative val="0"/>
            <c:bubble3D val="0"/>
            <c:spPr>
              <a:solidFill>
                <a:srgbClr val="00C987"/>
              </a:solidFill>
              <a:ln w="19050">
                <a:solidFill>
                  <a:schemeClr val="lt1"/>
                </a:solidFill>
              </a:ln>
              <a:effectLst/>
            </c:spPr>
            <c:extLst>
              <c:ext xmlns:c16="http://schemas.microsoft.com/office/drawing/2014/chart" uri="{C3380CC4-5D6E-409C-BE32-E72D297353CC}">
                <c16:uniqueId val="{00000001-B3D4-4530-B3CA-C7FAB20C39EC}"/>
              </c:ext>
            </c:extLst>
          </c:dPt>
          <c:dPt>
            <c:idx val="1"/>
            <c:invertIfNegative val="0"/>
            <c:bubble3D val="0"/>
            <c:spPr>
              <a:solidFill>
                <a:srgbClr val="06C885"/>
              </a:solidFill>
              <a:ln w="19050">
                <a:solidFill>
                  <a:schemeClr val="lt1"/>
                </a:solidFill>
              </a:ln>
              <a:effectLst/>
            </c:spPr>
            <c:extLst>
              <c:ext xmlns:c16="http://schemas.microsoft.com/office/drawing/2014/chart" uri="{C3380CC4-5D6E-409C-BE32-E72D297353CC}">
                <c16:uniqueId val="{00000003-B3D4-4530-B3CA-C7FAB20C39EC}"/>
              </c:ext>
            </c:extLst>
          </c:dPt>
          <c:dPt>
            <c:idx val="2"/>
            <c:invertIfNegative val="0"/>
            <c:bubble3D val="0"/>
            <c:spPr>
              <a:solidFill>
                <a:srgbClr val="06C885"/>
              </a:solidFill>
              <a:ln w="19050">
                <a:solidFill>
                  <a:schemeClr val="lt1"/>
                </a:solidFill>
              </a:ln>
              <a:effectLst/>
            </c:spPr>
            <c:extLst>
              <c:ext xmlns:c16="http://schemas.microsoft.com/office/drawing/2014/chart" uri="{C3380CC4-5D6E-409C-BE32-E72D297353CC}">
                <c16:uniqueId val="{00000005-B3D4-4530-B3CA-C7FAB20C39EC}"/>
              </c:ext>
            </c:extLst>
          </c:dPt>
          <c:dLbls>
            <c:dLbl>
              <c:idx val="1"/>
              <c:layout>
                <c:manualLayout>
                  <c:x val="3.3011302553380391E-3"/>
                  <c:y val="6.504117928472654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3D4-4530-B3CA-C7FAB20C39EC}"/>
                </c:ext>
              </c:extLst>
            </c:dLbl>
            <c:dLbl>
              <c:idx val="2"/>
              <c:layout>
                <c:manualLayout>
                  <c:x val="-9.4562534711567248E-17"/>
                  <c:y val="-1.721168063252248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3D4-4530-B3CA-C7FAB20C39EC}"/>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Pfizer Tomorrow" panose="02010503040201060303" pitchFamily="50" charset="0"/>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Sheet1!$A$2:$A$4</c:f>
              <c:strCache>
                <c:ptCount val="3"/>
                <c:pt idx="0">
                  <c:v>血流感染</c:v>
                </c:pt>
                <c:pt idx="1">
                  <c:v>呼吸道感染</c:v>
                </c:pt>
                <c:pt idx="2">
                  <c:v>腹腔感染</c:v>
                </c:pt>
              </c:strCache>
            </c:strRef>
          </c:cat>
          <c:val>
            <c:numRef>
              <c:f>Sheet1!$B$2:$B$4</c:f>
              <c:numCache>
                <c:formatCode>0.0%</c:formatCode>
                <c:ptCount val="3"/>
                <c:pt idx="0">
                  <c:v>0.50900000000000001</c:v>
                </c:pt>
                <c:pt idx="1">
                  <c:v>0.38600000000000001</c:v>
                </c:pt>
                <c:pt idx="2">
                  <c:v>0.36599999999999999</c:v>
                </c:pt>
              </c:numCache>
            </c:numRef>
          </c:val>
          <c:extLst>
            <c:ext xmlns:c16="http://schemas.microsoft.com/office/drawing/2014/chart" uri="{C3380CC4-5D6E-409C-BE32-E72D297353CC}">
              <c16:uniqueId val="{00000006-B3D4-4530-B3CA-C7FAB20C39EC}"/>
            </c:ext>
          </c:extLst>
        </c:ser>
        <c:dLbls>
          <c:showLegendKey val="0"/>
          <c:showVal val="0"/>
          <c:showCatName val="0"/>
          <c:showSerName val="0"/>
          <c:showPercent val="0"/>
          <c:showBubbleSize val="0"/>
        </c:dLbls>
        <c:gapWidth val="100"/>
        <c:axId val="677494432"/>
        <c:axId val="677493952"/>
      </c:barChart>
      <c:catAx>
        <c:axId val="677494432"/>
        <c:scaling>
          <c:orientation val="minMax"/>
        </c:scaling>
        <c:delete val="0"/>
        <c:axPos val="b"/>
        <c:numFmt formatCode="General" sourceLinked="1"/>
        <c:majorTickMark val="out"/>
        <c:minorTickMark val="none"/>
        <c:tickLblPos val="nextTo"/>
        <c:spPr>
          <a:noFill/>
          <a:ln w="9525" cap="flat" cmpd="sng" algn="ctr">
            <a:solidFill>
              <a:srgbClr val="000000">
                <a:lumMod val="85000"/>
                <a:lumOff val="15000"/>
              </a:srgb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ea"/>
                <a:sym typeface="+mn-lt"/>
              </a:defRPr>
            </a:pPr>
            <a:endParaRPr lang="zh-CN"/>
          </a:p>
        </c:txPr>
        <c:crossAx val="677493952"/>
        <c:crosses val="autoZero"/>
        <c:auto val="1"/>
        <c:lblAlgn val="ctr"/>
        <c:lblOffset val="100"/>
        <c:noMultiLvlLbl val="0"/>
      </c:catAx>
      <c:valAx>
        <c:axId val="677493952"/>
        <c:scaling>
          <c:orientation val="minMax"/>
          <c:max val="0.8"/>
        </c:scaling>
        <c:delete val="0"/>
        <c:axPos val="l"/>
        <c:numFmt formatCode="0.0%" sourceLinked="1"/>
        <c:majorTickMark val="out"/>
        <c:minorTickMark val="none"/>
        <c:tickLblPos val="nextTo"/>
        <c:spPr>
          <a:noFill/>
          <a:ln>
            <a:solidFill>
              <a:srgbClr val="000000">
                <a:lumMod val="85000"/>
                <a:lumOff val="15000"/>
              </a:srgbClr>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Pfizer Tomorrow" panose="02010503040201060303" pitchFamily="50" charset="0"/>
                <a:ea typeface="+mn-ea"/>
                <a:cs typeface="+mn-ea"/>
                <a:sym typeface="+mn-lt"/>
              </a:defRPr>
            </a:pPr>
            <a:endParaRPr lang="zh-CN"/>
          </a:p>
        </c:txPr>
        <c:crossAx val="677494432"/>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b="0">
          <a:latin typeface="+mn-lt"/>
          <a:ea typeface="+mn-ea"/>
          <a:cs typeface="+mn-ea"/>
          <a:sym typeface="+mn-lt"/>
        </a:defRPr>
      </a:pPr>
      <a:endParaRPr lang="zh-CN"/>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290440695149117"/>
          <c:y val="9.6579634005546353E-2"/>
          <c:w val="0.71538462288257232"/>
          <c:h val="0.78777043504804245"/>
        </c:manualLayout>
      </c:layout>
      <c:barChart>
        <c:barDir val="col"/>
        <c:grouping val="clustered"/>
        <c:varyColors val="0"/>
        <c:ser>
          <c:idx val="0"/>
          <c:order val="0"/>
          <c:tx>
            <c:strRef>
              <c:f>Sheet1!$B$1</c:f>
              <c:strCache>
                <c:ptCount val="1"/>
                <c:pt idx="0">
                  <c:v>CRE</c:v>
                </c:pt>
              </c:strCache>
            </c:strRef>
          </c:tx>
          <c:spPr>
            <a:solidFill>
              <a:schemeClr val="accent1"/>
            </a:solidFill>
            <a:ln w="19050">
              <a:solidFill>
                <a:schemeClr val="lt1"/>
              </a:solidFill>
            </a:ln>
            <a:effectLst/>
          </c:spPr>
          <c:invertIfNegative val="0"/>
          <c:dPt>
            <c:idx val="0"/>
            <c:invertIfNegative val="0"/>
            <c:bubble3D val="0"/>
            <c:spPr>
              <a:solidFill>
                <a:srgbClr val="00C987"/>
              </a:solidFill>
              <a:ln w="19050">
                <a:solidFill>
                  <a:schemeClr val="lt1"/>
                </a:solidFill>
              </a:ln>
              <a:effectLst/>
            </c:spPr>
            <c:extLst>
              <c:ext xmlns:c16="http://schemas.microsoft.com/office/drawing/2014/chart" uri="{C3380CC4-5D6E-409C-BE32-E72D297353CC}">
                <c16:uniqueId val="{00000001-7364-4B72-A047-1B6A2BBB4825}"/>
              </c:ext>
            </c:extLst>
          </c:dPt>
          <c:dPt>
            <c:idx val="1"/>
            <c:invertIfNegative val="0"/>
            <c:bubble3D val="0"/>
            <c:spPr>
              <a:solidFill>
                <a:sysClr val="window" lastClr="FFFFFF">
                  <a:lumMod val="75000"/>
                </a:sysClr>
              </a:solidFill>
              <a:ln w="19050">
                <a:solidFill>
                  <a:schemeClr val="lt1"/>
                </a:solidFill>
              </a:ln>
              <a:effectLst/>
            </c:spPr>
            <c:extLst>
              <c:ext xmlns:c16="http://schemas.microsoft.com/office/drawing/2014/chart" uri="{C3380CC4-5D6E-409C-BE32-E72D297353CC}">
                <c16:uniqueId val="{00000003-7364-4B72-A047-1B6A2BBB4825}"/>
              </c:ext>
            </c:extLst>
          </c:dPt>
          <c:dLbls>
            <c:dLbl>
              <c:idx val="0"/>
              <c:layout>
                <c:manualLayout>
                  <c:x val="3.3011302553380391E-3"/>
                  <c:y val="6.5041179284726549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64-4B72-A047-1B6A2BBB4825}"/>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Pfizer Tomorrow" panose="02010503040201060303" pitchFamily="50" charset="0"/>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ICU</c:v>
                </c:pt>
                <c:pt idx="1">
                  <c:v>非ICU</c:v>
                </c:pt>
              </c:strCache>
            </c:strRef>
          </c:cat>
          <c:val>
            <c:numRef>
              <c:f>Sheet1!$B$2:$B$3</c:f>
              <c:numCache>
                <c:formatCode>0.0%</c:formatCode>
                <c:ptCount val="2"/>
                <c:pt idx="0">
                  <c:v>0.52700000000000002</c:v>
                </c:pt>
                <c:pt idx="1">
                  <c:v>0.437</c:v>
                </c:pt>
              </c:numCache>
            </c:numRef>
          </c:val>
          <c:extLst>
            <c:ext xmlns:c16="http://schemas.microsoft.com/office/drawing/2014/chart" uri="{C3380CC4-5D6E-409C-BE32-E72D297353CC}">
              <c16:uniqueId val="{00000004-7364-4B72-A047-1B6A2BBB4825}"/>
            </c:ext>
          </c:extLst>
        </c:ser>
        <c:dLbls>
          <c:showLegendKey val="0"/>
          <c:showVal val="0"/>
          <c:showCatName val="0"/>
          <c:showSerName val="0"/>
          <c:showPercent val="0"/>
          <c:showBubbleSize val="0"/>
        </c:dLbls>
        <c:gapWidth val="100"/>
        <c:axId val="675420528"/>
        <c:axId val="675417168"/>
      </c:barChart>
      <c:catAx>
        <c:axId val="675420528"/>
        <c:scaling>
          <c:orientation val="minMax"/>
        </c:scaling>
        <c:delete val="0"/>
        <c:axPos val="b"/>
        <c:numFmt formatCode="General" sourceLinked="1"/>
        <c:majorTickMark val="out"/>
        <c:minorTickMark val="none"/>
        <c:tickLblPos val="nextTo"/>
        <c:spPr>
          <a:noFill/>
          <a:ln w="9525" cap="flat" cmpd="sng" algn="ctr">
            <a:solidFill>
              <a:srgbClr val="000000">
                <a:lumMod val="85000"/>
                <a:lumOff val="15000"/>
              </a:srgb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Pfizer Tomorrow" panose="02010503040201060303" pitchFamily="50" charset="0"/>
                <a:ea typeface="+mn-ea"/>
                <a:cs typeface="+mn-ea"/>
                <a:sym typeface="+mn-lt"/>
              </a:defRPr>
            </a:pPr>
            <a:endParaRPr lang="zh-CN"/>
          </a:p>
        </c:txPr>
        <c:crossAx val="675417168"/>
        <c:crosses val="autoZero"/>
        <c:auto val="1"/>
        <c:lblAlgn val="ctr"/>
        <c:lblOffset val="100"/>
        <c:noMultiLvlLbl val="0"/>
      </c:catAx>
      <c:valAx>
        <c:axId val="675417168"/>
        <c:scaling>
          <c:orientation val="minMax"/>
          <c:max val="0.8"/>
          <c:min val="0"/>
        </c:scaling>
        <c:delete val="0"/>
        <c:axPos val="l"/>
        <c:numFmt formatCode="0.0%" sourceLinked="1"/>
        <c:majorTickMark val="out"/>
        <c:minorTickMark val="none"/>
        <c:tickLblPos val="nextTo"/>
        <c:spPr>
          <a:noFill/>
          <a:ln>
            <a:solidFill>
              <a:srgbClr val="000000">
                <a:lumMod val="85000"/>
                <a:lumOff val="15000"/>
              </a:srgbClr>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Pfizer Tomorrow" panose="02010503040201060303" pitchFamily="50" charset="0"/>
                <a:ea typeface="+mn-ea"/>
                <a:cs typeface="+mn-ea"/>
                <a:sym typeface="+mn-lt"/>
              </a:defRPr>
            </a:pPr>
            <a:endParaRPr lang="zh-CN"/>
          </a:p>
        </c:txPr>
        <c:crossAx val="675420528"/>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mn-lt"/>
          <a:ea typeface="+mn-ea"/>
          <a:cs typeface="+mn-ea"/>
          <a:sym typeface="+mn-lt"/>
        </a:defRPr>
      </a:pPr>
      <a:endParaRPr lang="zh-CN"/>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4289346979190166E-2"/>
          <c:y val="0.19207400615323925"/>
          <c:w val="0.92571065302080979"/>
          <c:h val="0.69168045600633676"/>
        </c:manualLayout>
      </c:layout>
      <c:barChart>
        <c:barDir val="col"/>
        <c:grouping val="stacked"/>
        <c:varyColors val="0"/>
        <c:ser>
          <c:idx val="0"/>
          <c:order val="0"/>
          <c:tx>
            <c:strRef>
              <c:f>Sheet1!$B$1</c:f>
              <c:strCache>
                <c:ptCount val="1"/>
                <c:pt idx="0">
                  <c:v>非产碳青霉烯酶</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大肠埃希菌</c:v>
                </c:pt>
                <c:pt idx="1">
                  <c:v>肺炎克雷伯菌</c:v>
                </c:pt>
                <c:pt idx="2">
                  <c:v>肠杆菌属</c:v>
                </c:pt>
                <c:pt idx="3">
                  <c:v>产气克雷伯菌</c:v>
                </c:pt>
                <c:pt idx="4">
                  <c:v>产酸克雷伯菌</c:v>
                </c:pt>
              </c:strCache>
            </c:strRef>
          </c:cat>
          <c:val>
            <c:numRef>
              <c:f>Sheet1!$B$2:$B$6</c:f>
              <c:numCache>
                <c:formatCode>0.0_ </c:formatCode>
                <c:ptCount val="5"/>
                <c:pt idx="0">
                  <c:v>19</c:v>
                </c:pt>
                <c:pt idx="1">
                  <c:v>48</c:v>
                </c:pt>
                <c:pt idx="2">
                  <c:v>14.3</c:v>
                </c:pt>
                <c:pt idx="3">
                  <c:v>42.9</c:v>
                </c:pt>
                <c:pt idx="4">
                  <c:v>11.1</c:v>
                </c:pt>
              </c:numCache>
            </c:numRef>
          </c:val>
          <c:extLst>
            <c:ext xmlns:c16="http://schemas.microsoft.com/office/drawing/2014/chart" uri="{C3380CC4-5D6E-409C-BE32-E72D297353CC}">
              <c16:uniqueId val="{00000000-1867-4827-901D-1EB92A6504D6}"/>
            </c:ext>
          </c:extLst>
        </c:ser>
        <c:ser>
          <c:idx val="1"/>
          <c:order val="1"/>
          <c:tx>
            <c:strRef>
              <c:f>Sheet1!$C$1</c:f>
              <c:strCache>
                <c:ptCount val="1"/>
                <c:pt idx="0">
                  <c:v>KPC</c:v>
                </c:pt>
              </c:strCache>
            </c:strRef>
          </c:tx>
          <c:spPr>
            <a:solidFill>
              <a:schemeClr val="bg1">
                <a:lumMod val="85000"/>
              </a:schemeClr>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大肠埃希菌</c:v>
                </c:pt>
                <c:pt idx="1">
                  <c:v>肺炎克雷伯菌</c:v>
                </c:pt>
                <c:pt idx="2">
                  <c:v>肠杆菌属</c:v>
                </c:pt>
                <c:pt idx="3">
                  <c:v>产气克雷伯菌</c:v>
                </c:pt>
                <c:pt idx="4">
                  <c:v>产酸克雷伯菌</c:v>
                </c:pt>
              </c:strCache>
            </c:strRef>
          </c:cat>
          <c:val>
            <c:numRef>
              <c:f>Sheet1!$C$2:$C$6</c:f>
              <c:numCache>
                <c:formatCode>General</c:formatCode>
                <c:ptCount val="5"/>
                <c:pt idx="1">
                  <c:v>35.1</c:v>
                </c:pt>
                <c:pt idx="2">
                  <c:v>4.8</c:v>
                </c:pt>
                <c:pt idx="4">
                  <c:v>11.1</c:v>
                </c:pt>
              </c:numCache>
            </c:numRef>
          </c:val>
          <c:extLst>
            <c:ext xmlns:c16="http://schemas.microsoft.com/office/drawing/2014/chart" uri="{C3380CC4-5D6E-409C-BE32-E72D297353CC}">
              <c16:uniqueId val="{00000001-1867-4827-901D-1EB92A6504D6}"/>
            </c:ext>
          </c:extLst>
        </c:ser>
        <c:ser>
          <c:idx val="2"/>
          <c:order val="2"/>
          <c:tx>
            <c:strRef>
              <c:f>Sheet1!$D$1</c:f>
              <c:strCache>
                <c:ptCount val="1"/>
                <c:pt idx="0">
                  <c:v>KPC+NDM</c:v>
                </c:pt>
              </c:strCache>
            </c:strRef>
          </c:tx>
          <c:spPr>
            <a:solidFill>
              <a:schemeClr val="accent1">
                <a:lumMod val="20000"/>
                <a:lumOff val="80000"/>
              </a:schemeClr>
            </a:solidFill>
            <a:ln>
              <a:noFill/>
            </a:ln>
            <a:effectLst/>
          </c:spPr>
          <c:invertIfNegative val="0"/>
          <c:cat>
            <c:strRef>
              <c:f>Sheet1!$A$2:$A$6</c:f>
              <c:strCache>
                <c:ptCount val="5"/>
                <c:pt idx="0">
                  <c:v>大肠埃希菌</c:v>
                </c:pt>
                <c:pt idx="1">
                  <c:v>肺炎克雷伯菌</c:v>
                </c:pt>
                <c:pt idx="2">
                  <c:v>肠杆菌属</c:v>
                </c:pt>
                <c:pt idx="3">
                  <c:v>产气克雷伯菌</c:v>
                </c:pt>
                <c:pt idx="4">
                  <c:v>产酸克雷伯菌</c:v>
                </c:pt>
              </c:strCache>
            </c:strRef>
          </c:cat>
          <c:val>
            <c:numRef>
              <c:f>Sheet1!$D$2:$D$6</c:f>
              <c:numCache>
                <c:formatCode>General</c:formatCode>
                <c:ptCount val="5"/>
                <c:pt idx="1">
                  <c:v>1.2</c:v>
                </c:pt>
              </c:numCache>
            </c:numRef>
          </c:val>
          <c:extLst>
            <c:ext xmlns:c16="http://schemas.microsoft.com/office/drawing/2014/chart" uri="{C3380CC4-5D6E-409C-BE32-E72D297353CC}">
              <c16:uniqueId val="{00000002-1867-4827-901D-1EB92A6504D6}"/>
            </c:ext>
          </c:extLst>
        </c:ser>
        <c:ser>
          <c:idx val="3"/>
          <c:order val="3"/>
          <c:tx>
            <c:strRef>
              <c:f>Sheet1!$E$1</c:f>
              <c:strCache>
                <c:ptCount val="1"/>
                <c:pt idx="0">
                  <c:v>NDM</c:v>
                </c:pt>
              </c:strCache>
            </c:strRef>
          </c:tx>
          <c:spPr>
            <a:solidFill>
              <a:srgbClr val="000D45"/>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大肠埃希菌</c:v>
                </c:pt>
                <c:pt idx="1">
                  <c:v>肺炎克雷伯菌</c:v>
                </c:pt>
                <c:pt idx="2">
                  <c:v>肠杆菌属</c:v>
                </c:pt>
                <c:pt idx="3">
                  <c:v>产气克雷伯菌</c:v>
                </c:pt>
                <c:pt idx="4">
                  <c:v>产酸克雷伯菌</c:v>
                </c:pt>
              </c:strCache>
            </c:strRef>
          </c:cat>
          <c:val>
            <c:numRef>
              <c:f>Sheet1!$E$2:$E$6</c:f>
              <c:numCache>
                <c:formatCode>0.0_ </c:formatCode>
                <c:ptCount val="5"/>
                <c:pt idx="0">
                  <c:v>79.900000000000006</c:v>
                </c:pt>
                <c:pt idx="1">
                  <c:v>14</c:v>
                </c:pt>
                <c:pt idx="2">
                  <c:v>76.2</c:v>
                </c:pt>
                <c:pt idx="3">
                  <c:v>14.3</c:v>
                </c:pt>
                <c:pt idx="4">
                  <c:v>55.6</c:v>
                </c:pt>
              </c:numCache>
            </c:numRef>
          </c:val>
          <c:extLst>
            <c:ext xmlns:c16="http://schemas.microsoft.com/office/drawing/2014/chart" uri="{C3380CC4-5D6E-409C-BE32-E72D297353CC}">
              <c16:uniqueId val="{00000003-1867-4827-901D-1EB92A6504D6}"/>
            </c:ext>
          </c:extLst>
        </c:ser>
        <c:ser>
          <c:idx val="4"/>
          <c:order val="4"/>
          <c:tx>
            <c:strRef>
              <c:f>Sheet1!$F$1</c:f>
              <c:strCache>
                <c:ptCount val="1"/>
                <c:pt idx="0">
                  <c:v>IMP</c:v>
                </c:pt>
              </c:strCache>
            </c:strRef>
          </c:tx>
          <c:spPr>
            <a:solidFill>
              <a:srgbClr val="00C280"/>
            </a:solidFill>
            <a:ln>
              <a:noFill/>
            </a:ln>
            <a:effectLst/>
          </c:spPr>
          <c:invertIfNegative val="0"/>
          <c:dLbls>
            <c:dLbl>
              <c:idx val="0"/>
              <c:layout>
                <c:manualLayout>
                  <c:x val="0"/>
                  <c:y val="-8.915676792535430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867-4827-901D-1EB92A6504D6}"/>
                </c:ext>
              </c:extLst>
            </c:dLbl>
            <c:dLbl>
              <c:idx val="1"/>
              <c:layout>
                <c:manualLayout>
                  <c:x val="-2.5070874572783873E-3"/>
                  <c:y val="-7.489168505729761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867-4827-901D-1EB92A6504D6}"/>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大肠埃希菌</c:v>
                </c:pt>
                <c:pt idx="1">
                  <c:v>肺炎克雷伯菌</c:v>
                </c:pt>
                <c:pt idx="2">
                  <c:v>肠杆菌属</c:v>
                </c:pt>
                <c:pt idx="3">
                  <c:v>产气克雷伯菌</c:v>
                </c:pt>
                <c:pt idx="4">
                  <c:v>产酸克雷伯菌</c:v>
                </c:pt>
              </c:strCache>
            </c:strRef>
          </c:cat>
          <c:val>
            <c:numRef>
              <c:f>Sheet1!$F$2:$F$6</c:f>
              <c:numCache>
                <c:formatCode>General</c:formatCode>
                <c:ptCount val="5"/>
                <c:pt idx="0">
                  <c:v>0.5</c:v>
                </c:pt>
                <c:pt idx="1">
                  <c:v>0.6</c:v>
                </c:pt>
                <c:pt idx="2">
                  <c:v>4.8</c:v>
                </c:pt>
                <c:pt idx="4">
                  <c:v>11.1</c:v>
                </c:pt>
              </c:numCache>
            </c:numRef>
          </c:val>
          <c:extLst>
            <c:ext xmlns:c16="http://schemas.microsoft.com/office/drawing/2014/chart" uri="{C3380CC4-5D6E-409C-BE32-E72D297353CC}">
              <c16:uniqueId val="{00000006-1867-4827-901D-1EB92A6504D6}"/>
            </c:ext>
          </c:extLst>
        </c:ser>
        <c:ser>
          <c:idx val="5"/>
          <c:order val="5"/>
          <c:tx>
            <c:strRef>
              <c:f>Sheet1!$G$1</c:f>
              <c:strCache>
                <c:ptCount val="1"/>
                <c:pt idx="0">
                  <c:v>NDM+OXA</c:v>
                </c:pt>
              </c:strCache>
            </c:strRef>
          </c:tx>
          <c:spPr>
            <a:solidFill>
              <a:srgbClr val="002060"/>
            </a:solidFill>
            <a:ln>
              <a:noFill/>
            </a:ln>
            <a:effectLst/>
          </c:spPr>
          <c:invertIfNegative val="0"/>
          <c:dLbls>
            <c:dLbl>
              <c:idx val="0"/>
              <c:layout>
                <c:manualLayout>
                  <c:x val="5.0362441283312742E-2"/>
                  <c:y val="6.631304928547628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867-4827-901D-1EB92A6504D6}"/>
                </c:ext>
              </c:extLst>
            </c:dLbl>
            <c:dLbl>
              <c:idx val="1"/>
              <c:layout>
                <c:manualLayout>
                  <c:x val="4.4220680151201411E-2"/>
                  <c:y val="3.315652464273844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867-4827-901D-1EB92A6504D6}"/>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大肠埃希菌</c:v>
                </c:pt>
                <c:pt idx="1">
                  <c:v>肺炎克雷伯菌</c:v>
                </c:pt>
                <c:pt idx="2">
                  <c:v>肠杆菌属</c:v>
                </c:pt>
                <c:pt idx="3">
                  <c:v>产气克雷伯菌</c:v>
                </c:pt>
                <c:pt idx="4">
                  <c:v>产酸克雷伯菌</c:v>
                </c:pt>
              </c:strCache>
            </c:strRef>
          </c:cat>
          <c:val>
            <c:numRef>
              <c:f>Sheet1!$G$2:$G$6</c:f>
              <c:numCache>
                <c:formatCode>General</c:formatCode>
                <c:ptCount val="5"/>
                <c:pt idx="0">
                  <c:v>0.5</c:v>
                </c:pt>
                <c:pt idx="1">
                  <c:v>0.6</c:v>
                </c:pt>
              </c:numCache>
            </c:numRef>
          </c:val>
          <c:extLst>
            <c:ext xmlns:c16="http://schemas.microsoft.com/office/drawing/2014/chart" uri="{C3380CC4-5D6E-409C-BE32-E72D297353CC}">
              <c16:uniqueId val="{00000009-1867-4827-901D-1EB92A6504D6}"/>
            </c:ext>
          </c:extLst>
        </c:ser>
        <c:ser>
          <c:idx val="6"/>
          <c:order val="6"/>
          <c:tx>
            <c:strRef>
              <c:f>Sheet1!$H$1</c:f>
              <c:strCache>
                <c:ptCount val="1"/>
                <c:pt idx="0">
                  <c:v>NDM+IMP</c:v>
                </c:pt>
              </c:strCache>
            </c:strRef>
          </c:tx>
          <c:spPr>
            <a:solidFill>
              <a:schemeClr val="accent2">
                <a:lumMod val="75000"/>
              </a:schemeClr>
            </a:solidFill>
            <a:ln>
              <a:noFill/>
            </a:ln>
            <a:effectLst/>
          </c:spPr>
          <c:invertIfNegative val="0"/>
          <c:dLbls>
            <c:dLbl>
              <c:idx val="4"/>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1867-4827-901D-1EB92A6504D6}"/>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ea"/>
                    <a:sym typeface="+mn-lt"/>
                  </a:defRPr>
                </a:pPr>
                <a:endParaRPr lang="zh-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大肠埃希菌</c:v>
                </c:pt>
                <c:pt idx="1">
                  <c:v>肺炎克雷伯菌</c:v>
                </c:pt>
                <c:pt idx="2">
                  <c:v>肠杆菌属</c:v>
                </c:pt>
                <c:pt idx="3">
                  <c:v>产气克雷伯菌</c:v>
                </c:pt>
                <c:pt idx="4">
                  <c:v>产酸克雷伯菌</c:v>
                </c:pt>
              </c:strCache>
            </c:strRef>
          </c:cat>
          <c:val>
            <c:numRef>
              <c:f>Sheet1!$H$2:$H$6</c:f>
              <c:numCache>
                <c:formatCode>General</c:formatCode>
                <c:ptCount val="5"/>
                <c:pt idx="4">
                  <c:v>11.1</c:v>
                </c:pt>
              </c:numCache>
            </c:numRef>
          </c:val>
          <c:extLst>
            <c:ext xmlns:c16="http://schemas.microsoft.com/office/drawing/2014/chart" uri="{C3380CC4-5D6E-409C-BE32-E72D297353CC}">
              <c16:uniqueId val="{0000000B-1867-4827-901D-1EB92A6504D6}"/>
            </c:ext>
          </c:extLst>
        </c:ser>
        <c:ser>
          <c:idx val="7"/>
          <c:order val="7"/>
          <c:tx>
            <c:strRef>
              <c:f>Sheet1!$I$1</c:f>
              <c:strCache>
                <c:ptCount val="1"/>
                <c:pt idx="0">
                  <c:v>OXA</c:v>
                </c:pt>
              </c:strCache>
            </c:strRef>
          </c:tx>
          <c:spPr>
            <a:solidFill>
              <a:schemeClr val="bg1">
                <a:lumMod val="95000"/>
              </a:schemeClr>
            </a:solidFill>
            <a:ln>
              <a:noFill/>
            </a:ln>
            <a:effectLst/>
          </c:spPr>
          <c:invertIfNegative val="0"/>
          <c:dLbls>
            <c:dLbl>
              <c:idx val="1"/>
              <c:layout>
                <c:manualLayout>
                  <c:x val="-4.4220680151201452E-2"/>
                  <c:y val="-3.3156524642738447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1867-4827-901D-1EB92A6504D6}"/>
                </c:ext>
              </c:extLst>
            </c:dLbl>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ea"/>
                    <a:sym typeface="+mn-l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大肠埃希菌</c:v>
                </c:pt>
                <c:pt idx="1">
                  <c:v>肺炎克雷伯菌</c:v>
                </c:pt>
                <c:pt idx="2">
                  <c:v>肠杆菌属</c:v>
                </c:pt>
                <c:pt idx="3">
                  <c:v>产气克雷伯菌</c:v>
                </c:pt>
                <c:pt idx="4">
                  <c:v>产酸克雷伯菌</c:v>
                </c:pt>
              </c:strCache>
            </c:strRef>
          </c:cat>
          <c:val>
            <c:numRef>
              <c:f>Sheet1!$I$2:$I$6</c:f>
              <c:numCache>
                <c:formatCode>General</c:formatCode>
                <c:ptCount val="5"/>
                <c:pt idx="1">
                  <c:v>0.6</c:v>
                </c:pt>
                <c:pt idx="3">
                  <c:v>42.9</c:v>
                </c:pt>
              </c:numCache>
            </c:numRef>
          </c:val>
          <c:extLst>
            <c:ext xmlns:c16="http://schemas.microsoft.com/office/drawing/2014/chart" uri="{C3380CC4-5D6E-409C-BE32-E72D297353CC}">
              <c16:uniqueId val="{0000000D-1867-4827-901D-1EB92A6504D6}"/>
            </c:ext>
          </c:extLst>
        </c:ser>
        <c:dLbls>
          <c:showLegendKey val="0"/>
          <c:showVal val="0"/>
          <c:showCatName val="0"/>
          <c:showSerName val="0"/>
          <c:showPercent val="0"/>
          <c:showBubbleSize val="0"/>
        </c:dLbls>
        <c:gapWidth val="219"/>
        <c:overlap val="100"/>
        <c:axId val="1393966136"/>
        <c:axId val="1393966496"/>
      </c:barChart>
      <c:catAx>
        <c:axId val="1393966136"/>
        <c:scaling>
          <c:orientation val="minMax"/>
        </c:scaling>
        <c:delete val="0"/>
        <c:axPos val="b"/>
        <c:numFmt formatCode="General" sourceLinked="1"/>
        <c:majorTickMark val="none"/>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mn-lt"/>
                <a:ea typeface="+mn-ea"/>
                <a:cs typeface="+mn-ea"/>
                <a:sym typeface="+mn-lt"/>
              </a:defRPr>
            </a:pPr>
            <a:endParaRPr lang="zh-CN"/>
          </a:p>
        </c:txPr>
        <c:crossAx val="1393966496"/>
        <c:crosses val="autoZero"/>
        <c:auto val="1"/>
        <c:lblAlgn val="ctr"/>
        <c:lblOffset val="100"/>
        <c:noMultiLvlLbl val="0"/>
      </c:catAx>
      <c:valAx>
        <c:axId val="1393966496"/>
        <c:scaling>
          <c:orientation val="minMax"/>
          <c:max val="100"/>
        </c:scaling>
        <c:delete val="0"/>
        <c:axPos val="l"/>
        <c:title>
          <c:tx>
            <c:rich>
              <a:bodyPr rot="-5400000" spcFirstLastPara="1" vertOverflow="ellipsis" vert="horz" wrap="square" anchor="ctr" anchorCtr="1"/>
              <a:lstStyle/>
              <a:p>
                <a:pPr>
                  <a:defRPr sz="1200" b="0" i="0" u="none" strike="noStrike" kern="1200" baseline="0">
                    <a:solidFill>
                      <a:schemeClr val="tx1">
                        <a:lumMod val="85000"/>
                        <a:lumOff val="15000"/>
                      </a:schemeClr>
                    </a:solidFill>
                    <a:latin typeface="+mn-lt"/>
                    <a:ea typeface="+mn-ea"/>
                    <a:cs typeface="+mn-ea"/>
                    <a:sym typeface="+mn-lt"/>
                  </a:defRPr>
                </a:pPr>
                <a:r>
                  <a:rPr lang="zh-CN">
                    <a:solidFill>
                      <a:schemeClr val="tx1">
                        <a:lumMod val="85000"/>
                        <a:lumOff val="15000"/>
                      </a:schemeClr>
                    </a:solidFill>
                  </a:rPr>
                  <a:t>比例（</a:t>
                </a:r>
                <a:r>
                  <a:rPr lang="en-US">
                    <a:solidFill>
                      <a:schemeClr val="tx1">
                        <a:lumMod val="85000"/>
                        <a:lumOff val="15000"/>
                      </a:schemeClr>
                    </a:solidFill>
                  </a:rPr>
                  <a:t>%</a:t>
                </a:r>
                <a:r>
                  <a:rPr lang="zh-CN">
                    <a:solidFill>
                      <a:schemeClr val="tx1">
                        <a:lumMod val="85000"/>
                        <a:lumOff val="15000"/>
                      </a:schemeClr>
                    </a:solidFill>
                  </a:rPr>
                  <a:t>）</a:t>
                </a:r>
              </a:p>
            </c:rich>
          </c:tx>
          <c:layout>
            <c:manualLayout>
              <c:xMode val="edge"/>
              <c:yMode val="edge"/>
              <c:x val="1.7482852523978644E-3"/>
              <c:y val="0.32985463299966356"/>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85000"/>
                      <a:lumOff val="15000"/>
                    </a:schemeClr>
                  </a:solidFill>
                  <a:latin typeface="+mn-lt"/>
                  <a:ea typeface="+mn-ea"/>
                  <a:cs typeface="+mn-ea"/>
                  <a:sym typeface="+mn-lt"/>
                </a:defRPr>
              </a:pPr>
              <a:endParaRPr lang="zh-CN"/>
            </a:p>
          </c:txPr>
        </c:title>
        <c:numFmt formatCode="General" sourceLinked="0"/>
        <c:majorTickMark val="out"/>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ea"/>
                <a:sym typeface="+mn-lt"/>
              </a:defRPr>
            </a:pPr>
            <a:endParaRPr lang="zh-CN"/>
          </a:p>
        </c:txPr>
        <c:crossAx val="1393966136"/>
        <c:crosses val="autoZero"/>
        <c:crossBetween val="between"/>
        <c:majorUnit val="20"/>
      </c:valAx>
      <c:spPr>
        <a:noFill/>
        <a:ln>
          <a:noFill/>
        </a:ln>
        <a:effectLst/>
      </c:spPr>
    </c:plotArea>
    <c:legend>
      <c:legendPos val="b"/>
      <c:layout>
        <c:manualLayout>
          <c:xMode val="edge"/>
          <c:yMode val="edge"/>
          <c:x val="0.12344286905067328"/>
          <c:y val="3.9370619374901302E-3"/>
          <c:w val="0.76725374626972032"/>
          <c:h val="8.5299887708689251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latin typeface="+mn-lt"/>
          <a:ea typeface="+mn-ea"/>
          <a:cs typeface="+mn-ea"/>
          <a:sym typeface="+mn-lt"/>
        </a:defRPr>
      </a:pPr>
      <a:endParaRPr lang="zh-CN"/>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40964995458712"/>
          <c:y val="8.2935315838171167E-2"/>
          <c:w val="0.88197048227788488"/>
          <c:h val="0.70772283868998465"/>
        </c:manualLayout>
      </c:layout>
      <c:barChart>
        <c:barDir val="col"/>
        <c:grouping val="clustered"/>
        <c:varyColors val="0"/>
        <c:ser>
          <c:idx val="0"/>
          <c:order val="0"/>
          <c:tx>
            <c:strRef>
              <c:f>Sheet1!$B$1</c:f>
              <c:strCache>
                <c:ptCount val="1"/>
                <c:pt idx="0">
                  <c:v>Series 1</c:v>
                </c:pt>
              </c:strCache>
            </c:strRef>
          </c:tx>
          <c:spPr>
            <a:solidFill>
              <a:srgbClr val="1986A6"/>
            </a:solidFill>
            <a:ln>
              <a:noFill/>
            </a:ln>
            <a:effectLst/>
          </c:spPr>
          <c:invertIfNegative val="0"/>
          <c:dPt>
            <c:idx val="0"/>
            <c:invertIfNegative val="0"/>
            <c:bubble3D val="0"/>
            <c:spPr>
              <a:solidFill>
                <a:srgbClr val="00C987"/>
              </a:solidFill>
              <a:ln>
                <a:noFill/>
              </a:ln>
              <a:effectLst/>
            </c:spPr>
            <c:extLst>
              <c:ext xmlns:c16="http://schemas.microsoft.com/office/drawing/2014/chart" uri="{C3380CC4-5D6E-409C-BE32-E72D297353CC}">
                <c16:uniqueId val="{00000001-AD46-4F22-B6B8-21D406926BC2}"/>
              </c:ext>
            </c:extLst>
          </c:dPt>
          <c:dPt>
            <c:idx val="1"/>
            <c:invertIfNegative val="0"/>
            <c:bubble3D val="0"/>
            <c:spPr>
              <a:solidFill>
                <a:sysClr val="window" lastClr="FFFFFF">
                  <a:lumMod val="75000"/>
                </a:sysClr>
              </a:solidFill>
              <a:ln>
                <a:noFill/>
              </a:ln>
              <a:effectLst/>
            </c:spPr>
            <c:extLst>
              <c:ext xmlns:c16="http://schemas.microsoft.com/office/drawing/2014/chart" uri="{C3380CC4-5D6E-409C-BE32-E72D297353CC}">
                <c16:uniqueId val="{00000003-AD46-4F22-B6B8-21D406926BC2}"/>
              </c:ext>
            </c:extLst>
          </c:dPt>
          <c:dPt>
            <c:idx val="2"/>
            <c:invertIfNegative val="0"/>
            <c:bubble3D val="0"/>
            <c:spPr>
              <a:solidFill>
                <a:sysClr val="window" lastClr="FFFFFF">
                  <a:lumMod val="75000"/>
                </a:sysClr>
              </a:solidFill>
              <a:ln>
                <a:noFill/>
              </a:ln>
              <a:effectLst/>
            </c:spPr>
            <c:extLst>
              <c:ext xmlns:c16="http://schemas.microsoft.com/office/drawing/2014/chart" uri="{C3380CC4-5D6E-409C-BE32-E72D297353CC}">
                <c16:uniqueId val="{00000005-AD46-4F22-B6B8-21D406926BC2}"/>
              </c:ext>
            </c:extLst>
          </c:dPt>
          <c:dPt>
            <c:idx val="3"/>
            <c:invertIfNegative val="0"/>
            <c:bubble3D val="0"/>
            <c:spPr>
              <a:solidFill>
                <a:sysClr val="window" lastClr="FFFFFF">
                  <a:lumMod val="75000"/>
                </a:sysClr>
              </a:solidFill>
              <a:ln>
                <a:noFill/>
              </a:ln>
              <a:effectLst/>
            </c:spPr>
            <c:extLst>
              <c:ext xmlns:c16="http://schemas.microsoft.com/office/drawing/2014/chart" uri="{C3380CC4-5D6E-409C-BE32-E72D297353CC}">
                <c16:uniqueId val="{00000007-AD46-4F22-B6B8-21D406926BC2}"/>
              </c:ext>
            </c:extLst>
          </c:dPt>
          <c:dPt>
            <c:idx val="4"/>
            <c:invertIfNegative val="0"/>
            <c:bubble3D val="0"/>
            <c:spPr>
              <a:solidFill>
                <a:srgbClr val="44546A">
                  <a:lumMod val="60000"/>
                  <a:lumOff val="40000"/>
                </a:srgbClr>
              </a:solidFill>
              <a:ln>
                <a:noFill/>
              </a:ln>
              <a:effectLst/>
            </c:spPr>
            <c:extLst>
              <c:ext xmlns:c16="http://schemas.microsoft.com/office/drawing/2014/chart" uri="{C3380CC4-5D6E-409C-BE32-E72D297353CC}">
                <c16:uniqueId val="{00000009-AD46-4F22-B6B8-21D406926BC2}"/>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Pfizer Tomorrow" panose="02010503040201060303" pitchFamily="2" charset="0"/>
                    <a:ea typeface="微软雅黑" panose="020B0503020204020204" pitchFamily="34" charset="-122"/>
                    <a:cs typeface="+mn-ea"/>
                    <a:sym typeface="Pfizer Tomorrow" panose="02010503040201060303" pitchFamily="2"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HAP/VAP</c:v>
                </c:pt>
                <c:pt idx="1">
                  <c:v>BSI</c:v>
                </c:pt>
                <c:pt idx="2">
                  <c:v>UTI</c:v>
                </c:pt>
                <c:pt idx="3">
                  <c:v>其他感染</c:v>
                </c:pt>
                <c:pt idx="4">
                  <c:v>总体</c:v>
                </c:pt>
              </c:strCache>
            </c:strRef>
          </c:cat>
          <c:val>
            <c:numRef>
              <c:f>Sheet1!$B$2:$B$6</c:f>
              <c:numCache>
                <c:formatCode>0.0%</c:formatCode>
                <c:ptCount val="5"/>
                <c:pt idx="0">
                  <c:v>0.41699999999999998</c:v>
                </c:pt>
                <c:pt idx="1">
                  <c:v>0.33700000000000002</c:v>
                </c:pt>
                <c:pt idx="2" formatCode="0%">
                  <c:v>0.2</c:v>
                </c:pt>
                <c:pt idx="3" formatCode="0.00%">
                  <c:v>0.16700000000000001</c:v>
                </c:pt>
                <c:pt idx="4">
                  <c:v>0.29699999999999999</c:v>
                </c:pt>
              </c:numCache>
            </c:numRef>
          </c:val>
          <c:extLst>
            <c:ext xmlns:c16="http://schemas.microsoft.com/office/drawing/2014/chart" uri="{C3380CC4-5D6E-409C-BE32-E72D297353CC}">
              <c16:uniqueId val="{0000000A-AD46-4F22-B6B8-21D406926BC2}"/>
            </c:ext>
          </c:extLst>
        </c:ser>
        <c:dLbls>
          <c:dLblPos val="outEnd"/>
          <c:showLegendKey val="0"/>
          <c:showVal val="1"/>
          <c:showCatName val="0"/>
          <c:showSerName val="0"/>
          <c:showPercent val="0"/>
          <c:showBubbleSize val="0"/>
        </c:dLbls>
        <c:gapWidth val="100"/>
        <c:overlap val="-27"/>
        <c:axId val="919634992"/>
        <c:axId val="919635552"/>
      </c:barChart>
      <c:catAx>
        <c:axId val="919634992"/>
        <c:scaling>
          <c:orientation val="minMax"/>
        </c:scaling>
        <c:delete val="0"/>
        <c:axPos val="b"/>
        <c:numFmt formatCode="General" sourceLinked="1"/>
        <c:majorTickMark val="none"/>
        <c:minorTickMark val="none"/>
        <c:tickLblPos val="nextTo"/>
        <c:spPr>
          <a:noFill/>
          <a:ln w="9525" cap="flat" cmpd="sng" algn="ctr">
            <a:solidFill>
              <a:srgbClr val="000000">
                <a:lumMod val="85000"/>
                <a:lumOff val="15000"/>
              </a:srgb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Pfizer Tomorrow" panose="02010503040201060303" pitchFamily="2" charset="0"/>
                <a:ea typeface="微软雅黑" panose="020B0503020204020204" pitchFamily="34" charset="-122"/>
                <a:cs typeface="+mn-ea"/>
                <a:sym typeface="Pfizer Tomorrow" panose="02010503040201060303" pitchFamily="2" charset="0"/>
              </a:defRPr>
            </a:pPr>
            <a:endParaRPr lang="zh-CN"/>
          </a:p>
        </c:txPr>
        <c:crossAx val="919635552"/>
        <c:crosses val="autoZero"/>
        <c:auto val="1"/>
        <c:lblAlgn val="ctr"/>
        <c:lblOffset val="100"/>
        <c:noMultiLvlLbl val="0"/>
      </c:catAx>
      <c:valAx>
        <c:axId val="919635552"/>
        <c:scaling>
          <c:orientation val="minMax"/>
          <c:max val="0.5"/>
          <c:min val="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Pfizer Tomorrow" panose="02010503040201060303" pitchFamily="2" charset="0"/>
                    <a:ea typeface="微软雅黑" panose="020B0503020204020204" pitchFamily="34" charset="-122"/>
                    <a:cs typeface="+mn-ea"/>
                    <a:sym typeface="Pfizer Tomorrow" panose="02010503040201060303" pitchFamily="2" charset="0"/>
                  </a:defRPr>
                </a:pPr>
                <a:r>
                  <a:rPr lang="en-US" sz="1400"/>
                  <a:t>30</a:t>
                </a:r>
                <a:r>
                  <a:rPr lang="zh-CN" sz="1400"/>
                  <a:t>天死亡率</a:t>
                </a:r>
                <a:r>
                  <a:rPr lang="en-US" sz="1400"/>
                  <a:t>(%)</a:t>
                </a:r>
              </a:p>
            </c:rich>
          </c:tx>
          <c:layout>
            <c:manualLayout>
              <c:xMode val="edge"/>
              <c:yMode val="edge"/>
              <c:x val="4.6136367747092481E-3"/>
              <c:y val="0.22177271522612207"/>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Pfizer Tomorrow" panose="02010503040201060303" pitchFamily="2" charset="0"/>
                  <a:ea typeface="微软雅黑" panose="020B0503020204020204" pitchFamily="34" charset="-122"/>
                  <a:cs typeface="+mn-ea"/>
                  <a:sym typeface="Pfizer Tomorrow" panose="02010503040201060303" pitchFamily="2" charset="0"/>
                </a:defRPr>
              </a:pPr>
              <a:endParaRPr lang="zh-CN"/>
            </a:p>
          </c:txPr>
        </c:title>
        <c:numFmt formatCode="0.0%" sourceLinked="1"/>
        <c:majorTickMark val="out"/>
        <c:minorTickMark val="none"/>
        <c:tickLblPos val="nextTo"/>
        <c:spPr>
          <a:noFill/>
          <a:ln>
            <a:solidFill>
              <a:srgbClr val="000000">
                <a:lumMod val="85000"/>
                <a:lumOff val="15000"/>
              </a:srgbClr>
            </a:solid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Pfizer Tomorrow" panose="02010503040201060303" pitchFamily="2" charset="0"/>
                <a:ea typeface="微软雅黑" panose="020B0503020204020204" pitchFamily="34" charset="-122"/>
                <a:cs typeface="+mn-ea"/>
                <a:sym typeface="Pfizer Tomorrow" panose="02010503040201060303" pitchFamily="2" charset="0"/>
              </a:defRPr>
            </a:pPr>
            <a:endParaRPr lang="zh-CN"/>
          </a:p>
        </c:txPr>
        <c:crossAx val="919634992"/>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Pfizer Tomorrow" panose="02010503040201060303" pitchFamily="2" charset="0"/>
          <a:ea typeface="微软雅黑" panose="020B0503020204020204" pitchFamily="34" charset="-122"/>
          <a:cs typeface="+mn-ea"/>
          <a:sym typeface="Pfizer Tomorrow" panose="02010503040201060303" pitchFamily="2" charset="0"/>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0.14786</cdr:x>
      <cdr:y>0.88503</cdr:y>
    </cdr:from>
    <cdr:to>
      <cdr:x>0.58873</cdr:x>
      <cdr:y>0.98552</cdr:y>
    </cdr:to>
    <cdr:sp macro="" textlink="">
      <cdr:nvSpPr>
        <cdr:cNvPr id="2" name="矩形 1"/>
        <cdr:cNvSpPr/>
      </cdr:nvSpPr>
      <cdr:spPr>
        <a:xfrm xmlns:a="http://schemas.openxmlformats.org/drawingml/2006/main">
          <a:off x="550593" y="2708661"/>
          <a:ext cx="1641614" cy="307554"/>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vert="horz" wrap="none" lIns="45720" tIns="45720" rIns="45720" bIns="45720" anchor="t" anchorCtr="0">
          <a:normAutofit/>
        </a:bodyPr>
        <a:lstStyle xmlns:a="http://schemas.openxmlformats.org/drawingml/2006/main"/>
        <a:p xmlns:a="http://schemas.openxmlformats.org/drawingml/2006/main">
          <a:pPr algn="ctr"/>
          <a:r>
            <a:rPr lang="zh-CN" altLang="en-US" sz="900" b="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氨曲南</a:t>
          </a:r>
          <a:r>
            <a:rPr lang="en-US" altLang="zh-CN" sz="900" b="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a:t>
          </a:r>
          <a:r>
            <a:rPr lang="zh-CN" altLang="en-US" sz="900" b="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阿维巴坦</a:t>
          </a:r>
          <a:r>
            <a:rPr lang="en-US" sz="900" b="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 ± MTZ</a:t>
          </a:r>
        </a:p>
        <a:p xmlns:a="http://schemas.openxmlformats.org/drawingml/2006/main">
          <a:pPr algn="ctr"/>
          <a:r>
            <a:rPr lang="en-US" sz="900" b="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 (n=282) </a:t>
          </a:r>
        </a:p>
      </cdr:txBody>
    </cdr:sp>
  </cdr:relSizeAnchor>
  <cdr:relSizeAnchor xmlns:cdr="http://schemas.openxmlformats.org/drawingml/2006/chartDrawing">
    <cdr:from>
      <cdr:x>0.58447</cdr:x>
      <cdr:y>0.88503</cdr:y>
    </cdr:from>
    <cdr:to>
      <cdr:x>0.9573</cdr:x>
      <cdr:y>0.98552</cdr:y>
    </cdr:to>
    <cdr:sp macro="" textlink="">
      <cdr:nvSpPr>
        <cdr:cNvPr id="3" name="矩形 2"/>
        <cdr:cNvSpPr/>
      </cdr:nvSpPr>
      <cdr:spPr>
        <a:xfrm xmlns:a="http://schemas.openxmlformats.org/drawingml/2006/main">
          <a:off x="2176345" y="2708661"/>
          <a:ext cx="1388285" cy="307554"/>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wrap="none" lIns="45720" tIns="45720" rIns="45720" bIns="45720" anchor="t" anchorCtr="0">
          <a:norm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900" b="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MER ± COL </a:t>
          </a:r>
        </a:p>
        <a:p xmlns:a="http://schemas.openxmlformats.org/drawingml/2006/main">
          <a:pPr algn="ctr"/>
          <a:r>
            <a:rPr lang="en-US" sz="900" b="0" dirty="0">
              <a:solidFill>
                <a:schemeClr val="tx1">
                  <a:lumMod val="75000"/>
                  <a:lumOff val="25000"/>
                </a:schemeClr>
              </a:solidFill>
              <a:latin typeface="Noto Sans" panose="020B0502040504020204" pitchFamily="34" charset="0"/>
              <a:ea typeface="Noto Sans" panose="020B0502040504020204" pitchFamily="34" charset="0"/>
              <a:cs typeface="Noto Sans" panose="020B0502040504020204" pitchFamily="34" charset="0"/>
            </a:rPr>
            <a:t>(n=140) </a:t>
          </a:r>
        </a:p>
      </cdr:txBody>
    </cdr:sp>
  </cdr:relSizeAnchor>
</c:userShapes>
</file>

<file path=ppt/drawings/drawing2.xml><?xml version="1.0" encoding="utf-8"?>
<c:userShapes xmlns:c="http://schemas.openxmlformats.org/drawingml/2006/chart">
  <cdr:relSizeAnchor xmlns:cdr="http://schemas.openxmlformats.org/drawingml/2006/chartDrawing">
    <cdr:from>
      <cdr:x>0.14443</cdr:x>
      <cdr:y>0.8805</cdr:y>
    </cdr:from>
    <cdr:to>
      <cdr:x>0.56969</cdr:x>
      <cdr:y>0.98126</cdr:y>
    </cdr:to>
    <cdr:sp macro="" textlink="">
      <cdr:nvSpPr>
        <cdr:cNvPr id="2" name="矩形 1"/>
        <cdr:cNvSpPr/>
      </cdr:nvSpPr>
      <cdr:spPr>
        <a:xfrm xmlns:a="http://schemas.openxmlformats.org/drawingml/2006/main">
          <a:off x="511118" y="2694804"/>
          <a:ext cx="1504938" cy="308372"/>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vert="horz" wrap="none" lIns="45720" tIns="45720" rIns="45720" bIns="45720" anchor="t" anchorCtr="0">
          <a:normAutofit/>
        </a:bodyPr>
        <a:lstStyle xmlns:a="http://schemas.openxmlformats.org/drawingml/2006/main"/>
        <a:p xmlns:a="http://schemas.openxmlformats.org/drawingml/2006/main">
          <a:r>
            <a:rPr lang="en-US" sz="900" b="1" dirty="0">
              <a:solidFill>
                <a:srgbClr val="000D45"/>
              </a:solidFill>
              <a:latin typeface="Noto Sans" panose="020B0502040504020204" pitchFamily="34" charset="0"/>
              <a:ea typeface="Noto Sans" panose="020B0502040504020204" pitchFamily="34" charset="0"/>
              <a:cs typeface="Noto Sans" panose="020B0502040504020204" pitchFamily="34" charset="0"/>
            </a:rPr>
            <a:t>EMBLAVEO ± MTZ (n=282) </a:t>
          </a:r>
        </a:p>
      </cdr:txBody>
    </cdr:sp>
  </cdr:relSizeAnchor>
  <cdr:relSizeAnchor xmlns:cdr="http://schemas.openxmlformats.org/drawingml/2006/chartDrawing">
    <cdr:from>
      <cdr:x>0.57787</cdr:x>
      <cdr:y>0.8805</cdr:y>
    </cdr:from>
    <cdr:to>
      <cdr:x>0.96818</cdr:x>
      <cdr:y>0.98099</cdr:y>
    </cdr:to>
    <cdr:sp macro="" textlink="">
      <cdr:nvSpPr>
        <cdr:cNvPr id="3" name="矩形 2"/>
        <cdr:cNvSpPr/>
      </cdr:nvSpPr>
      <cdr:spPr>
        <a:xfrm xmlns:a="http://schemas.openxmlformats.org/drawingml/2006/main">
          <a:off x="2045020" y="2694796"/>
          <a:ext cx="1381254" cy="307554"/>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wrap="none" lIns="45720" tIns="45720" rIns="45720" bIns="45720" anchor="t" anchorCtr="0">
          <a:norm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900" b="1" dirty="0">
              <a:solidFill>
                <a:srgbClr val="000D45"/>
              </a:solidFill>
              <a:latin typeface="Noto Sans" panose="020B0502040504020204" pitchFamily="34" charset="0"/>
              <a:ea typeface="Noto Sans" panose="020B0502040504020204" pitchFamily="34" charset="0"/>
              <a:cs typeface="Noto Sans" panose="020B0502040504020204" pitchFamily="34" charset="0"/>
            </a:rPr>
            <a:t>MER ± COL (n=140) </a:t>
          </a:r>
        </a:p>
      </cdr:txBody>
    </cdr:sp>
  </cdr:relSizeAnchor>
</c:userShapes>
</file>

<file path=ppt/drawings/drawing3.xml><?xml version="1.0" encoding="utf-8"?>
<c:userShapes xmlns:c="http://schemas.openxmlformats.org/drawingml/2006/chart">
  <cdr:relSizeAnchor xmlns:cdr="http://schemas.openxmlformats.org/drawingml/2006/chartDrawing">
    <cdr:from>
      <cdr:x>0.10758</cdr:x>
      <cdr:y>0.87942</cdr:y>
    </cdr:from>
    <cdr:to>
      <cdr:x>0.61504</cdr:x>
      <cdr:y>0.97991</cdr:y>
    </cdr:to>
    <cdr:sp macro="" textlink="">
      <cdr:nvSpPr>
        <cdr:cNvPr id="2" name="矩形 1"/>
        <cdr:cNvSpPr/>
      </cdr:nvSpPr>
      <cdr:spPr>
        <a:xfrm xmlns:a="http://schemas.openxmlformats.org/drawingml/2006/main">
          <a:off x="400572" y="2691505"/>
          <a:ext cx="1889599" cy="307554"/>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vert="horz" wrap="none" lIns="45720" tIns="45720" rIns="45720" bIns="45720" anchor="t" anchorCtr="0">
          <a:normAutofit/>
        </a:bodyPr>
        <a:lstStyle xmlns:a="http://schemas.openxmlformats.org/drawingml/2006/main"/>
        <a:p xmlns:a="http://schemas.openxmlformats.org/drawingml/2006/main">
          <a:pPr algn="ctr"/>
          <a:endParaRPr lang="en-US" sz="900" b="1"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cdr:txBody>
    </cdr:sp>
  </cdr:relSizeAnchor>
  <cdr:relSizeAnchor xmlns:cdr="http://schemas.openxmlformats.org/drawingml/2006/chartDrawing">
    <cdr:from>
      <cdr:x>0.59193</cdr:x>
      <cdr:y>0.8794</cdr:y>
    </cdr:from>
    <cdr:to>
      <cdr:x>1</cdr:x>
      <cdr:y>0.97989</cdr:y>
    </cdr:to>
    <cdr:sp macro="" textlink="">
      <cdr:nvSpPr>
        <cdr:cNvPr id="3" name="矩形 2"/>
        <cdr:cNvSpPr/>
      </cdr:nvSpPr>
      <cdr:spPr>
        <a:xfrm xmlns:a="http://schemas.openxmlformats.org/drawingml/2006/main">
          <a:off x="2204135" y="2691430"/>
          <a:ext cx="1519506" cy="307554"/>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horz" wrap="none" lIns="45720" tIns="45720" rIns="45720" bIns="45720" anchor="t" anchorCtr="0">
          <a:norm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900" b="0" dirty="0">
              <a:solidFill>
                <a:schemeClr val="tx1">
                  <a:lumMod val="75000"/>
                  <a:lumOff val="25000"/>
                </a:schemeClr>
              </a:solidFill>
              <a:latin typeface="+mn-ea"/>
              <a:ea typeface="+mn-ea"/>
              <a:cs typeface="Noto Sans" panose="020B0502040504020204" pitchFamily="34" charset="0"/>
            </a:rPr>
            <a:t>MER ± COL </a:t>
          </a:r>
        </a:p>
        <a:p xmlns:a="http://schemas.openxmlformats.org/drawingml/2006/main">
          <a:pPr algn="ctr"/>
          <a:r>
            <a:rPr lang="en-US" sz="900" b="0" dirty="0">
              <a:solidFill>
                <a:schemeClr val="tx1">
                  <a:lumMod val="75000"/>
                  <a:lumOff val="25000"/>
                </a:schemeClr>
              </a:solidFill>
              <a:latin typeface="+mn-ea"/>
              <a:ea typeface="+mn-ea"/>
              <a:cs typeface="Noto Sans" panose="020B0502040504020204" pitchFamily="34" charset="0"/>
            </a:rPr>
            <a:t>(n=105)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8D316A-03A4-4578-99AE-F1662826B10B}" type="datetimeFigureOut">
              <a:rPr lang="en-GB" smtClean="0"/>
              <a:t>05/08/2025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086B22-4E04-4CCD-A8D7-1EB5AD44BDD8}" type="slidenum">
              <a:rPr lang="en-GB" smtClean="0"/>
              <a:t>‹#›</a:t>
            </a:fld>
            <a:endParaRPr lang="en-GB"/>
          </a:p>
        </p:txBody>
      </p:sp>
    </p:spTree>
    <p:extLst>
      <p:ext uri="{BB962C8B-B14F-4D97-AF65-F5344CB8AC3E}">
        <p14:creationId xmlns:p14="http://schemas.microsoft.com/office/powerpoint/2010/main" val="4029010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086B22-4E04-4CCD-A8D7-1EB5AD44BDD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6333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77096"/>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800" b="1" dirty="0">
                <a:solidFill>
                  <a:schemeClr val="tx2"/>
                </a:solidFill>
                <a:sym typeface="+mn-ea"/>
              </a:rPr>
              <a:t>KEY MESSAGE: The overall clinical cure rates were similar between treatment groups </a:t>
            </a:r>
            <a:r>
              <a:rPr lang="en-US" sz="800" b="1" i="1" dirty="0">
                <a:solidFill>
                  <a:schemeClr val="tx2"/>
                </a:solidFill>
                <a:sym typeface="+mn-ea"/>
              </a:rPr>
              <a:t>[</a:t>
            </a:r>
            <a:r>
              <a:rPr lang="en-GB" sz="800" b="1" i="1" noProof="0" dirty="0">
                <a:ln>
                  <a:noFill/>
                </a:ln>
                <a:solidFill>
                  <a:schemeClr val="tx2"/>
                </a:solidFill>
                <a:effectLst/>
                <a:uLnTx/>
                <a:uFillTx/>
                <a:sym typeface="+mn-ea"/>
              </a:rPr>
              <a:t>Carmeli 2023 – slide 8</a:t>
            </a:r>
            <a:r>
              <a:rPr lang="en-US" sz="800" b="1" i="1" dirty="0">
                <a:solidFill>
                  <a:schemeClr val="tx2"/>
                </a:solidFill>
                <a:sym typeface="+mn-ea"/>
              </a:rPr>
              <a:t>]</a:t>
            </a:r>
            <a:endParaRPr lang="en-US" sz="800" b="0" i="0" u="none" strike="noStrike" baseline="0" dirty="0">
              <a:solidFill>
                <a:schemeClr val="tx2"/>
              </a:solidFill>
            </a:endParaRPr>
          </a:p>
          <a:p>
            <a:pPr marL="172720" marR="0" lvl="0" indent="-172720" algn="l"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lang="en-US" sz="800" dirty="0">
                <a:sym typeface="+mn-ea"/>
              </a:rPr>
              <a:t>The overall clinical cure rates with EMBLAVEO ± MTZ were comparable with MER ± COL (ITT population: </a:t>
            </a:r>
            <a:r>
              <a:rPr lang="en-US" sz="800" dirty="0">
                <a:highlight>
                  <a:srgbClr val="FFFF00"/>
                </a:highlight>
                <a:sym typeface="+mn-ea"/>
              </a:rPr>
              <a:t>68</a:t>
            </a:r>
            <a:r>
              <a:rPr lang="en-US" sz="800" dirty="0">
                <a:sym typeface="+mn-ea"/>
              </a:rPr>
              <a:t>% and </a:t>
            </a:r>
            <a:r>
              <a:rPr lang="en-US" sz="800" dirty="0">
                <a:highlight>
                  <a:srgbClr val="FFFF00"/>
                </a:highlight>
                <a:sym typeface="+mn-ea"/>
              </a:rPr>
              <a:t>66</a:t>
            </a:r>
            <a:r>
              <a:rPr lang="en-US" sz="800" dirty="0">
                <a:sym typeface="+mn-ea"/>
              </a:rPr>
              <a:t>%, respectively; CE population: 77.0% and 74.3%, respectively) </a:t>
            </a:r>
            <a:r>
              <a:rPr lang="en-US" sz="800" i="1" dirty="0">
                <a:sym typeface="+mn-ea"/>
              </a:rPr>
              <a:t>[</a:t>
            </a:r>
            <a:r>
              <a:rPr lang="en-GB" sz="800" i="1" noProof="0" dirty="0">
                <a:ln>
                  <a:noFill/>
                </a:ln>
                <a:effectLst/>
                <a:highlight>
                  <a:srgbClr val="FFFF00"/>
                </a:highlight>
                <a:uLnTx/>
                <a:uFillTx/>
                <a:sym typeface="+mn-ea"/>
              </a:rPr>
              <a:t>Carmeli 2024/page 4/para1/lines1-7</a:t>
            </a:r>
            <a:r>
              <a:rPr lang="en-US" sz="800" i="1" dirty="0">
                <a:sym typeface="+mn-ea"/>
              </a:rPr>
              <a:t>]</a:t>
            </a:r>
            <a:endParaRPr lang="en-US" sz="800" b="0" i="0" u="none" strike="noStrike" baseline="0" dirty="0"/>
          </a:p>
          <a:p>
            <a:pPr marL="433070" lvl="1" indent="-172720">
              <a:spcBef>
                <a:spcPts val="0"/>
              </a:spcBef>
              <a:spcAft>
                <a:spcPts val="400"/>
              </a:spcAft>
              <a:buFont typeface="Arial" panose="020B0604020202020204" pitchFamily="34" charset="0"/>
              <a:buChar char="•"/>
              <a:defRPr/>
            </a:pPr>
            <a:r>
              <a:rPr lang="en-US" sz="800" dirty="0">
                <a:sym typeface="+mn-ea"/>
              </a:rPr>
              <a:t>For patients with cIAI, the clinical cure rate was </a:t>
            </a:r>
            <a:r>
              <a:rPr lang="en-US" sz="800" dirty="0">
                <a:highlight>
                  <a:srgbClr val="FFFF00"/>
                </a:highlight>
                <a:sym typeface="+mn-ea"/>
              </a:rPr>
              <a:t>76.4</a:t>
            </a:r>
            <a:r>
              <a:rPr lang="en-US" sz="800" dirty="0">
                <a:sym typeface="+mn-ea"/>
              </a:rPr>
              <a:t>% and </a:t>
            </a:r>
            <a:r>
              <a:rPr lang="en-US" sz="800" dirty="0">
                <a:highlight>
                  <a:srgbClr val="FFFF00"/>
                </a:highlight>
                <a:sym typeface="+mn-ea"/>
              </a:rPr>
              <a:t>74.0</a:t>
            </a:r>
            <a:r>
              <a:rPr lang="en-US" sz="800" dirty="0">
                <a:sym typeface="+mn-ea"/>
              </a:rPr>
              <a:t>% for the EMBLAVEO ± MTZ and MER ± COL groups, respectively </a:t>
            </a:r>
            <a:r>
              <a:rPr lang="en-US" sz="800" i="1" dirty="0">
                <a:sym typeface="+mn-ea"/>
              </a:rPr>
              <a:t>[</a:t>
            </a:r>
            <a:r>
              <a:rPr lang="en-GB" sz="800" i="1" noProof="0" dirty="0">
                <a:ln>
                  <a:noFill/>
                </a:ln>
                <a:effectLst/>
                <a:highlight>
                  <a:srgbClr val="FFFF00"/>
                </a:highlight>
                <a:uLnTx/>
                <a:uFillTx/>
                <a:sym typeface="+mn-ea"/>
              </a:rPr>
              <a:t>Carmeli 2024/page 4/para1/lines1-7</a:t>
            </a:r>
            <a:r>
              <a:rPr lang="en-US" sz="800" i="1" dirty="0">
                <a:sym typeface="+mn-ea"/>
              </a:rPr>
              <a:t>]</a:t>
            </a:r>
            <a:endParaRPr lang="en-US" sz="800" b="0" i="1" u="none" strike="noStrike" baseline="0" dirty="0"/>
          </a:p>
          <a:p>
            <a:pPr marL="433070" lvl="1" indent="-172720">
              <a:spcBef>
                <a:spcPts val="0"/>
              </a:spcBef>
              <a:spcAft>
                <a:spcPts val="400"/>
              </a:spcAft>
              <a:buFont typeface="Arial" panose="020B0604020202020204" pitchFamily="34" charset="0"/>
              <a:buChar char="•"/>
              <a:defRPr/>
            </a:pPr>
            <a:r>
              <a:rPr lang="en-US" sz="800" dirty="0">
                <a:highlight>
                  <a:srgbClr val="FFFF00"/>
                </a:highlight>
                <a:sym typeface="+mn-ea"/>
              </a:rPr>
              <a:t>The clinical cure rates at TOC with EMBLAVEO in adult patients with HAP/VAP were comparable with MER</a:t>
            </a:r>
            <a:r>
              <a:rPr lang="en-GB" sz="800" dirty="0">
                <a:highlight>
                  <a:srgbClr val="FFFF00"/>
                </a:highlight>
                <a:sym typeface="+mn-ea"/>
              </a:rPr>
              <a:t> </a:t>
            </a:r>
            <a:r>
              <a:rPr lang="en-US" sz="800" dirty="0">
                <a:highlight>
                  <a:srgbClr val="FFFF00"/>
                </a:highlight>
                <a:sym typeface="+mn-ea"/>
              </a:rPr>
              <a:t>± COL (ITT Population: 45.9% vs 41.7%; CE population 46.7% vs 54.5%) </a:t>
            </a:r>
            <a:r>
              <a:rPr lang="en-US" sz="800" i="1" dirty="0">
                <a:sym typeface="+mn-ea"/>
              </a:rPr>
              <a:t>[</a:t>
            </a:r>
            <a:r>
              <a:rPr lang="en-GB" sz="800" i="1" noProof="0" dirty="0">
                <a:ln>
                  <a:noFill/>
                </a:ln>
                <a:effectLst/>
                <a:highlight>
                  <a:srgbClr val="FFFF00"/>
                </a:highlight>
                <a:uLnTx/>
                <a:uFillTx/>
                <a:sym typeface="+mn-ea"/>
              </a:rPr>
              <a:t>Carmeli 2024/page 9/table 3</a:t>
            </a:r>
            <a:r>
              <a:rPr lang="en-US" sz="800" i="1" dirty="0">
                <a:sym typeface="+mn-ea"/>
              </a:rPr>
              <a:t>]</a:t>
            </a:r>
            <a:endParaRPr lang="en-US" sz="800" b="0" u="none" baseline="0" dirty="0">
              <a:highlight>
                <a:srgbClr val="FFFF00"/>
              </a:highlight>
            </a:endParaRPr>
          </a:p>
          <a:p>
            <a:pPr marL="657225" lvl="2" indent="-172720">
              <a:spcBef>
                <a:spcPts val="0"/>
              </a:spcBef>
              <a:spcAft>
                <a:spcPts val="400"/>
              </a:spcAft>
              <a:defRPr/>
            </a:pPr>
            <a:r>
              <a:rPr lang="en-US" sz="800" dirty="0">
                <a:sym typeface="+mn-ea"/>
              </a:rPr>
              <a:t>Mean APACHE II scores were higher in patients with HAP/VAP, indicating higher severity of illness in this patient group </a:t>
            </a:r>
            <a:r>
              <a:rPr lang="en-US" sz="800" i="1" dirty="0">
                <a:sym typeface="+mn-ea"/>
              </a:rPr>
              <a:t>[Carmeli 2023 – slide 6]</a:t>
            </a:r>
            <a:endParaRPr lang="en-US" sz="800" dirty="0"/>
          </a:p>
          <a:p>
            <a:pPr marL="172720" marR="0" lvl="0" indent="-172720" algn="l" defTabSz="914400" rtl="0" eaLnBrk="1" fontAlgn="auto" latinLnBrk="0" hangingPunct="1">
              <a:spcBef>
                <a:spcPts val="0"/>
              </a:spcBef>
              <a:spcAft>
                <a:spcPts val="400"/>
              </a:spcAft>
              <a:buClrTx/>
              <a:buSzTx/>
              <a:buFont typeface="Arial" panose="020B0604020202020204" pitchFamily="34" charset="0"/>
              <a:buChar char="•"/>
              <a:defRPr/>
            </a:pPr>
            <a:r>
              <a:rPr lang="en-US" sz="800" dirty="0">
                <a:sym typeface="+mn-ea"/>
              </a:rPr>
              <a:t>Overall, the 28-day all-cause mortality rate was low and similar between treatment groups </a:t>
            </a:r>
            <a:r>
              <a:rPr lang="en-US" sz="800" i="1" dirty="0">
                <a:sym typeface="+mn-ea"/>
              </a:rPr>
              <a:t>[</a:t>
            </a:r>
            <a:r>
              <a:rPr lang="en-GB" sz="800" i="1" noProof="0" dirty="0">
                <a:ln>
                  <a:noFill/>
                </a:ln>
                <a:effectLst/>
                <a:highlight>
                  <a:srgbClr val="FFFF00"/>
                </a:highlight>
                <a:uLnTx/>
                <a:uFillTx/>
                <a:sym typeface="+mn-ea"/>
              </a:rPr>
              <a:t>Carmeli 2024/page 21/para4/lines1-2</a:t>
            </a:r>
            <a:r>
              <a:rPr lang="en-GB" sz="800" i="1" noProof="0" dirty="0">
                <a:ln>
                  <a:noFill/>
                </a:ln>
                <a:effectLst/>
                <a:uLnTx/>
                <a:uFillTx/>
                <a:sym typeface="+mn-ea"/>
              </a:rPr>
              <a:t>]</a:t>
            </a:r>
            <a:endParaRPr lang="en-US" sz="800" dirty="0"/>
          </a:p>
          <a:p>
            <a:pPr marL="360045" marR="0" lvl="1" indent="-172720" algn="l" defTabSz="914400" rtl="0" eaLnBrk="1" fontAlgn="auto" latinLnBrk="0" hangingPunct="1">
              <a:spcBef>
                <a:spcPts val="0"/>
              </a:spcBef>
              <a:spcAft>
                <a:spcPts val="400"/>
              </a:spcAft>
              <a:buClrTx/>
              <a:buSzTx/>
              <a:buFont typeface="System Font Regular"/>
              <a:buChar char="–"/>
              <a:defRPr/>
            </a:pPr>
            <a:r>
              <a:rPr lang="en-US" sz="800" dirty="0">
                <a:sym typeface="+mn-ea"/>
              </a:rPr>
              <a:t>For all patients, irrespective of MBL status, the 28-day all-cause mortality rates were </a:t>
            </a:r>
            <a:r>
              <a:rPr lang="en-US" sz="800" dirty="0">
                <a:highlight>
                  <a:srgbClr val="FFFF00"/>
                </a:highlight>
                <a:sym typeface="+mn-ea"/>
              </a:rPr>
              <a:t>4%</a:t>
            </a:r>
            <a:r>
              <a:rPr lang="en-US" sz="800" dirty="0">
                <a:sym typeface="+mn-ea"/>
              </a:rPr>
              <a:t> (12/282) for EMBLAVEO (± MTZ)-treated patients and </a:t>
            </a:r>
            <a:r>
              <a:rPr lang="en-US" sz="800" dirty="0">
                <a:highlight>
                  <a:srgbClr val="FFFF00"/>
                </a:highlight>
                <a:sym typeface="+mn-ea"/>
              </a:rPr>
              <a:t>7%</a:t>
            </a:r>
            <a:r>
              <a:rPr lang="en-US" sz="800" dirty="0">
                <a:sym typeface="+mn-ea"/>
              </a:rPr>
              <a:t> (10/140) for MER ± COL-treated patients </a:t>
            </a:r>
            <a:r>
              <a:rPr lang="en-US" sz="800" i="1" dirty="0">
                <a:sym typeface="+mn-ea"/>
              </a:rPr>
              <a:t>[</a:t>
            </a:r>
            <a:r>
              <a:rPr lang="en-GB" sz="800" i="1" noProof="0" dirty="0">
                <a:ln>
                  <a:noFill/>
                </a:ln>
                <a:effectLst/>
                <a:highlight>
                  <a:srgbClr val="FFFF00"/>
                </a:highlight>
                <a:uLnTx/>
                <a:uFillTx/>
                <a:sym typeface="+mn-ea"/>
              </a:rPr>
              <a:t>Carmeli 2024/page 21/para4/lines1-2</a:t>
            </a:r>
            <a:r>
              <a:rPr lang="en-GB" sz="800" i="1" noProof="0" dirty="0">
                <a:ln>
                  <a:noFill/>
                </a:ln>
                <a:effectLst/>
                <a:uLnTx/>
                <a:uFillTx/>
                <a:sym typeface="+mn-ea"/>
              </a:rPr>
              <a:t>]</a:t>
            </a:r>
            <a:endParaRPr kumimoji="0" lang="en-US" sz="800" b="0" i="1" u="none" strike="noStrike" kern="1200" cap="none" spc="0" normalizeH="0" baseline="0" noProof="0" dirty="0">
              <a:ln>
                <a:noFill/>
              </a:ln>
              <a:effectLst/>
              <a:uLnTx/>
              <a:uFillTx/>
            </a:endParaRPr>
          </a:p>
          <a:p>
            <a:pPr marL="360045" marR="0" lvl="1" indent="-172720" algn="l" defTabSz="914400" rtl="0" eaLnBrk="1" fontAlgn="auto" latinLnBrk="0" hangingPunct="1">
              <a:spcBef>
                <a:spcPts val="0"/>
              </a:spcBef>
              <a:spcAft>
                <a:spcPts val="400"/>
              </a:spcAft>
              <a:buClrTx/>
              <a:buSzTx/>
              <a:buFont typeface="System Font Regular"/>
              <a:buChar char="–"/>
              <a:defRPr/>
            </a:pPr>
            <a:r>
              <a:rPr lang="en-US" sz="800" dirty="0">
                <a:sym typeface="+mn-ea"/>
              </a:rPr>
              <a:t>The 28-day, all-cause mortality rates in HAP/VAP were higher than with cIAI, consistent with the higher severity of illness (</a:t>
            </a:r>
            <a:r>
              <a:rPr lang="en-US" sz="800" dirty="0">
                <a:highlight>
                  <a:srgbClr val="FFFF00"/>
                </a:highlight>
                <a:sym typeface="+mn-ea"/>
              </a:rPr>
              <a:t>11</a:t>
            </a:r>
            <a:r>
              <a:rPr lang="en-US" sz="800" dirty="0">
                <a:sym typeface="+mn-ea"/>
              </a:rPr>
              <a:t>% for EMBLAVEO ± MTZ vs </a:t>
            </a:r>
            <a:r>
              <a:rPr lang="en-US" sz="800" dirty="0">
                <a:highlight>
                  <a:srgbClr val="FFFF00"/>
                </a:highlight>
                <a:sym typeface="+mn-ea"/>
              </a:rPr>
              <a:t>19</a:t>
            </a:r>
            <a:r>
              <a:rPr lang="en-US" sz="800" dirty="0">
                <a:sym typeface="+mn-ea"/>
              </a:rPr>
              <a:t>% </a:t>
            </a:r>
            <a:r>
              <a:rPr lang="en-GB" sz="800" dirty="0">
                <a:sym typeface="+mn-ea"/>
              </a:rPr>
              <a:t>MER </a:t>
            </a:r>
            <a:r>
              <a:rPr lang="en-US" sz="800" dirty="0">
                <a:sym typeface="+mn-ea"/>
              </a:rPr>
              <a:t>± COL)  </a:t>
            </a:r>
            <a:r>
              <a:rPr lang="en-US" sz="800" i="1" dirty="0">
                <a:sym typeface="+mn-ea"/>
              </a:rPr>
              <a:t>[</a:t>
            </a:r>
            <a:r>
              <a:rPr lang="en-GB" sz="800" i="1" noProof="0" dirty="0">
                <a:ln>
                  <a:noFill/>
                </a:ln>
                <a:effectLst/>
                <a:highlight>
                  <a:srgbClr val="FFFF00"/>
                </a:highlight>
                <a:uLnTx/>
                <a:uFillTx/>
                <a:sym typeface="+mn-ea"/>
              </a:rPr>
              <a:t>Carmeli 2024/Page 9/col 1/para 3</a:t>
            </a:r>
            <a:r>
              <a:rPr lang="en-GB" sz="800" i="1" noProof="0" dirty="0">
                <a:ln>
                  <a:noFill/>
                </a:ln>
                <a:effectLst/>
                <a:uLnTx/>
                <a:uFillTx/>
                <a:sym typeface="+mn-ea"/>
              </a:rPr>
              <a:t>]</a:t>
            </a:r>
            <a:endParaRPr lang="en-GB" sz="800" i="1" noProof="0" dirty="0"/>
          </a:p>
          <a:p>
            <a:pPr>
              <a:spcBef>
                <a:spcPts val="0"/>
              </a:spcBef>
              <a:spcAft>
                <a:spcPts val="400"/>
              </a:spcAft>
              <a:defRPr/>
            </a:pPr>
            <a:r>
              <a:rPr lang="en-GB" sz="800" dirty="0">
                <a:sym typeface="+mn-ea"/>
              </a:rPr>
              <a:t>6 of 7 patients in the EMBLAVEO</a:t>
            </a:r>
            <a:r>
              <a:rPr lang="en-US" sz="800" dirty="0">
                <a:sym typeface="+mn-ea"/>
              </a:rPr>
              <a:t> ± MTZ  group and 1 of 3 patients in the MER ± COL group were a previous treatment failure at enrollment </a:t>
            </a:r>
            <a:r>
              <a:rPr lang="en-US" sz="800" i="1" dirty="0">
                <a:sym typeface="+mn-ea"/>
              </a:rPr>
              <a:t>[</a:t>
            </a:r>
            <a:r>
              <a:rPr lang="en-US" sz="800" i="1" dirty="0">
                <a:highlight>
                  <a:srgbClr val="FFFF00"/>
                </a:highlight>
                <a:sym typeface="+mn-ea"/>
              </a:rPr>
              <a:t>Carmeli 2024/Page 8/col 2/para 2</a:t>
            </a:r>
            <a:r>
              <a:rPr lang="en-US" sz="800" i="1" dirty="0">
                <a:sym typeface="+mn-ea"/>
              </a:rPr>
              <a:t>]</a:t>
            </a:r>
            <a:endParaRPr lang="en-GB" sz="800" i="1" dirty="0"/>
          </a:p>
          <a:p>
            <a:pPr>
              <a:spcBef>
                <a:spcPts val="0"/>
              </a:spcBef>
              <a:spcAft>
                <a:spcPts val="400"/>
              </a:spcAft>
              <a:defRPr/>
            </a:pPr>
            <a:r>
              <a:rPr lang="en-GB" sz="800" dirty="0">
                <a:sym typeface="+mn-ea"/>
              </a:rPr>
              <a:t>Clinical and microbiological responses at TOC were generally consistent between EMBLAVEO </a:t>
            </a:r>
            <a:r>
              <a:rPr lang="en-US" sz="800" dirty="0">
                <a:sym typeface="+mn-ea"/>
              </a:rPr>
              <a:t>± MTZ  and </a:t>
            </a:r>
            <a:r>
              <a:rPr lang="en-GB" sz="800" dirty="0">
                <a:sym typeface="+mn-ea"/>
              </a:rPr>
              <a:t>MER </a:t>
            </a:r>
            <a:r>
              <a:rPr lang="en-US" sz="800" dirty="0">
                <a:sym typeface="+mn-ea"/>
              </a:rPr>
              <a:t>± COL across baseline pathogen resistance subtypes </a:t>
            </a:r>
            <a:r>
              <a:rPr lang="en-US" sz="800" i="1" dirty="0">
                <a:sym typeface="+mn-ea"/>
              </a:rPr>
              <a:t>[</a:t>
            </a:r>
            <a:r>
              <a:rPr lang="en-US" sz="800" i="1" dirty="0">
                <a:highlight>
                  <a:srgbClr val="FFFF00"/>
                </a:highlight>
                <a:sym typeface="+mn-ea"/>
              </a:rPr>
              <a:t>Carmeli 2024/Page 8/col 1/last para; Page 8/col 2/para 1</a:t>
            </a:r>
            <a:r>
              <a:rPr lang="en-US" sz="800" i="1" dirty="0">
                <a:sym typeface="+mn-ea"/>
              </a:rPr>
              <a:t>]</a:t>
            </a:r>
            <a:endParaRPr kumimoji="0" lang="en-GB" sz="800" b="0" u="none" strike="noStrike" kern="1200" cap="none" spc="0" normalizeH="0" baseline="0" noProof="0" dirty="0">
              <a:ln>
                <a:noFill/>
              </a:ln>
              <a:effectLst/>
              <a:uLnTx/>
              <a:uFillTx/>
            </a:endParaRPr>
          </a:p>
          <a:p>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IN" sz="800" b="1" dirty="0">
                <a:latin typeface="Noto Sans" panose="020B0502040504020204" pitchFamily="34" charset="0"/>
                <a:ea typeface="Noto Sans" panose="020B0502040504020204" pitchFamily="34" charset="0"/>
                <a:cs typeface="Noto Sans" panose="020B0502040504020204" pitchFamily="34" charset="0"/>
                <a:sym typeface="+mn-ea"/>
              </a:rPr>
              <a:t>Reference</a:t>
            </a:r>
            <a:br>
              <a:rPr lang="en-IN" sz="800" b="1" dirty="0">
                <a:latin typeface="Noto Sans" panose="020B0502040504020204" pitchFamily="34" charset="0"/>
                <a:ea typeface="Noto Sans" panose="020B0502040504020204" pitchFamily="34" charset="0"/>
                <a:cs typeface="Noto Sans" panose="020B0502040504020204" pitchFamily="34" charset="0"/>
                <a:sym typeface="+mn-ea"/>
              </a:rPr>
            </a:br>
            <a:r>
              <a:rPr lang="en-US" sz="800" dirty="0">
                <a:latin typeface="Noto Sans" panose="020B0502040504020204" pitchFamily="34" charset="0"/>
                <a:ea typeface="Noto Sans" panose="020B0502040504020204" pitchFamily="34" charset="0"/>
                <a:cs typeface="Noto Sans" panose="020B0502040504020204" pitchFamily="34" charset="0"/>
                <a:sym typeface="Arial" panose="020B0604020202020204"/>
              </a:rPr>
              <a:t>1. </a:t>
            </a:r>
            <a:r>
              <a:rPr lang="en-GB" sz="800" dirty="0">
                <a:solidFill>
                  <a:srgbClr val="405C87"/>
                </a:solidFill>
                <a:effectLst/>
                <a:highlight>
                  <a:srgbClr val="FFFF00"/>
                </a:highlight>
                <a:latin typeface="Aptos" panose="020B0004020202020204" pitchFamily="34" charset="0"/>
                <a:ea typeface="+mn-ea"/>
                <a:cs typeface="+mn-cs"/>
                <a:sym typeface="+mn-ea"/>
              </a:rPr>
              <a:t>Carmeli Y, et al. </a:t>
            </a:r>
            <a:r>
              <a:rPr lang="en-GB" sz="800" i="1" dirty="0">
                <a:solidFill>
                  <a:srgbClr val="405C87"/>
                </a:solidFill>
                <a:effectLst/>
                <a:highlight>
                  <a:srgbClr val="FFFF00"/>
                </a:highlight>
                <a:latin typeface="Aptos" panose="020B0004020202020204" pitchFamily="34" charset="0"/>
                <a:ea typeface="+mn-ea"/>
                <a:cs typeface="+mn-cs"/>
                <a:sym typeface="+mn-ea"/>
              </a:rPr>
              <a:t>Lancet Infect Dis </a:t>
            </a:r>
            <a:r>
              <a:rPr lang="en-GB" sz="800" dirty="0">
                <a:solidFill>
                  <a:srgbClr val="405C87"/>
                </a:solidFill>
                <a:effectLst/>
                <a:highlight>
                  <a:srgbClr val="FFFF00"/>
                </a:highlight>
                <a:latin typeface="Aptos" panose="020B0004020202020204" pitchFamily="34" charset="0"/>
                <a:ea typeface="+mn-ea"/>
                <a:cs typeface="+mn-cs"/>
                <a:sym typeface="+mn-ea"/>
              </a:rPr>
              <a:t>2025;25(2):218–230</a:t>
            </a:r>
            <a:r>
              <a:rPr lang="en-IN" sz="800" b="1" dirty="0">
                <a:latin typeface="Noto Sans" panose="020B0502040504020204" pitchFamily="34" charset="0"/>
                <a:ea typeface="Noto Sans" panose="020B0502040504020204" pitchFamily="34" charset="0"/>
                <a:cs typeface="Noto Sans" panose="020B0502040504020204" pitchFamily="34" charset="0"/>
                <a:sym typeface="Arial" panose="020B0604020202020204"/>
              </a:rPr>
              <a:t>.</a:t>
            </a:r>
            <a:endParaRPr lang="en-IN" sz="800" b="1" i="0" dirty="0">
              <a:latin typeface="Noto Sans" panose="020B0502040504020204" pitchFamily="34" charset="0"/>
              <a:ea typeface="Noto Sans" panose="020B0502040504020204" pitchFamily="34" charset="0"/>
              <a:cs typeface="Noto Sans" panose="020B0502040504020204" pitchFamily="34" charset="0"/>
              <a:sym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defRPr/>
            </a:pPr>
            <a:r>
              <a:rPr lang="en-IN" sz="800" b="1" dirty="0">
                <a:latin typeface="Noto Sans" panose="020B0502040504020204" pitchFamily="34" charset="0"/>
                <a:ea typeface="Noto Sans" panose="020B0502040504020204" pitchFamily="34" charset="0"/>
                <a:cs typeface="Noto Sans" panose="020B0502040504020204" pitchFamily="34" charset="0"/>
                <a:sym typeface="Arial" panose="020B0604020202020204"/>
              </a:rPr>
              <a:t>2. </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Arhin F, et al. Poster 06235. Presented at the 34</a:t>
            </a:r>
            <a:r>
              <a:rPr lang="en-US" sz="800" baseline="30000" dirty="0">
                <a:latin typeface="Noto Sans" panose="020B0502040504020204" pitchFamily="34" charset="0"/>
                <a:ea typeface="Noto Sans" panose="020B0502040504020204" pitchFamily="34" charset="0"/>
                <a:cs typeface="Noto Sans" panose="020B0502040504020204" pitchFamily="34" charset="0"/>
                <a:sym typeface="+mn-ea"/>
              </a:rPr>
              <a:t>th</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 ESCMID, Barcelona, Spain, April 27–30, 2024.</a:t>
            </a:r>
            <a:endParaRPr lang="en-IN" sz="800" b="1" i="0" dirty="0">
              <a:latin typeface="Noto Sans" panose="020B0502040504020204" pitchFamily="34" charset="0"/>
              <a:ea typeface="Noto Sans" panose="020B0502040504020204" pitchFamily="34" charset="0"/>
              <a:cs typeface="Noto Sans" panose="020B0502040504020204" pitchFamily="34" charset="0"/>
            </a:endParaRPr>
          </a:p>
          <a:p>
            <a:endParaRPr lang="en-GB" sz="800" dirty="0">
              <a:latin typeface="Noto Sans" panose="020B0502040504020204" pitchFamily="34" charset="0"/>
              <a:ea typeface="Noto Sans" panose="020B0502040504020204" pitchFamily="34" charset="0"/>
              <a:cs typeface="Noto Sans" panose="020B0502040504020204" pitchFamily="34" charset="0"/>
            </a:endParaRPr>
          </a:p>
          <a:p>
            <a:endParaRPr lang="en-GB" sz="800"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B14B3A-2C40-4A17-B236-356AF949C605}"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dirty="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5" name="Left Bracket 4"/>
          <p:cNvSpPr/>
          <p:nvPr/>
        </p:nvSpPr>
        <p:spPr>
          <a:xfrm>
            <a:off x="2592947" y="1939964"/>
            <a:ext cx="87914" cy="1069936"/>
          </a:xfrm>
          <a:prstGeom prst="leftBracket">
            <a:avLst/>
          </a:prstGeom>
          <a:solidFill>
            <a:schemeClr val="bg1"/>
          </a:solidFill>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6" name="Straight Connector 5"/>
          <p:cNvCxnSpPr>
            <a:stCxn id="5" idx="1"/>
            <a:endCxn id="8" idx="3"/>
          </p:cNvCxnSpPr>
          <p:nvPr/>
        </p:nvCxnSpPr>
        <p:spPr>
          <a:xfrm flipH="1">
            <a:off x="-148266" y="2474932"/>
            <a:ext cx="2741213" cy="317670"/>
          </a:xfrm>
          <a:prstGeom prst="line">
            <a:avLst/>
          </a:prstGeom>
          <a:ln w="12700"/>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2426173" y="1801465"/>
            <a:ext cx="2260600" cy="276999"/>
          </a:xfrm>
          <a:prstGeom prst="rect">
            <a:avLst/>
          </a:prstGeom>
          <a:solidFill>
            <a:srgbClr val="FFFF00"/>
          </a:solid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Carmeli LID 2024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P9/table 3</a:t>
            </a:r>
          </a:p>
        </p:txBody>
      </p:sp>
      <p:sp>
        <p:nvSpPr>
          <p:cNvPr id="8" name="Rectangle 7"/>
          <p:cNvSpPr/>
          <p:nvPr/>
        </p:nvSpPr>
        <p:spPr>
          <a:xfrm>
            <a:off x="-2425367" y="2617906"/>
            <a:ext cx="2277101" cy="349391"/>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Carmeli LID 2024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P9/table 3</a:t>
            </a:r>
          </a:p>
        </p:txBody>
      </p:sp>
      <p:grpSp>
        <p:nvGrpSpPr>
          <p:cNvPr id="9" name="Group 8"/>
          <p:cNvGrpSpPr/>
          <p:nvPr/>
        </p:nvGrpSpPr>
        <p:grpSpPr>
          <a:xfrm>
            <a:off x="-165573" y="1928441"/>
            <a:ext cx="1030192" cy="1081459"/>
            <a:chOff x="49459" y="1036433"/>
            <a:chExt cx="945029" cy="1599039"/>
          </a:xfrm>
          <a:solidFill>
            <a:schemeClr val="bg1"/>
          </a:solidFill>
        </p:grpSpPr>
        <p:sp>
          <p:nvSpPr>
            <p:cNvPr id="10" name="Left Bracket 9"/>
            <p:cNvSpPr/>
            <p:nvPr/>
          </p:nvSpPr>
          <p:spPr>
            <a:xfrm>
              <a:off x="913842" y="1036433"/>
              <a:ext cx="80646" cy="1599039"/>
            </a:xfrm>
            <a:prstGeom prst="leftBracket">
              <a:avLst/>
            </a:prstGeom>
            <a:grpFill/>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11" name="Straight Connector 10"/>
            <p:cNvCxnSpPr>
              <a:stCxn id="10" idx="1"/>
              <a:endCxn id="7" idx="3"/>
            </p:cNvCxnSpPr>
            <p:nvPr/>
          </p:nvCxnSpPr>
          <p:spPr>
            <a:xfrm flipH="1" flipV="1">
              <a:off x="49459" y="1053472"/>
              <a:ext cx="864383" cy="782481"/>
            </a:xfrm>
            <a:prstGeom prst="line">
              <a:avLst/>
            </a:prstGeom>
            <a:grpFill/>
            <a:ln w="12700"/>
          </p:spPr>
          <p:style>
            <a:lnRef idx="1">
              <a:schemeClr val="dk1"/>
            </a:lnRef>
            <a:fillRef idx="0">
              <a:schemeClr val="dk1"/>
            </a:fillRef>
            <a:effectRef idx="0">
              <a:schemeClr val="dk1"/>
            </a:effectRef>
            <a:fontRef idx="minor">
              <a:schemeClr val="tx1"/>
            </a:fontRef>
          </p:style>
        </p:cxnSp>
      </p:grpSp>
      <p:sp>
        <p:nvSpPr>
          <p:cNvPr id="12" name="Rectangle 11"/>
          <p:cNvSpPr/>
          <p:nvPr/>
        </p:nvSpPr>
        <p:spPr>
          <a:xfrm>
            <a:off x="7006266" y="2021840"/>
            <a:ext cx="1503553" cy="42595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Carmeli LID 2024P9/col1/para3/ln1-4</a:t>
            </a:r>
            <a:b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br>
            <a:endPar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grpSp>
        <p:nvGrpSpPr>
          <p:cNvPr id="13" name="Group 12"/>
          <p:cNvGrpSpPr/>
          <p:nvPr/>
        </p:nvGrpSpPr>
        <p:grpSpPr>
          <a:xfrm>
            <a:off x="5988772" y="1796518"/>
            <a:ext cx="1017494" cy="1227846"/>
            <a:chOff x="5492749" y="2224265"/>
            <a:chExt cx="1017494" cy="1227846"/>
          </a:xfrm>
          <a:solidFill>
            <a:schemeClr val="bg1"/>
          </a:solidFill>
        </p:grpSpPr>
        <p:sp>
          <p:nvSpPr>
            <p:cNvPr id="14" name="Right Bracket 13"/>
            <p:cNvSpPr/>
            <p:nvPr/>
          </p:nvSpPr>
          <p:spPr>
            <a:xfrm>
              <a:off x="5492749" y="2224265"/>
              <a:ext cx="87914" cy="1227846"/>
            </a:xfrm>
            <a:prstGeom prst="rightBracket">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15" name="Straight Connector 14"/>
            <p:cNvCxnSpPr>
              <a:stCxn id="14" idx="2"/>
              <a:endCxn id="12" idx="1"/>
            </p:cNvCxnSpPr>
            <p:nvPr/>
          </p:nvCxnSpPr>
          <p:spPr>
            <a:xfrm flipV="1">
              <a:off x="5580663" y="2662565"/>
              <a:ext cx="929580" cy="175623"/>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800" b="1" dirty="0">
                <a:solidFill>
                  <a:schemeClr val="tx2"/>
                </a:solidFill>
                <a:sym typeface="+mn-ea"/>
              </a:rPr>
              <a:t>KEY MESSAGE: EMBLAVEO was well tolerated with no new safety findings, and the majority of AEs reported were mild or moderate in intensity and there were no treatment-related serious adverse events </a:t>
            </a:r>
            <a:r>
              <a:rPr lang="en-US" sz="800" i="1" dirty="0">
                <a:sym typeface="+mn-ea"/>
              </a:rPr>
              <a:t>[</a:t>
            </a:r>
            <a:r>
              <a:rPr lang="en-GB" sz="800" i="1" noProof="0" dirty="0">
                <a:ln>
                  <a:noFill/>
                </a:ln>
                <a:effectLst/>
                <a:highlight>
                  <a:srgbClr val="FFFF00"/>
                </a:highlight>
                <a:uLnTx/>
                <a:uFillTx/>
                <a:sym typeface="+mn-ea"/>
              </a:rPr>
              <a:t>Carmeli 2024/Page 1/Abstract; page 11/col 2/para 3; Page 9/col 2/para 3</a:t>
            </a:r>
            <a:r>
              <a:rPr lang="en-US" sz="800" i="1" dirty="0">
                <a:sym typeface="+mn-ea"/>
              </a:rPr>
              <a:t>]</a:t>
            </a:r>
            <a:endParaRPr lang="en-US" sz="800" i="1" u="none" strike="noStrike" baseline="0" dirty="0"/>
          </a:p>
          <a:p>
            <a:pPr marL="285750" marR="0" lvl="0" indent="-285750" algn="l" defTabSz="914400" rtl="0" eaLnBrk="1" fontAlgn="auto" latinLnBrk="0" hangingPunct="1">
              <a:spcAft>
                <a:spcPts val="0"/>
              </a:spcAft>
              <a:buClrTx/>
              <a:buSzTx/>
              <a:buFont typeface="Arial" panose="020B0604020202020204" pitchFamily="34" charset="0"/>
              <a:buChar char="•"/>
              <a:defRPr/>
            </a:pPr>
            <a:r>
              <a:rPr lang="en-US" sz="800" dirty="0">
                <a:sym typeface="+mn-ea"/>
              </a:rPr>
              <a:t>The incidence of SAEs was similar between treatment groups (</a:t>
            </a:r>
            <a:r>
              <a:rPr lang="en-US" sz="800" dirty="0">
                <a:highlight>
                  <a:srgbClr val="FFFF00"/>
                </a:highlight>
                <a:sym typeface="+mn-ea"/>
              </a:rPr>
              <a:t>19%</a:t>
            </a:r>
            <a:r>
              <a:rPr lang="en-US" sz="800" dirty="0">
                <a:sym typeface="+mn-ea"/>
              </a:rPr>
              <a:t> [53/275] of patients in the EMBLAVEO group and </a:t>
            </a:r>
            <a:r>
              <a:rPr lang="en-US" sz="800" dirty="0">
                <a:highlight>
                  <a:srgbClr val="FFFF00"/>
                </a:highlight>
                <a:sym typeface="+mn-ea"/>
              </a:rPr>
              <a:t>18%</a:t>
            </a:r>
            <a:r>
              <a:rPr lang="en-US" sz="800" dirty="0">
                <a:sym typeface="+mn-ea"/>
              </a:rPr>
              <a:t> [25/137] of patients in the MER ± COL group) and no patients treated with EMBLAVEO experienced a treatment-related SAE </a:t>
            </a:r>
            <a:r>
              <a:rPr lang="en-US" sz="800" i="1" dirty="0">
                <a:highlight>
                  <a:srgbClr val="FFFF00"/>
                </a:highlight>
                <a:sym typeface="+mn-ea"/>
              </a:rPr>
              <a:t>[</a:t>
            </a:r>
            <a:r>
              <a:rPr lang="en-GB" sz="800" i="1" noProof="0" dirty="0">
                <a:ln>
                  <a:noFill/>
                </a:ln>
                <a:effectLst/>
                <a:highlight>
                  <a:srgbClr val="FFFF00"/>
                </a:highlight>
                <a:uLnTx/>
                <a:uFillTx/>
                <a:sym typeface="+mn-ea"/>
              </a:rPr>
              <a:t>Carmeli 2024/page 10/table 5; page 9/col1/last para/last 2 lines]</a:t>
            </a:r>
            <a:endParaRPr lang="en-US" sz="800" dirty="0">
              <a:highlight>
                <a:srgbClr val="FFFF00"/>
              </a:highlight>
            </a:endParaRPr>
          </a:p>
          <a:p>
            <a:pPr marL="285750" marR="0" lvl="0" indent="-285750" algn="l" defTabSz="914400" rtl="0" eaLnBrk="1" fontAlgn="auto" latinLnBrk="0" hangingPunct="1">
              <a:spcAft>
                <a:spcPts val="0"/>
              </a:spcAft>
              <a:buClrTx/>
              <a:buSzTx/>
              <a:buFont typeface="Arial" panose="020B0604020202020204" pitchFamily="34" charset="0"/>
              <a:buChar char="•"/>
              <a:defRPr/>
            </a:pPr>
            <a:r>
              <a:rPr lang="en-US" sz="800" dirty="0">
                <a:sym typeface="+mn-ea"/>
              </a:rPr>
              <a:t>Treatment-related AEs were generally balanced between treatment groups and were as expected, with no new findings </a:t>
            </a:r>
            <a:r>
              <a:rPr lang="en-US" sz="800" i="1" dirty="0">
                <a:highlight>
                  <a:srgbClr val="FFFF00"/>
                </a:highlight>
                <a:sym typeface="+mn-ea"/>
              </a:rPr>
              <a:t>[</a:t>
            </a:r>
            <a:r>
              <a:rPr lang="en-GB" sz="800" i="1" noProof="0" dirty="0">
                <a:ln>
                  <a:noFill/>
                </a:ln>
                <a:effectLst/>
                <a:highlight>
                  <a:srgbClr val="FFFF00"/>
                </a:highlight>
                <a:uLnTx/>
                <a:uFillTx/>
                <a:sym typeface="+mn-ea"/>
              </a:rPr>
              <a:t>Carmeli 2024/page 10/table 5; </a:t>
            </a:r>
            <a:r>
              <a:rPr lang="en-GB" sz="800" i="1" dirty="0">
                <a:highlight>
                  <a:srgbClr val="FFFF00"/>
                </a:highlight>
                <a:sym typeface="+mn-ea"/>
              </a:rPr>
              <a:t>page 11/col2/para3/ln5-6</a:t>
            </a:r>
            <a:r>
              <a:rPr lang="en-US" sz="800" i="1" dirty="0">
                <a:highlight>
                  <a:srgbClr val="FFFF00"/>
                </a:highlight>
                <a:sym typeface="+mn-ea"/>
              </a:rPr>
              <a:t>]</a:t>
            </a:r>
            <a:endParaRPr lang="en-US" sz="800" dirty="0">
              <a:highlight>
                <a:srgbClr val="FFFF00"/>
              </a:highlight>
            </a:endParaRPr>
          </a:p>
          <a:p>
            <a:pPr marL="563245" marR="0" lvl="1" indent="-285750" algn="l" defTabSz="914400" rtl="0" eaLnBrk="1" fontAlgn="auto" latinLnBrk="0" hangingPunct="1">
              <a:spcAft>
                <a:spcPts val="0"/>
              </a:spcAft>
              <a:buClrTx/>
              <a:buSzTx/>
              <a:buFont typeface="System Font Regular"/>
              <a:buChar char="–"/>
              <a:defRPr/>
            </a:pPr>
            <a:r>
              <a:rPr lang="en-US" sz="800" dirty="0">
                <a:highlight>
                  <a:srgbClr val="FFFF00"/>
                </a:highlight>
                <a:sym typeface="+mn-ea"/>
              </a:rPr>
              <a:t>64% </a:t>
            </a:r>
            <a:r>
              <a:rPr lang="en-US" sz="800" dirty="0">
                <a:sym typeface="+mn-ea"/>
              </a:rPr>
              <a:t>of patients in the EMBLAVEO group and </a:t>
            </a:r>
            <a:r>
              <a:rPr lang="en-US" sz="800" dirty="0">
                <a:highlight>
                  <a:srgbClr val="FFFF00"/>
                </a:highlight>
                <a:sym typeface="+mn-ea"/>
              </a:rPr>
              <a:t>64% </a:t>
            </a:r>
            <a:r>
              <a:rPr lang="en-US" sz="800" dirty="0">
                <a:sym typeface="+mn-ea"/>
              </a:rPr>
              <a:t>in the MER ± COL group experienced a treatment-emergent AE</a:t>
            </a:r>
            <a:br>
              <a:rPr lang="en-US" sz="800" dirty="0">
                <a:sym typeface="+mn-ea"/>
              </a:rPr>
            </a:br>
            <a:r>
              <a:rPr lang="en-US" sz="800" i="1" dirty="0">
                <a:highlight>
                  <a:srgbClr val="FFFF00"/>
                </a:highlight>
                <a:sym typeface="+mn-ea"/>
              </a:rPr>
              <a:t>[</a:t>
            </a:r>
            <a:r>
              <a:rPr lang="en-GB" sz="800" i="1" noProof="0" dirty="0">
                <a:ln>
                  <a:noFill/>
                </a:ln>
                <a:effectLst/>
                <a:highlight>
                  <a:srgbClr val="FFFF00"/>
                </a:highlight>
                <a:uLnTx/>
                <a:uFillTx/>
                <a:sym typeface="+mn-ea"/>
              </a:rPr>
              <a:t>Carmeli 2024/page 9/col1/para4/ln1-4</a:t>
            </a:r>
            <a:r>
              <a:rPr lang="en-US" sz="800" i="1" dirty="0">
                <a:highlight>
                  <a:srgbClr val="FFFF00"/>
                </a:highlight>
                <a:sym typeface="+mn-ea"/>
              </a:rPr>
              <a:t>]</a:t>
            </a:r>
            <a:endParaRPr lang="en-US" sz="800" b="0" i="0" u="none" strike="noStrike" baseline="0" dirty="0">
              <a:highlight>
                <a:srgbClr val="FFFF00"/>
              </a:highlight>
            </a:endParaRPr>
          </a:p>
          <a:p>
            <a:pPr marL="302895" indent="-285750">
              <a:defRPr/>
            </a:pPr>
            <a:r>
              <a:rPr lang="en-US" sz="800" dirty="0">
                <a:sym typeface="+mn-ea"/>
              </a:rPr>
              <a:t>The most frequent TEAEs seen with EMBLAVEO ± MTZ in patients with cIAI were increased AST and ALT, diarrhoea, and abnormal hepatic function </a:t>
            </a:r>
            <a:r>
              <a:rPr lang="en-US" sz="800" i="1" dirty="0">
                <a:sym typeface="+mn-ea"/>
              </a:rPr>
              <a:t>[</a:t>
            </a:r>
            <a:r>
              <a:rPr lang="en-US" sz="800" i="1" dirty="0">
                <a:highlight>
                  <a:srgbClr val="FFFF00"/>
                </a:highlight>
                <a:sym typeface="+mn-ea"/>
              </a:rPr>
              <a:t>Carmeli 2024/</a:t>
            </a:r>
            <a:r>
              <a:rPr lang="en-GB" sz="800" i="1" dirty="0">
                <a:highlight>
                  <a:srgbClr val="FFFF00"/>
                </a:highlight>
                <a:sym typeface="+mn-ea"/>
              </a:rPr>
              <a:t>Page44/Table 5: Summary of adverse events, and adverse events occurring in ≥3% patients (safety analysis set)</a:t>
            </a:r>
            <a:r>
              <a:rPr lang="en-US" sz="800" i="1" dirty="0">
                <a:sym typeface="+mn-ea"/>
              </a:rPr>
              <a:t>]</a:t>
            </a:r>
            <a:endParaRPr lang="en-US" sz="800" dirty="0"/>
          </a:p>
          <a:p>
            <a:pPr marL="302895" indent="-285750">
              <a:defRPr/>
            </a:pPr>
            <a:r>
              <a:rPr lang="en-US" sz="800" dirty="0">
                <a:sym typeface="+mn-ea"/>
              </a:rPr>
              <a:t>The proportions of patients with all-causality SAEs, severe AE and fatal AEs were higher in patients with HAP/VAP compared with patients with cIAI </a:t>
            </a:r>
            <a:r>
              <a:rPr lang="en-US" sz="800" i="1" dirty="0">
                <a:sym typeface="+mn-ea"/>
              </a:rPr>
              <a:t>[</a:t>
            </a:r>
            <a:r>
              <a:rPr lang="en-US" sz="800" i="1" dirty="0">
                <a:highlight>
                  <a:srgbClr val="FFFF00"/>
                </a:highlight>
                <a:sym typeface="+mn-ea"/>
              </a:rPr>
              <a:t>Carmeli 2024/Page 10/Table 4</a:t>
            </a:r>
            <a:r>
              <a:rPr lang="en-US" sz="800" i="1" dirty="0">
                <a:sym typeface="+mn-ea"/>
              </a:rPr>
              <a:t>]</a:t>
            </a:r>
            <a:endParaRPr lang="en-US" sz="800" dirty="0"/>
          </a:p>
          <a:p>
            <a:pPr marL="0" marR="0" lvl="0" indent="0" algn="l" defTabSz="914400" rtl="0" eaLnBrk="1" fontAlgn="auto" latinLnBrk="0" hangingPunct="1">
              <a:lnSpc>
                <a:spcPct val="100000"/>
              </a:lnSpc>
              <a:spcBef>
                <a:spcPts val="0"/>
              </a:spcBef>
              <a:spcAft>
                <a:spcPts val="0"/>
              </a:spcAft>
              <a:buClrTx/>
              <a:buSzTx/>
              <a:buFontTx/>
              <a:buNone/>
              <a:defRPr/>
            </a:pPr>
            <a:endParaRPr lang="en-US" sz="800" b="0" i="0" u="none" strike="noStrike" baseline="0" dirty="0">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IN" sz="800" b="1" dirty="0">
                <a:latin typeface="Noto Sans" panose="020B0502040504020204" pitchFamily="34" charset="0"/>
                <a:ea typeface="Noto Sans" panose="020B0502040504020204" pitchFamily="34" charset="0"/>
                <a:cs typeface="Noto Sans" panose="020B0502040504020204" pitchFamily="34" charset="0"/>
                <a:sym typeface="+mn-ea"/>
              </a:rPr>
              <a:t>Reference</a:t>
            </a:r>
            <a:br>
              <a:rPr lang="en-IN" sz="800" b="1" dirty="0">
                <a:latin typeface="Noto Sans" panose="020B0502040504020204" pitchFamily="34" charset="0"/>
                <a:ea typeface="Noto Sans" panose="020B0502040504020204" pitchFamily="34" charset="0"/>
                <a:cs typeface="Noto Sans" panose="020B0502040504020204" pitchFamily="34" charset="0"/>
                <a:sym typeface="+mn-ea"/>
              </a:rPr>
            </a:br>
            <a:r>
              <a:rPr lang="en-US" sz="800" dirty="0">
                <a:latin typeface="Noto Sans" panose="020B0502040504020204" pitchFamily="34" charset="0"/>
                <a:ea typeface="Noto Sans" panose="020B0502040504020204" pitchFamily="34" charset="0"/>
                <a:cs typeface="Noto Sans" panose="020B0502040504020204" pitchFamily="34" charset="0"/>
                <a:sym typeface="Arial" panose="020B0604020202020204"/>
              </a:rPr>
              <a:t>1. </a:t>
            </a:r>
            <a:r>
              <a:rPr lang="en-GB" sz="800" dirty="0">
                <a:solidFill>
                  <a:srgbClr val="405C87"/>
                </a:solidFill>
                <a:effectLst/>
                <a:highlight>
                  <a:srgbClr val="FFFF00"/>
                </a:highlight>
                <a:latin typeface="Aptos" panose="020B0004020202020204" pitchFamily="34" charset="0"/>
                <a:ea typeface="+mn-ea"/>
                <a:cs typeface="+mn-cs"/>
                <a:sym typeface="+mn-ea"/>
              </a:rPr>
              <a:t>Carmeli Y, et al. </a:t>
            </a:r>
            <a:r>
              <a:rPr lang="en-GB" sz="800" i="1" dirty="0">
                <a:solidFill>
                  <a:srgbClr val="405C87"/>
                </a:solidFill>
                <a:effectLst/>
                <a:highlight>
                  <a:srgbClr val="FFFF00"/>
                </a:highlight>
                <a:latin typeface="Aptos" panose="020B0004020202020204" pitchFamily="34" charset="0"/>
                <a:ea typeface="+mn-ea"/>
                <a:cs typeface="+mn-cs"/>
                <a:sym typeface="+mn-ea"/>
              </a:rPr>
              <a:t>Lancet Infect Dis </a:t>
            </a:r>
            <a:r>
              <a:rPr lang="en-GB" sz="800" dirty="0">
                <a:solidFill>
                  <a:srgbClr val="405C87"/>
                </a:solidFill>
                <a:effectLst/>
                <a:highlight>
                  <a:srgbClr val="FFFF00"/>
                </a:highlight>
                <a:latin typeface="Aptos" panose="020B0004020202020204" pitchFamily="34" charset="0"/>
                <a:ea typeface="+mn-ea"/>
                <a:cs typeface="+mn-cs"/>
                <a:sym typeface="+mn-ea"/>
              </a:rPr>
              <a:t>2024:S1473-3099(24)00499-7</a:t>
            </a:r>
            <a:r>
              <a:rPr lang="en-US" sz="800" dirty="0">
                <a:solidFill>
                  <a:schemeClr val="bg2"/>
                </a:solidFill>
                <a:sym typeface="+mn-ea"/>
              </a:rPr>
              <a:t>.</a:t>
            </a:r>
            <a:endParaRPr lang="en-GB" sz="800" b="1"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B14B3A-2C40-4A17-B236-356AF949C605}"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dirty="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5" name="TextBox 4"/>
          <p:cNvSpPr txBox="1"/>
          <p:nvPr/>
        </p:nvSpPr>
        <p:spPr>
          <a:xfrm>
            <a:off x="-2426173" y="1801465"/>
            <a:ext cx="2260600" cy="276999"/>
          </a:xfrm>
          <a:prstGeom prst="rect">
            <a:avLst/>
          </a:prstGeom>
          <a:solidFill>
            <a:srgbClr val="FFFF00"/>
          </a:solid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Carmeli LID 2024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P10/table 5</a:t>
            </a:r>
          </a:p>
        </p:txBody>
      </p:sp>
      <p:grpSp>
        <p:nvGrpSpPr>
          <p:cNvPr id="7" name="Group 6"/>
          <p:cNvGrpSpPr/>
          <p:nvPr/>
        </p:nvGrpSpPr>
        <p:grpSpPr>
          <a:xfrm>
            <a:off x="-165573" y="1928441"/>
            <a:ext cx="1048223" cy="1551359"/>
            <a:chOff x="49459" y="1036433"/>
            <a:chExt cx="961569" cy="2293830"/>
          </a:xfrm>
          <a:solidFill>
            <a:schemeClr val="bg1"/>
          </a:solidFill>
        </p:grpSpPr>
        <p:sp>
          <p:nvSpPr>
            <p:cNvPr id="8" name="Left Bracket 7"/>
            <p:cNvSpPr/>
            <p:nvPr/>
          </p:nvSpPr>
          <p:spPr>
            <a:xfrm>
              <a:off x="913841" y="1036433"/>
              <a:ext cx="97187" cy="2293830"/>
            </a:xfrm>
            <a:prstGeom prst="leftBracket">
              <a:avLst/>
            </a:prstGeom>
            <a:grpFill/>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9" name="Straight Connector 8"/>
            <p:cNvCxnSpPr>
              <a:stCxn id="8" idx="1"/>
              <a:endCxn id="5" idx="3"/>
            </p:cNvCxnSpPr>
            <p:nvPr/>
          </p:nvCxnSpPr>
          <p:spPr>
            <a:xfrm flipH="1" flipV="1">
              <a:off x="49459" y="1053472"/>
              <a:ext cx="864382" cy="1129876"/>
            </a:xfrm>
            <a:prstGeom prst="line">
              <a:avLst/>
            </a:prstGeom>
            <a:grpFill/>
            <a:ln w="12700"/>
          </p:spPr>
          <p:style>
            <a:lnRef idx="1">
              <a:schemeClr val="dk1"/>
            </a:lnRef>
            <a:fillRef idx="0">
              <a:schemeClr val="dk1"/>
            </a:fillRef>
            <a:effectRef idx="0">
              <a:schemeClr val="dk1"/>
            </a:effectRef>
            <a:fontRef idx="minor">
              <a:schemeClr val="tx1"/>
            </a:fontRef>
          </p:style>
        </p:cxnSp>
      </p:gr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800" b="1" dirty="0">
                <a:solidFill>
                  <a:schemeClr val="tx2"/>
                </a:solidFill>
                <a:sym typeface="+mn-ea"/>
              </a:rPr>
              <a:t>KEY MESSAGE: In this descriptive subgroup analysis of the Phase 3 REVISIT trial, EMBLAVEO® ± MTZ in patients with APACHE II score ≥8 showed similar effectiveness as adjunctive COL with MER in adults with cIAI or HAP/VAP and was generally well tolerated </a:t>
            </a:r>
            <a:r>
              <a:rPr lang="en-US" sz="800" i="1" dirty="0">
                <a:sym typeface="+mn-ea"/>
              </a:rPr>
              <a:t>[</a:t>
            </a:r>
            <a:r>
              <a:rPr lang="en-GB" sz="800" i="1" noProof="0" dirty="0">
                <a:ln>
                  <a:noFill/>
                </a:ln>
                <a:effectLst/>
                <a:highlight>
                  <a:srgbClr val="FFFF00"/>
                </a:highlight>
                <a:uLnTx/>
                <a:uFillTx/>
                <a:sym typeface="+mn-ea"/>
              </a:rPr>
              <a:t>Yuan 2024/Page 1/conclusions;bullet1</a:t>
            </a:r>
            <a:r>
              <a:rPr lang="en-US" sz="800" i="1" dirty="0">
                <a:sym typeface="+mn-ea"/>
              </a:rPr>
              <a:t>]</a:t>
            </a:r>
            <a:endParaRPr lang="en-US" sz="800" i="1" u="none" strike="noStrike" baseline="0" dirty="0"/>
          </a:p>
          <a:p>
            <a:pPr marL="285750" indent="-285750" algn="l">
              <a:buFont typeface="Arial" panose="020B0604020202020204" pitchFamily="34" charset="0"/>
              <a:buChar char="•"/>
            </a:pPr>
            <a:r>
              <a:rPr lang="en-US" sz="800" dirty="0">
                <a:latin typeface="HelveticaNeue"/>
                <a:sym typeface="+mn-ea"/>
              </a:rPr>
              <a:t>Adjudicated clinical cure rates at TOC numerically favored the EMBLAVEO (APACHE II score ≥8) subgroup overall and by infection type in both the ITT and CE analysis sets, with wide 95% confidence intervals reflecting the small number of patients treated with colistin plus meropenem</a:t>
            </a:r>
            <a:r>
              <a:rPr lang="en-US" sz="800" dirty="0">
                <a:sym typeface="+mn-ea"/>
              </a:rPr>
              <a:t> </a:t>
            </a:r>
            <a:r>
              <a:rPr lang="en-US" sz="800" i="1" dirty="0">
                <a:highlight>
                  <a:srgbClr val="FFFF00"/>
                </a:highlight>
                <a:sym typeface="+mn-ea"/>
              </a:rPr>
              <a:t>[</a:t>
            </a:r>
            <a:r>
              <a:rPr lang="en-GB" sz="800" i="1" noProof="0" dirty="0">
                <a:ln>
                  <a:noFill/>
                </a:ln>
                <a:effectLst/>
                <a:highlight>
                  <a:srgbClr val="FFFF00"/>
                </a:highlight>
                <a:uLnTx/>
                <a:uFillTx/>
                <a:sym typeface="+mn-ea"/>
              </a:rPr>
              <a:t>Yuan 2024/p1/results/bullet 2]</a:t>
            </a:r>
            <a:endParaRPr kumimoji="0" lang="en-GB" sz="800" b="0" i="1" u="none" strike="noStrike" kern="1200" cap="none" spc="0" normalizeH="0" baseline="0" noProof="0" dirty="0">
              <a:ln>
                <a:noFill/>
              </a:ln>
              <a:effectLst/>
              <a:highlight>
                <a:srgbClr val="FFFF00"/>
              </a:highlight>
              <a:uLnTx/>
              <a:uFillTx/>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800" noProof="0" dirty="0">
                <a:ln>
                  <a:noFill/>
                </a:ln>
                <a:effectLst/>
                <a:highlight>
                  <a:srgbClr val="FFFF00"/>
                </a:highlight>
                <a:uLnTx/>
                <a:uFillTx/>
                <a:latin typeface="+mn-lt"/>
                <a:ea typeface="+mn-ea"/>
                <a:cs typeface="+mn-cs"/>
                <a:sym typeface="+mn-ea"/>
              </a:rPr>
              <a:t>These findings are in line with the overall findings from REVISIT, in which EMBLAVEO was observed to be effective in treating seriously ill adults with cIAI and HAP/VAP confirmed or suspected to be caused by Gram-negative bacteria, including those caused by MBL-producing strains </a:t>
            </a:r>
            <a:r>
              <a:rPr lang="en-US" sz="800" i="1" dirty="0">
                <a:highlight>
                  <a:srgbClr val="FFFF00"/>
                </a:highlight>
                <a:sym typeface="+mn-ea"/>
              </a:rPr>
              <a:t>[</a:t>
            </a:r>
            <a:r>
              <a:rPr lang="en-GB" sz="800" i="1" noProof="0" dirty="0">
                <a:ln>
                  <a:noFill/>
                </a:ln>
                <a:effectLst/>
                <a:highlight>
                  <a:srgbClr val="FFFF00"/>
                </a:highlight>
                <a:uLnTx/>
                <a:uFillTx/>
                <a:sym typeface="+mn-ea"/>
              </a:rPr>
              <a:t>Yuan 2024/p1/conclusions/bullet 2]</a:t>
            </a:r>
            <a:endParaRPr kumimoji="0" lang="en-GB" sz="800" b="0" i="1" u="none" strike="noStrike" kern="1200" cap="none" spc="0" normalizeH="0" baseline="0" noProof="0" dirty="0">
              <a:ln>
                <a:noFill/>
              </a:ln>
              <a:effectLst/>
              <a:highlight>
                <a:srgbClr val="FFFF00"/>
              </a:highlight>
              <a:uLnTx/>
              <a:uFillTx/>
            </a:endParaRPr>
          </a:p>
          <a:p>
            <a:pPr marL="285750" indent="-285750" algn="l">
              <a:buFont typeface="Arial" panose="020B0604020202020204" pitchFamily="34" charset="0"/>
              <a:buChar char="•"/>
            </a:pPr>
            <a:endParaRPr kumimoji="0" lang="en-US" sz="800" b="0" i="0" u="none" strike="noStrike" kern="1200" cap="none" spc="0" normalizeH="0" baseline="0" noProof="0" dirty="0">
              <a:ln>
                <a:noFill/>
              </a:ln>
              <a:effectLst/>
              <a:highlight>
                <a:srgbClr val="FFFF00"/>
              </a:highlight>
              <a:uLnTx/>
              <a:uFillTx/>
              <a:latin typeface="+mn-lt"/>
              <a:ea typeface="+mn-ea"/>
              <a:cs typeface="+mn-cs"/>
            </a:endParaRPr>
          </a:p>
          <a:p>
            <a:pPr marL="285750" indent="-285750" algn="l">
              <a:buFont typeface="Arial" panose="020B0604020202020204" pitchFamily="34" charset="0"/>
              <a:buChar char="•"/>
            </a:pPr>
            <a:endParaRPr lang="en-US" sz="800" b="0" i="0" u="none" strike="noStrike" baseline="0" dirty="0">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IN" sz="800" b="1" dirty="0">
                <a:latin typeface="Noto Sans" panose="020B0502040504020204" pitchFamily="34" charset="0"/>
                <a:ea typeface="Noto Sans" panose="020B0502040504020204" pitchFamily="34" charset="0"/>
                <a:cs typeface="Noto Sans" panose="020B0502040504020204" pitchFamily="34" charset="0"/>
                <a:sym typeface="+mn-ea"/>
              </a:rPr>
              <a:t>Reference</a:t>
            </a:r>
            <a:br>
              <a:rPr lang="en-IN" sz="800" b="1" dirty="0">
                <a:latin typeface="Noto Sans" panose="020B0502040504020204" pitchFamily="34" charset="0"/>
                <a:ea typeface="Noto Sans" panose="020B0502040504020204" pitchFamily="34" charset="0"/>
                <a:cs typeface="Noto Sans" panose="020B0502040504020204" pitchFamily="34" charset="0"/>
                <a:sym typeface="+mn-ea"/>
              </a:rPr>
            </a:br>
            <a:r>
              <a:rPr lang="en-US" sz="800" dirty="0">
                <a:latin typeface="Noto Sans" panose="020B0502040504020204" pitchFamily="34" charset="0"/>
                <a:ea typeface="Noto Sans" panose="020B0502040504020204" pitchFamily="34" charset="0"/>
                <a:cs typeface="Noto Sans" panose="020B0502040504020204" pitchFamily="34" charset="0"/>
                <a:sym typeface="Arial" panose="020B0604020202020204"/>
              </a:rPr>
              <a:t>1.</a:t>
            </a:r>
            <a:r>
              <a:rPr lang="en-US" sz="800" dirty="0">
                <a:solidFill>
                  <a:schemeClr val="bg2"/>
                </a:solidFill>
                <a:latin typeface="Noto Sans" panose="020B0502040504020204" pitchFamily="34" charset="0"/>
                <a:ea typeface="Noto Sans" panose="020B0502040504020204" pitchFamily="34" charset="0"/>
                <a:cs typeface="Noto Sans" panose="020B0502040504020204" pitchFamily="34" charset="0"/>
                <a:sym typeface="Arial" panose="020B0604020202020204"/>
              </a:rPr>
              <a:t> </a:t>
            </a:r>
            <a:r>
              <a:rPr lang="en-US" sz="800" dirty="0">
                <a:solidFill>
                  <a:schemeClr val="bg2"/>
                </a:solidFill>
                <a:sym typeface="+mn-ea"/>
              </a:rPr>
              <a:t>Yuan J, </a:t>
            </a:r>
            <a:r>
              <a:rPr lang="en-US" sz="800" dirty="0" err="1">
                <a:solidFill>
                  <a:schemeClr val="bg2"/>
                </a:solidFill>
                <a:sym typeface="+mn-ea"/>
              </a:rPr>
              <a:t>Carmeli</a:t>
            </a:r>
            <a:r>
              <a:rPr lang="en-US" sz="800" dirty="0">
                <a:solidFill>
                  <a:schemeClr val="bg2"/>
                </a:solidFill>
                <a:sym typeface="+mn-ea"/>
              </a:rPr>
              <a:t> Y, Cisneros-Herreros JM, et al. Aztreonam-Avibactam Compared with Adjunctive Colistin Combined with Meropenem for the Treatment of Serious Gram-Negative Bacterial Infections: Subgroup Analysis of the Phase 3 REVISIT Study. Presented at: </a:t>
            </a:r>
            <a:r>
              <a:rPr lang="en-US" sz="800" dirty="0" err="1">
                <a:solidFill>
                  <a:schemeClr val="bg2"/>
                </a:solidFill>
                <a:sym typeface="+mn-ea"/>
              </a:rPr>
              <a:t>IDWeek</a:t>
            </a:r>
            <a:r>
              <a:rPr lang="en-US" sz="800" dirty="0">
                <a:solidFill>
                  <a:schemeClr val="bg2"/>
                </a:solidFill>
                <a:sym typeface="+mn-ea"/>
              </a:rPr>
              <a:t> 16-19 October 2024 Los Angeles, CA.</a:t>
            </a:r>
            <a:endParaRPr lang="en-GB" sz="800" b="1" dirty="0">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sz="800" b="1"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B14B3A-2C40-4A17-B236-356AF949C605}"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dirty="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5" name="TextBox 4"/>
          <p:cNvSpPr txBox="1"/>
          <p:nvPr/>
        </p:nvSpPr>
        <p:spPr>
          <a:xfrm>
            <a:off x="-2426173" y="1801465"/>
            <a:ext cx="2260600" cy="276999"/>
          </a:xfrm>
          <a:prstGeom prst="rect">
            <a:avLst/>
          </a:prstGeom>
          <a:solidFill>
            <a:srgbClr val="FFFF00"/>
          </a:solid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Yuan 2024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P1/results/table2</a:t>
            </a:r>
          </a:p>
        </p:txBody>
      </p:sp>
      <p:grpSp>
        <p:nvGrpSpPr>
          <p:cNvPr id="7" name="Group 6"/>
          <p:cNvGrpSpPr/>
          <p:nvPr/>
        </p:nvGrpSpPr>
        <p:grpSpPr>
          <a:xfrm>
            <a:off x="-165573" y="1928442"/>
            <a:ext cx="1024315" cy="1172568"/>
            <a:chOff x="49459" y="1036434"/>
            <a:chExt cx="939637" cy="1733752"/>
          </a:xfrm>
          <a:solidFill>
            <a:schemeClr val="bg1"/>
          </a:solidFill>
        </p:grpSpPr>
        <p:sp>
          <p:nvSpPr>
            <p:cNvPr id="8" name="Left Bracket 7"/>
            <p:cNvSpPr/>
            <p:nvPr/>
          </p:nvSpPr>
          <p:spPr>
            <a:xfrm>
              <a:off x="913842" y="1036434"/>
              <a:ext cx="75254" cy="1733752"/>
            </a:xfrm>
            <a:prstGeom prst="leftBracket">
              <a:avLst/>
            </a:prstGeom>
            <a:grpFill/>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9" name="Straight Connector 8"/>
            <p:cNvCxnSpPr>
              <a:stCxn id="8" idx="1"/>
              <a:endCxn id="5" idx="3"/>
            </p:cNvCxnSpPr>
            <p:nvPr/>
          </p:nvCxnSpPr>
          <p:spPr>
            <a:xfrm flipH="1" flipV="1">
              <a:off x="49459" y="1053472"/>
              <a:ext cx="864383" cy="849838"/>
            </a:xfrm>
            <a:prstGeom prst="line">
              <a:avLst/>
            </a:prstGeom>
            <a:grpFill/>
            <a:ln w="12700"/>
          </p:spPr>
          <p:style>
            <a:lnRef idx="1">
              <a:schemeClr val="dk1"/>
            </a:lnRef>
            <a:fillRef idx="0">
              <a:schemeClr val="dk1"/>
            </a:fillRef>
            <a:effectRef idx="0">
              <a:schemeClr val="dk1"/>
            </a:effectRef>
            <a:fontRef idx="minor">
              <a:schemeClr val="tx1"/>
            </a:fontRef>
          </p:style>
        </p:cxnSp>
      </p:grpSp>
      <p:sp>
        <p:nvSpPr>
          <p:cNvPr id="10" name="TextBox 9"/>
          <p:cNvSpPr txBox="1"/>
          <p:nvPr/>
        </p:nvSpPr>
        <p:spPr>
          <a:xfrm>
            <a:off x="-2426173" y="3072554"/>
            <a:ext cx="2260600" cy="276999"/>
          </a:xfrm>
          <a:prstGeom prst="rect">
            <a:avLst/>
          </a:prstGeom>
          <a:solidFill>
            <a:srgbClr val="FFFF00"/>
          </a:solid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Yuan 2024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P1/conclusions/bullet1</a:t>
            </a:r>
          </a:p>
        </p:txBody>
      </p:sp>
      <p:grpSp>
        <p:nvGrpSpPr>
          <p:cNvPr id="11" name="Group 10"/>
          <p:cNvGrpSpPr/>
          <p:nvPr/>
        </p:nvGrpSpPr>
        <p:grpSpPr>
          <a:xfrm>
            <a:off x="-165573" y="3199732"/>
            <a:ext cx="1006157" cy="243384"/>
            <a:chOff x="-90342" y="1036731"/>
            <a:chExt cx="922979" cy="359866"/>
          </a:xfrm>
          <a:solidFill>
            <a:schemeClr val="bg1"/>
          </a:solidFill>
        </p:grpSpPr>
        <p:sp>
          <p:nvSpPr>
            <p:cNvPr id="12" name="Left Bracket 11"/>
            <p:cNvSpPr/>
            <p:nvPr/>
          </p:nvSpPr>
          <p:spPr>
            <a:xfrm>
              <a:off x="790698" y="1036731"/>
              <a:ext cx="41939" cy="359866"/>
            </a:xfrm>
            <a:prstGeom prst="leftBracket">
              <a:avLst/>
            </a:prstGeom>
            <a:grpFill/>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13" name="Straight Connector 12"/>
            <p:cNvCxnSpPr>
              <a:stCxn id="12" idx="1"/>
              <a:endCxn id="10" idx="3"/>
            </p:cNvCxnSpPr>
            <p:nvPr/>
          </p:nvCxnSpPr>
          <p:spPr>
            <a:xfrm flipH="1" flipV="1">
              <a:off x="-90342" y="1053472"/>
              <a:ext cx="881040" cy="163192"/>
            </a:xfrm>
            <a:prstGeom prst="line">
              <a:avLst/>
            </a:prstGeom>
            <a:grpFill/>
            <a:ln w="12700"/>
          </p:spPr>
          <p:style>
            <a:lnRef idx="1">
              <a:schemeClr val="dk1"/>
            </a:lnRef>
            <a:fillRef idx="0">
              <a:schemeClr val="dk1"/>
            </a:fillRef>
            <a:effectRef idx="0">
              <a:schemeClr val="dk1"/>
            </a:effectRef>
            <a:fontRef idx="minor">
              <a:schemeClr val="tx1"/>
            </a:fontRef>
          </p:style>
        </p:cxnSp>
      </p:grpSp>
      <p:sp>
        <p:nvSpPr>
          <p:cNvPr id="17" name="TextBox 16"/>
          <p:cNvSpPr txBox="1"/>
          <p:nvPr/>
        </p:nvSpPr>
        <p:spPr>
          <a:xfrm>
            <a:off x="-2408015" y="3488053"/>
            <a:ext cx="2260600" cy="276999"/>
          </a:xfrm>
          <a:prstGeom prst="rect">
            <a:avLst/>
          </a:prstGeom>
          <a:solidFill>
            <a:srgbClr val="FFFF00"/>
          </a:solid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Yuan 2024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P1/results/table2</a:t>
            </a:r>
          </a:p>
        </p:txBody>
      </p:sp>
      <p:grpSp>
        <p:nvGrpSpPr>
          <p:cNvPr id="18" name="Group 17"/>
          <p:cNvGrpSpPr/>
          <p:nvPr/>
        </p:nvGrpSpPr>
        <p:grpSpPr>
          <a:xfrm>
            <a:off x="-147415" y="3608646"/>
            <a:ext cx="1032260" cy="243384"/>
            <a:chOff x="-114287" y="1036731"/>
            <a:chExt cx="946924" cy="359866"/>
          </a:xfrm>
          <a:solidFill>
            <a:schemeClr val="bg1"/>
          </a:solidFill>
        </p:grpSpPr>
        <p:sp>
          <p:nvSpPr>
            <p:cNvPr id="19" name="Left Bracket 18"/>
            <p:cNvSpPr/>
            <p:nvPr/>
          </p:nvSpPr>
          <p:spPr>
            <a:xfrm>
              <a:off x="790698" y="1036731"/>
              <a:ext cx="41939" cy="359866"/>
            </a:xfrm>
            <a:prstGeom prst="leftBracket">
              <a:avLst/>
            </a:prstGeom>
            <a:grpFill/>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20" name="Straight Connector 19"/>
            <p:cNvCxnSpPr>
              <a:stCxn id="19" idx="1"/>
              <a:endCxn id="17" idx="3"/>
            </p:cNvCxnSpPr>
            <p:nvPr/>
          </p:nvCxnSpPr>
          <p:spPr>
            <a:xfrm flipH="1" flipV="1">
              <a:off x="-114287" y="1063208"/>
              <a:ext cx="904984" cy="153456"/>
            </a:xfrm>
            <a:prstGeom prst="line">
              <a:avLst/>
            </a:prstGeom>
            <a:grpFill/>
            <a:ln w="12700"/>
          </p:spPr>
          <p:style>
            <a:lnRef idx="1">
              <a:schemeClr val="dk1"/>
            </a:lnRef>
            <a:fillRef idx="0">
              <a:schemeClr val="dk1"/>
            </a:fillRef>
            <a:effectRef idx="0">
              <a:schemeClr val="dk1"/>
            </a:effectRef>
            <a:fontRef idx="minor">
              <a:schemeClr val="tx1"/>
            </a:fontRef>
          </p:style>
        </p:cxnSp>
      </p:gr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r>
              <a:rPr lang="en-PH" sz="900" dirty="0">
                <a:sym typeface="+mn-ea"/>
              </a:rPr>
              <a:t>EMBLAVEO ± MTZ was effective in treating patients with cIAI and HAP/VAP, displaying similar efficacy to MER ±COL </a:t>
            </a:r>
            <a:r>
              <a:rPr lang="en-PH" sz="900" i="1" dirty="0">
                <a:sym typeface="+mn-ea"/>
              </a:rPr>
              <a:t>[</a:t>
            </a:r>
            <a:r>
              <a:rPr lang="en-PH" sz="900" i="1" dirty="0">
                <a:highlight>
                  <a:srgbClr val="FFFF00"/>
                </a:highlight>
                <a:sym typeface="+mn-ea"/>
              </a:rPr>
              <a:t>Carmeli 2024/page 4/para1/lines1-7</a:t>
            </a:r>
            <a:r>
              <a:rPr lang="en-PH" sz="900" i="1" dirty="0">
                <a:sym typeface="+mn-ea"/>
              </a:rPr>
              <a:t>]</a:t>
            </a:r>
            <a:endParaRPr lang="en-PH" sz="900" dirty="0"/>
          </a:p>
          <a:p>
            <a:pPr marL="171450" indent="-171450"/>
            <a:r>
              <a:rPr lang="en-PH" sz="900" dirty="0">
                <a:sym typeface="+mn-ea"/>
              </a:rPr>
              <a:t>EMBLAVEO ± MTZ was well tolerated, with no new safety findings </a:t>
            </a:r>
            <a:r>
              <a:rPr lang="en-PH" sz="900" i="1" dirty="0">
                <a:sym typeface="+mn-ea"/>
              </a:rPr>
              <a:t>[</a:t>
            </a:r>
            <a:r>
              <a:rPr lang="en-PH" sz="900" i="1" dirty="0">
                <a:highlight>
                  <a:srgbClr val="FFFF00"/>
                </a:highlight>
                <a:sym typeface="+mn-ea"/>
              </a:rPr>
              <a:t>Carmeli 2024/Page 1/Abstract; page 11/col 2/para 3</a:t>
            </a:r>
            <a:r>
              <a:rPr lang="en-PH" sz="900" i="1" dirty="0">
                <a:sym typeface="+mn-ea"/>
              </a:rPr>
              <a:t>]</a:t>
            </a:r>
            <a:endParaRPr lang="en-PH" sz="900" dirty="0"/>
          </a:p>
          <a:p>
            <a:pPr marL="171450" indent="-171450"/>
            <a:r>
              <a:rPr lang="en-PH" sz="900" dirty="0">
                <a:sym typeface="+mn-ea"/>
              </a:rPr>
              <a:t>These data support the efficacy of EMBLAVEO ± MTZ  in treating adults with cIAI and HAP/VAP due to MDR Gram-negative bacteria </a:t>
            </a:r>
            <a:r>
              <a:rPr lang="en-PH" sz="900" i="1" dirty="0">
                <a:sym typeface="+mn-ea"/>
              </a:rPr>
              <a:t>[</a:t>
            </a:r>
            <a:r>
              <a:rPr lang="en-PH" sz="900" i="1" dirty="0">
                <a:highlight>
                  <a:srgbClr val="FFFF00"/>
                </a:highlight>
                <a:sym typeface="+mn-ea"/>
              </a:rPr>
              <a:t>Carmeli 2024/</a:t>
            </a:r>
            <a:r>
              <a:rPr lang="pt-BR" sz="900" i="1" dirty="0">
                <a:highlight>
                  <a:srgbClr val="FFFF00"/>
                </a:highlight>
                <a:sym typeface="+mn-ea"/>
              </a:rPr>
              <a:t>page 4/para 2/line1-3</a:t>
            </a:r>
            <a:r>
              <a:rPr lang="en-PH" sz="900" i="1" dirty="0">
                <a:sym typeface="+mn-ea"/>
              </a:rPr>
              <a:t>]</a:t>
            </a:r>
            <a:endParaRPr lang="en-PH" sz="900" i="1" dirty="0"/>
          </a:p>
          <a:p>
            <a:pPr marL="171450" indent="-171450"/>
            <a:r>
              <a:rPr lang="en-US" sz="900" dirty="0">
                <a:sym typeface="+mn-ea"/>
              </a:rPr>
              <a:t>Findings from a subgroup analysis are in line with the overall findings from REVISIT, in which EMBLAVEO was observed to be effective in treating seriously ill adults with cIAI and HAP/VAP confirmed or suspected to be caused by Gram-negative bacteria [Yuan 2024/p1/conclusions/bullet 2]</a:t>
            </a:r>
            <a:endParaRPr lang="en-US" sz="900" dirty="0"/>
          </a:p>
          <a:p>
            <a:pPr marL="171450" indent="-171450"/>
            <a:endParaRPr lang="en-GB" sz="900" dirty="0"/>
          </a:p>
          <a:p>
            <a:pPr marL="0" marR="0" lvl="0" indent="0" algn="l" defTabSz="914400" rtl="0" eaLnBrk="1" fontAlgn="auto" latinLnBrk="0" hangingPunct="1">
              <a:lnSpc>
                <a:spcPct val="100000"/>
              </a:lnSpc>
              <a:spcBef>
                <a:spcPts val="0"/>
              </a:spcBef>
              <a:spcAft>
                <a:spcPts val="0"/>
              </a:spcAft>
              <a:buClrTx/>
              <a:buSzTx/>
              <a:buFontTx/>
              <a:buNone/>
              <a:defRPr/>
            </a:pPr>
            <a:br>
              <a:rPr lang="en-GB" sz="900" dirty="0">
                <a:latin typeface="Noto Sans" panose="020B0502040504020204" pitchFamily="34" charset="0"/>
                <a:ea typeface="Noto Sans" panose="020B0502040504020204" pitchFamily="34" charset="0"/>
                <a:cs typeface="Noto Sans" panose="020B0502040504020204" pitchFamily="34" charset="0"/>
                <a:sym typeface="+mn-ea"/>
              </a:rPr>
            </a:br>
            <a:r>
              <a:rPr lang="en-GB" sz="900" b="1" dirty="0">
                <a:latin typeface="Noto Sans" panose="020B0502040504020204" pitchFamily="34" charset="0"/>
                <a:ea typeface="Noto Sans" panose="020B0502040504020204" pitchFamily="34" charset="0"/>
                <a:cs typeface="Noto Sans" panose="020B0502040504020204" pitchFamily="34" charset="0"/>
                <a:sym typeface="+mn-ea"/>
              </a:rPr>
              <a:t>Reference</a:t>
            </a:r>
            <a:br>
              <a:rPr lang="en-IN" sz="900" b="1" dirty="0">
                <a:latin typeface="Noto Sans" panose="020B0502040504020204" pitchFamily="34" charset="0"/>
                <a:ea typeface="Noto Sans" panose="020B0502040504020204" pitchFamily="34" charset="0"/>
                <a:cs typeface="Noto Sans" panose="020B0502040504020204" pitchFamily="34" charset="0"/>
                <a:sym typeface="+mn-ea"/>
              </a:rPr>
            </a:br>
            <a:r>
              <a:rPr lang="en-US" sz="900" dirty="0">
                <a:latin typeface="Noto Sans" panose="020B0502040504020204" pitchFamily="34" charset="0"/>
                <a:ea typeface="Noto Sans" panose="020B0502040504020204" pitchFamily="34" charset="0"/>
                <a:cs typeface="Noto Sans" panose="020B0502040504020204" pitchFamily="34" charset="0"/>
                <a:sym typeface="Arial" panose="020B0604020202020204"/>
              </a:rPr>
              <a:t>1. </a:t>
            </a:r>
            <a:r>
              <a:rPr lang="en-GB" sz="900" dirty="0">
                <a:solidFill>
                  <a:srgbClr val="405C87"/>
                </a:solidFill>
                <a:effectLst/>
                <a:highlight>
                  <a:srgbClr val="FFFF00"/>
                </a:highlight>
                <a:latin typeface="Aptos" panose="020B0004020202020204" pitchFamily="34" charset="0"/>
                <a:ea typeface="+mn-ea"/>
                <a:cs typeface="+mn-cs"/>
                <a:sym typeface="+mn-ea"/>
              </a:rPr>
              <a:t>Carmeli Y, et al. </a:t>
            </a:r>
            <a:r>
              <a:rPr lang="en-GB" sz="900" i="1" dirty="0">
                <a:solidFill>
                  <a:srgbClr val="405C87"/>
                </a:solidFill>
                <a:effectLst/>
                <a:highlight>
                  <a:srgbClr val="FFFF00"/>
                </a:highlight>
                <a:latin typeface="Aptos" panose="020B0004020202020204" pitchFamily="34" charset="0"/>
                <a:ea typeface="+mn-ea"/>
                <a:cs typeface="+mn-cs"/>
                <a:sym typeface="+mn-ea"/>
              </a:rPr>
              <a:t>Lancet Infect Dis </a:t>
            </a:r>
            <a:r>
              <a:rPr lang="en-GB" sz="900" dirty="0">
                <a:solidFill>
                  <a:srgbClr val="405C87"/>
                </a:solidFill>
                <a:effectLst/>
                <a:highlight>
                  <a:srgbClr val="FFFF00"/>
                </a:highlight>
                <a:latin typeface="Aptos" panose="020B0004020202020204" pitchFamily="34" charset="0"/>
                <a:ea typeface="+mn-ea"/>
                <a:cs typeface="+mn-cs"/>
                <a:sym typeface="+mn-ea"/>
              </a:rPr>
              <a:t>2025;25(2):218–230</a:t>
            </a:r>
            <a:r>
              <a:rPr lang="en-US" sz="900" dirty="0">
                <a:solidFill>
                  <a:schemeClr val="bg2"/>
                </a:solidFill>
                <a:sym typeface="+mn-ea"/>
              </a:rPr>
              <a:t>.</a:t>
            </a:r>
            <a:endParaRPr lang="en-GB" sz="900" dirty="0">
              <a:latin typeface="Noto Sans" panose="020B0502040504020204" pitchFamily="34" charset="0"/>
              <a:ea typeface="Noto Sans" panose="020B0502040504020204" pitchFamily="34" charset="0"/>
              <a:cs typeface="Noto Sans" panose="020B0502040504020204" pitchFamily="34" charset="0"/>
            </a:endParaRPr>
          </a:p>
          <a:p>
            <a:pPr marL="171450" indent="-171450"/>
            <a:endParaRPr lang="en-GB" sz="900"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B14B3A-2C40-4A17-B236-356AF949C605}"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dirty="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5" name="Left Bracket 4"/>
          <p:cNvSpPr/>
          <p:nvPr/>
        </p:nvSpPr>
        <p:spPr>
          <a:xfrm>
            <a:off x="776704" y="2943225"/>
            <a:ext cx="92522" cy="476250"/>
          </a:xfrm>
          <a:prstGeom prst="leftBracket">
            <a:avLst/>
          </a:prstGeom>
          <a:solidFill>
            <a:schemeClr val="bg1"/>
          </a:solidFill>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6" name="Straight Connector 5"/>
          <p:cNvCxnSpPr>
            <a:stCxn id="5" idx="1"/>
            <a:endCxn id="8" idx="3"/>
          </p:cNvCxnSpPr>
          <p:nvPr/>
        </p:nvCxnSpPr>
        <p:spPr>
          <a:xfrm flipH="1" flipV="1">
            <a:off x="-148266" y="2792602"/>
            <a:ext cx="924970" cy="388748"/>
          </a:xfrm>
          <a:prstGeom prst="line">
            <a:avLst/>
          </a:prstGeom>
          <a:ln w="12700"/>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2426173" y="1801465"/>
            <a:ext cx="2260600" cy="276999"/>
          </a:xfrm>
          <a:prstGeom prst="rect">
            <a:avLst/>
          </a:prstGeom>
          <a:solidFill>
            <a:srgbClr val="FFFF00"/>
          </a:solid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Carmeli LID 2024P9/col1/para3/ln1-4</a:t>
            </a:r>
            <a:b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br>
            <a:endPar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8" name="Rectangle 7"/>
          <p:cNvSpPr/>
          <p:nvPr/>
        </p:nvSpPr>
        <p:spPr>
          <a:xfrm>
            <a:off x="-2425367" y="2617906"/>
            <a:ext cx="2277101" cy="349391"/>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Carmeli LID 2024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P9/table 3</a:t>
            </a:r>
          </a:p>
        </p:txBody>
      </p:sp>
      <p:grpSp>
        <p:nvGrpSpPr>
          <p:cNvPr id="9" name="Group 8"/>
          <p:cNvGrpSpPr/>
          <p:nvPr/>
        </p:nvGrpSpPr>
        <p:grpSpPr>
          <a:xfrm>
            <a:off x="-165573" y="1939965"/>
            <a:ext cx="1030193" cy="852637"/>
            <a:chOff x="49459" y="1053472"/>
            <a:chExt cx="945030" cy="1260704"/>
          </a:xfrm>
          <a:solidFill>
            <a:schemeClr val="bg1"/>
          </a:solidFill>
        </p:grpSpPr>
        <p:sp>
          <p:nvSpPr>
            <p:cNvPr id="10" name="Left Bracket 9"/>
            <p:cNvSpPr/>
            <p:nvPr/>
          </p:nvSpPr>
          <p:spPr>
            <a:xfrm>
              <a:off x="913841" y="1877303"/>
              <a:ext cx="80648" cy="436873"/>
            </a:xfrm>
            <a:prstGeom prst="leftBracket">
              <a:avLst/>
            </a:prstGeom>
            <a:grpFill/>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11" name="Straight Connector 10"/>
            <p:cNvCxnSpPr>
              <a:stCxn id="10" idx="1"/>
              <a:endCxn id="7" idx="3"/>
            </p:cNvCxnSpPr>
            <p:nvPr/>
          </p:nvCxnSpPr>
          <p:spPr>
            <a:xfrm flipH="1" flipV="1">
              <a:off x="49459" y="1053472"/>
              <a:ext cx="864382" cy="1042268"/>
            </a:xfrm>
            <a:prstGeom prst="line">
              <a:avLst/>
            </a:prstGeom>
            <a:grpFill/>
            <a:ln w="12700"/>
          </p:spPr>
          <p:style>
            <a:lnRef idx="1">
              <a:schemeClr val="dk1"/>
            </a:lnRef>
            <a:fillRef idx="0">
              <a:schemeClr val="dk1"/>
            </a:fillRef>
            <a:effectRef idx="0">
              <a:schemeClr val="dk1"/>
            </a:effectRef>
            <a:fontRef idx="minor">
              <a:schemeClr val="tx1"/>
            </a:fontRef>
          </p:style>
        </p:cxnSp>
      </p:gr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494FE-8976-00D0-4997-4E90EE5BFB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52065C-A626-82FE-02D2-E70F7A79A9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A4FB9-D054-F4ED-095B-A2676178B5AC}"/>
              </a:ext>
            </a:extLst>
          </p:cNvPr>
          <p:cNvSpPr>
            <a:spLocks noGrp="1"/>
          </p:cNvSpPr>
          <p:nvPr>
            <p:ph type="body" idx="1"/>
          </p:nvPr>
        </p:nvSpPr>
        <p:spPr/>
        <p:txBody>
          <a:bodyPr/>
          <a:lstStyle/>
          <a:p>
            <a:pPr marL="0" indent="0">
              <a:buFont typeface="Arial" panose="020B0604020202020204" pitchFamily="34" charset="0"/>
              <a:buNone/>
            </a:pPr>
            <a:endParaRPr lang="en-PH" sz="1000" dirty="0">
              <a:latin typeface="Noto Sans" panose="020B0502040504020204" pitchFamily="34" charset="0"/>
              <a:ea typeface="Noto Sans" panose="020B0502040504020204" pitchFamily="34" charset="0"/>
              <a:cs typeface="Noto Sans" panose="020B0502040504020204" pitchFamily="34" charset="0"/>
            </a:endParaRPr>
          </a:p>
          <a:p>
            <a:pPr marL="0" indent="0">
              <a:buFont typeface="Times New Roman" panose="02020603050405020304" charset="0"/>
              <a:buNone/>
            </a:pPr>
            <a:endParaRPr lang="en-US" sz="1000" b="1" i="0"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A64170FB-982A-70D4-300D-ACF153214B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CD30C9-FF4F-4707-8B73-710C5DC00B5F}"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dirty="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5" name="Rectangle 4">
            <a:extLst>
              <a:ext uri="{FF2B5EF4-FFF2-40B4-BE49-F238E27FC236}">
                <a16:creationId xmlns:a16="http://schemas.microsoft.com/office/drawing/2014/main" id="{43348AB4-E1FD-71A1-7749-002C12FC5752}"/>
              </a:ext>
            </a:extLst>
          </p:cNvPr>
          <p:cNvSpPr/>
          <p:nvPr/>
        </p:nvSpPr>
        <p:spPr>
          <a:xfrm>
            <a:off x="7048796" y="3019397"/>
            <a:ext cx="1503553" cy="42595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Raber 2024P1/results/bullet 3;</a:t>
            </a:r>
            <a:b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br>
            <a: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conclusions/bullet 1 &amp; sub-bullet 2</a:t>
            </a:r>
          </a:p>
        </p:txBody>
      </p:sp>
      <p:grpSp>
        <p:nvGrpSpPr>
          <p:cNvPr id="6" name="Group 5">
            <a:extLst>
              <a:ext uri="{FF2B5EF4-FFF2-40B4-BE49-F238E27FC236}">
                <a16:creationId xmlns:a16="http://schemas.microsoft.com/office/drawing/2014/main" id="{440301A5-88CF-D7BD-64C2-775EA546E9B5}"/>
              </a:ext>
            </a:extLst>
          </p:cNvPr>
          <p:cNvGrpSpPr/>
          <p:nvPr/>
        </p:nvGrpSpPr>
        <p:grpSpPr>
          <a:xfrm>
            <a:off x="6031302" y="2794075"/>
            <a:ext cx="1017494" cy="810362"/>
            <a:chOff x="5492749" y="2224265"/>
            <a:chExt cx="1017494" cy="810362"/>
          </a:xfrm>
          <a:solidFill>
            <a:schemeClr val="bg1"/>
          </a:solidFill>
        </p:grpSpPr>
        <p:sp>
          <p:nvSpPr>
            <p:cNvPr id="7" name="Right Bracket 6">
              <a:extLst>
                <a:ext uri="{FF2B5EF4-FFF2-40B4-BE49-F238E27FC236}">
                  <a16:creationId xmlns:a16="http://schemas.microsoft.com/office/drawing/2014/main" id="{6E70F504-5B45-DCF2-7FA6-E3DEAA8D8299}"/>
                </a:ext>
              </a:extLst>
            </p:cNvPr>
            <p:cNvSpPr/>
            <p:nvPr/>
          </p:nvSpPr>
          <p:spPr>
            <a:xfrm>
              <a:off x="5492749" y="2224265"/>
              <a:ext cx="61154" cy="810362"/>
            </a:xfrm>
            <a:prstGeom prst="rightBracket">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8" name="Straight Connector 7">
              <a:extLst>
                <a:ext uri="{FF2B5EF4-FFF2-40B4-BE49-F238E27FC236}">
                  <a16:creationId xmlns:a16="http://schemas.microsoft.com/office/drawing/2014/main" id="{4C286576-739C-0537-230F-13C2B4D46DB9}"/>
                </a:ext>
              </a:extLst>
            </p:cNvPr>
            <p:cNvCxnSpPr>
              <a:stCxn id="7" idx="2"/>
              <a:endCxn id="5" idx="1"/>
            </p:cNvCxnSpPr>
            <p:nvPr/>
          </p:nvCxnSpPr>
          <p:spPr>
            <a:xfrm>
              <a:off x="5553903" y="2629446"/>
              <a:ext cx="956340" cy="3311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88802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8B5E2-3721-8224-F7E5-4FF66E1A9E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DEA8C6-923B-24D1-6FB4-5BFB51F89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03D9EE-88E9-F891-9CDD-888FFD1726C1}"/>
              </a:ext>
            </a:extLst>
          </p:cNvPr>
          <p:cNvSpPr>
            <a:spLocks noGrp="1"/>
          </p:cNvSpPr>
          <p:nvPr>
            <p:ph type="body" idx="1"/>
          </p:nvPr>
        </p:nvSpPr>
        <p:spPr/>
        <p:txBody>
          <a:bodyPr/>
          <a:lstStyle/>
          <a:p>
            <a:pPr marL="0" indent="0">
              <a:buFont typeface="Arial" panose="020B0604020202020204" pitchFamily="34" charset="0"/>
              <a:buNone/>
            </a:pPr>
            <a:endParaRPr lang="en-GB" sz="800" b="1" i="0" dirty="0">
              <a:latin typeface="Noto Sans" panose="020B0502040504020204" pitchFamily="34" charset="0"/>
              <a:ea typeface="Noto Sans" panose="020B0502040504020204" pitchFamily="34" charset="0"/>
              <a:cs typeface="Noto Sans" panose="020B0502040504020204" pitchFamily="34" charset="0"/>
            </a:endParaRPr>
          </a:p>
          <a:p>
            <a:pPr marL="0" indent="0">
              <a:buFont typeface="Times New Roman" panose="02020603050405020304" charset="0"/>
              <a:buNone/>
            </a:pPr>
            <a:endParaRPr lang="en-GB" sz="800" b="1" i="0"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232CAB4C-3B31-79B6-1F5C-4BC6BD39E75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DDD228-1265-48A3-AB21-F6111BCC15F1}"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Tree>
    <p:extLst>
      <p:ext uri="{BB962C8B-B14F-4D97-AF65-F5344CB8AC3E}">
        <p14:creationId xmlns:p14="http://schemas.microsoft.com/office/powerpoint/2010/main" val="332645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lumMod val="50000"/>
                    <a:lumOff val="50000"/>
                  </a:schemeClr>
                </a:solidFill>
              </a:rPr>
              <a:t>AZTREONAM Prescribing Information. https://www.pfizermedicalinformation.com/aztreonam/description. Accessed on 2025-6-30.</a:t>
            </a:r>
            <a:r>
              <a:rPr lang="zh-CN" altLang="en-US" sz="1200" dirty="0">
                <a:solidFill>
                  <a:schemeClr val="bg1"/>
                </a:solidFill>
              </a:rPr>
              <a:t>氨曲南具有独特的单</a:t>
            </a:r>
            <a:r>
              <a:rPr lang="en-US" altLang="zh-CN" sz="1200" dirty="0">
                <a:solidFill>
                  <a:schemeClr val="bg1"/>
                </a:solidFill>
              </a:rPr>
              <a:t>β-</a:t>
            </a:r>
            <a:r>
              <a:rPr lang="zh-CN" altLang="en-US" sz="1200" dirty="0">
                <a:solidFill>
                  <a:schemeClr val="bg1"/>
                </a:solidFill>
              </a:rPr>
              <a:t>内酰胺环结构，</a:t>
            </a:r>
            <a:r>
              <a:rPr lang="en-US" altLang="zh-CN" sz="1200" dirty="0">
                <a:solidFill>
                  <a:schemeClr val="bg1"/>
                </a:solidFill>
              </a:rPr>
              <a:t>3-</a:t>
            </a:r>
            <a:r>
              <a:rPr lang="zh-CN" altLang="en-US" sz="1200" dirty="0">
                <a:solidFill>
                  <a:schemeClr val="bg1"/>
                </a:solidFill>
              </a:rPr>
              <a:t>位上的氨基噻唑肟基侧链和</a:t>
            </a:r>
            <a:r>
              <a:rPr lang="en-US" altLang="zh-CN" sz="1200" dirty="0">
                <a:solidFill>
                  <a:schemeClr val="bg1"/>
                </a:solidFill>
              </a:rPr>
              <a:t>4-</a:t>
            </a:r>
            <a:r>
              <a:rPr lang="zh-CN" altLang="en-US" sz="1200" dirty="0">
                <a:solidFill>
                  <a:schemeClr val="bg1"/>
                </a:solidFill>
              </a:rPr>
              <a:t>位上的甲基赋予其对金属酶的稳定性</a:t>
            </a:r>
            <a:br>
              <a:rPr lang="en-US" altLang="zh-CN" sz="1200" dirty="0">
                <a:solidFill>
                  <a:schemeClr val="tx1">
                    <a:lumMod val="50000"/>
                    <a:lumOff val="50000"/>
                  </a:schemeClr>
                </a:solidFill>
              </a:rPr>
            </a:br>
            <a:r>
              <a:rPr lang="en-US" altLang="zh-CN" sz="1200" dirty="0" err="1">
                <a:solidFill>
                  <a:schemeClr val="tx1">
                    <a:lumMod val="50000"/>
                    <a:lumOff val="50000"/>
                  </a:schemeClr>
                </a:solidFill>
              </a:rPr>
              <a:t>Philip,Hinchliffe,et</a:t>
            </a:r>
            <a:r>
              <a:rPr lang="zh-CN" altLang="en-US" sz="1200" dirty="0">
                <a:solidFill>
                  <a:schemeClr val="tx1">
                    <a:lumMod val="50000"/>
                    <a:lumOff val="50000"/>
                  </a:schemeClr>
                </a:solidFill>
              </a:rPr>
              <a:t> </a:t>
            </a:r>
            <a:r>
              <a:rPr lang="en-US" altLang="zh-CN" sz="1200" dirty="0" err="1">
                <a:solidFill>
                  <a:schemeClr val="tx1">
                    <a:lumMod val="50000"/>
                    <a:lumOff val="50000"/>
                  </a:schemeClr>
                </a:solidFill>
              </a:rPr>
              <a:t>al.The</a:t>
            </a:r>
            <a:r>
              <a:rPr lang="en-US" altLang="zh-CN" sz="1200" dirty="0">
                <a:solidFill>
                  <a:schemeClr val="tx1">
                    <a:lumMod val="50000"/>
                    <a:lumOff val="50000"/>
                  </a:schemeClr>
                </a:solidFill>
              </a:rPr>
              <a:t> Journal of biological chemistry,2023,299(5):104606</a:t>
            </a:r>
            <a:r>
              <a:rPr lang="zh-CN" altLang="en-US" sz="1200" b="0" i="0" kern="1200" dirty="0">
                <a:solidFill>
                  <a:schemeClr val="tx1"/>
                </a:solidFill>
                <a:effectLst/>
                <a:latin typeface="+mn-lt"/>
                <a:ea typeface="+mn-ea"/>
                <a:cs typeface="+mn-cs"/>
              </a:rPr>
              <a:t>双环 </a:t>
            </a:r>
            <a:r>
              <a:rPr lang="en-US" altLang="zh-CN" sz="1200" b="0" i="0" kern="1200" dirty="0">
                <a:solidFill>
                  <a:schemeClr val="tx1"/>
                </a:solidFill>
                <a:effectLst/>
                <a:latin typeface="+mn-lt"/>
                <a:ea typeface="+mn-ea"/>
                <a:cs typeface="+mn-cs"/>
              </a:rPr>
              <a:t>β-</a:t>
            </a:r>
            <a:r>
              <a:rPr lang="zh-CN" altLang="en-US" sz="1200" b="0" i="0" kern="1200" dirty="0">
                <a:solidFill>
                  <a:schemeClr val="tx1"/>
                </a:solidFill>
                <a:effectLst/>
                <a:latin typeface="+mn-lt"/>
                <a:ea typeface="+mn-ea"/>
                <a:cs typeface="+mn-cs"/>
              </a:rPr>
              <a:t>内酰胺类药物包含各种不同的类别（图</a:t>
            </a:r>
            <a:r>
              <a:rPr lang="en-US" altLang="zh-CN" sz="1200" b="0" i="0" kern="1200" dirty="0">
                <a:solidFill>
                  <a:schemeClr val="tx1"/>
                </a:solidFill>
                <a:effectLst/>
                <a:latin typeface="+mn-lt"/>
                <a:ea typeface="+mn-ea"/>
                <a:cs typeface="+mn-cs"/>
              </a:rPr>
              <a:t>1A</a:t>
            </a:r>
            <a:r>
              <a:rPr lang="zh-CN" altLang="en-US" sz="1200" b="0" i="0" kern="1200" dirty="0">
                <a:solidFill>
                  <a:schemeClr val="tx1"/>
                </a:solidFill>
                <a:effectLst/>
                <a:latin typeface="+mn-lt"/>
                <a:ea typeface="+mn-ea"/>
                <a:cs typeface="+mn-cs"/>
              </a:rPr>
              <a:t>包含头孢菌素类），与四元 </a:t>
            </a:r>
            <a:r>
              <a:rPr lang="en-US" altLang="zh-CN" sz="1200" b="0" i="0" kern="1200" dirty="0">
                <a:solidFill>
                  <a:schemeClr val="tx1"/>
                </a:solidFill>
                <a:effectLst/>
                <a:latin typeface="+mn-lt"/>
                <a:ea typeface="+mn-ea"/>
                <a:cs typeface="+mn-cs"/>
              </a:rPr>
              <a:t>β-</a:t>
            </a:r>
            <a:r>
              <a:rPr lang="zh-CN" altLang="en-US" sz="1200" b="0" i="0" kern="1200" dirty="0">
                <a:solidFill>
                  <a:schemeClr val="tx1"/>
                </a:solidFill>
                <a:effectLst/>
                <a:latin typeface="+mn-lt"/>
                <a:ea typeface="+mn-ea"/>
                <a:cs typeface="+mn-cs"/>
              </a:rPr>
              <a:t>内酰胺环稠合的环存在不同；头孢菌素有</a:t>
            </a:r>
            <a:r>
              <a:rPr lang="zh-CN" altLang="en-US" sz="1200" dirty="0">
                <a:solidFill>
                  <a:schemeClr val="bg1"/>
                </a:solidFill>
              </a:rPr>
              <a:t>六元二氢噻嗪环；</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B1 </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B3 MBL </a:t>
            </a:r>
            <a:r>
              <a:rPr lang="zh-CN" altLang="en-US" sz="1200" b="0" i="0" kern="1200" dirty="0">
                <a:solidFill>
                  <a:schemeClr val="tx1"/>
                </a:solidFill>
                <a:effectLst/>
                <a:latin typeface="+mn-lt"/>
                <a:ea typeface="+mn-ea"/>
                <a:cs typeface="+mn-cs"/>
              </a:rPr>
              <a:t>可水解所有双环 </a:t>
            </a:r>
            <a:r>
              <a:rPr lang="en-US" altLang="zh-CN" sz="1200" b="0" i="0" kern="1200" dirty="0">
                <a:solidFill>
                  <a:schemeClr val="tx1"/>
                </a:solidFill>
                <a:effectLst/>
                <a:latin typeface="+mn-lt"/>
                <a:ea typeface="+mn-ea"/>
                <a:cs typeface="+mn-cs"/>
              </a:rPr>
              <a:t>β-</a:t>
            </a:r>
            <a:r>
              <a:rPr lang="zh-CN" altLang="en-US" sz="1200" b="0" i="0" kern="1200" dirty="0">
                <a:solidFill>
                  <a:schemeClr val="tx1"/>
                </a:solidFill>
                <a:effectLst/>
                <a:latin typeface="+mn-lt"/>
                <a:ea typeface="+mn-ea"/>
                <a:cs typeface="+mn-cs"/>
              </a:rPr>
              <a:t>内酰胺类</a:t>
            </a:r>
            <a:endParaRPr lang="en-US" altLang="zh-CN" sz="1200" dirty="0">
              <a:solidFill>
                <a:schemeClr val="tx1">
                  <a:lumMod val="50000"/>
                  <a:lumOff val="50000"/>
                </a:schemeClr>
              </a:solidFill>
            </a:endParaRPr>
          </a:p>
          <a:p>
            <a:endParaRPr lang="zh-CN" altLang="en-US" dirty="0"/>
          </a:p>
        </p:txBody>
      </p:sp>
      <p:sp>
        <p:nvSpPr>
          <p:cNvPr id="4" name="灯片编号占位符 3"/>
          <p:cNvSpPr>
            <a:spLocks noGrp="1"/>
          </p:cNvSpPr>
          <p:nvPr>
            <p:ph type="sldNum" sz="quarter" idx="5"/>
          </p:nvPr>
        </p:nvSpPr>
        <p:spPr/>
        <p:txBody>
          <a:bodyPr/>
          <a:lstStyle/>
          <a:p>
            <a:fld id="{9A086B22-4E04-4CCD-A8D7-1EB5AD44BDD8}" type="slidenum">
              <a:rPr lang="en-GB" smtClean="0"/>
              <a:t>16</a:t>
            </a:fld>
            <a:endParaRPr lang="en-GB"/>
          </a:p>
        </p:txBody>
      </p:sp>
    </p:spTree>
    <p:extLst>
      <p:ext uri="{BB962C8B-B14F-4D97-AF65-F5344CB8AC3E}">
        <p14:creationId xmlns:p14="http://schemas.microsoft.com/office/powerpoint/2010/main" val="2075334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lumMod val="50000"/>
                    <a:lumOff val="50000"/>
                  </a:schemeClr>
                </a:solidFill>
              </a:rPr>
              <a:t>1</a:t>
            </a:r>
            <a:r>
              <a:rPr lang="zh-CN" altLang="en-US" sz="800" dirty="0">
                <a:solidFill>
                  <a:schemeClr val="tx1">
                    <a:lumMod val="50000"/>
                    <a:lumOff val="50000"/>
                  </a:schemeClr>
                </a:solidFill>
              </a:rPr>
              <a:t>、李子尧</a:t>
            </a:r>
            <a:r>
              <a:rPr lang="en-US" altLang="zh-CN" sz="800" dirty="0">
                <a:solidFill>
                  <a:schemeClr val="tx1">
                    <a:lumMod val="50000"/>
                    <a:lumOff val="50000"/>
                  </a:schemeClr>
                </a:solidFill>
              </a:rPr>
              <a:t>,</a:t>
            </a:r>
            <a:r>
              <a:rPr lang="zh-CN" altLang="en-US" sz="800" dirty="0">
                <a:solidFill>
                  <a:schemeClr val="tx1">
                    <a:lumMod val="50000"/>
                    <a:lumOff val="50000"/>
                  </a:schemeClr>
                </a:solidFill>
              </a:rPr>
              <a:t> 等</a:t>
            </a:r>
            <a:r>
              <a:rPr lang="en-US" altLang="zh-CN" sz="800" dirty="0">
                <a:solidFill>
                  <a:schemeClr val="tx1">
                    <a:lumMod val="50000"/>
                    <a:lumOff val="50000"/>
                  </a:schemeClr>
                </a:solidFill>
              </a:rPr>
              <a:t>. </a:t>
            </a:r>
            <a:r>
              <a:rPr lang="zh-CN" altLang="en-US" sz="800" dirty="0">
                <a:solidFill>
                  <a:schemeClr val="tx1">
                    <a:lumMod val="50000"/>
                    <a:lumOff val="50000"/>
                  </a:schemeClr>
                </a:solidFill>
              </a:rPr>
              <a:t>中国临床新医学</a:t>
            </a:r>
            <a:r>
              <a:rPr lang="en-US" altLang="zh-CN" sz="800" dirty="0">
                <a:solidFill>
                  <a:schemeClr val="tx1">
                    <a:lumMod val="50000"/>
                    <a:lumOff val="50000"/>
                  </a:schemeClr>
                </a:solidFill>
              </a:rPr>
              <a:t>,2021,14(3):256-261.</a:t>
            </a:r>
            <a:r>
              <a:rPr lang="en-US" altLang="zh-CN"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mn-ea"/>
              </a:rPr>
              <a:t> β-</a:t>
            </a:r>
            <a:r>
              <a:rPr lang="zh-CN" altLang="en-US"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mn-ea"/>
              </a:rPr>
              <a:t>内酰胺酶主要集中在细菌的细胞周质内，可在</a:t>
            </a:r>
            <a:r>
              <a:rPr lang="en-US" altLang="zh-CN"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mn-ea"/>
              </a:rPr>
              <a:t>β-</a:t>
            </a:r>
            <a:r>
              <a:rPr lang="zh-CN" altLang="en-US"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mn-ea"/>
              </a:rPr>
              <a:t>内酰胺类药物到达细胞壁中的</a:t>
            </a:r>
            <a:r>
              <a:rPr lang="en-US" altLang="zh-CN"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mn-ea"/>
              </a:rPr>
              <a:t>PBP</a:t>
            </a:r>
            <a:r>
              <a:rPr lang="zh-CN" altLang="en-US"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mn-ea"/>
              </a:rPr>
              <a:t>靶位之前将其水解</a:t>
            </a:r>
            <a:endParaRPr lang="en-US" altLang="zh-CN" sz="800" dirty="0">
              <a:solidFill>
                <a:schemeClr val="tx1">
                  <a:lumMod val="50000"/>
                  <a:lumOff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tx1">
                    <a:lumMod val="50000"/>
                    <a:lumOff val="50000"/>
                  </a:schemeClr>
                </a:solidFill>
              </a:rPr>
              <a:t>2</a:t>
            </a:r>
            <a:r>
              <a:rPr lang="zh-CN" altLang="en-US" sz="800" dirty="0">
                <a:solidFill>
                  <a:schemeClr val="tx1">
                    <a:lumMod val="50000"/>
                    <a:lumOff val="50000"/>
                  </a:schemeClr>
                </a:solidFill>
              </a:rPr>
              <a:t>、</a:t>
            </a:r>
            <a:r>
              <a:rPr lang="en-US" altLang="zh-CN" sz="800" dirty="0" err="1">
                <a:solidFill>
                  <a:schemeClr val="tx1">
                    <a:lumMod val="50000"/>
                    <a:lumOff val="50000"/>
                  </a:schemeClr>
                </a:solidFill>
              </a:rPr>
              <a:t>Carolina,López,et</a:t>
            </a:r>
            <a:r>
              <a:rPr lang="en-US" altLang="zh-CN" sz="800" dirty="0">
                <a:solidFill>
                  <a:schemeClr val="tx1">
                    <a:lumMod val="50000"/>
                    <a:lumOff val="50000"/>
                  </a:schemeClr>
                </a:solidFill>
              </a:rPr>
              <a:t> </a:t>
            </a:r>
            <a:r>
              <a:rPr lang="en-US" altLang="zh-CN" sz="800" dirty="0" err="1">
                <a:solidFill>
                  <a:schemeClr val="tx1">
                    <a:lumMod val="50000"/>
                    <a:lumOff val="50000"/>
                  </a:schemeClr>
                </a:solidFill>
              </a:rPr>
              <a:t>al.Nature</a:t>
            </a:r>
            <a:r>
              <a:rPr lang="en-US" altLang="zh-CN" sz="800" dirty="0">
                <a:solidFill>
                  <a:schemeClr val="tx1">
                    <a:lumMod val="50000"/>
                    <a:lumOff val="50000"/>
                  </a:schemeClr>
                </a:solidFill>
              </a:rPr>
              <a:t> communications,2019,10(1):3617.</a:t>
            </a:r>
            <a:r>
              <a:rPr lang="en-US" altLang="zh-CN"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mn-ea"/>
              </a:rPr>
              <a:t> MBL</a:t>
            </a:r>
            <a:r>
              <a:rPr lang="zh-CN" altLang="en-US"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sym typeface="+mn-ea"/>
              </a:rPr>
              <a:t>中的</a:t>
            </a:r>
            <a:r>
              <a:rPr lang="en-US" altLang="zh-CN"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VIM</a:t>
            </a:r>
            <a:r>
              <a:rPr lang="zh-CN" altLang="en-US"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a:t>
            </a:r>
            <a:r>
              <a:rPr lang="en-US" altLang="zh-CN"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IMP</a:t>
            </a:r>
            <a:r>
              <a:rPr lang="zh-CN" altLang="en-US"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等主要位于细胞周质中，</a:t>
            </a:r>
            <a:r>
              <a:rPr lang="en-US" altLang="zh-CN"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NDM</a:t>
            </a:r>
            <a:r>
              <a:rPr lang="zh-CN" altLang="en-US" sz="8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则以脂蛋白形式锚定在细菌的外膜</a:t>
            </a:r>
            <a:endParaRPr lang="en-US" altLang="zh-CN" sz="800" dirty="0">
              <a:solidFill>
                <a:schemeClr val="tx1">
                  <a:lumMod val="50000"/>
                  <a:lumOff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a:solidFill>
                  <a:schemeClr val="bg1">
                    <a:lumMod val="50000"/>
                  </a:schemeClr>
                </a:solidFill>
                <a:cs typeface="+mn-ea"/>
                <a:sym typeface="+mn-lt"/>
              </a:rPr>
              <a:t>3</a:t>
            </a:r>
            <a:r>
              <a:rPr lang="zh-CN" altLang="en-US" sz="800" dirty="0">
                <a:solidFill>
                  <a:schemeClr val="bg1">
                    <a:lumMod val="50000"/>
                  </a:schemeClr>
                </a:solidFill>
                <a:cs typeface="+mn-ea"/>
                <a:sym typeface="+mn-lt"/>
              </a:rPr>
              <a:t>、</a:t>
            </a:r>
            <a:r>
              <a:rPr lang="en-US" altLang="zh-CN" sz="800" dirty="0" err="1">
                <a:solidFill>
                  <a:schemeClr val="bg1">
                    <a:lumMod val="50000"/>
                  </a:schemeClr>
                </a:solidFill>
                <a:cs typeface="+mn-ea"/>
                <a:sym typeface="+mn-lt"/>
              </a:rPr>
              <a:t>Balaji,Veeraraghavan,et</a:t>
            </a:r>
            <a:r>
              <a:rPr lang="en-US" altLang="zh-CN" sz="800" dirty="0">
                <a:solidFill>
                  <a:schemeClr val="bg1">
                    <a:lumMod val="50000"/>
                  </a:schemeClr>
                </a:solidFill>
                <a:cs typeface="+mn-ea"/>
                <a:sym typeface="+mn-lt"/>
              </a:rPr>
              <a:t> al. Indian journal of medical microbiology,2021,39(3):286-288.</a:t>
            </a:r>
            <a:r>
              <a:rPr lang="zh-CN" altLang="en-US" sz="800" dirty="0">
                <a:solidFill>
                  <a:schemeClr val="bg1">
                    <a:lumMod val="50000"/>
                  </a:schemeClr>
                </a:solidFill>
                <a:cs typeface="+mn-ea"/>
                <a:sym typeface="+mn-lt"/>
              </a:rPr>
              <a:t>头孢他啶可被</a:t>
            </a:r>
            <a:r>
              <a:rPr lang="en-US" altLang="zh-CN" sz="800" dirty="0">
                <a:solidFill>
                  <a:schemeClr val="bg1">
                    <a:lumMod val="50000"/>
                  </a:schemeClr>
                </a:solidFill>
                <a:cs typeface="+mn-ea"/>
                <a:sym typeface="+mn-lt"/>
              </a:rPr>
              <a:t>MBL</a:t>
            </a:r>
            <a:r>
              <a:rPr lang="zh-CN" altLang="en-US" sz="800" dirty="0">
                <a:solidFill>
                  <a:schemeClr val="bg1">
                    <a:lumMod val="50000"/>
                  </a:schemeClr>
                </a:solidFill>
                <a:cs typeface="+mn-ea"/>
                <a:sym typeface="+mn-lt"/>
              </a:rPr>
              <a:t>水解。</a:t>
            </a:r>
            <a:r>
              <a:rPr lang="en-US" altLang="zh-CN" sz="800" dirty="0">
                <a:solidFill>
                  <a:schemeClr val="bg1">
                    <a:lumMod val="50000"/>
                  </a:schemeClr>
                </a:solidFill>
                <a:cs typeface="+mn-ea"/>
                <a:sym typeface="+mn-lt"/>
              </a:rPr>
              <a:t>MBL</a:t>
            </a:r>
            <a:r>
              <a:rPr lang="zh-CN" altLang="en-US" sz="800" dirty="0">
                <a:solidFill>
                  <a:schemeClr val="bg1">
                    <a:lumMod val="50000"/>
                  </a:schemeClr>
                </a:solidFill>
                <a:cs typeface="+mn-ea"/>
                <a:sym typeface="+mn-lt"/>
              </a:rPr>
              <a:t>可共产</a:t>
            </a:r>
            <a:r>
              <a:rPr lang="en-US" altLang="zh-CN" sz="800" dirty="0">
                <a:solidFill>
                  <a:schemeClr val="bg1">
                    <a:lumMod val="50000"/>
                  </a:schemeClr>
                </a:solidFill>
                <a:cs typeface="+mn-ea"/>
                <a:sym typeface="+mn-lt"/>
              </a:rPr>
              <a:t>ESBL</a:t>
            </a:r>
            <a:r>
              <a:rPr lang="zh-CN" altLang="en-US" sz="800" dirty="0">
                <a:solidFill>
                  <a:schemeClr val="bg1">
                    <a:lumMod val="50000"/>
                  </a:schemeClr>
                </a:solidFill>
                <a:cs typeface="+mn-ea"/>
                <a:sym typeface="+mn-lt"/>
              </a:rPr>
              <a:t>和</a:t>
            </a:r>
            <a:r>
              <a:rPr lang="en-US" altLang="zh-CN" sz="800" dirty="0">
                <a:solidFill>
                  <a:schemeClr val="bg1">
                    <a:lumMod val="50000"/>
                  </a:schemeClr>
                </a:solidFill>
                <a:cs typeface="+mn-ea"/>
                <a:sym typeface="+mn-lt"/>
              </a:rPr>
              <a:t>C</a:t>
            </a:r>
            <a:r>
              <a:rPr lang="zh-CN" altLang="en-US" sz="800" dirty="0">
                <a:solidFill>
                  <a:schemeClr val="bg1">
                    <a:lumMod val="50000"/>
                  </a:schemeClr>
                </a:solidFill>
                <a:cs typeface="+mn-ea"/>
                <a:sym typeface="+mn-lt"/>
              </a:rPr>
              <a:t>类酶能水解氨曲南，但受到阿维巴坦（抑制</a:t>
            </a:r>
            <a:r>
              <a:rPr lang="en-US" altLang="zh-CN" sz="800" dirty="0">
                <a:solidFill>
                  <a:schemeClr val="bg1">
                    <a:lumMod val="50000"/>
                  </a:schemeClr>
                </a:solidFill>
                <a:cs typeface="+mn-ea"/>
                <a:sym typeface="+mn-lt"/>
              </a:rPr>
              <a:t>A</a:t>
            </a:r>
            <a:r>
              <a:rPr lang="zh-CN" altLang="en-US" sz="800" dirty="0">
                <a:solidFill>
                  <a:schemeClr val="bg1">
                    <a:lumMod val="50000"/>
                  </a:schemeClr>
                </a:solidFill>
                <a:cs typeface="+mn-ea"/>
                <a:sym typeface="+mn-lt"/>
              </a:rPr>
              <a:t>和</a:t>
            </a:r>
            <a:r>
              <a:rPr lang="en-US" altLang="zh-CN" sz="800" dirty="0">
                <a:solidFill>
                  <a:schemeClr val="bg1">
                    <a:lumMod val="50000"/>
                  </a:schemeClr>
                </a:solidFill>
                <a:cs typeface="+mn-ea"/>
                <a:sym typeface="+mn-lt"/>
              </a:rPr>
              <a:t>C</a:t>
            </a:r>
            <a:r>
              <a:rPr lang="zh-CN" altLang="en-US" sz="800" dirty="0">
                <a:solidFill>
                  <a:schemeClr val="bg1">
                    <a:lumMod val="50000"/>
                  </a:schemeClr>
                </a:solidFill>
                <a:cs typeface="+mn-ea"/>
                <a:sym typeface="+mn-lt"/>
              </a:rPr>
              <a:t>类酶）的保护</a:t>
            </a:r>
            <a:endParaRPr lang="en-US" altLang="zh-CN" sz="800" dirty="0">
              <a:solidFill>
                <a:schemeClr val="bg1">
                  <a:lumMod val="50000"/>
                </a:schemeClr>
              </a:solidFill>
              <a:cs typeface="+mn-ea"/>
              <a:sym typeface="+mn-lt"/>
            </a:endParaRPr>
          </a:p>
          <a:p>
            <a:r>
              <a:rPr lang="en-US" altLang="zh-CN" sz="800" dirty="0">
                <a:solidFill>
                  <a:schemeClr val="tx1">
                    <a:lumMod val="50000"/>
                    <a:lumOff val="50000"/>
                  </a:schemeClr>
                </a:solidFill>
                <a:cs typeface="+mn-cs"/>
                <a:sym typeface="+mn-lt"/>
              </a:rPr>
              <a:t>4</a:t>
            </a:r>
            <a:r>
              <a:rPr lang="zh-CN" altLang="en-US" sz="800" dirty="0">
                <a:solidFill>
                  <a:schemeClr val="tx1">
                    <a:lumMod val="50000"/>
                    <a:lumOff val="50000"/>
                  </a:schemeClr>
                </a:solidFill>
                <a:cs typeface="+mn-cs"/>
                <a:sym typeface="+mn-lt"/>
              </a:rPr>
              <a:t>、</a:t>
            </a:r>
            <a:r>
              <a:rPr lang="zh-CN" altLang="en-US" sz="800" dirty="0">
                <a:solidFill>
                  <a:schemeClr val="bg1">
                    <a:lumMod val="50000"/>
                  </a:schemeClr>
                </a:solidFill>
                <a:cs typeface="+mn-ea"/>
                <a:sym typeface="+mn-lt"/>
              </a:rPr>
              <a:t>注射用氨曲南阿维巴坦钠说明书</a:t>
            </a:r>
            <a:r>
              <a:rPr lang="en-US" altLang="zh-CN" sz="800" dirty="0">
                <a:solidFill>
                  <a:schemeClr val="bg1">
                    <a:lumMod val="50000"/>
                  </a:schemeClr>
                </a:solidFill>
                <a:cs typeface="+mn-ea"/>
                <a:sym typeface="+mn-lt"/>
              </a:rPr>
              <a:t>.</a:t>
            </a:r>
            <a:r>
              <a:rPr lang="en-US" altLang="zh-CN" sz="800" dirty="0">
                <a:solidFill>
                  <a:schemeClr val="tx1">
                    <a:lumMod val="50000"/>
                    <a:lumOff val="50000"/>
                  </a:schemeClr>
                </a:solidFill>
              </a:rPr>
              <a:t> Accessed on 2025-6-30.</a:t>
            </a:r>
            <a:r>
              <a:rPr lang="zh-CN" altLang="en-US" sz="1200" kern="1200" dirty="0">
                <a:solidFill>
                  <a:schemeClr val="tx1"/>
                </a:solidFill>
                <a:effectLst/>
                <a:latin typeface="+mn-lt"/>
                <a:ea typeface="+mn-ea"/>
                <a:cs typeface="+mn-cs"/>
              </a:rPr>
              <a:t>氨曲南与青霉素结合蛋白（</a:t>
            </a:r>
            <a:r>
              <a:rPr lang="en-US" altLang="zh-CN" sz="1200" kern="1200" dirty="0">
                <a:solidFill>
                  <a:schemeClr val="tx1"/>
                </a:solidFill>
                <a:effectLst/>
                <a:latin typeface="+mn-lt"/>
                <a:ea typeface="+mn-ea"/>
                <a:cs typeface="+mn-cs"/>
              </a:rPr>
              <a:t>PBP</a:t>
            </a:r>
            <a:r>
              <a:rPr lang="zh-CN" altLang="en-US" sz="1200" kern="1200" dirty="0">
                <a:solidFill>
                  <a:schemeClr val="tx1"/>
                </a:solidFill>
                <a:effectLst/>
                <a:latin typeface="+mn-lt"/>
                <a:ea typeface="+mn-ea"/>
                <a:cs typeface="+mn-cs"/>
              </a:rPr>
              <a:t>）结合后，可抑制细菌细胞壁肽聚糖合成，导致细菌细胞裂解和死亡，对 </a:t>
            </a:r>
            <a:r>
              <a:rPr lang="en-US" altLang="zh-CN" sz="1200" kern="1200" dirty="0">
                <a:solidFill>
                  <a:schemeClr val="tx1"/>
                </a:solidFill>
                <a:effectLst/>
                <a:latin typeface="+mn-lt"/>
                <a:ea typeface="+mn-ea"/>
                <a:cs typeface="+mn-cs"/>
              </a:rPr>
              <a:t>B </a:t>
            </a:r>
            <a:r>
              <a:rPr lang="zh-CN" altLang="en-US" sz="1200" kern="1200" dirty="0">
                <a:solidFill>
                  <a:schemeClr val="tx1"/>
                </a:solidFill>
                <a:effectLst/>
                <a:latin typeface="+mn-lt"/>
                <a:ea typeface="+mn-ea"/>
                <a:cs typeface="+mn-cs"/>
              </a:rPr>
              <a:t>类酶（金属 </a:t>
            </a:r>
            <a:r>
              <a:rPr lang="en-US" altLang="zh-CN" sz="1200" kern="1200" dirty="0">
                <a:solidFill>
                  <a:schemeClr val="tx1"/>
                </a:solidFill>
                <a:effectLst/>
                <a:latin typeface="+mn-lt"/>
                <a:ea typeface="+mn-ea"/>
                <a:cs typeface="+mn-cs"/>
              </a:rPr>
              <a:t>β-</a:t>
            </a:r>
            <a:r>
              <a:rPr lang="zh-CN" altLang="en-US" sz="1200" kern="1200" dirty="0">
                <a:solidFill>
                  <a:schemeClr val="tx1"/>
                </a:solidFill>
                <a:effectLst/>
                <a:latin typeface="+mn-lt"/>
                <a:ea typeface="+mn-ea"/>
                <a:cs typeface="+mn-cs"/>
              </a:rPr>
              <a:t>内酰胺酶）稳定；阿维巴坦可抑制 </a:t>
            </a:r>
            <a:r>
              <a:rPr lang="en-US" altLang="zh-CN" sz="1200" kern="1200" dirty="0">
                <a:solidFill>
                  <a:schemeClr val="tx1"/>
                </a:solidFill>
                <a:effectLst/>
                <a:latin typeface="+mn-lt"/>
                <a:ea typeface="+mn-ea"/>
                <a:cs typeface="+mn-cs"/>
              </a:rPr>
              <a:t>Ambler A </a:t>
            </a:r>
            <a:r>
              <a:rPr lang="zh-CN" altLang="en-US" sz="1200" kern="1200" dirty="0">
                <a:solidFill>
                  <a:schemeClr val="tx1"/>
                </a:solidFill>
                <a:effectLst/>
                <a:latin typeface="+mn-lt"/>
                <a:ea typeface="+mn-ea"/>
                <a:cs typeface="+mn-cs"/>
              </a:rPr>
              <a:t>类和 </a:t>
            </a:r>
            <a:r>
              <a:rPr lang="en-US" altLang="zh-CN" sz="1200" kern="1200" dirty="0">
                <a:solidFill>
                  <a:schemeClr val="tx1"/>
                </a:solidFill>
                <a:effectLst/>
                <a:latin typeface="+mn-lt"/>
                <a:ea typeface="+mn-ea"/>
                <a:cs typeface="+mn-cs"/>
              </a:rPr>
              <a:t>C </a:t>
            </a:r>
            <a:r>
              <a:rPr lang="zh-CN" altLang="en-US" sz="1200" kern="1200" dirty="0">
                <a:solidFill>
                  <a:schemeClr val="tx1"/>
                </a:solidFill>
                <a:effectLst/>
                <a:latin typeface="+mn-lt"/>
                <a:ea typeface="+mn-ea"/>
                <a:cs typeface="+mn-cs"/>
              </a:rPr>
              <a:t>类 </a:t>
            </a:r>
            <a:r>
              <a:rPr lang="en-US" altLang="zh-CN" sz="1200" kern="1200" dirty="0">
                <a:solidFill>
                  <a:schemeClr val="tx1"/>
                </a:solidFill>
                <a:effectLst/>
                <a:latin typeface="+mn-lt"/>
                <a:ea typeface="+mn-ea"/>
                <a:cs typeface="+mn-cs"/>
              </a:rPr>
              <a:t>β-</a:t>
            </a:r>
            <a:r>
              <a:rPr lang="zh-CN" altLang="en-US" sz="1200" kern="1200" dirty="0">
                <a:solidFill>
                  <a:schemeClr val="tx1"/>
                </a:solidFill>
                <a:effectLst/>
                <a:latin typeface="+mn-lt"/>
                <a:ea typeface="+mn-ea"/>
                <a:cs typeface="+mn-cs"/>
              </a:rPr>
              <a:t>内酰胺酶以及某些 </a:t>
            </a:r>
            <a:r>
              <a:rPr lang="en-US" altLang="zh-CN" sz="1200" kern="1200" dirty="0">
                <a:solidFill>
                  <a:schemeClr val="tx1"/>
                </a:solidFill>
                <a:effectLst/>
                <a:latin typeface="+mn-lt"/>
                <a:ea typeface="+mn-ea"/>
                <a:cs typeface="+mn-cs"/>
              </a:rPr>
              <a:t>D </a:t>
            </a:r>
            <a:r>
              <a:rPr lang="zh-CN" altLang="en-US" sz="1200" kern="1200" dirty="0">
                <a:solidFill>
                  <a:schemeClr val="tx1"/>
                </a:solidFill>
                <a:effectLst/>
                <a:latin typeface="+mn-lt"/>
                <a:ea typeface="+mn-ea"/>
                <a:cs typeface="+mn-cs"/>
              </a:rPr>
              <a:t>类 </a:t>
            </a:r>
            <a:r>
              <a:rPr lang="en-US" altLang="zh-CN" sz="1200" kern="1200" dirty="0">
                <a:solidFill>
                  <a:schemeClr val="tx1"/>
                </a:solidFill>
                <a:effectLst/>
                <a:latin typeface="+mn-lt"/>
                <a:ea typeface="+mn-ea"/>
                <a:cs typeface="+mn-cs"/>
              </a:rPr>
              <a:t>β-</a:t>
            </a:r>
            <a:r>
              <a:rPr lang="zh-CN" altLang="en-US" sz="1200" kern="1200" dirty="0">
                <a:solidFill>
                  <a:schemeClr val="tx1"/>
                </a:solidFill>
                <a:effectLst/>
                <a:latin typeface="+mn-lt"/>
                <a:ea typeface="+mn-ea"/>
                <a:cs typeface="+mn-cs"/>
              </a:rPr>
              <a:t>内酰胺酶，包括超广谱 </a:t>
            </a:r>
            <a:r>
              <a:rPr lang="en-US" altLang="zh-CN" sz="1200" kern="1200" dirty="0">
                <a:solidFill>
                  <a:schemeClr val="tx1"/>
                </a:solidFill>
                <a:effectLst/>
                <a:latin typeface="+mn-lt"/>
                <a:ea typeface="+mn-ea"/>
                <a:cs typeface="+mn-cs"/>
              </a:rPr>
              <a:t>β-</a:t>
            </a:r>
            <a:r>
              <a:rPr lang="zh-CN" altLang="en-US" sz="1200" kern="1200" dirty="0">
                <a:solidFill>
                  <a:schemeClr val="tx1"/>
                </a:solidFill>
                <a:effectLst/>
                <a:latin typeface="+mn-lt"/>
                <a:ea typeface="+mn-ea"/>
                <a:cs typeface="+mn-cs"/>
              </a:rPr>
              <a:t>内酰胺酶（</a:t>
            </a:r>
            <a:r>
              <a:rPr lang="en-US" altLang="zh-CN" sz="1200" kern="1200" dirty="0">
                <a:solidFill>
                  <a:schemeClr val="tx1"/>
                </a:solidFill>
                <a:effectLst/>
                <a:latin typeface="+mn-lt"/>
                <a:ea typeface="+mn-ea"/>
                <a:cs typeface="+mn-cs"/>
              </a:rPr>
              <a:t>ESBL</a:t>
            </a:r>
            <a:r>
              <a:rPr lang="zh-CN" altLang="en-US" sz="1200" kern="1200" dirty="0">
                <a:solidFill>
                  <a:schemeClr val="tx1"/>
                </a:solidFill>
                <a:effectLst/>
                <a:latin typeface="+mn-lt"/>
                <a:ea typeface="+mn-ea"/>
                <a:cs typeface="+mn-cs"/>
              </a:rPr>
              <a:t>）、 肺炎克雷伯菌碳青霉烯酶（</a:t>
            </a:r>
            <a:r>
              <a:rPr lang="en-US" altLang="zh-CN" sz="1200" kern="1200" dirty="0">
                <a:solidFill>
                  <a:schemeClr val="tx1"/>
                </a:solidFill>
                <a:effectLst/>
                <a:latin typeface="+mn-lt"/>
                <a:ea typeface="+mn-ea"/>
                <a:cs typeface="+mn-cs"/>
              </a:rPr>
              <a:t>KPC</a:t>
            </a:r>
            <a:r>
              <a:rPr lang="zh-CN" altLang="en-US" sz="1200" kern="1200" dirty="0">
                <a:solidFill>
                  <a:schemeClr val="tx1"/>
                </a:solidFill>
                <a:effectLst/>
                <a:latin typeface="+mn-lt"/>
                <a:ea typeface="+mn-ea"/>
                <a:cs typeface="+mn-cs"/>
              </a:rPr>
              <a:t>）和 </a:t>
            </a:r>
            <a:r>
              <a:rPr lang="en-US" altLang="zh-CN" sz="1200" kern="1200" dirty="0">
                <a:solidFill>
                  <a:schemeClr val="tx1"/>
                </a:solidFill>
                <a:effectLst/>
                <a:latin typeface="+mn-lt"/>
                <a:ea typeface="+mn-ea"/>
                <a:cs typeface="+mn-cs"/>
              </a:rPr>
              <a:t>OXA-48 </a:t>
            </a:r>
            <a:r>
              <a:rPr lang="zh-CN" altLang="en-US" sz="1200" kern="1200" dirty="0">
                <a:solidFill>
                  <a:schemeClr val="tx1"/>
                </a:solidFill>
                <a:effectLst/>
                <a:latin typeface="+mn-lt"/>
                <a:ea typeface="+mn-ea"/>
                <a:cs typeface="+mn-cs"/>
              </a:rPr>
              <a:t>碳青霉烯酶以及 </a:t>
            </a:r>
            <a:r>
              <a:rPr lang="en-US" altLang="zh-CN" sz="1200" kern="1200" dirty="0" err="1">
                <a:solidFill>
                  <a:schemeClr val="tx1"/>
                </a:solidFill>
                <a:effectLst/>
                <a:latin typeface="+mn-lt"/>
                <a:ea typeface="+mn-ea"/>
                <a:cs typeface="+mn-cs"/>
              </a:rPr>
              <a:t>AmpC</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酶</a:t>
            </a:r>
            <a:endParaRPr lang="zh-CN" altLang="en-US" dirty="0"/>
          </a:p>
        </p:txBody>
      </p:sp>
      <p:sp>
        <p:nvSpPr>
          <p:cNvPr id="4" name="灯片编号占位符 3"/>
          <p:cNvSpPr>
            <a:spLocks noGrp="1"/>
          </p:cNvSpPr>
          <p:nvPr>
            <p:ph type="sldNum" sz="quarter" idx="5"/>
          </p:nvPr>
        </p:nvSpPr>
        <p:spPr/>
        <p:txBody>
          <a:bodyPr/>
          <a:lstStyle/>
          <a:p>
            <a:fld id="{9A086B22-4E04-4CCD-A8D7-1EB5AD44BDD8}" type="slidenum">
              <a:rPr lang="en-GB" smtClean="0"/>
              <a:t>17</a:t>
            </a:fld>
            <a:endParaRPr lang="en-GB"/>
          </a:p>
        </p:txBody>
      </p:sp>
    </p:spTree>
    <p:extLst>
      <p:ext uri="{BB962C8B-B14F-4D97-AF65-F5344CB8AC3E}">
        <p14:creationId xmlns:p14="http://schemas.microsoft.com/office/powerpoint/2010/main" val="2935139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EA49F-B74B-1BDF-BE28-76A247611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970E3D-6983-AED5-3D13-C26B86B467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6A9C27-C21C-B0B2-79CE-7E1771F89A3D}"/>
              </a:ext>
            </a:extLst>
          </p:cNvPr>
          <p:cNvSpPr>
            <a:spLocks noGrp="1"/>
          </p:cNvSpPr>
          <p:nvPr>
            <p:ph type="body" idx="1"/>
          </p:nvPr>
        </p:nvSpPr>
        <p:spPr/>
        <p:txBody>
          <a:bodyPr/>
          <a:lstStyle/>
          <a:p>
            <a:pPr marL="0" indent="0">
              <a:buFont typeface="Times New Roman" panose="02020603050405020304" charset="0"/>
              <a:buNone/>
            </a:pPr>
            <a:endParaRPr lang="en-US" sz="1000" b="1" i="0"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7118B617-E9E3-9A71-C33B-47175EC41C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CD30C9-FF4F-4707-8B73-710C5DC00B5F}"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200" b="0" i="0" u="none" strike="noStrike" kern="1200" cap="none" spc="0" normalizeH="0" baseline="0" noProof="0" dirty="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5" name="Rectangle 4">
            <a:extLst>
              <a:ext uri="{FF2B5EF4-FFF2-40B4-BE49-F238E27FC236}">
                <a16:creationId xmlns:a16="http://schemas.microsoft.com/office/drawing/2014/main" id="{6F0AB392-59F0-527B-D38D-1555D32715E6}"/>
              </a:ext>
            </a:extLst>
          </p:cNvPr>
          <p:cNvSpPr/>
          <p:nvPr/>
        </p:nvSpPr>
        <p:spPr>
          <a:xfrm>
            <a:off x="7048796" y="3019397"/>
            <a:ext cx="1503553" cy="42595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Raber 2024P1/results/bullet 3;</a:t>
            </a:r>
            <a:b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br>
            <a: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conclusions/bullet 1 &amp; sub-bullet 2</a:t>
            </a:r>
          </a:p>
        </p:txBody>
      </p:sp>
      <p:grpSp>
        <p:nvGrpSpPr>
          <p:cNvPr id="6" name="Group 5">
            <a:extLst>
              <a:ext uri="{FF2B5EF4-FFF2-40B4-BE49-F238E27FC236}">
                <a16:creationId xmlns:a16="http://schemas.microsoft.com/office/drawing/2014/main" id="{A92BD18F-64EB-85E4-1847-2F23E70B27DF}"/>
              </a:ext>
            </a:extLst>
          </p:cNvPr>
          <p:cNvGrpSpPr/>
          <p:nvPr/>
        </p:nvGrpSpPr>
        <p:grpSpPr>
          <a:xfrm>
            <a:off x="6031302" y="2794075"/>
            <a:ext cx="1017494" cy="810362"/>
            <a:chOff x="5492749" y="2224265"/>
            <a:chExt cx="1017494" cy="810362"/>
          </a:xfrm>
          <a:solidFill>
            <a:schemeClr val="bg1"/>
          </a:solidFill>
        </p:grpSpPr>
        <p:sp>
          <p:nvSpPr>
            <p:cNvPr id="7" name="Right Bracket 6">
              <a:extLst>
                <a:ext uri="{FF2B5EF4-FFF2-40B4-BE49-F238E27FC236}">
                  <a16:creationId xmlns:a16="http://schemas.microsoft.com/office/drawing/2014/main" id="{033E7D45-850E-7C6E-8E57-AA9CC0BD76FC}"/>
                </a:ext>
              </a:extLst>
            </p:cNvPr>
            <p:cNvSpPr/>
            <p:nvPr/>
          </p:nvSpPr>
          <p:spPr>
            <a:xfrm>
              <a:off x="5492749" y="2224265"/>
              <a:ext cx="61154" cy="810362"/>
            </a:xfrm>
            <a:prstGeom prst="rightBracket">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8" name="Straight Connector 7">
              <a:extLst>
                <a:ext uri="{FF2B5EF4-FFF2-40B4-BE49-F238E27FC236}">
                  <a16:creationId xmlns:a16="http://schemas.microsoft.com/office/drawing/2014/main" id="{CAB315D7-04BA-4A9F-9784-F1537873172B}"/>
                </a:ext>
              </a:extLst>
            </p:cNvPr>
            <p:cNvCxnSpPr>
              <a:stCxn id="7" idx="2"/>
              <a:endCxn id="5" idx="1"/>
            </p:cNvCxnSpPr>
            <p:nvPr/>
          </p:nvCxnSpPr>
          <p:spPr>
            <a:xfrm>
              <a:off x="5553903" y="2629446"/>
              <a:ext cx="956340" cy="33119"/>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9769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2F593-9774-A82B-CA67-EB5D3228C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F57FDC-4DBC-96F5-91FD-0F87BF3E2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3E9CF-1526-21DC-1ACB-947791810453}"/>
              </a:ext>
            </a:extLst>
          </p:cNvPr>
          <p:cNvSpPr>
            <a:spLocks noGrp="1"/>
          </p:cNvSpPr>
          <p:nvPr>
            <p:ph type="body" idx="1"/>
          </p:nvPr>
        </p:nvSpPr>
        <p:spPr/>
        <p:txBody>
          <a:bodyPr/>
          <a:lstStyle/>
          <a:p>
            <a:pPr marL="0" indent="0">
              <a:buFont typeface="Times New Roman" panose="02020603050405020304" charset="0"/>
              <a:buNone/>
            </a:pPr>
            <a:endParaRPr lang="en-GB" sz="800" b="1" i="0"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F613FE60-5C36-5E69-6359-614FE25B02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DDD228-1265-48A3-AB21-F6111BCC15F1}"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Tree>
    <p:extLst>
      <p:ext uri="{BB962C8B-B14F-4D97-AF65-F5344CB8AC3E}">
        <p14:creationId xmlns:p14="http://schemas.microsoft.com/office/powerpoint/2010/main" val="224653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83595-344C-0D03-22A5-423167616E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99025-A40E-E0F5-868D-54741561B3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E9E6A-774C-DFB3-C2BF-3DC4C0C0F3B2}"/>
              </a:ext>
            </a:extLst>
          </p:cNvPr>
          <p:cNvSpPr>
            <a:spLocks noGrp="1"/>
          </p:cNvSpPr>
          <p:nvPr>
            <p:ph type="body" idx="1"/>
          </p:nvPr>
        </p:nvSpPr>
        <p:spPr/>
        <p:txBody>
          <a:bodyPr/>
          <a:lstStyle/>
          <a:p>
            <a:pPr marL="0" indent="0">
              <a:buFont typeface="Arial" panose="020B0604020202020204" pitchFamily="34" charset="0"/>
              <a:buNone/>
            </a:pPr>
            <a:endParaRPr lang="en-GB" sz="800" b="1" i="0" dirty="0">
              <a:latin typeface="Noto Sans" panose="020B0502040504020204" pitchFamily="34" charset="0"/>
              <a:ea typeface="Noto Sans" panose="020B0502040504020204" pitchFamily="34" charset="0"/>
              <a:cs typeface="Noto Sans" panose="020B0502040504020204" pitchFamily="34" charset="0"/>
            </a:endParaRPr>
          </a:p>
          <a:p>
            <a:pPr marL="0" indent="0">
              <a:buFont typeface="Times New Roman" panose="02020603050405020304" charset="0"/>
              <a:buNone/>
            </a:pPr>
            <a:endParaRPr lang="en-GB" sz="800" b="1" i="0"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C5F2A0CB-BCDE-DC38-A23E-3C18FF06239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DDD228-1265-48A3-AB21-F6111BCC15F1}"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Tree>
    <p:extLst>
      <p:ext uri="{BB962C8B-B14F-4D97-AF65-F5344CB8AC3E}">
        <p14:creationId xmlns:p14="http://schemas.microsoft.com/office/powerpoint/2010/main" val="29891515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800" b="1" dirty="0">
                <a:latin typeface="Noto Sans" panose="020B0502040504020204" pitchFamily="34" charset="0"/>
                <a:ea typeface="Noto Sans" panose="020B0502040504020204" pitchFamily="34" charset="0"/>
                <a:cs typeface="Noto Sans" panose="020B0502040504020204" pitchFamily="34" charset="0"/>
                <a:sym typeface="+mn-ea"/>
              </a:rPr>
              <a:t>KEY MESSAGE: The Phase III programme evaluated the efficacy, safety, and tolerability of </a:t>
            </a:r>
            <a:r>
              <a:rPr lang="en-GB" sz="800" b="1" dirty="0" err="1">
                <a:latin typeface="Noto Sans" panose="020B0502040504020204" pitchFamily="34" charset="0"/>
                <a:ea typeface="Noto Sans" panose="020B0502040504020204" pitchFamily="34" charset="0"/>
                <a:cs typeface="Noto Sans" panose="020B0502040504020204" pitchFamily="34" charset="0"/>
                <a:sym typeface="+mn-ea"/>
              </a:rPr>
              <a:t>EMBLAVEO®in</a:t>
            </a:r>
            <a:r>
              <a:rPr lang="en-GB" sz="800" b="1" dirty="0">
                <a:latin typeface="Noto Sans" panose="020B0502040504020204" pitchFamily="34" charset="0"/>
                <a:ea typeface="Noto Sans" panose="020B0502040504020204" pitchFamily="34" charset="0"/>
                <a:cs typeface="Noto Sans" panose="020B0502040504020204" pitchFamily="34" charset="0"/>
                <a:sym typeface="+mn-ea"/>
              </a:rPr>
              <a:t> treating serious bacterial infections due to Gram-negative bacteria, including MBL-producing MDR pathogens for which there are limited or no treatment options. Data support that </a:t>
            </a:r>
            <a:r>
              <a:rPr lang="en-GB" sz="800" b="1" dirty="0" err="1">
                <a:latin typeface="Noto Sans" panose="020B0502040504020204" pitchFamily="34" charset="0"/>
                <a:ea typeface="Noto Sans" panose="020B0502040504020204" pitchFamily="34" charset="0"/>
                <a:cs typeface="Noto Sans" panose="020B0502040504020204" pitchFamily="34" charset="0"/>
                <a:sym typeface="+mn-ea"/>
              </a:rPr>
              <a:t>EMBLAVEO®has</a:t>
            </a:r>
            <a:r>
              <a:rPr lang="en-GB" sz="800" b="1" dirty="0">
                <a:latin typeface="Noto Sans" panose="020B0502040504020204" pitchFamily="34" charset="0"/>
                <a:ea typeface="Noto Sans" panose="020B0502040504020204" pitchFamily="34" charset="0"/>
                <a:cs typeface="Noto Sans" panose="020B0502040504020204" pitchFamily="34" charset="0"/>
                <a:sym typeface="+mn-ea"/>
              </a:rPr>
              <a:t> a favourable efficacy and safety profile, with no new safety findings and a similar safety profile to aztreonam alone </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[Pfizer ASSEMBLE press release pg1/para 1]</a:t>
            </a:r>
            <a:endParaRPr lang="en-GB" sz="800" dirty="0">
              <a:latin typeface="Noto Sans" panose="020B0502040504020204" pitchFamily="34" charset="0"/>
              <a:ea typeface="Noto Sans" panose="020B0502040504020204" pitchFamily="34" charset="0"/>
              <a:cs typeface="Noto Sans" panose="020B0502040504020204" pitchFamily="34" charset="0"/>
            </a:endParaRPr>
          </a:p>
          <a:p>
            <a:r>
              <a:rPr lang="en-GB" sz="800" dirty="0">
                <a:latin typeface="Noto Sans" panose="020B0502040504020204" pitchFamily="34" charset="0"/>
                <a:ea typeface="Noto Sans" panose="020B0502040504020204" pitchFamily="34" charset="0"/>
                <a:cs typeface="Noto Sans" panose="020B0502040504020204" pitchFamily="34" charset="0"/>
                <a:sym typeface="+mn-ea"/>
              </a:rPr>
              <a:t>Phase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IIa</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REJUVENATE: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Cornely</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pg</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1/abstract conclusions]</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REJUVENATE represents an important clinical milestone in the clinical development, supporting the selection of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EMBLAVEO®dose</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regimen for the Phase III study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[Cornely 2020/p6/col1/Discussion/para 1 (whole), p7/col2/para1/Ln1-2, p9/col1/para2 (whole)]</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Data supported the selection of the dose regimen of EMBLAVEO®(500/167 mg 30-min infusion loading dose and 1500/500 mg 3-hour infusion maintenance dose every 6 hours, in patients with creatinine clearance &gt;50 mL/min, for the Phase III development programme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[Cornely 2020/p9/col1/para2 (whole)]</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The overall safety profile of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EMBLAVEO®is</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in line with that of aztreonam alone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[p9/col1/para2 (whole)]</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0" indent="0">
              <a:buFont typeface="Arial" panose="020B0604020202020204" pitchFamily="34" charset="0"/>
              <a:buNone/>
            </a:pPr>
            <a:endParaRPr lang="en-GB" sz="800" dirty="0">
              <a:latin typeface="Noto Sans" panose="020B0502040504020204" pitchFamily="34" charset="0"/>
              <a:ea typeface="Noto Sans" panose="020B0502040504020204" pitchFamily="34" charset="0"/>
              <a:cs typeface="Noto Sans" panose="020B0502040504020204" pitchFamily="34" charset="0"/>
            </a:endParaRPr>
          </a:p>
          <a:p>
            <a:r>
              <a:rPr lang="en-GB" sz="800" dirty="0">
                <a:latin typeface="Noto Sans" panose="020B0502040504020204" pitchFamily="34" charset="0"/>
                <a:ea typeface="Noto Sans" panose="020B0502040504020204" pitchFamily="34" charset="0"/>
                <a:cs typeface="Noto Sans" panose="020B0502040504020204" pitchFamily="34" charset="0"/>
                <a:sym typeface="+mn-ea"/>
              </a:rPr>
              <a:t>Phase III REVISIT: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Carmeli</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2025 </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pg</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9/table 3]</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The REVISIT data support the effectiveness of EMBLAVEO®± MTZ in treating adults with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cIAI</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and HAP/VAP due to MDR Gram-negative bacteria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Carmeli</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2025/p9/table 3]</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In the REVISIT study,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EMBLAVEO®was</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well-tolerated with no new safety findings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a:t>
            </a:r>
            <a:r>
              <a:rPr lang="en-GB" sz="800" i="1" dirty="0" err="1">
                <a:highlight>
                  <a:srgbClr val="FFFF00"/>
                </a:highlight>
                <a:latin typeface="Noto Sans" panose="020B0502040504020204" pitchFamily="34" charset="0"/>
                <a:ea typeface="Noto Sans" panose="020B0502040504020204" pitchFamily="34" charset="0"/>
                <a:cs typeface="Noto Sans" panose="020B0502040504020204" pitchFamily="34" charset="0"/>
                <a:sym typeface="+mn-ea"/>
              </a:rPr>
              <a:t>Carmeli</a:t>
            </a:r>
            <a:r>
              <a:rPr lang="en-GB" sz="800" i="1" dirty="0">
                <a:highlight>
                  <a:srgbClr val="FFFF00"/>
                </a:highlight>
                <a:latin typeface="Noto Sans" panose="020B0502040504020204" pitchFamily="34" charset="0"/>
                <a:ea typeface="Noto Sans" panose="020B0502040504020204" pitchFamily="34" charset="0"/>
                <a:cs typeface="Noto Sans" panose="020B0502040504020204" pitchFamily="34" charset="0"/>
                <a:sym typeface="+mn-ea"/>
              </a:rPr>
              <a:t> 2025/p11/col2/para3/whole para</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a:t>
            </a:r>
            <a:endParaRPr lang="en-GB" sz="800" dirty="0">
              <a:latin typeface="Noto Sans" panose="020B0502040504020204" pitchFamily="34" charset="0"/>
              <a:ea typeface="Noto Sans" panose="020B0502040504020204" pitchFamily="34" charset="0"/>
              <a:cs typeface="Noto Sans" panose="020B0502040504020204" pitchFamily="34" charset="0"/>
            </a:endParaRPr>
          </a:p>
          <a:p>
            <a:endParaRPr lang="en-GB" sz="800" dirty="0">
              <a:latin typeface="Noto Sans" panose="020B0502040504020204" pitchFamily="34" charset="0"/>
              <a:ea typeface="Noto Sans" panose="020B0502040504020204" pitchFamily="34" charset="0"/>
              <a:cs typeface="Noto Sans" panose="020B0502040504020204" pitchFamily="34" charset="0"/>
            </a:endParaRPr>
          </a:p>
          <a:p>
            <a:r>
              <a:rPr lang="en-GB" sz="800" dirty="0">
                <a:latin typeface="Noto Sans" panose="020B0502040504020204" pitchFamily="34" charset="0"/>
                <a:ea typeface="Noto Sans" panose="020B0502040504020204" pitchFamily="34" charset="0"/>
                <a:cs typeface="Noto Sans" panose="020B0502040504020204" pitchFamily="34" charset="0"/>
                <a:sym typeface="+mn-ea"/>
              </a:rPr>
              <a:t>Phase III ASSEMBLE: [Pfizer ASSEMBLE press release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pg</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1/para1, pg2/para1;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Daikos</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ESCMID poster/p1/col2/Results/bullet6, p1/col2/Table 3, p1/col2/conclusions/bullets 1 and 2, p1/col2/Table 4]</a:t>
            </a:r>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The ASSEMBLE data suggest a potential role for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EMBLAVEO®in</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treating serious infections caused by MBL-producing Gram-negative bacteria, for which there are few treatment options</a:t>
            </a:r>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The study findings support the efficacy and safety profile of EMBLAVEO</a:t>
            </a:r>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0" indent="0">
              <a:spcBef>
                <a:spcPts val="0"/>
              </a:spcBef>
              <a:buFont typeface="Arial" panose="020B0604020202020204" pitchFamily="34" charset="0"/>
              <a:buNone/>
            </a:pPr>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0" indent="0">
              <a:spcBef>
                <a:spcPts val="0"/>
              </a:spcBef>
              <a:buFont typeface="Arial" panose="020B0604020202020204" pitchFamily="34" charset="0"/>
              <a:buNone/>
            </a:pPr>
            <a:r>
              <a:rPr lang="en-GB" sz="800" b="1" dirty="0">
                <a:latin typeface="Noto Sans" panose="020B0502040504020204" pitchFamily="34" charset="0"/>
                <a:ea typeface="Noto Sans" panose="020B0502040504020204" pitchFamily="34" charset="0"/>
                <a:cs typeface="Noto Sans" panose="020B0502040504020204" pitchFamily="34" charset="0"/>
                <a:sym typeface="+mn-ea"/>
              </a:rPr>
              <a:t>References</a:t>
            </a:r>
            <a:br>
              <a:rPr lang="en-GB" sz="800" b="1" dirty="0">
                <a:latin typeface="Noto Sans" panose="020B0502040504020204" pitchFamily="34" charset="0"/>
                <a:ea typeface="Noto Sans" panose="020B0502040504020204" pitchFamily="34" charset="0"/>
                <a:cs typeface="Noto Sans" panose="020B0502040504020204" pitchFamily="34" charset="0"/>
                <a:sym typeface="+mn-ea"/>
              </a:rPr>
            </a:br>
            <a:r>
              <a:rPr lang="en-GB" sz="800" dirty="0">
                <a:latin typeface="Noto Sans" panose="020B0502040504020204" pitchFamily="34" charset="0"/>
                <a:ea typeface="Noto Sans" panose="020B0502040504020204" pitchFamily="34" charset="0"/>
                <a:cs typeface="Noto Sans" panose="020B0502040504020204" pitchFamily="34" charset="0"/>
                <a:sym typeface="+mn-ea"/>
              </a:rPr>
              <a:t>1.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Cornely</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OA, et al.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J </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Antimicrob</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Chemother</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2020;75:618–27.</a:t>
            </a:r>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0" indent="0">
              <a:spcBef>
                <a:spcPts val="0"/>
              </a:spcBef>
              <a:buFont typeface="Arial" panose="020B0604020202020204" pitchFamily="34" charset="0"/>
              <a:buNone/>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2. </a:t>
            </a:r>
            <a:r>
              <a:rPr lang="en-GB" sz="800" dirty="0" err="1">
                <a:solidFill>
                  <a:schemeClr val="bg2"/>
                </a:solidFill>
                <a:sym typeface="+mn-ea"/>
              </a:rPr>
              <a:t>Carmeli</a:t>
            </a:r>
            <a:r>
              <a:rPr lang="en-GB" sz="800" dirty="0">
                <a:solidFill>
                  <a:schemeClr val="bg2"/>
                </a:solidFill>
                <a:sym typeface="+mn-ea"/>
              </a:rPr>
              <a:t> Y, et al. </a:t>
            </a:r>
            <a:r>
              <a:rPr lang="en-GB" sz="800" i="1" dirty="0">
                <a:solidFill>
                  <a:schemeClr val="bg2"/>
                </a:solidFill>
                <a:sym typeface="+mn-ea"/>
              </a:rPr>
              <a:t>Lancet Infect Dis</a:t>
            </a:r>
            <a:r>
              <a:rPr lang="en-GB" sz="800" dirty="0">
                <a:solidFill>
                  <a:schemeClr val="bg2"/>
                </a:solidFill>
                <a:sym typeface="+mn-ea"/>
              </a:rPr>
              <a:t> 2025;25(2):218–230</a:t>
            </a:r>
            <a:endParaRPr lang="en-GB" sz="800" dirty="0">
              <a:solidFill>
                <a:schemeClr val="bg2"/>
              </a:solidFill>
            </a:endParaRPr>
          </a:p>
          <a:p>
            <a:pPr marL="0" indent="0">
              <a:spcBef>
                <a:spcPts val="0"/>
              </a:spcBef>
              <a:buFont typeface="Arial" panose="020B0604020202020204" pitchFamily="34" charset="0"/>
              <a:buNone/>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3</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 Pfizer. https://www.pfizer.com/news/press-release/press-release-detail/phase-3-studies-pfizers-novel-antibiotic-combination-offer (Accessed February 2025).</a:t>
            </a:r>
            <a:endParaRPr lang="en-US" sz="800" dirty="0">
              <a:latin typeface="Noto Sans" panose="020B0502040504020204" pitchFamily="34" charset="0"/>
              <a:ea typeface="Noto Sans" panose="020B0502040504020204" pitchFamily="34" charset="0"/>
              <a:cs typeface="Noto Sans" panose="020B0502040504020204" pitchFamily="34" charset="0"/>
            </a:endParaRPr>
          </a:p>
          <a:p>
            <a:pPr marL="0" indent="0">
              <a:spcBef>
                <a:spcPts val="0"/>
              </a:spcBef>
              <a:buFont typeface="Arial" panose="020B0604020202020204" pitchFamily="34" charset="0"/>
              <a:buNone/>
            </a:pPr>
            <a:r>
              <a:rPr lang="en-US" sz="800" dirty="0">
                <a:latin typeface="Noto Sans" panose="020B0502040504020204" pitchFamily="34" charset="0"/>
                <a:ea typeface="Noto Sans" panose="020B0502040504020204" pitchFamily="34" charset="0"/>
                <a:cs typeface="Noto Sans" panose="020B0502040504020204" pitchFamily="34" charset="0"/>
                <a:sym typeface="+mn-ea"/>
              </a:rPr>
              <a:t>4. </a:t>
            </a:r>
            <a:r>
              <a:rPr lang="en-US" sz="800" dirty="0" err="1">
                <a:latin typeface="Noto Sans" panose="020B0502040504020204" pitchFamily="34" charset="0"/>
                <a:ea typeface="Noto Sans" panose="020B0502040504020204" pitchFamily="34" charset="0"/>
                <a:cs typeface="Noto Sans" panose="020B0502040504020204" pitchFamily="34" charset="0"/>
                <a:sym typeface="+mn-ea"/>
              </a:rPr>
              <a:t>Daikos</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 G</a:t>
            </a:r>
            <a:r>
              <a:rPr lang="en-US" sz="8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 et al. </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Poster</a:t>
            </a:r>
            <a:r>
              <a:rPr lang="en-US" sz="8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 </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06184</a:t>
            </a:r>
            <a:r>
              <a:rPr lang="en-US" sz="8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 Presented at the 34</a:t>
            </a:r>
            <a:r>
              <a:rPr lang="en-US" sz="800" baseline="300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th</a:t>
            </a:r>
            <a:r>
              <a:rPr lang="en-US" sz="8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 </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ESCMID</a:t>
            </a:r>
            <a:r>
              <a:rPr lang="en-US" sz="8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 Barcelona, Spain, April 27–30, 2024. </a:t>
            </a:r>
            <a:endParaRPr lang="en-GB" sz="800" b="1" i="0" dirty="0">
              <a:latin typeface="Noto Sans" panose="020B0502040504020204" pitchFamily="34" charset="0"/>
              <a:ea typeface="Noto Sans" panose="020B0502040504020204" pitchFamily="34" charset="0"/>
              <a:cs typeface="Noto Sans" panose="020B0502040504020204" pitchFamily="34" charset="0"/>
            </a:endParaRPr>
          </a:p>
          <a:p>
            <a:pPr marL="0" indent="0">
              <a:spcBef>
                <a:spcPts val="0"/>
              </a:spcBef>
              <a:buFont typeface="Arial" panose="020B0604020202020204" pitchFamily="34" charset="0"/>
              <a:buNone/>
            </a:pPr>
            <a:endParaRPr lang="en-GB" sz="800" dirty="0">
              <a:latin typeface="Noto Sans" panose="020B0502040504020204" pitchFamily="34" charset="0"/>
              <a:ea typeface="Noto Sans" panose="020B0502040504020204" pitchFamily="34" charset="0"/>
              <a:cs typeface="Noto Sans" panose="020B0502040504020204" pitchFamily="34" charset="0"/>
            </a:endParaRPr>
          </a:p>
          <a:p>
            <a:endParaRPr lang="en-GB" sz="800" dirty="0">
              <a:latin typeface="Noto Sans" panose="020B0502040504020204" pitchFamily="34" charset="0"/>
              <a:ea typeface="Noto Sans" panose="020B0502040504020204" pitchFamily="34" charset="0"/>
              <a:cs typeface="Noto Sans" panose="020B0502040504020204" pitchFamily="34" charset="0"/>
            </a:endParaRPr>
          </a:p>
          <a:p>
            <a:endParaRPr lang="en-GB" sz="800"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DDD228-1265-48A3-AB21-F6111BCC15F1}"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A53E8-0743-BF57-6170-F5257C74C9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CE4806-3C03-9920-2503-55F2096089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A3F85-8A83-D122-7DE4-FDF63DA0D14F}"/>
              </a:ext>
            </a:extLst>
          </p:cNvPr>
          <p:cNvSpPr>
            <a:spLocks noGrp="1"/>
          </p:cNvSpPr>
          <p:nvPr>
            <p:ph type="body" idx="1"/>
          </p:nvPr>
        </p:nvSpPr>
        <p:spPr/>
        <p:txBody>
          <a:bodyPr/>
          <a:lstStyle/>
          <a:p>
            <a:pPr marL="0" indent="0">
              <a:buNone/>
            </a:pPr>
            <a:r>
              <a:rPr lang="en-GB" sz="800" b="1" dirty="0">
                <a:latin typeface="Noto Sans" panose="020B0502040504020204" pitchFamily="34" charset="0"/>
                <a:ea typeface="Noto Sans" panose="020B0502040504020204" pitchFamily="34" charset="0"/>
                <a:cs typeface="Noto Sans" panose="020B0502040504020204" pitchFamily="34" charset="0"/>
                <a:sym typeface="+mn-ea"/>
              </a:rPr>
              <a:t>KEY MESSAGE: The Phase III programme evaluated the efficacy, safety, and tolerability of </a:t>
            </a:r>
            <a:r>
              <a:rPr lang="en-GB" sz="800" b="1" dirty="0" err="1">
                <a:latin typeface="Noto Sans" panose="020B0502040504020204" pitchFamily="34" charset="0"/>
                <a:ea typeface="Noto Sans" panose="020B0502040504020204" pitchFamily="34" charset="0"/>
                <a:cs typeface="Noto Sans" panose="020B0502040504020204" pitchFamily="34" charset="0"/>
                <a:sym typeface="+mn-ea"/>
              </a:rPr>
              <a:t>EMBLAVEO®in</a:t>
            </a:r>
            <a:r>
              <a:rPr lang="en-GB" sz="800" b="1" dirty="0">
                <a:latin typeface="Noto Sans" panose="020B0502040504020204" pitchFamily="34" charset="0"/>
                <a:ea typeface="Noto Sans" panose="020B0502040504020204" pitchFamily="34" charset="0"/>
                <a:cs typeface="Noto Sans" panose="020B0502040504020204" pitchFamily="34" charset="0"/>
                <a:sym typeface="+mn-ea"/>
              </a:rPr>
              <a:t> treating serious bacterial infections due to Gram-negative bacteria, including MBL-producing MDR pathogens for which there are limited or no treatment options. Data support that </a:t>
            </a:r>
            <a:r>
              <a:rPr lang="en-GB" sz="800" b="1" dirty="0" err="1">
                <a:latin typeface="Noto Sans" panose="020B0502040504020204" pitchFamily="34" charset="0"/>
                <a:ea typeface="Noto Sans" panose="020B0502040504020204" pitchFamily="34" charset="0"/>
                <a:cs typeface="Noto Sans" panose="020B0502040504020204" pitchFamily="34" charset="0"/>
                <a:sym typeface="+mn-ea"/>
              </a:rPr>
              <a:t>EMBLAVEO®has</a:t>
            </a:r>
            <a:r>
              <a:rPr lang="en-GB" sz="800" b="1" dirty="0">
                <a:latin typeface="Noto Sans" panose="020B0502040504020204" pitchFamily="34" charset="0"/>
                <a:ea typeface="Noto Sans" panose="020B0502040504020204" pitchFamily="34" charset="0"/>
                <a:cs typeface="Noto Sans" panose="020B0502040504020204" pitchFamily="34" charset="0"/>
                <a:sym typeface="+mn-ea"/>
              </a:rPr>
              <a:t> a favourable efficacy and safety profile, with no new safety findings and a similar safety profile to aztreonam alone </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[Pfizer ASSEMBLE press release pg1/para 1]</a:t>
            </a:r>
            <a:endParaRPr lang="en-GB" sz="800" dirty="0">
              <a:latin typeface="Noto Sans" panose="020B0502040504020204" pitchFamily="34" charset="0"/>
              <a:ea typeface="Noto Sans" panose="020B0502040504020204" pitchFamily="34" charset="0"/>
              <a:cs typeface="Noto Sans" panose="020B0502040504020204" pitchFamily="34" charset="0"/>
            </a:endParaRPr>
          </a:p>
          <a:p>
            <a:r>
              <a:rPr lang="en-GB" sz="800" dirty="0">
                <a:latin typeface="Noto Sans" panose="020B0502040504020204" pitchFamily="34" charset="0"/>
                <a:ea typeface="Noto Sans" panose="020B0502040504020204" pitchFamily="34" charset="0"/>
                <a:cs typeface="Noto Sans" panose="020B0502040504020204" pitchFamily="34" charset="0"/>
                <a:sym typeface="+mn-ea"/>
              </a:rPr>
              <a:t>Phase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IIa</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REJUVENATE: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Cornely</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pg</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1/abstract conclusions]</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REJUVENATE represents an important clinical milestone in the clinical development, supporting the selection of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EMBLAVEO®dose</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regimen for the Phase III study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[Cornely 2020/p6/col1/Discussion/para 1 (whole), p7/col2/para1/Ln1-2, p9/col1/para2 (whole)]</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Data supported the selection of the dose regimen of EMBLAVEO®(500/167 mg 30-min infusion loading dose and 1500/500 mg 3-hour infusion maintenance dose every 6 hours, in patients with creatinine clearance &gt;50 mL/min, for the Phase III development programme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[Cornely 2020/p9/col1/para2 (whole)]</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The overall safety profile of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EMBLAVEO®is</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in line with that of aztreonam alone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[p9/col1/para2 (whole)]</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0" indent="0">
              <a:buFont typeface="Arial" panose="020B0604020202020204" pitchFamily="34" charset="0"/>
              <a:buNone/>
            </a:pPr>
            <a:endParaRPr lang="en-GB" sz="800" dirty="0">
              <a:latin typeface="Noto Sans" panose="020B0502040504020204" pitchFamily="34" charset="0"/>
              <a:ea typeface="Noto Sans" panose="020B0502040504020204" pitchFamily="34" charset="0"/>
              <a:cs typeface="Noto Sans" panose="020B0502040504020204" pitchFamily="34" charset="0"/>
            </a:endParaRPr>
          </a:p>
          <a:p>
            <a:r>
              <a:rPr lang="en-GB" sz="800" dirty="0">
                <a:latin typeface="Noto Sans" panose="020B0502040504020204" pitchFamily="34" charset="0"/>
                <a:ea typeface="Noto Sans" panose="020B0502040504020204" pitchFamily="34" charset="0"/>
                <a:cs typeface="Noto Sans" panose="020B0502040504020204" pitchFamily="34" charset="0"/>
                <a:sym typeface="+mn-ea"/>
              </a:rPr>
              <a:t>Phase III REVISIT: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Carmeli</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2025 </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pg</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9/table 3]</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The REVISIT data support the effectiveness of EMBLAVEO®± MTZ in treating adults with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cIAI</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and HAP/VAP due to MDR Gram-negative bacteria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Carmeli</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2025/p9/table 3]</a:t>
            </a:r>
            <a:endParaRPr lang="en-GB" sz="800" i="1"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In the REVISIT study,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EMBLAVEO®was</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well-tolerated with no new safety findings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a:t>
            </a:r>
            <a:r>
              <a:rPr lang="en-GB" sz="800" i="1" dirty="0" err="1">
                <a:highlight>
                  <a:srgbClr val="FFFF00"/>
                </a:highlight>
                <a:latin typeface="Noto Sans" panose="020B0502040504020204" pitchFamily="34" charset="0"/>
                <a:ea typeface="Noto Sans" panose="020B0502040504020204" pitchFamily="34" charset="0"/>
                <a:cs typeface="Noto Sans" panose="020B0502040504020204" pitchFamily="34" charset="0"/>
                <a:sym typeface="+mn-ea"/>
              </a:rPr>
              <a:t>Carmeli</a:t>
            </a:r>
            <a:r>
              <a:rPr lang="en-GB" sz="800" i="1" dirty="0">
                <a:highlight>
                  <a:srgbClr val="FFFF00"/>
                </a:highlight>
                <a:latin typeface="Noto Sans" panose="020B0502040504020204" pitchFamily="34" charset="0"/>
                <a:ea typeface="Noto Sans" panose="020B0502040504020204" pitchFamily="34" charset="0"/>
                <a:cs typeface="Noto Sans" panose="020B0502040504020204" pitchFamily="34" charset="0"/>
                <a:sym typeface="+mn-ea"/>
              </a:rPr>
              <a:t> 2025/p11/col2/para3/whole para</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a:t>
            </a:r>
            <a:endParaRPr lang="en-GB" sz="800" dirty="0">
              <a:latin typeface="Noto Sans" panose="020B0502040504020204" pitchFamily="34" charset="0"/>
              <a:ea typeface="Noto Sans" panose="020B0502040504020204" pitchFamily="34" charset="0"/>
              <a:cs typeface="Noto Sans" panose="020B0502040504020204" pitchFamily="34" charset="0"/>
            </a:endParaRPr>
          </a:p>
          <a:p>
            <a:endParaRPr lang="en-GB" sz="800" dirty="0">
              <a:latin typeface="Noto Sans" panose="020B0502040504020204" pitchFamily="34" charset="0"/>
              <a:ea typeface="Noto Sans" panose="020B0502040504020204" pitchFamily="34" charset="0"/>
              <a:cs typeface="Noto Sans" panose="020B0502040504020204" pitchFamily="34" charset="0"/>
            </a:endParaRPr>
          </a:p>
          <a:p>
            <a:r>
              <a:rPr lang="en-GB" sz="800" dirty="0">
                <a:latin typeface="Noto Sans" panose="020B0502040504020204" pitchFamily="34" charset="0"/>
                <a:ea typeface="Noto Sans" panose="020B0502040504020204" pitchFamily="34" charset="0"/>
                <a:cs typeface="Noto Sans" panose="020B0502040504020204" pitchFamily="34" charset="0"/>
                <a:sym typeface="+mn-ea"/>
              </a:rPr>
              <a:t>Phase III ASSEMBLE: [Pfizer ASSEMBLE press release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pg</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1/para1, pg2/para1;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Daikos</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ESCMID poster/p1/col2/Results/bullet6, p1/col2/Table 3, p1/col2/conclusions/bullets 1 and 2, p1/col2/Table 4]</a:t>
            </a:r>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The ASSEMBLE data suggest a potential role for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EMBLAVEO®in</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treating serious infections caused by MBL-producing Gram-negative bacteria, for which there are few treatment options</a:t>
            </a:r>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The study findings support the efficacy and safety profile of EMBLAVEO</a:t>
            </a:r>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0" indent="0">
              <a:spcBef>
                <a:spcPts val="0"/>
              </a:spcBef>
              <a:buFont typeface="Arial" panose="020B0604020202020204" pitchFamily="34" charset="0"/>
              <a:buNone/>
            </a:pPr>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0" indent="0">
              <a:spcBef>
                <a:spcPts val="0"/>
              </a:spcBef>
              <a:buFont typeface="Arial" panose="020B0604020202020204" pitchFamily="34" charset="0"/>
              <a:buNone/>
            </a:pPr>
            <a:r>
              <a:rPr lang="en-GB" sz="800" b="1" dirty="0">
                <a:latin typeface="Noto Sans" panose="020B0502040504020204" pitchFamily="34" charset="0"/>
                <a:ea typeface="Noto Sans" panose="020B0502040504020204" pitchFamily="34" charset="0"/>
                <a:cs typeface="Noto Sans" panose="020B0502040504020204" pitchFamily="34" charset="0"/>
                <a:sym typeface="+mn-ea"/>
              </a:rPr>
              <a:t>References</a:t>
            </a:r>
            <a:br>
              <a:rPr lang="en-GB" sz="800" b="1" dirty="0">
                <a:latin typeface="Noto Sans" panose="020B0502040504020204" pitchFamily="34" charset="0"/>
                <a:ea typeface="Noto Sans" panose="020B0502040504020204" pitchFamily="34" charset="0"/>
                <a:cs typeface="Noto Sans" panose="020B0502040504020204" pitchFamily="34" charset="0"/>
                <a:sym typeface="+mn-ea"/>
              </a:rPr>
            </a:br>
            <a:r>
              <a:rPr lang="en-GB" sz="800" dirty="0">
                <a:latin typeface="Noto Sans" panose="020B0502040504020204" pitchFamily="34" charset="0"/>
                <a:ea typeface="Noto Sans" panose="020B0502040504020204" pitchFamily="34" charset="0"/>
                <a:cs typeface="Noto Sans" panose="020B0502040504020204" pitchFamily="34" charset="0"/>
                <a:sym typeface="+mn-ea"/>
              </a:rPr>
              <a:t>1. </a:t>
            </a:r>
            <a:r>
              <a:rPr lang="en-GB" sz="800" dirty="0" err="1">
                <a:latin typeface="Noto Sans" panose="020B0502040504020204" pitchFamily="34" charset="0"/>
                <a:ea typeface="Noto Sans" panose="020B0502040504020204" pitchFamily="34" charset="0"/>
                <a:cs typeface="Noto Sans" panose="020B0502040504020204" pitchFamily="34" charset="0"/>
                <a:sym typeface="+mn-ea"/>
              </a:rPr>
              <a:t>Cornely</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OA, et al. </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J </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Antimicrob</a:t>
            </a:r>
            <a:r>
              <a:rPr lang="en-GB" sz="800" i="1" dirty="0">
                <a:latin typeface="Noto Sans" panose="020B0502040504020204" pitchFamily="34" charset="0"/>
                <a:ea typeface="Noto Sans" panose="020B0502040504020204" pitchFamily="34" charset="0"/>
                <a:cs typeface="Noto Sans" panose="020B0502040504020204" pitchFamily="34" charset="0"/>
                <a:sym typeface="+mn-ea"/>
              </a:rPr>
              <a:t> </a:t>
            </a:r>
            <a:r>
              <a:rPr lang="en-GB" sz="800" i="1" dirty="0" err="1">
                <a:latin typeface="Noto Sans" panose="020B0502040504020204" pitchFamily="34" charset="0"/>
                <a:ea typeface="Noto Sans" panose="020B0502040504020204" pitchFamily="34" charset="0"/>
                <a:cs typeface="Noto Sans" panose="020B0502040504020204" pitchFamily="34" charset="0"/>
                <a:sym typeface="+mn-ea"/>
              </a:rPr>
              <a:t>Chemother</a:t>
            </a:r>
            <a:r>
              <a:rPr lang="en-GB" sz="800" dirty="0">
                <a:latin typeface="Noto Sans" panose="020B0502040504020204" pitchFamily="34" charset="0"/>
                <a:ea typeface="Noto Sans" panose="020B0502040504020204" pitchFamily="34" charset="0"/>
                <a:cs typeface="Noto Sans" panose="020B0502040504020204" pitchFamily="34" charset="0"/>
                <a:sym typeface="+mn-ea"/>
              </a:rPr>
              <a:t> 2020;75:618–27.</a:t>
            </a:r>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0" indent="0">
              <a:spcBef>
                <a:spcPts val="0"/>
              </a:spcBef>
              <a:buFont typeface="Arial" panose="020B0604020202020204" pitchFamily="34" charset="0"/>
              <a:buNone/>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2. </a:t>
            </a:r>
            <a:r>
              <a:rPr lang="en-GB" sz="800" dirty="0" err="1">
                <a:solidFill>
                  <a:schemeClr val="bg2"/>
                </a:solidFill>
                <a:sym typeface="+mn-ea"/>
              </a:rPr>
              <a:t>Carmeli</a:t>
            </a:r>
            <a:r>
              <a:rPr lang="en-GB" sz="800" dirty="0">
                <a:solidFill>
                  <a:schemeClr val="bg2"/>
                </a:solidFill>
                <a:sym typeface="+mn-ea"/>
              </a:rPr>
              <a:t> Y, et al. </a:t>
            </a:r>
            <a:r>
              <a:rPr lang="en-GB" sz="800" i="1" dirty="0">
                <a:solidFill>
                  <a:schemeClr val="bg2"/>
                </a:solidFill>
                <a:sym typeface="+mn-ea"/>
              </a:rPr>
              <a:t>Lancet Infect Dis</a:t>
            </a:r>
            <a:r>
              <a:rPr lang="en-GB" sz="800" dirty="0">
                <a:solidFill>
                  <a:schemeClr val="bg2"/>
                </a:solidFill>
                <a:sym typeface="+mn-ea"/>
              </a:rPr>
              <a:t> 2025;25(2):218–230</a:t>
            </a:r>
            <a:endParaRPr lang="en-GB" sz="800" dirty="0">
              <a:solidFill>
                <a:schemeClr val="bg2"/>
              </a:solidFill>
            </a:endParaRPr>
          </a:p>
          <a:p>
            <a:pPr marL="0" indent="0">
              <a:spcBef>
                <a:spcPts val="0"/>
              </a:spcBef>
              <a:buFont typeface="Arial" panose="020B0604020202020204" pitchFamily="34" charset="0"/>
              <a:buNone/>
            </a:pPr>
            <a:r>
              <a:rPr lang="en-GB" sz="800" dirty="0">
                <a:latin typeface="Noto Sans" panose="020B0502040504020204" pitchFamily="34" charset="0"/>
                <a:ea typeface="Noto Sans" panose="020B0502040504020204" pitchFamily="34" charset="0"/>
                <a:cs typeface="Noto Sans" panose="020B0502040504020204" pitchFamily="34" charset="0"/>
                <a:sym typeface="+mn-ea"/>
              </a:rPr>
              <a:t>3</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 Pfizer. https://www.pfizer.com/news/press-release/press-release-detail/phase-3-studies-pfizers-novel-antibiotic-combination-offer (Accessed February 2025).</a:t>
            </a:r>
            <a:endParaRPr lang="en-US" sz="800" dirty="0">
              <a:latin typeface="Noto Sans" panose="020B0502040504020204" pitchFamily="34" charset="0"/>
              <a:ea typeface="Noto Sans" panose="020B0502040504020204" pitchFamily="34" charset="0"/>
              <a:cs typeface="Noto Sans" panose="020B0502040504020204" pitchFamily="34" charset="0"/>
            </a:endParaRPr>
          </a:p>
          <a:p>
            <a:pPr marL="0" indent="0">
              <a:spcBef>
                <a:spcPts val="0"/>
              </a:spcBef>
              <a:buFont typeface="Arial" panose="020B0604020202020204" pitchFamily="34" charset="0"/>
              <a:buNone/>
            </a:pPr>
            <a:r>
              <a:rPr lang="en-US" sz="800" dirty="0">
                <a:latin typeface="Noto Sans" panose="020B0502040504020204" pitchFamily="34" charset="0"/>
                <a:ea typeface="Noto Sans" panose="020B0502040504020204" pitchFamily="34" charset="0"/>
                <a:cs typeface="Noto Sans" panose="020B0502040504020204" pitchFamily="34" charset="0"/>
                <a:sym typeface="+mn-ea"/>
              </a:rPr>
              <a:t>4. </a:t>
            </a:r>
            <a:r>
              <a:rPr lang="en-US" sz="800" dirty="0" err="1">
                <a:latin typeface="Noto Sans" panose="020B0502040504020204" pitchFamily="34" charset="0"/>
                <a:ea typeface="Noto Sans" panose="020B0502040504020204" pitchFamily="34" charset="0"/>
                <a:cs typeface="Noto Sans" panose="020B0502040504020204" pitchFamily="34" charset="0"/>
                <a:sym typeface="+mn-ea"/>
              </a:rPr>
              <a:t>Daikos</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 G</a:t>
            </a:r>
            <a:r>
              <a:rPr lang="en-US" sz="8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 et al. </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Poster</a:t>
            </a:r>
            <a:r>
              <a:rPr lang="en-US" sz="8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 </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06184</a:t>
            </a:r>
            <a:r>
              <a:rPr lang="en-US" sz="8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 Presented at the 34</a:t>
            </a:r>
            <a:r>
              <a:rPr lang="en-US" sz="800" baseline="300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th</a:t>
            </a:r>
            <a:r>
              <a:rPr lang="en-US" sz="8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 </a:t>
            </a:r>
            <a:r>
              <a:rPr lang="en-US" sz="800" dirty="0">
                <a:latin typeface="Noto Sans" panose="020B0502040504020204" pitchFamily="34" charset="0"/>
                <a:ea typeface="Noto Sans" panose="020B0502040504020204" pitchFamily="34" charset="0"/>
                <a:cs typeface="Noto Sans" panose="020B0502040504020204" pitchFamily="34" charset="0"/>
                <a:sym typeface="+mn-ea"/>
              </a:rPr>
              <a:t>ESCMID</a:t>
            </a:r>
            <a:r>
              <a:rPr lang="en-US" sz="800" noProof="0" dirty="0">
                <a:ln>
                  <a:noFill/>
                </a:ln>
                <a:effectLst/>
                <a:uLnTx/>
                <a:uFillTx/>
                <a:latin typeface="Noto Sans" panose="020B0502040504020204" pitchFamily="34" charset="0"/>
                <a:ea typeface="Noto Sans" panose="020B0502040504020204" pitchFamily="34" charset="0"/>
                <a:cs typeface="Noto Sans" panose="020B0502040504020204" pitchFamily="34" charset="0"/>
                <a:sym typeface="+mn-ea"/>
              </a:rPr>
              <a:t>, Barcelona, Spain, April 27–30, 2024. </a:t>
            </a:r>
            <a:endParaRPr lang="en-GB" sz="800" b="1" i="0" dirty="0">
              <a:latin typeface="Noto Sans" panose="020B0502040504020204" pitchFamily="34" charset="0"/>
              <a:ea typeface="Noto Sans" panose="020B0502040504020204" pitchFamily="34" charset="0"/>
              <a:cs typeface="Noto Sans" panose="020B0502040504020204" pitchFamily="34" charset="0"/>
            </a:endParaRPr>
          </a:p>
          <a:p>
            <a:pPr marL="0" indent="0">
              <a:spcBef>
                <a:spcPts val="0"/>
              </a:spcBef>
              <a:buFont typeface="Arial" panose="020B0604020202020204" pitchFamily="34" charset="0"/>
              <a:buNone/>
            </a:pPr>
            <a:endParaRPr lang="en-GB" sz="800" dirty="0">
              <a:latin typeface="Noto Sans" panose="020B0502040504020204" pitchFamily="34" charset="0"/>
              <a:ea typeface="Noto Sans" panose="020B0502040504020204" pitchFamily="34" charset="0"/>
              <a:cs typeface="Noto Sans" panose="020B0502040504020204" pitchFamily="34" charset="0"/>
            </a:endParaRPr>
          </a:p>
          <a:p>
            <a:endParaRPr lang="en-GB" sz="800" dirty="0">
              <a:latin typeface="Noto Sans" panose="020B0502040504020204" pitchFamily="34" charset="0"/>
              <a:ea typeface="Noto Sans" panose="020B0502040504020204" pitchFamily="34" charset="0"/>
              <a:cs typeface="Noto Sans" panose="020B0502040504020204" pitchFamily="34" charset="0"/>
            </a:endParaRPr>
          </a:p>
          <a:p>
            <a:endParaRPr lang="en-GB" sz="800"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E39AE143-17F0-B8DA-A510-FD1E854D365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DDD228-1265-48A3-AB21-F6111BCC15F1}"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Times New Roman" panose="02020603050405020304" charset="0"/>
              <a:ea typeface="+mn-ea"/>
              <a:cs typeface="Times New Roman" panose="02020603050405020304" charset="0"/>
            </a:endParaRPr>
          </a:p>
        </p:txBody>
      </p:sp>
    </p:spTree>
    <p:extLst>
      <p:ext uri="{BB962C8B-B14F-4D97-AF65-F5344CB8AC3E}">
        <p14:creationId xmlns:p14="http://schemas.microsoft.com/office/powerpoint/2010/main" val="2462421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sz="800" b="1" dirty="0">
                <a:solidFill>
                  <a:schemeClr val="tx2"/>
                </a:solidFill>
                <a:sym typeface="+mn-ea"/>
              </a:rPr>
              <a:t>KEY MESSAGE: </a:t>
            </a:r>
            <a:r>
              <a:rPr lang="en-US" sz="800" b="1" dirty="0">
                <a:solidFill>
                  <a:schemeClr val="tx2"/>
                </a:solidFill>
                <a:sym typeface="+mn-ea"/>
              </a:rPr>
              <a:t>Patient characteristics were generally balanced between treatment groups </a:t>
            </a:r>
            <a:r>
              <a:rPr lang="en-US" sz="800" i="1" dirty="0">
                <a:sym typeface="+mn-ea"/>
              </a:rPr>
              <a:t>[</a:t>
            </a:r>
            <a:r>
              <a:rPr lang="en-US" sz="800" i="1" dirty="0">
                <a:highlight>
                  <a:srgbClr val="FFFF00"/>
                </a:highlight>
                <a:sym typeface="+mn-ea"/>
              </a:rPr>
              <a:t>Carmeli 2024/</a:t>
            </a:r>
            <a:r>
              <a:rPr lang="en-GB" sz="800" i="1" dirty="0">
                <a:highlight>
                  <a:srgbClr val="FFFF00"/>
                </a:highlight>
                <a:sym typeface="+mn-ea"/>
              </a:rPr>
              <a:t>Pages 5 to 9/Results</a:t>
            </a:r>
            <a:r>
              <a:rPr lang="en-US" sz="800" i="1" dirty="0">
                <a:sym typeface="+mn-ea"/>
              </a:rPr>
              <a:t>]</a:t>
            </a:r>
            <a:endParaRPr lang="en-GB" sz="800" i="1" u="none" strike="noStrike" baseline="0" dirty="0"/>
          </a:p>
          <a:p>
            <a:pPr marL="285750" marR="0" lvl="0" indent="-285750" algn="l"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lang="en-US" sz="800" dirty="0">
                <a:sym typeface="+mn-ea"/>
              </a:rPr>
              <a:t>In total, 422 patients were randomised: 282 in the EMBLAVEO ± MTZ group and 140 in the MER ± COL group </a:t>
            </a:r>
            <a:br>
              <a:rPr lang="en-US" sz="800" dirty="0">
                <a:sym typeface="+mn-ea"/>
              </a:rPr>
            </a:br>
            <a:r>
              <a:rPr lang="en-US" sz="800" i="1" dirty="0">
                <a:highlight>
                  <a:srgbClr val="FFFF00"/>
                </a:highlight>
                <a:sym typeface="+mn-ea"/>
              </a:rPr>
              <a:t>[Carmeli 2024/page 5/col1/results/ln5-8]</a:t>
            </a:r>
            <a:endParaRPr lang="en-US" sz="800" b="0" i="0" u="none" strike="noStrike" baseline="0" dirty="0">
              <a:highlight>
                <a:srgbClr val="FFFF00"/>
              </a:highlight>
            </a:endParaRPr>
          </a:p>
          <a:p>
            <a:pPr marL="285750" marR="0" lvl="0" indent="-285750" algn="l"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lang="en-US" sz="800" dirty="0">
                <a:sym typeface="+mn-ea"/>
              </a:rPr>
              <a:t>Approximately 74% patients in each treatment group had cIAI </a:t>
            </a:r>
            <a:r>
              <a:rPr lang="en-US" sz="800" i="1" dirty="0">
                <a:highlight>
                  <a:srgbClr val="FFFF00"/>
                </a:highlight>
                <a:sym typeface="+mn-ea"/>
              </a:rPr>
              <a:t>[Carmeli LID 2024/P5/col1/results/para3/ln1-12]</a:t>
            </a:r>
            <a:endParaRPr lang="en-US" sz="800" b="0" i="0" u="none" strike="noStrike" baseline="0" dirty="0">
              <a:highlight>
                <a:srgbClr val="FFFF00"/>
              </a:highlight>
            </a:endParaRPr>
          </a:p>
          <a:p>
            <a:pPr marL="285750" marR="0" lvl="0" indent="-285750" algn="l"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lang="en-US" sz="800" dirty="0">
                <a:sym typeface="+mn-ea"/>
              </a:rPr>
              <a:t>Of patients with HAP/VAP, approximately half had HAP and half had VAP </a:t>
            </a:r>
            <a:r>
              <a:rPr lang="en-US" sz="800" i="1" dirty="0">
                <a:sym typeface="+mn-ea"/>
              </a:rPr>
              <a:t>[</a:t>
            </a:r>
            <a:r>
              <a:rPr lang="en-US" sz="800" i="1" dirty="0">
                <a:highlight>
                  <a:srgbClr val="FFFF00"/>
                </a:highlight>
                <a:sym typeface="+mn-ea"/>
              </a:rPr>
              <a:t>Carmeli 2024/Page 5/Results/col 1</a:t>
            </a:r>
            <a:r>
              <a:rPr lang="en-US" sz="800" i="1" dirty="0">
                <a:sym typeface="+mn-ea"/>
              </a:rPr>
              <a:t>]</a:t>
            </a:r>
            <a:endParaRPr lang="en-GB" sz="800" b="0" i="0" u="none" strike="noStrike" baseline="0" dirty="0"/>
          </a:p>
          <a:p>
            <a:pPr marL="539750" marR="0" lvl="1" indent="-285750" algn="l" defTabSz="914400" rtl="0" eaLnBrk="1" fontAlgn="auto" latinLnBrk="0" hangingPunct="1">
              <a:lnSpc>
                <a:spcPct val="100000"/>
              </a:lnSpc>
              <a:spcBef>
                <a:spcPts val="0"/>
              </a:spcBef>
              <a:spcAft>
                <a:spcPts val="400"/>
              </a:spcAft>
              <a:buClrTx/>
              <a:buSzTx/>
              <a:buFont typeface="System Font Regular"/>
              <a:buChar char="–"/>
              <a:defRPr/>
            </a:pPr>
            <a:r>
              <a:rPr lang="en-US" sz="800" dirty="0">
                <a:sym typeface="+mn-ea"/>
              </a:rPr>
              <a:t>Mean APACHE II scores were higher in patients with HAP/VAP, indicating the higher severity of illness in this patient group </a:t>
            </a:r>
            <a:br>
              <a:rPr lang="en-US" sz="800" dirty="0">
                <a:sym typeface="+mn-ea"/>
              </a:rPr>
            </a:br>
            <a:r>
              <a:rPr lang="en-US" sz="800" i="1" dirty="0">
                <a:highlight>
                  <a:srgbClr val="FFFF00"/>
                </a:highlight>
                <a:sym typeface="+mn-ea"/>
              </a:rPr>
              <a:t>[Carmeli 2024/page 7/table1]</a:t>
            </a:r>
            <a:endParaRPr lang="en-US" sz="800" b="0" i="0" u="none" strike="noStrike" baseline="0" dirty="0">
              <a:highlight>
                <a:srgbClr val="FFFF00"/>
              </a:highlight>
            </a:endParaRPr>
          </a:p>
          <a:p>
            <a:pPr marL="539750" marR="0" lvl="1" indent="-285750" algn="l" defTabSz="914400" rtl="0" eaLnBrk="1" fontAlgn="auto" latinLnBrk="0" hangingPunct="1">
              <a:lnSpc>
                <a:spcPct val="100000"/>
              </a:lnSpc>
              <a:spcBef>
                <a:spcPts val="0"/>
              </a:spcBef>
              <a:spcAft>
                <a:spcPts val="400"/>
              </a:spcAft>
              <a:buClrTx/>
              <a:buSzTx/>
              <a:buFont typeface="System Font Regular"/>
              <a:buChar char="–"/>
              <a:defRPr/>
            </a:pPr>
            <a:r>
              <a:rPr lang="en-US" sz="800" dirty="0">
                <a:sym typeface="+mn-ea"/>
              </a:rPr>
              <a:t>Among patients with HAP/VAP, </a:t>
            </a:r>
            <a:r>
              <a:rPr lang="en-US" sz="800" dirty="0">
                <a:highlight>
                  <a:srgbClr val="FFFF00"/>
                </a:highlight>
                <a:sym typeface="+mn-ea"/>
              </a:rPr>
              <a:t>51</a:t>
            </a:r>
            <a:r>
              <a:rPr lang="en-US" sz="800" dirty="0">
                <a:sym typeface="+mn-ea"/>
              </a:rPr>
              <a:t>% had mechanical ventilation at baseline (EMBLAVEO, </a:t>
            </a:r>
            <a:r>
              <a:rPr lang="en-US" sz="800" dirty="0">
                <a:highlight>
                  <a:srgbClr val="FFFF00"/>
                </a:highlight>
                <a:sym typeface="+mn-ea"/>
              </a:rPr>
              <a:t>51</a:t>
            </a:r>
            <a:r>
              <a:rPr lang="en-US" sz="800" dirty="0">
                <a:sym typeface="+mn-ea"/>
              </a:rPr>
              <a:t>%; MER, </a:t>
            </a:r>
            <a:r>
              <a:rPr lang="en-US" sz="800" dirty="0">
                <a:highlight>
                  <a:srgbClr val="FFFF00"/>
                </a:highlight>
                <a:sym typeface="+mn-ea"/>
              </a:rPr>
              <a:t>53</a:t>
            </a:r>
            <a:r>
              <a:rPr lang="en-US" sz="800" dirty="0">
                <a:sym typeface="+mn-ea"/>
              </a:rPr>
              <a:t>%) </a:t>
            </a:r>
            <a:r>
              <a:rPr lang="en-US" sz="800" i="1" dirty="0">
                <a:sym typeface="+mn-ea"/>
              </a:rPr>
              <a:t>[</a:t>
            </a:r>
            <a:r>
              <a:rPr lang="en-US" sz="800" i="1" dirty="0">
                <a:highlight>
                  <a:srgbClr val="FFFF00"/>
                </a:highlight>
                <a:sym typeface="+mn-ea"/>
              </a:rPr>
              <a:t>Carmeli 2024/Page 5/Results/col 1</a:t>
            </a:r>
            <a:r>
              <a:rPr lang="en-US" sz="800" i="1" dirty="0">
                <a:sym typeface="+mn-ea"/>
              </a:rPr>
              <a:t>]</a:t>
            </a:r>
            <a:endParaRPr lang="en-US" sz="800" b="0" i="0" u="none" strike="noStrike" baseline="0" dirty="0"/>
          </a:p>
          <a:p>
            <a:pPr marL="285750" marR="0" lvl="0" indent="-285750" algn="l" defTabSz="914400" rtl="0" eaLnBrk="1" fontAlgn="auto" latinLnBrk="0" hangingPunct="1">
              <a:lnSpc>
                <a:spcPct val="100000"/>
              </a:lnSpc>
              <a:spcBef>
                <a:spcPts val="0"/>
              </a:spcBef>
              <a:spcAft>
                <a:spcPts val="400"/>
              </a:spcAft>
              <a:buClrTx/>
              <a:buSzTx/>
              <a:buFont typeface="Arial" panose="020B0604020202020204" pitchFamily="34" charset="0"/>
              <a:buChar char="•"/>
              <a:defRPr/>
            </a:pPr>
            <a:r>
              <a:rPr lang="en-US" sz="800" dirty="0">
                <a:sym typeface="+mn-ea"/>
              </a:rPr>
              <a:t>Baseline pathogens were balanced across treatment groups and consistent with the respective cIAI and HAP/VAP diagnoses </a:t>
            </a:r>
            <a:r>
              <a:rPr lang="en-US" sz="800" i="1" dirty="0">
                <a:sym typeface="+mn-ea"/>
              </a:rPr>
              <a:t>[</a:t>
            </a:r>
            <a:r>
              <a:rPr lang="en-US" sz="800" i="1" dirty="0">
                <a:highlight>
                  <a:srgbClr val="FFFF00"/>
                </a:highlight>
                <a:sym typeface="+mn-ea"/>
              </a:rPr>
              <a:t>Carmeli 2024/Page 5/Results/col 2</a:t>
            </a:r>
            <a:r>
              <a:rPr lang="en-US" sz="800" i="1" dirty="0">
                <a:sym typeface="+mn-ea"/>
              </a:rPr>
              <a:t>]</a:t>
            </a:r>
            <a:endParaRPr lang="en-US" sz="800" b="0" i="0" u="none" strike="noStrike" baseline="0" dirty="0"/>
          </a:p>
          <a:p>
            <a:pPr marL="539750" marR="0" lvl="1" indent="-285750" algn="l" defTabSz="914400" rtl="0" eaLnBrk="1" fontAlgn="auto" latinLnBrk="0" hangingPunct="1">
              <a:lnSpc>
                <a:spcPct val="100000"/>
              </a:lnSpc>
              <a:spcBef>
                <a:spcPts val="0"/>
              </a:spcBef>
              <a:spcAft>
                <a:spcPts val="400"/>
              </a:spcAft>
              <a:buClrTx/>
              <a:buSzTx/>
              <a:buFont typeface="System Font Regular"/>
              <a:buChar char="–"/>
              <a:defRPr/>
            </a:pPr>
            <a:r>
              <a:rPr lang="en-US" sz="800" dirty="0">
                <a:sym typeface="+mn-ea"/>
              </a:rPr>
              <a:t>The most commonly identified baseline pathogens were </a:t>
            </a:r>
            <a:r>
              <a:rPr lang="en-US" sz="800" i="1" dirty="0">
                <a:sym typeface="+mn-ea"/>
              </a:rPr>
              <a:t>E. coli </a:t>
            </a:r>
            <a:r>
              <a:rPr lang="en-US" sz="800" dirty="0">
                <a:sym typeface="+mn-ea"/>
              </a:rPr>
              <a:t>(n=177), </a:t>
            </a:r>
            <a:r>
              <a:rPr lang="en-US" sz="800" i="1" dirty="0">
                <a:sym typeface="+mn-ea"/>
              </a:rPr>
              <a:t>K. pneumoniae </a:t>
            </a:r>
            <a:r>
              <a:rPr lang="en-US" sz="800" dirty="0">
                <a:sym typeface="+mn-ea"/>
              </a:rPr>
              <a:t>(n=59), </a:t>
            </a:r>
            <a:r>
              <a:rPr lang="en-US" sz="800" i="1" dirty="0">
                <a:sym typeface="+mn-ea"/>
              </a:rPr>
              <a:t>P. aeruginosa </a:t>
            </a:r>
            <a:r>
              <a:rPr lang="en-US" sz="800" dirty="0">
                <a:sym typeface="+mn-ea"/>
              </a:rPr>
              <a:t>(n=26) as well as anaerobic pathogens (n=45) </a:t>
            </a:r>
            <a:r>
              <a:rPr lang="en-US" sz="800" i="1" dirty="0">
                <a:sym typeface="+mn-ea"/>
              </a:rPr>
              <a:t>[</a:t>
            </a:r>
            <a:r>
              <a:rPr lang="en-US" sz="800" i="1" dirty="0">
                <a:highlight>
                  <a:srgbClr val="FFFF00"/>
                </a:highlight>
                <a:sym typeface="+mn-ea"/>
              </a:rPr>
              <a:t>Carmeli 2024/Page 6/Results/col 1</a:t>
            </a:r>
            <a:r>
              <a:rPr lang="en-US" sz="800" i="1" dirty="0">
                <a:sym typeface="+mn-ea"/>
              </a:rPr>
              <a:t>]</a:t>
            </a:r>
            <a:endParaRPr lang="en-US" sz="800" b="0" i="1" u="none" strike="noStrike" baseline="0" dirty="0"/>
          </a:p>
          <a:p>
            <a:pPr marL="539750" lvl="1" indent="-285750">
              <a:spcBef>
                <a:spcPts val="0"/>
              </a:spcBef>
              <a:spcAft>
                <a:spcPts val="400"/>
              </a:spcAft>
              <a:buFont typeface="System Font Regular"/>
              <a:buChar char="–"/>
              <a:defRPr/>
            </a:pPr>
            <a:r>
              <a:rPr lang="en-US" sz="800" dirty="0">
                <a:sym typeface="+mn-ea"/>
              </a:rPr>
              <a:t>A total of </a:t>
            </a:r>
            <a:r>
              <a:rPr lang="en-US" sz="800" dirty="0">
                <a:highlight>
                  <a:srgbClr val="FFFF00"/>
                </a:highlight>
                <a:sym typeface="+mn-ea"/>
              </a:rPr>
              <a:t>37</a:t>
            </a:r>
            <a:r>
              <a:rPr lang="en-US" sz="800" dirty="0">
                <a:sym typeface="+mn-ea"/>
              </a:rPr>
              <a:t>% of patients had polymicrobial infection (</a:t>
            </a:r>
            <a:r>
              <a:rPr lang="en-US" sz="800" dirty="0">
                <a:highlight>
                  <a:srgbClr val="FFFF00"/>
                </a:highlight>
                <a:sym typeface="+mn-ea"/>
              </a:rPr>
              <a:t>40</a:t>
            </a:r>
            <a:r>
              <a:rPr lang="en-US" sz="800" dirty="0">
                <a:sym typeface="+mn-ea"/>
              </a:rPr>
              <a:t>% [n=70] EMBLAVEO ± MTZ; </a:t>
            </a:r>
            <a:r>
              <a:rPr lang="en-US" sz="800" dirty="0">
                <a:highlight>
                  <a:srgbClr val="FFFF00"/>
                </a:highlight>
                <a:sym typeface="+mn-ea"/>
              </a:rPr>
              <a:t>31</a:t>
            </a:r>
            <a:r>
              <a:rPr lang="en-US" sz="800" dirty="0">
                <a:sym typeface="+mn-ea"/>
              </a:rPr>
              <a:t>% [n=29= MER  ±  COL) </a:t>
            </a:r>
            <a:r>
              <a:rPr lang="en-US" sz="800" i="1" dirty="0">
                <a:sym typeface="+mn-ea"/>
              </a:rPr>
              <a:t>[Carmeli 2023 slide 7]</a:t>
            </a:r>
            <a:endParaRPr lang="en-US" sz="800" b="0" i="0" u="none" strike="noStrike" baseline="0" dirty="0"/>
          </a:p>
          <a:p>
            <a:pPr marL="539750" marR="0" lvl="1" indent="-285750" algn="l" defTabSz="914400" rtl="0" eaLnBrk="1" fontAlgn="auto" latinLnBrk="0" hangingPunct="1">
              <a:lnSpc>
                <a:spcPct val="100000"/>
              </a:lnSpc>
              <a:spcBef>
                <a:spcPts val="0"/>
              </a:spcBef>
              <a:spcAft>
                <a:spcPts val="400"/>
              </a:spcAft>
              <a:buClrTx/>
              <a:buSzTx/>
              <a:buFont typeface="System Font Regular"/>
              <a:buChar char="–"/>
              <a:defRPr/>
            </a:pPr>
            <a:r>
              <a:rPr lang="en-US" sz="800" dirty="0">
                <a:sym typeface="+mn-ea"/>
              </a:rPr>
              <a:t>In total, 3.7% of patients in the micro-ITT set had an MBL-positive pathogen identified </a:t>
            </a:r>
            <a:r>
              <a:rPr lang="en-US" sz="800" i="1" dirty="0">
                <a:sym typeface="+mn-ea"/>
              </a:rPr>
              <a:t>[</a:t>
            </a:r>
            <a:r>
              <a:rPr lang="en-US" sz="800" i="1" dirty="0">
                <a:highlight>
                  <a:srgbClr val="FFFF00"/>
                </a:highlight>
                <a:sym typeface="+mn-ea"/>
              </a:rPr>
              <a:t>Carmeli 2024/Page 6/Results/col 1</a:t>
            </a:r>
            <a:r>
              <a:rPr lang="en-US" sz="800" i="1" dirty="0">
                <a:sym typeface="+mn-ea"/>
              </a:rPr>
              <a:t>]</a:t>
            </a:r>
            <a:endParaRPr lang="en-US" sz="800" b="0" i="0" u="none" strike="noStrike" baseline="0" dirty="0"/>
          </a:p>
          <a:p>
            <a:pPr>
              <a:spcBef>
                <a:spcPts val="0"/>
              </a:spcBef>
              <a:spcAft>
                <a:spcPts val="400"/>
              </a:spcAft>
            </a:pPr>
            <a:r>
              <a:rPr lang="en-US" sz="800" dirty="0">
                <a:sym typeface="+mn-ea"/>
              </a:rPr>
              <a:t>For MBL-positive patients, 6 of 7 patients in the EMBLAVEO ± MTZ group and 1 of 3 patients in the MER ± COL group were a previous treatment failure at enrollment </a:t>
            </a:r>
            <a:r>
              <a:rPr lang="en-US" sz="800" i="1" dirty="0">
                <a:sym typeface="+mn-ea"/>
              </a:rPr>
              <a:t>[</a:t>
            </a:r>
            <a:r>
              <a:rPr lang="en-US" sz="800" i="1" dirty="0">
                <a:highlight>
                  <a:srgbClr val="FFFF00"/>
                </a:highlight>
                <a:sym typeface="+mn-ea"/>
              </a:rPr>
              <a:t>Carmeli 2024/Page 8/col 2/para 2</a:t>
            </a:r>
            <a:r>
              <a:rPr lang="en-US" sz="800" i="1" dirty="0">
                <a:sym typeface="+mn-ea"/>
              </a:rPr>
              <a:t>]</a:t>
            </a:r>
            <a:endParaRPr lang="en-US" sz="800" i="1" dirty="0"/>
          </a:p>
          <a:p>
            <a:pPr marL="539750" lvl="1" indent="-284480">
              <a:spcBef>
                <a:spcPts val="0"/>
              </a:spcBef>
              <a:spcAft>
                <a:spcPts val="400"/>
              </a:spcAft>
            </a:pPr>
            <a:r>
              <a:rPr lang="en-US" sz="800" dirty="0">
                <a:sym typeface="+mn-ea"/>
              </a:rPr>
              <a:t>These patients with previous treatment failure at enrollment all had HAP/VAP </a:t>
            </a:r>
            <a:r>
              <a:rPr lang="en-US" sz="800" i="1" dirty="0">
                <a:sym typeface="+mn-ea"/>
              </a:rPr>
              <a:t>[</a:t>
            </a:r>
            <a:r>
              <a:rPr lang="en-US" sz="800" i="1" dirty="0">
                <a:highlight>
                  <a:srgbClr val="FFFF00"/>
                </a:highlight>
                <a:sym typeface="+mn-ea"/>
              </a:rPr>
              <a:t>Carmeli 2024/page20/para3/lines8-9</a:t>
            </a:r>
            <a:r>
              <a:rPr lang="en-US" sz="800" i="1" dirty="0">
                <a:sym typeface="+mn-ea"/>
              </a:rPr>
              <a:t>]</a:t>
            </a:r>
            <a:endParaRPr lang="en-GB" sz="800"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lang="en-IN" sz="800" b="1" i="0" dirty="0">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IN" sz="800" b="1" dirty="0">
                <a:latin typeface="Noto Sans" panose="020B0502040504020204" pitchFamily="34" charset="0"/>
                <a:ea typeface="Noto Sans" panose="020B0502040504020204" pitchFamily="34" charset="0"/>
                <a:cs typeface="Noto Sans" panose="020B0502040504020204" pitchFamily="34" charset="0"/>
                <a:sym typeface="+mn-ea"/>
              </a:rPr>
              <a:t>Reference</a:t>
            </a:r>
            <a:br>
              <a:rPr lang="en-IN" sz="800" b="1" dirty="0">
                <a:latin typeface="Noto Sans" panose="020B0502040504020204" pitchFamily="34" charset="0"/>
                <a:ea typeface="Noto Sans" panose="020B0502040504020204" pitchFamily="34" charset="0"/>
                <a:cs typeface="Noto Sans" panose="020B0502040504020204" pitchFamily="34" charset="0"/>
                <a:sym typeface="+mn-ea"/>
              </a:rPr>
            </a:br>
            <a:r>
              <a:rPr lang="en-US" sz="800" dirty="0">
                <a:latin typeface="Noto Sans" panose="020B0502040504020204" pitchFamily="34" charset="0"/>
                <a:ea typeface="Noto Sans" panose="020B0502040504020204" pitchFamily="34" charset="0"/>
                <a:cs typeface="Noto Sans" panose="020B0502040504020204" pitchFamily="34" charset="0"/>
                <a:sym typeface="Arial" panose="020B0604020202020204"/>
              </a:rPr>
              <a:t>1. </a:t>
            </a:r>
            <a:r>
              <a:rPr lang="en-GB" sz="800" dirty="0">
                <a:solidFill>
                  <a:srgbClr val="405C87"/>
                </a:solidFill>
                <a:effectLst/>
                <a:highlight>
                  <a:srgbClr val="FFFF00"/>
                </a:highlight>
                <a:latin typeface="Aptos" panose="020B0004020202020204" pitchFamily="34" charset="0"/>
                <a:ea typeface="+mn-ea"/>
                <a:cs typeface="+mn-cs"/>
                <a:sym typeface="+mn-ea"/>
              </a:rPr>
              <a:t>Carmeli Y, et al. </a:t>
            </a:r>
            <a:r>
              <a:rPr lang="en-GB" sz="800" i="1" dirty="0">
                <a:solidFill>
                  <a:srgbClr val="405C87"/>
                </a:solidFill>
                <a:effectLst/>
                <a:highlight>
                  <a:srgbClr val="FFFF00"/>
                </a:highlight>
                <a:latin typeface="Aptos" panose="020B0004020202020204" pitchFamily="34" charset="0"/>
                <a:ea typeface="+mn-ea"/>
                <a:cs typeface="+mn-cs"/>
                <a:sym typeface="+mn-ea"/>
              </a:rPr>
              <a:t>Lancet Infect Dis </a:t>
            </a:r>
            <a:r>
              <a:rPr lang="en-GB" sz="800" dirty="0">
                <a:solidFill>
                  <a:srgbClr val="405C87"/>
                </a:solidFill>
                <a:effectLst/>
                <a:highlight>
                  <a:srgbClr val="FFFF00"/>
                </a:highlight>
                <a:latin typeface="Aptos" panose="020B0004020202020204" pitchFamily="34" charset="0"/>
                <a:ea typeface="+mn-ea"/>
                <a:cs typeface="+mn-cs"/>
                <a:sym typeface="+mn-ea"/>
              </a:rPr>
              <a:t>2024:S1473-3099(24)00499-7</a:t>
            </a:r>
            <a:r>
              <a:rPr lang="en-US" sz="800" dirty="0">
                <a:solidFill>
                  <a:schemeClr val="bg2"/>
                </a:solidFill>
                <a:sym typeface="+mn-ea"/>
              </a:rPr>
              <a:t>.</a:t>
            </a:r>
            <a:endParaRPr lang="en-GB" sz="800" dirty="0">
              <a:latin typeface="Noto Sans" panose="020B0502040504020204" pitchFamily="34" charset="0"/>
              <a:ea typeface="Noto Sans" panose="020B0502040504020204" pitchFamily="34" charset="0"/>
              <a:cs typeface="Noto Sans" panose="020B050204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GB" sz="800" dirty="0">
              <a:latin typeface="Times New Roman" panose="02020603050405020304" charset="0"/>
              <a:ea typeface="Times New Roman" panose="02020603050405020304" charset="0"/>
              <a:cs typeface="Times New Roman" panose="0202060305040502030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B14B3A-2C40-4A17-B236-356AF949C605}" type="slidenum">
              <a:rPr kumimoji="0" lang="en-GB" sz="1200" b="0" i="0" u="none" strike="noStrike" kern="1200" cap="none" spc="0" normalizeH="0" baseline="0" noProof="0" smtClean="0">
                <a:ln>
                  <a:noFill/>
                </a:ln>
                <a:solidFill>
                  <a:prstClr val="black"/>
                </a:solidFill>
                <a:effectLst/>
                <a:uLnTx/>
                <a:uFillTx/>
                <a:latin typeface="Times New Roman" panose="02020603050405020304" charset="0"/>
                <a:ea typeface="+mn-ea"/>
                <a:cs typeface="Times New Roman" panose="02020603050405020304" charset="0"/>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dirty="0">
              <a:ln>
                <a:noFill/>
              </a:ln>
              <a:solidFill>
                <a:prstClr val="black"/>
              </a:solidFill>
              <a:effectLst/>
              <a:uLnTx/>
              <a:uFillTx/>
              <a:latin typeface="Times New Roman" panose="02020603050405020304" charset="0"/>
              <a:ea typeface="+mn-ea"/>
              <a:cs typeface="Times New Roman" panose="02020603050405020304" charset="0"/>
            </a:endParaRPr>
          </a:p>
        </p:txBody>
      </p:sp>
      <p:sp>
        <p:nvSpPr>
          <p:cNvPr id="8" name="Left Bracket 7"/>
          <p:cNvSpPr/>
          <p:nvPr/>
        </p:nvSpPr>
        <p:spPr>
          <a:xfrm>
            <a:off x="772098" y="3181350"/>
            <a:ext cx="92522" cy="476250"/>
          </a:xfrm>
          <a:prstGeom prst="leftBracket">
            <a:avLst/>
          </a:prstGeom>
          <a:solidFill>
            <a:schemeClr val="bg1"/>
          </a:solidFill>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9" name="Straight Connector 8"/>
          <p:cNvCxnSpPr>
            <a:stCxn id="8" idx="1"/>
            <a:endCxn id="12" idx="3"/>
          </p:cNvCxnSpPr>
          <p:nvPr/>
        </p:nvCxnSpPr>
        <p:spPr>
          <a:xfrm flipH="1" flipV="1">
            <a:off x="-148266" y="2792602"/>
            <a:ext cx="920364" cy="626873"/>
          </a:xfrm>
          <a:prstGeom prst="line">
            <a:avLst/>
          </a:prstGeom>
          <a:ln w="12700"/>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2426173" y="1801465"/>
            <a:ext cx="2260600" cy="276999"/>
          </a:xfrm>
          <a:prstGeom prst="rect">
            <a:avLst/>
          </a:prstGeom>
          <a:solidFill>
            <a:srgbClr val="FFFF00"/>
          </a:solidFill>
          <a:ln w="12700">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Carmeli LID 2024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Arial" panose="020B0604020202020204" pitchFamily="34" charset="0"/>
              </a:rPr>
              <a:t>P6-7/table 1</a:t>
            </a:r>
          </a:p>
        </p:txBody>
      </p:sp>
      <p:sp>
        <p:nvSpPr>
          <p:cNvPr id="12" name="Rectangle 11"/>
          <p:cNvSpPr/>
          <p:nvPr/>
        </p:nvSpPr>
        <p:spPr>
          <a:xfrm>
            <a:off x="-2425367" y="2617906"/>
            <a:ext cx="2277101" cy="349391"/>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Carmeli LID 2024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P8/table 2</a:t>
            </a:r>
          </a:p>
        </p:txBody>
      </p:sp>
      <p:grpSp>
        <p:nvGrpSpPr>
          <p:cNvPr id="13" name="Group 12"/>
          <p:cNvGrpSpPr/>
          <p:nvPr/>
        </p:nvGrpSpPr>
        <p:grpSpPr>
          <a:xfrm>
            <a:off x="-165573" y="1928441"/>
            <a:ext cx="1030192" cy="1081459"/>
            <a:chOff x="49459" y="1036433"/>
            <a:chExt cx="945029" cy="1599039"/>
          </a:xfrm>
          <a:solidFill>
            <a:schemeClr val="bg1"/>
          </a:solidFill>
        </p:grpSpPr>
        <p:sp>
          <p:nvSpPr>
            <p:cNvPr id="14" name="Left Bracket 13"/>
            <p:cNvSpPr/>
            <p:nvPr/>
          </p:nvSpPr>
          <p:spPr>
            <a:xfrm>
              <a:off x="913842" y="1036433"/>
              <a:ext cx="80646" cy="1599039"/>
            </a:xfrm>
            <a:prstGeom prst="leftBracket">
              <a:avLst/>
            </a:prstGeom>
            <a:grpFill/>
            <a:ln w="12700"/>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15" name="Straight Connector 14"/>
            <p:cNvCxnSpPr>
              <a:stCxn id="14" idx="1"/>
              <a:endCxn id="10" idx="3"/>
            </p:cNvCxnSpPr>
            <p:nvPr/>
          </p:nvCxnSpPr>
          <p:spPr>
            <a:xfrm flipH="1" flipV="1">
              <a:off x="49459" y="1053472"/>
              <a:ext cx="864383" cy="782481"/>
            </a:xfrm>
            <a:prstGeom prst="line">
              <a:avLst/>
            </a:prstGeom>
            <a:grpFill/>
            <a:ln w="12700"/>
          </p:spPr>
          <p:style>
            <a:lnRef idx="1">
              <a:schemeClr val="dk1"/>
            </a:lnRef>
            <a:fillRef idx="0">
              <a:schemeClr val="dk1"/>
            </a:fillRef>
            <a:effectRef idx="0">
              <a:schemeClr val="dk1"/>
            </a:effectRef>
            <a:fontRef idx="minor">
              <a:schemeClr val="tx1"/>
            </a:fontRef>
          </p:style>
        </p:cxnSp>
      </p:grpSp>
      <p:sp>
        <p:nvSpPr>
          <p:cNvPr id="16" name="Rectangle 15"/>
          <p:cNvSpPr/>
          <p:nvPr/>
        </p:nvSpPr>
        <p:spPr>
          <a:xfrm>
            <a:off x="7006266" y="2021840"/>
            <a:ext cx="1503553" cy="42595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Carmeli LID 2024P5/col1/results/para3/ln1-12</a:t>
            </a:r>
            <a:b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br>
            <a:endPar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grpSp>
        <p:nvGrpSpPr>
          <p:cNvPr id="17" name="Group 16"/>
          <p:cNvGrpSpPr/>
          <p:nvPr/>
        </p:nvGrpSpPr>
        <p:grpSpPr>
          <a:xfrm>
            <a:off x="5988772" y="1796517"/>
            <a:ext cx="1017494" cy="1384833"/>
            <a:chOff x="5492749" y="2224264"/>
            <a:chExt cx="1017494" cy="1384833"/>
          </a:xfrm>
          <a:solidFill>
            <a:schemeClr val="bg1"/>
          </a:solidFill>
        </p:grpSpPr>
        <p:sp>
          <p:nvSpPr>
            <p:cNvPr id="18" name="Right Bracket 17"/>
            <p:cNvSpPr/>
            <p:nvPr/>
          </p:nvSpPr>
          <p:spPr>
            <a:xfrm>
              <a:off x="5492749" y="2224264"/>
              <a:ext cx="92522" cy="1384833"/>
            </a:xfrm>
            <a:prstGeom prst="rightBracket">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19" name="Straight Connector 18"/>
            <p:cNvCxnSpPr>
              <a:stCxn id="18" idx="2"/>
              <a:endCxn id="16" idx="1"/>
            </p:cNvCxnSpPr>
            <p:nvPr/>
          </p:nvCxnSpPr>
          <p:spPr>
            <a:xfrm flipV="1">
              <a:off x="5585271" y="2662565"/>
              <a:ext cx="924972" cy="254116"/>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9" name="Rectangle 28"/>
          <p:cNvSpPr/>
          <p:nvPr/>
        </p:nvSpPr>
        <p:spPr>
          <a:xfrm>
            <a:off x="7023573" y="2893060"/>
            <a:ext cx="1503553" cy="42595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t>Carmeli LID 2024 (appendix)P27/table S6</a:t>
            </a:r>
            <a:br>
              <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rPr>
            </a:br>
            <a:endParaRPr kumimoji="0" lang="en-US" sz="6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grpSp>
        <p:nvGrpSpPr>
          <p:cNvPr id="30" name="Group 29"/>
          <p:cNvGrpSpPr/>
          <p:nvPr/>
        </p:nvGrpSpPr>
        <p:grpSpPr>
          <a:xfrm>
            <a:off x="6081294" y="3106038"/>
            <a:ext cx="942279" cy="513613"/>
            <a:chOff x="5492749" y="1998372"/>
            <a:chExt cx="942279" cy="513613"/>
          </a:xfrm>
          <a:solidFill>
            <a:schemeClr val="bg1"/>
          </a:solidFill>
        </p:grpSpPr>
        <p:sp>
          <p:nvSpPr>
            <p:cNvPr id="31" name="Right Bracket 30"/>
            <p:cNvSpPr/>
            <p:nvPr/>
          </p:nvSpPr>
          <p:spPr>
            <a:xfrm>
              <a:off x="5492749" y="2224264"/>
              <a:ext cx="45719" cy="287721"/>
            </a:xfrm>
            <a:prstGeom prst="rightBracket">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imes New Roman" panose="02020603050405020304" charset="0"/>
                <a:ea typeface="Times New Roman" panose="02020603050405020304" charset="0"/>
                <a:cs typeface="Times New Roman" panose="02020603050405020304" charset="0"/>
              </a:endParaRPr>
            </a:p>
          </p:txBody>
        </p:sp>
        <p:cxnSp>
          <p:nvCxnSpPr>
            <p:cNvPr id="32" name="Straight Connector 31"/>
            <p:cNvCxnSpPr>
              <a:stCxn id="31" idx="2"/>
              <a:endCxn id="29" idx="1"/>
            </p:cNvCxnSpPr>
            <p:nvPr/>
          </p:nvCxnSpPr>
          <p:spPr>
            <a:xfrm flipV="1">
              <a:off x="5538468" y="1998372"/>
              <a:ext cx="896560" cy="369753"/>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3.png"/><Relationship Id="rId1" Type="http://schemas.openxmlformats.org/officeDocument/2006/relationships/slideMaster" Target="../slideMasters/slideMaster4.xml"/><Relationship Id="rId4" Type="http://schemas.openxmlformats.org/officeDocument/2006/relationships/image" Target="../media/image44.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Master" Target="../slideMasters/slideMaster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4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8.sv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37.svg"/><Relationship Id="rId4" Type="http://schemas.openxmlformats.org/officeDocument/2006/relationships/image" Target="../media/image23.png"/></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Master" Target="../slideMasters/slideMaster6.xml"/><Relationship Id="rId4" Type="http://schemas.openxmlformats.org/officeDocument/2006/relationships/image" Target="../media/image44.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image" Target="../media/image44.pn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Master" Target="../slideMasters/slideMaster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4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6.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8.svg"/><Relationship Id="rId2" Type="http://schemas.openxmlformats.org/officeDocument/2006/relationships/image" Target="../media/image21.png"/><Relationship Id="rId1" Type="http://schemas.openxmlformats.org/officeDocument/2006/relationships/slideMaster" Target="../slideMasters/slideMaster6.xml"/><Relationship Id="rId6" Type="http://schemas.openxmlformats.org/officeDocument/2006/relationships/image" Target="../media/image25.png"/><Relationship Id="rId5" Type="http://schemas.openxmlformats.org/officeDocument/2006/relationships/image" Target="../media/image37.svg"/><Relationship Id="rId4" Type="http://schemas.openxmlformats.org/officeDocument/2006/relationships/image" Target="../media/image23.png"/></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Master" Target="../slideMasters/slideMaster7.xml"/><Relationship Id="rId4" Type="http://schemas.openxmlformats.org/officeDocument/2006/relationships/image" Target="../media/image44.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3.png"/><Relationship Id="rId1" Type="http://schemas.openxmlformats.org/officeDocument/2006/relationships/slideMaster" Target="../slideMasters/slideMaster7.xml"/><Relationship Id="rId4" Type="http://schemas.openxmlformats.org/officeDocument/2006/relationships/image" Target="../media/image44.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6.png"/><Relationship Id="rId1" Type="http://schemas.openxmlformats.org/officeDocument/2006/relationships/slideMaster" Target="../slideMasters/slideMaster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7.xml"/><Relationship Id="rId4" Type="http://schemas.openxmlformats.org/officeDocument/2006/relationships/image" Target="../media/image4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8.svg"/><Relationship Id="rId2" Type="http://schemas.openxmlformats.org/officeDocument/2006/relationships/image" Target="../media/image21.png"/><Relationship Id="rId1" Type="http://schemas.openxmlformats.org/officeDocument/2006/relationships/slideMaster" Target="../slideMasters/slideMaster7.xml"/><Relationship Id="rId6" Type="http://schemas.openxmlformats.org/officeDocument/2006/relationships/image" Target="../media/image25.png"/><Relationship Id="rId5" Type="http://schemas.openxmlformats.org/officeDocument/2006/relationships/image" Target="../media/image37.svg"/><Relationship Id="rId4" Type="http://schemas.openxmlformats.org/officeDocument/2006/relationships/image" Target="../media/image23.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8.xml"/><Relationship Id="rId4" Type="http://schemas.openxmlformats.org/officeDocument/2006/relationships/image" Target="../media/image1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8.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8.svg"/><Relationship Id="rId2" Type="http://schemas.openxmlformats.org/officeDocument/2006/relationships/image" Target="../media/image21.png"/><Relationship Id="rId1" Type="http://schemas.openxmlformats.org/officeDocument/2006/relationships/slideMaster" Target="../slideMasters/slideMaster8.xml"/><Relationship Id="rId6" Type="http://schemas.openxmlformats.org/officeDocument/2006/relationships/image" Target="../media/image25.png"/><Relationship Id="rId5" Type="http://schemas.openxmlformats.org/officeDocument/2006/relationships/image" Target="../media/image37.svg"/><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9.xml"/><Relationship Id="rId4" Type="http://schemas.openxmlformats.org/officeDocument/2006/relationships/image" Target="../media/image19.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9.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8.svg"/><Relationship Id="rId2" Type="http://schemas.openxmlformats.org/officeDocument/2006/relationships/image" Target="../media/image21.png"/><Relationship Id="rId1" Type="http://schemas.openxmlformats.org/officeDocument/2006/relationships/slideMaster" Target="../slideMasters/slideMaster9.xml"/><Relationship Id="rId6" Type="http://schemas.openxmlformats.org/officeDocument/2006/relationships/image" Target="../media/image25.png"/><Relationship Id="rId5" Type="http://schemas.openxmlformats.org/officeDocument/2006/relationships/image" Target="../media/image37.svg"/><Relationship Id="rId4" Type="http://schemas.openxmlformats.org/officeDocument/2006/relationships/image" Target="../media/image23.png"/></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0.xml"/><Relationship Id="rId4" Type="http://schemas.openxmlformats.org/officeDocument/2006/relationships/image" Target="../media/image19.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10.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jpeg"/><Relationship Id="rId1" Type="http://schemas.openxmlformats.org/officeDocument/2006/relationships/slideMaster" Target="../slideMasters/slideMaster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Master" Target="../slideMasters/slideMaster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6.svg"/><Relationship Id="rId7" Type="http://schemas.openxmlformats.org/officeDocument/2006/relationships/image" Target="../media/image38.sv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37.svg"/><Relationship Id="rId4" Type="http://schemas.openxmlformats.org/officeDocument/2006/relationships/image" Target="../media/image23.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9.svg"/><Relationship Id="rId7" Type="http://schemas.openxmlformats.org/officeDocument/2006/relationships/image" Target="../media/image41.sv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31.png"/><Relationship Id="rId5" Type="http://schemas.openxmlformats.org/officeDocument/2006/relationships/image" Target="../media/image40.svg"/><Relationship Id="rId4" Type="http://schemas.openxmlformats.org/officeDocument/2006/relationships/image" Target="../media/image29.png"/></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jpe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25.png"/><Relationship Id="rId4" Type="http://schemas.openxmlformats.org/officeDocument/2006/relationships/image" Target="../media/image37.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Master" Target="../slideMasters/slideMaster2.xml"/><Relationship Id="rId6" Type="http://schemas.openxmlformats.org/officeDocument/2006/relationships/image" Target="../media/image38.svg"/><Relationship Id="rId5" Type="http://schemas.openxmlformats.org/officeDocument/2006/relationships/image" Target="../media/image25.png"/><Relationship Id="rId4" Type="http://schemas.openxmlformats.org/officeDocument/2006/relationships/image" Target="../media/image37.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3.png"/><Relationship Id="rId1" Type="http://schemas.openxmlformats.org/officeDocument/2006/relationships/slideMaster" Target="../slideMasters/slideMaster2.xml"/><Relationship Id="rId5" Type="http://schemas.openxmlformats.org/officeDocument/2006/relationships/image" Target="../media/image38.svg"/><Relationship Id="rId4" Type="http://schemas.openxmlformats.org/officeDocument/2006/relationships/image" Target="../media/image25.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Master" Target="../slideMasters/slideMaster4.xml"/><Relationship Id="rId4" Type="http://schemas.openxmlformats.org/officeDocument/2006/relationships/image" Target="../media/image44.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2286000" y="3692869"/>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id="{177516F2-452D-753E-8BA4-DC5FFD44A0D8}"/>
              </a:ext>
            </a:extLst>
          </p:cNvPr>
          <p:cNvSpPr>
            <a:spLocks noGrp="1"/>
          </p:cNvSpPr>
          <p:nvPr>
            <p:ph type="subTitle" idx="1"/>
          </p:nvPr>
        </p:nvSpPr>
        <p:spPr>
          <a:xfrm>
            <a:off x="2285998" y="4313583"/>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a:p>
        </p:txBody>
      </p:sp>
      <p:pic>
        <p:nvPicPr>
          <p:cNvPr id="5" name="图片 4" descr="手机屏幕的截图&#10;&#10;AI 生成的内容可能不正确。">
            <a:extLst>
              <a:ext uri="{FF2B5EF4-FFF2-40B4-BE49-F238E27FC236}">
                <a16:creationId xmlns:a16="http://schemas.microsoft.com/office/drawing/2014/main" id="{3FF9DEA2-F5AC-88EA-0013-358B219CE4B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08173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1" name="Google Shape;305;p64">
            <a:extLst>
              <a:ext uri="{FF2B5EF4-FFF2-40B4-BE49-F238E27FC236}">
                <a16:creationId xmlns:a16="http://schemas.microsoft.com/office/drawing/2014/main" id="{53AB5D74-B13B-682B-F98B-8323080AF89E}"/>
              </a:ext>
            </a:extLst>
          </p:cNvPr>
          <p:cNvSpPr/>
          <p:nvPr userDrawn="1"/>
        </p:nvSpPr>
        <p:spPr>
          <a:xfrm>
            <a:off x="528982" y="3548058"/>
            <a:ext cx="2482107" cy="760417"/>
          </a:xfrm>
          <a:prstGeom prst="roundRect">
            <a:avLst>
              <a:gd name="adj" fmla="val 12630"/>
            </a:avLst>
          </a:prstGeom>
          <a:solidFill>
            <a:srgbClr val="375D8B"/>
          </a:solidFill>
          <a:ln w="28575">
            <a:solidFill>
              <a:schemeClr val="accent1"/>
            </a:solid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1</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2" name="Google Shape;305;p64">
            <a:extLst>
              <a:ext uri="{FF2B5EF4-FFF2-40B4-BE49-F238E27FC236}">
                <a16:creationId xmlns:a16="http://schemas.microsoft.com/office/drawing/2014/main" id="{9C798354-3C7D-8838-88CF-A052B088DEAD}"/>
              </a:ext>
            </a:extLst>
          </p:cNvPr>
          <p:cNvSpPr/>
          <p:nvPr userDrawn="1"/>
        </p:nvSpPr>
        <p:spPr>
          <a:xfrm>
            <a:off x="3123659" y="3548058"/>
            <a:ext cx="1520642" cy="760417"/>
          </a:xfrm>
          <a:prstGeom prst="roundRect">
            <a:avLst>
              <a:gd name="adj" fmla="val 14255"/>
            </a:avLst>
          </a:prstGeom>
          <a:solidFill>
            <a:srgbClr val="00C280"/>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2</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3" name="Google Shape;305;p64">
            <a:extLst>
              <a:ext uri="{FF2B5EF4-FFF2-40B4-BE49-F238E27FC236}">
                <a16:creationId xmlns:a16="http://schemas.microsoft.com/office/drawing/2014/main" id="{A79D0F7D-D93E-54A7-8F73-9C895EB1DF2E}"/>
              </a:ext>
            </a:extLst>
          </p:cNvPr>
          <p:cNvSpPr/>
          <p:nvPr userDrawn="1"/>
        </p:nvSpPr>
        <p:spPr>
          <a:xfrm>
            <a:off x="4756871" y="3548058"/>
            <a:ext cx="2053179" cy="760417"/>
          </a:xfrm>
          <a:prstGeom prst="roundRect">
            <a:avLst>
              <a:gd name="adj" fmla="val 14255"/>
            </a:avLst>
          </a:prstGeom>
          <a:solidFill>
            <a:srgbClr val="D3DBFF"/>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rgbClr val="375D8B"/>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3</a:t>
            </a:r>
            <a:endParaRPr lang="en-US" sz="1200" b="1" kern="0">
              <a:solidFill>
                <a:srgbClr val="375D8B"/>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4" name="Google Shape;305;p64">
            <a:extLst>
              <a:ext uri="{FF2B5EF4-FFF2-40B4-BE49-F238E27FC236}">
                <a16:creationId xmlns:a16="http://schemas.microsoft.com/office/drawing/2014/main" id="{3BD5B463-3386-61C2-E9B9-C09C6DC87C22}"/>
              </a:ext>
            </a:extLst>
          </p:cNvPr>
          <p:cNvSpPr/>
          <p:nvPr userDrawn="1"/>
        </p:nvSpPr>
        <p:spPr>
          <a:xfrm>
            <a:off x="6922618" y="3548058"/>
            <a:ext cx="1574424" cy="760417"/>
          </a:xfrm>
          <a:prstGeom prst="roundRect">
            <a:avLst>
              <a:gd name="adj" fmla="val 17504"/>
            </a:avLst>
          </a:prstGeom>
          <a:solidFill>
            <a:srgbClr val="000D45"/>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4</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5" name="Google Shape;305;p64">
            <a:extLst>
              <a:ext uri="{FF2B5EF4-FFF2-40B4-BE49-F238E27FC236}">
                <a16:creationId xmlns:a16="http://schemas.microsoft.com/office/drawing/2014/main" id="{4FA4BDA3-FAF1-559F-1107-5D9BD000048E}"/>
              </a:ext>
            </a:extLst>
          </p:cNvPr>
          <p:cNvSpPr/>
          <p:nvPr userDrawn="1"/>
        </p:nvSpPr>
        <p:spPr>
          <a:xfrm>
            <a:off x="8609612" y="3548058"/>
            <a:ext cx="2892748" cy="760417"/>
          </a:xfrm>
          <a:prstGeom prst="roundRect">
            <a:avLst>
              <a:gd name="adj" fmla="val 15879"/>
            </a:avLst>
          </a:prstGeom>
          <a:solidFill>
            <a:srgbClr val="00C280"/>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5</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6" name="TextBox 45">
            <a:extLst>
              <a:ext uri="{FF2B5EF4-FFF2-40B4-BE49-F238E27FC236}">
                <a16:creationId xmlns:a16="http://schemas.microsoft.com/office/drawing/2014/main" id="{17E271B4-42C5-C237-81C0-3687BBBCAED0}"/>
              </a:ext>
            </a:extLst>
          </p:cNvPr>
          <p:cNvSpPr txBox="1"/>
          <p:nvPr userDrawn="1"/>
        </p:nvSpPr>
        <p:spPr>
          <a:xfrm>
            <a:off x="3123659" y="2538810"/>
            <a:ext cx="97782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7" name="TextBox 46">
            <a:extLst>
              <a:ext uri="{FF2B5EF4-FFF2-40B4-BE49-F238E27FC236}">
                <a16:creationId xmlns:a16="http://schemas.microsoft.com/office/drawing/2014/main" id="{10937EE9-8F33-6CA4-10CE-0F1A21D9B049}"/>
              </a:ext>
            </a:extLst>
          </p:cNvPr>
          <p:cNvSpPr txBox="1"/>
          <p:nvPr userDrawn="1"/>
        </p:nvSpPr>
        <p:spPr>
          <a:xfrm>
            <a:off x="4756871" y="2538810"/>
            <a:ext cx="97782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8" name="TextBox 47">
            <a:extLst>
              <a:ext uri="{FF2B5EF4-FFF2-40B4-BE49-F238E27FC236}">
                <a16:creationId xmlns:a16="http://schemas.microsoft.com/office/drawing/2014/main" id="{4F73B7C4-A669-6BFD-65AF-4E81CC241064}"/>
              </a:ext>
            </a:extLst>
          </p:cNvPr>
          <p:cNvSpPr txBox="1"/>
          <p:nvPr userDrawn="1"/>
        </p:nvSpPr>
        <p:spPr>
          <a:xfrm>
            <a:off x="6922620" y="2538810"/>
            <a:ext cx="97782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9" name="TextBox 48">
            <a:extLst>
              <a:ext uri="{FF2B5EF4-FFF2-40B4-BE49-F238E27FC236}">
                <a16:creationId xmlns:a16="http://schemas.microsoft.com/office/drawing/2014/main" id="{022BB432-DDF4-0CFA-D860-F5EB4AEAB047}"/>
              </a:ext>
            </a:extLst>
          </p:cNvPr>
          <p:cNvSpPr txBox="1"/>
          <p:nvPr userDrawn="1"/>
        </p:nvSpPr>
        <p:spPr>
          <a:xfrm>
            <a:off x="8609614" y="2538810"/>
            <a:ext cx="97782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2025</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cxnSp>
        <p:nvCxnSpPr>
          <p:cNvPr id="50" name="Straight Connector 49">
            <a:extLst>
              <a:ext uri="{FF2B5EF4-FFF2-40B4-BE49-F238E27FC236}">
                <a16:creationId xmlns:a16="http://schemas.microsoft.com/office/drawing/2014/main" id="{183CE8EA-A84C-1268-99BA-C22511FFD378}"/>
              </a:ext>
            </a:extLst>
          </p:cNvPr>
          <p:cNvCxnSpPr>
            <a:cxnSpLocks/>
          </p:cNvCxnSpPr>
          <p:nvPr userDrawn="1"/>
        </p:nvCxnSpPr>
        <p:spPr>
          <a:xfrm flipV="1">
            <a:off x="301108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5F685C2-5CF4-B5DF-CA88-70282A2E3801}"/>
              </a:ext>
            </a:extLst>
          </p:cNvPr>
          <p:cNvCxnSpPr>
            <a:cxnSpLocks/>
          </p:cNvCxnSpPr>
          <p:nvPr userDrawn="1"/>
        </p:nvCxnSpPr>
        <p:spPr>
          <a:xfrm flipV="1">
            <a:off x="4644301"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E8F8EF2-D538-9CA2-2B90-59C867B7040F}"/>
              </a:ext>
            </a:extLst>
          </p:cNvPr>
          <p:cNvCxnSpPr>
            <a:cxnSpLocks/>
          </p:cNvCxnSpPr>
          <p:nvPr userDrawn="1"/>
        </p:nvCxnSpPr>
        <p:spPr>
          <a:xfrm flipV="1">
            <a:off x="680266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30801B9-D35F-EA13-ACA5-8D3445C13153}"/>
              </a:ext>
            </a:extLst>
          </p:cNvPr>
          <p:cNvCxnSpPr>
            <a:cxnSpLocks/>
          </p:cNvCxnSpPr>
          <p:nvPr userDrawn="1"/>
        </p:nvCxnSpPr>
        <p:spPr>
          <a:xfrm flipV="1">
            <a:off x="848332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4" name="TextBox 10">
            <a:extLst>
              <a:ext uri="{FF2B5EF4-FFF2-40B4-BE49-F238E27FC236}">
                <a16:creationId xmlns:a16="http://schemas.microsoft.com/office/drawing/2014/main" id="{1B56EDDE-CEBC-E04B-00B8-3B530FE2E100}"/>
              </a:ext>
            </a:extLst>
          </p:cNvPr>
          <p:cNvSpPr txBox="1"/>
          <p:nvPr userDrawn="1"/>
        </p:nvSpPr>
        <p:spPr>
          <a:xfrm>
            <a:off x="528983" y="4611731"/>
            <a:ext cx="1905280"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por</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 et dolore magna. </a:t>
            </a:r>
          </a:p>
        </p:txBody>
      </p:sp>
      <p:sp>
        <p:nvSpPr>
          <p:cNvPr id="55" name="TextBox 10">
            <a:extLst>
              <a:ext uri="{FF2B5EF4-FFF2-40B4-BE49-F238E27FC236}">
                <a16:creationId xmlns:a16="http://schemas.microsoft.com/office/drawing/2014/main" id="{EDB16B51-FDE3-CD06-E9E7-9CB8AFCB2A7B}"/>
              </a:ext>
            </a:extLst>
          </p:cNvPr>
          <p:cNvSpPr txBox="1"/>
          <p:nvPr userDrawn="1"/>
        </p:nvSpPr>
        <p:spPr>
          <a:xfrm>
            <a:off x="3123927" y="4611731"/>
            <a:ext cx="1286796"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a:t>
            </a:r>
            <a:endPar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6" name="TextBox 10">
            <a:extLst>
              <a:ext uri="{FF2B5EF4-FFF2-40B4-BE49-F238E27FC236}">
                <a16:creationId xmlns:a16="http://schemas.microsoft.com/office/drawing/2014/main" id="{A5969C4C-E829-2817-13E1-0C05E326D40B}"/>
              </a:ext>
            </a:extLst>
          </p:cNvPr>
          <p:cNvSpPr txBox="1"/>
          <p:nvPr userDrawn="1"/>
        </p:nvSpPr>
        <p:spPr>
          <a:xfrm>
            <a:off x="4777700" y="4611731"/>
            <a:ext cx="1905280"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por</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 et dolore magna. </a:t>
            </a:r>
          </a:p>
        </p:txBody>
      </p:sp>
      <p:sp>
        <p:nvSpPr>
          <p:cNvPr id="57" name="TextBox 10">
            <a:extLst>
              <a:ext uri="{FF2B5EF4-FFF2-40B4-BE49-F238E27FC236}">
                <a16:creationId xmlns:a16="http://schemas.microsoft.com/office/drawing/2014/main" id="{7F6F8184-A330-73A5-24C5-1F5B756E8E84}"/>
              </a:ext>
            </a:extLst>
          </p:cNvPr>
          <p:cNvSpPr txBox="1"/>
          <p:nvPr userDrawn="1"/>
        </p:nvSpPr>
        <p:spPr>
          <a:xfrm>
            <a:off x="8663394" y="4611731"/>
            <a:ext cx="1905280"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por</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 et dolore magna. </a:t>
            </a:r>
          </a:p>
        </p:txBody>
      </p:sp>
      <p:sp>
        <p:nvSpPr>
          <p:cNvPr id="58" name="TextBox 10">
            <a:extLst>
              <a:ext uri="{FF2B5EF4-FFF2-40B4-BE49-F238E27FC236}">
                <a16:creationId xmlns:a16="http://schemas.microsoft.com/office/drawing/2014/main" id="{EDCEB5A9-A539-0799-0FD8-344EC1AA7619}"/>
              </a:ext>
            </a:extLst>
          </p:cNvPr>
          <p:cNvSpPr txBox="1"/>
          <p:nvPr userDrawn="1"/>
        </p:nvSpPr>
        <p:spPr>
          <a:xfrm>
            <a:off x="7009621" y="4611731"/>
            <a:ext cx="1286796"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a:t>
            </a:r>
            <a:endPar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9" name="TextBox 58">
            <a:extLst>
              <a:ext uri="{FF2B5EF4-FFF2-40B4-BE49-F238E27FC236}">
                <a16:creationId xmlns:a16="http://schemas.microsoft.com/office/drawing/2014/main" id="{33AE009A-898E-AE67-CD93-943AE1AA08C8}"/>
              </a:ext>
            </a:extLst>
          </p:cNvPr>
          <p:cNvSpPr txBox="1"/>
          <p:nvPr userDrawn="1"/>
        </p:nvSpPr>
        <p:spPr>
          <a:xfrm>
            <a:off x="657507" y="2538810"/>
            <a:ext cx="97782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cxnSp>
        <p:nvCxnSpPr>
          <p:cNvPr id="60" name="Straight Connector 59">
            <a:extLst>
              <a:ext uri="{FF2B5EF4-FFF2-40B4-BE49-F238E27FC236}">
                <a16:creationId xmlns:a16="http://schemas.microsoft.com/office/drawing/2014/main" id="{DC83FB14-FA3C-62F4-69FF-4931A9C70B04}"/>
              </a:ext>
            </a:extLst>
          </p:cNvPr>
          <p:cNvCxnSpPr>
            <a:cxnSpLocks/>
          </p:cNvCxnSpPr>
          <p:nvPr userDrawn="1"/>
        </p:nvCxnSpPr>
        <p:spPr>
          <a:xfrm flipV="1">
            <a:off x="54493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2" name="Subtítulo 2">
            <a:extLst>
              <a:ext uri="{FF2B5EF4-FFF2-40B4-BE49-F238E27FC236}">
                <a16:creationId xmlns:a16="http://schemas.microsoft.com/office/drawing/2014/main" id="{820449EE-8048-6F15-2270-6C19A28F7E9E}"/>
              </a:ext>
            </a:extLst>
          </p:cNvPr>
          <p:cNvSpPr txBox="1">
            <a:spLocks/>
          </p:cNvSpPr>
          <p:nvPr userDrawn="1"/>
        </p:nvSpPr>
        <p:spPr>
          <a:xfrm>
            <a:off x="505616" y="1304521"/>
            <a:ext cx="9480331" cy="8610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 name="Title 1">
            <a:extLst>
              <a:ext uri="{FF2B5EF4-FFF2-40B4-BE49-F238E27FC236}">
                <a16:creationId xmlns:a16="http://schemas.microsoft.com/office/drawing/2014/main" id="{A7BDE72B-3873-493F-AD04-228AC47CA7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35146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5_Título y objetos">
    <p:spTree>
      <p:nvGrpSpPr>
        <p:cNvPr id="1" name=""/>
        <p:cNvGrpSpPr/>
        <p:nvPr/>
      </p:nvGrpSpPr>
      <p:grpSpPr>
        <a:xfrm>
          <a:off x="0" y="0"/>
          <a:ext cx="0" cy="0"/>
          <a:chOff x="0" y="0"/>
          <a:chExt cx="0" cy="0"/>
        </a:xfrm>
      </p:grpSpPr>
      <p:pic>
        <p:nvPicPr>
          <p:cNvPr id="7" name="Imagen 7"/>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1345985" y="6393276"/>
            <a:ext cx="10759440" cy="264256"/>
          </a:xfrm>
          <a:prstGeom prst="rect">
            <a:avLst/>
          </a:prstGeom>
        </p:spPr>
      </p:pic>
      <p:sp>
        <p:nvSpPr>
          <p:cNvPr id="3" name="Marcador de contenido 2"/>
          <p:cNvSpPr>
            <a:spLocks noGrp="1"/>
          </p:cNvSpPr>
          <p:nvPr>
            <p:ph idx="1" hasCustomPrompt="1"/>
          </p:nvPr>
        </p:nvSpPr>
        <p:spPr>
          <a:xfrm>
            <a:off x="453889" y="1811557"/>
            <a:ext cx="11284224" cy="393443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513" y="6285057"/>
            <a:ext cx="885472" cy="365125"/>
          </a:xfrm>
          <a:prstGeom prst="rect">
            <a:avLst/>
          </a:prstGeom>
        </p:spPr>
      </p:pic>
      <p:cxnSp>
        <p:nvCxnSpPr>
          <p:cNvPr id="12" name="Conector recto 4"/>
          <p:cNvCxnSpPr/>
          <p:nvPr userDrawn="1"/>
        </p:nvCxnSpPr>
        <p:spPr>
          <a:xfrm>
            <a:off x="456817" y="1637617"/>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ítulo 1"/>
          <p:cNvSpPr>
            <a:spLocks noGrp="1"/>
          </p:cNvSpPr>
          <p:nvPr>
            <p:ph type="title" hasCustomPrompt="1"/>
          </p:nvPr>
        </p:nvSpPr>
        <p:spPr>
          <a:xfrm>
            <a:off x="453887" y="677520"/>
            <a:ext cx="9106673" cy="520313"/>
          </a:xfrm>
          <a:prstGeom prst="rect">
            <a:avLst/>
          </a:prstGeom>
        </p:spPr>
        <p:txBody>
          <a:bodyPr anchor="b" anchorCtr="0">
            <a:noAutofit/>
          </a:bodyPr>
          <a:lstStyle>
            <a:lvl1pPr>
              <a:defRPr sz="2600">
                <a:solidFill>
                  <a:srgbClr val="000D45"/>
                </a:solidFill>
              </a:defRPr>
            </a:lvl1pPr>
          </a:lstStyle>
          <a:p>
            <a:r>
              <a:rPr lang="es-MX"/>
              <a:t>Haz clic para modificar el estilo de título del patrón</a:t>
            </a:r>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pic>
        <p:nvPicPr>
          <p:cNvPr id="5" name="Imagen 7"/>
          <p:cNvPicPr>
            <a:picLocks noChangeAspect="1"/>
          </p:cNvPicPr>
          <p:nvPr userDrawn="1"/>
        </p:nvPicPr>
        <p:blipFill rotWithShape="1">
          <a:blip r:embed="rId4">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
        <p:nvSpPr>
          <p:cNvPr id="8"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67539531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2" name="Marcador de contenido 2"/>
          <p:cNvSpPr>
            <a:spLocks noGrp="1"/>
          </p:cNvSpPr>
          <p:nvPr>
            <p:ph idx="13" hasCustomPrompt="1"/>
          </p:nvPr>
        </p:nvSpPr>
        <p:spPr>
          <a:xfrm>
            <a:off x="453889" y="1287878"/>
            <a:ext cx="11284224" cy="4529992"/>
          </a:xfrm>
        </p:spPr>
        <p:txBody>
          <a:bodyPr vert="horz" lIns="91440" tIns="45720" rIns="91440" bIns="45720" rtlCol="0">
            <a:normAutofit fontScale="92500" lnSpcReduction="20000"/>
          </a:bodyPr>
          <a:lstStyle>
            <a:lvl1pPr>
              <a:defRPr lang="es-MX" sz="1300" b="0" i="0" dirty="0" smtClean="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lvl1pPr>
            <a:lvl2pPr>
              <a:defRPr lang="es-MX" dirty="0" smtClean="0"/>
            </a:lvl2pPr>
            <a:lvl3pPr>
              <a:defRPr lang="es-MX" dirty="0" smtClean="0"/>
            </a:lvl3pPr>
            <a:lvl4pPr>
              <a:defRPr lang="es-MX" dirty="0" smtClean="0"/>
            </a:lvl4pPr>
            <a:lvl5pPr>
              <a:defRPr lang="es-MX" dirty="0"/>
            </a:lvl5pPr>
          </a:lstStyle>
          <a:p>
            <a:pPr algn="l">
              <a:lnSpc>
                <a:spcPct val="120000"/>
              </a:lnSpc>
            </a:pPr>
            <a:r>
              <a:rPr lang="es-MX" sz="1300" b="1">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lnSpc>
                <a:spcPct val="120000"/>
              </a:lnSpc>
            </a:pPr>
            <a:r>
              <a:rPr lang="es-MX" sz="1300">
                <a:solidFill>
                  <a:srgbClr val="000D45"/>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ct val="120000"/>
              </a:lnSpc>
            </a:pPr>
            <a:endParaRPr lang="es-MX" sz="1200">
              <a:solidFill>
                <a:srgbClr val="000D45"/>
              </a:solidFill>
            </a:endParaRPr>
          </a:p>
          <a:p>
            <a:pPr lvl="0">
              <a:lnSpc>
                <a:spcPct val="120000"/>
              </a:lnSpc>
            </a:pPr>
            <a:endParaRPr lang="es-MX"/>
          </a:p>
        </p:txBody>
      </p:sp>
      <p:pic>
        <p:nvPicPr>
          <p:cNvPr id="23"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5257" y="2864706"/>
            <a:ext cx="2979902" cy="2594708"/>
          </a:xfrm>
          <a:prstGeom prst="rect">
            <a:avLst/>
          </a:prstGeom>
        </p:spPr>
      </p:pic>
      <p:pic>
        <p:nvPicPr>
          <p:cNvPr id="24"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50609" y="2864706"/>
            <a:ext cx="2979902" cy="2594708"/>
          </a:xfrm>
          <a:prstGeom prst="rect">
            <a:avLst/>
          </a:prstGeom>
        </p:spPr>
      </p:pic>
      <p:pic>
        <p:nvPicPr>
          <p:cNvPr id="25"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6775" y="2864706"/>
            <a:ext cx="2979902" cy="2594708"/>
          </a:xfrm>
          <a:prstGeom prst="rect">
            <a:avLst/>
          </a:prstGeom>
        </p:spPr>
      </p:pic>
      <p:pic>
        <p:nvPicPr>
          <p:cNvPr id="26" name="Imagen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38309" y="3027106"/>
            <a:ext cx="1236834" cy="1177228"/>
          </a:xfrm>
          <a:prstGeom prst="rect">
            <a:avLst/>
          </a:prstGeom>
        </p:spPr>
      </p:pic>
      <p:pic>
        <p:nvPicPr>
          <p:cNvPr id="27" name="Imagen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22143" y="3027106"/>
            <a:ext cx="1236834" cy="1177228"/>
          </a:xfrm>
          <a:prstGeom prst="rect">
            <a:avLst/>
          </a:prstGeom>
        </p:spPr>
      </p:pic>
      <p:pic>
        <p:nvPicPr>
          <p:cNvPr id="28" name="Imagen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16846" y="3027106"/>
            <a:ext cx="1236834" cy="1177228"/>
          </a:xfrm>
          <a:prstGeom prst="rect">
            <a:avLst/>
          </a:prstGeom>
        </p:spPr>
      </p:pic>
      <p:sp>
        <p:nvSpPr>
          <p:cNvPr id="29" name="CuadroTexto 17"/>
          <p:cNvSpPr txBox="1"/>
          <p:nvPr userDrawn="1"/>
        </p:nvSpPr>
        <p:spPr>
          <a:xfrm>
            <a:off x="1605346"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30" name="CuadroTexto 18"/>
          <p:cNvSpPr txBox="1"/>
          <p:nvPr userDrawn="1"/>
        </p:nvSpPr>
        <p:spPr>
          <a:xfrm>
            <a:off x="5010698"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31" name="CuadroTexto 19"/>
          <p:cNvSpPr txBox="1"/>
          <p:nvPr userDrawn="1"/>
        </p:nvSpPr>
        <p:spPr>
          <a:xfrm>
            <a:off x="8226863"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2" name="Title 1"/>
          <p:cNvSpPr>
            <a:spLocks noGrp="1"/>
          </p:cNvSpPr>
          <p:nvPr>
            <p:ph type="title"/>
          </p:nvPr>
        </p:nvSpPr>
        <p:spPr/>
        <p:txBody>
          <a:bodyPr/>
          <a:lstStyle/>
          <a:p>
            <a:r>
              <a:rPr lang="en-US"/>
              <a:t>Click to edit Master title style</a:t>
            </a:r>
          </a:p>
        </p:txBody>
      </p:sp>
      <p:sp>
        <p:nvSpPr>
          <p:cNvPr id="4"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11525188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1" name="Google Shape;305;p64"/>
          <p:cNvSpPr/>
          <p:nvPr userDrawn="1"/>
        </p:nvSpPr>
        <p:spPr>
          <a:xfrm>
            <a:off x="528982" y="3548058"/>
            <a:ext cx="2482107" cy="760417"/>
          </a:xfrm>
          <a:prstGeom prst="roundRect">
            <a:avLst>
              <a:gd name="adj" fmla="val 12630"/>
            </a:avLst>
          </a:prstGeom>
          <a:solidFill>
            <a:srgbClr val="375D8B"/>
          </a:solidFill>
          <a:ln w="28575">
            <a:solidFill>
              <a:schemeClr val="accent1"/>
            </a:solid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1</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2" name="Google Shape;305;p64"/>
          <p:cNvSpPr/>
          <p:nvPr userDrawn="1"/>
        </p:nvSpPr>
        <p:spPr>
          <a:xfrm>
            <a:off x="3123659" y="3548058"/>
            <a:ext cx="1520642" cy="760417"/>
          </a:xfrm>
          <a:prstGeom prst="roundRect">
            <a:avLst>
              <a:gd name="adj" fmla="val 14255"/>
            </a:avLst>
          </a:prstGeom>
          <a:solidFill>
            <a:srgbClr val="00C280"/>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2</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3" name="Google Shape;305;p64"/>
          <p:cNvSpPr/>
          <p:nvPr userDrawn="1"/>
        </p:nvSpPr>
        <p:spPr>
          <a:xfrm>
            <a:off x="4756871" y="3548058"/>
            <a:ext cx="2053179" cy="760417"/>
          </a:xfrm>
          <a:prstGeom prst="roundRect">
            <a:avLst>
              <a:gd name="adj" fmla="val 14255"/>
            </a:avLst>
          </a:prstGeom>
          <a:solidFill>
            <a:srgbClr val="D3DBFF"/>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rgbClr val="375D8B"/>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3</a:t>
            </a:r>
            <a:endParaRPr lang="en-US" sz="1200" b="1" kern="0">
              <a:solidFill>
                <a:srgbClr val="375D8B"/>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4" name="Google Shape;305;p64"/>
          <p:cNvSpPr/>
          <p:nvPr userDrawn="1"/>
        </p:nvSpPr>
        <p:spPr>
          <a:xfrm>
            <a:off x="6922618" y="3548058"/>
            <a:ext cx="1574424" cy="760417"/>
          </a:xfrm>
          <a:prstGeom prst="roundRect">
            <a:avLst>
              <a:gd name="adj" fmla="val 17504"/>
            </a:avLst>
          </a:prstGeom>
          <a:solidFill>
            <a:srgbClr val="000D45"/>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4</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5" name="Google Shape;305;p64"/>
          <p:cNvSpPr/>
          <p:nvPr userDrawn="1"/>
        </p:nvSpPr>
        <p:spPr>
          <a:xfrm>
            <a:off x="8609612" y="3548058"/>
            <a:ext cx="2892748" cy="760417"/>
          </a:xfrm>
          <a:prstGeom prst="roundRect">
            <a:avLst>
              <a:gd name="adj" fmla="val 15879"/>
            </a:avLst>
          </a:prstGeom>
          <a:solidFill>
            <a:srgbClr val="00C280"/>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5</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6" name="TextBox 45"/>
          <p:cNvSpPr txBox="1"/>
          <p:nvPr userDrawn="1"/>
        </p:nvSpPr>
        <p:spPr>
          <a:xfrm>
            <a:off x="3123659"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7" name="TextBox 46"/>
          <p:cNvSpPr txBox="1"/>
          <p:nvPr userDrawn="1"/>
        </p:nvSpPr>
        <p:spPr>
          <a:xfrm>
            <a:off x="4756871"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8" name="TextBox 47"/>
          <p:cNvSpPr txBox="1"/>
          <p:nvPr userDrawn="1"/>
        </p:nvSpPr>
        <p:spPr>
          <a:xfrm>
            <a:off x="6922620"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9" name="TextBox 48"/>
          <p:cNvSpPr txBox="1"/>
          <p:nvPr userDrawn="1"/>
        </p:nvSpPr>
        <p:spPr>
          <a:xfrm>
            <a:off x="8609614"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2025</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cxnSp>
        <p:nvCxnSpPr>
          <p:cNvPr id="50" name="Straight Connector 49"/>
          <p:cNvCxnSpPr/>
          <p:nvPr userDrawn="1"/>
        </p:nvCxnSpPr>
        <p:spPr>
          <a:xfrm flipV="1">
            <a:off x="301108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644301"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680266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848332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4" name="TextBox 10"/>
          <p:cNvSpPr txBox="1"/>
          <p:nvPr userDrawn="1"/>
        </p:nvSpPr>
        <p:spPr>
          <a:xfrm>
            <a:off x="528983"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5" name="TextBox 10"/>
          <p:cNvSpPr txBox="1"/>
          <p:nvPr userDrawn="1"/>
        </p:nvSpPr>
        <p:spPr>
          <a:xfrm>
            <a:off x="3123927" y="4611731"/>
            <a:ext cx="1286796"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t>
            </a:r>
            <a:endPar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56" name="TextBox 10"/>
          <p:cNvSpPr txBox="1"/>
          <p:nvPr userDrawn="1"/>
        </p:nvSpPr>
        <p:spPr>
          <a:xfrm>
            <a:off x="4777700"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7" name="TextBox 10"/>
          <p:cNvSpPr txBox="1"/>
          <p:nvPr userDrawn="1"/>
        </p:nvSpPr>
        <p:spPr>
          <a:xfrm>
            <a:off x="8663394"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8" name="TextBox 10"/>
          <p:cNvSpPr txBox="1"/>
          <p:nvPr userDrawn="1"/>
        </p:nvSpPr>
        <p:spPr>
          <a:xfrm>
            <a:off x="7009621" y="4611731"/>
            <a:ext cx="1286796"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t>
            </a:r>
            <a:endPar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59" name="TextBox 58"/>
          <p:cNvSpPr txBox="1"/>
          <p:nvPr userDrawn="1"/>
        </p:nvSpPr>
        <p:spPr>
          <a:xfrm>
            <a:off x="657507"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cxnSp>
        <p:nvCxnSpPr>
          <p:cNvPr id="60" name="Straight Connector 59"/>
          <p:cNvCxnSpPr/>
          <p:nvPr userDrawn="1"/>
        </p:nvCxnSpPr>
        <p:spPr>
          <a:xfrm flipV="1">
            <a:off x="54493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2" name="Subtítulo 2"/>
          <p:cNvSpPr txBox="1"/>
          <p:nvPr userDrawn="1"/>
        </p:nvSpPr>
        <p:spPr>
          <a:xfrm>
            <a:off x="505616" y="1304521"/>
            <a:ext cx="9480331" cy="8610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063770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pic>
        <p:nvPicPr>
          <p:cNvPr id="2"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016" y="1361763"/>
            <a:ext cx="2743200" cy="4549706"/>
          </a:xfrm>
          <a:prstGeom prst="rect">
            <a:avLst/>
          </a:prstGeom>
        </p:spPr>
      </p:pic>
      <p:pic>
        <p:nvPicPr>
          <p:cNvPr id="3" name="Imagen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7654" y="1361763"/>
            <a:ext cx="2743200" cy="4549706"/>
          </a:xfrm>
          <a:prstGeom prst="rect">
            <a:avLst/>
          </a:prstGeom>
        </p:spPr>
      </p:pic>
      <p:pic>
        <p:nvPicPr>
          <p:cNvPr id="4" name="Imagen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23015" y="1361763"/>
            <a:ext cx="2743200" cy="4549706"/>
          </a:xfrm>
          <a:prstGeom prst="rect">
            <a:avLst/>
          </a:prstGeom>
        </p:spPr>
      </p:pic>
      <p:pic>
        <p:nvPicPr>
          <p:cNvPr id="5" name="Imagen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9972" y="1361763"/>
            <a:ext cx="2743200" cy="4549706"/>
          </a:xfrm>
          <a:prstGeom prst="rect">
            <a:avLst/>
          </a:prstGeom>
        </p:spPr>
      </p:pic>
      <p:sp>
        <p:nvSpPr>
          <p:cNvPr id="7" name="TextBox 6"/>
          <p:cNvSpPr txBox="1"/>
          <p:nvPr userDrawn="1"/>
        </p:nvSpPr>
        <p:spPr>
          <a:xfrm>
            <a:off x="776851"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01</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1" name="TextBox 10"/>
          <p:cNvSpPr txBox="1"/>
          <p:nvPr userDrawn="1"/>
        </p:nvSpPr>
        <p:spPr>
          <a:xfrm>
            <a:off x="3406509"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02</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3" name="TextBox 12"/>
          <p:cNvSpPr txBox="1"/>
          <p:nvPr userDrawn="1"/>
        </p:nvSpPr>
        <p:spPr>
          <a:xfrm>
            <a:off x="6096000" y="1489225"/>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03</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6" name="TextBox 15"/>
          <p:cNvSpPr txBox="1"/>
          <p:nvPr userDrawn="1"/>
        </p:nvSpPr>
        <p:spPr>
          <a:xfrm>
            <a:off x="8839200"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04</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7" name="TextBox 10"/>
          <p:cNvSpPr txBox="1"/>
          <p:nvPr userDrawn="1"/>
        </p:nvSpPr>
        <p:spPr>
          <a:xfrm>
            <a:off x="1077308"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18" name="TextBox 10"/>
          <p:cNvSpPr txBox="1"/>
          <p:nvPr userDrawn="1"/>
        </p:nvSpPr>
        <p:spPr>
          <a:xfrm>
            <a:off x="3772820"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19" name="TextBox 10"/>
          <p:cNvSpPr txBox="1"/>
          <p:nvPr userDrawn="1"/>
        </p:nvSpPr>
        <p:spPr>
          <a:xfrm>
            <a:off x="6483402"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20" name="TextBox 10"/>
          <p:cNvSpPr txBox="1"/>
          <p:nvPr userDrawn="1"/>
        </p:nvSpPr>
        <p:spPr>
          <a:xfrm>
            <a:off x="9130359"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pic>
        <p:nvPicPr>
          <p:cNvPr id="21" name="Imagen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73698" y="2135231"/>
            <a:ext cx="1429537" cy="1360644"/>
          </a:xfrm>
          <a:prstGeom prst="rect">
            <a:avLst/>
          </a:prstGeom>
        </p:spPr>
      </p:pic>
      <p:pic>
        <p:nvPicPr>
          <p:cNvPr id="22" name="Imagen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82124" y="2135231"/>
            <a:ext cx="1429537" cy="1360644"/>
          </a:xfrm>
          <a:prstGeom prst="rect">
            <a:avLst/>
          </a:prstGeom>
        </p:spPr>
      </p:pic>
      <p:pic>
        <p:nvPicPr>
          <p:cNvPr id="23" name="Imagen 2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71182" y="2135231"/>
            <a:ext cx="1429537" cy="1360644"/>
          </a:xfrm>
          <a:prstGeom prst="rect">
            <a:avLst/>
          </a:prstGeom>
        </p:spPr>
      </p:pic>
      <p:pic>
        <p:nvPicPr>
          <p:cNvPr id="24" name="Imagen 3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8394" y="2135231"/>
            <a:ext cx="1429537" cy="1360644"/>
          </a:xfrm>
          <a:prstGeom prst="rect">
            <a:avLst/>
          </a:prstGeom>
        </p:spPr>
      </p:pic>
      <p:sp>
        <p:nvSpPr>
          <p:cNvPr id="25" name="Title 2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19167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5" name="TextBox 14"/>
          <p:cNvSpPr txBox="1"/>
          <p:nvPr userDrawn="1"/>
        </p:nvSpPr>
        <p:spPr>
          <a:xfrm>
            <a:off x="776851" y="1733351"/>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01</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Primary</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26" name="TextBox 14"/>
          <p:cNvSpPr txBox="1"/>
          <p:nvPr userDrawn="1"/>
        </p:nvSpPr>
        <p:spPr>
          <a:xfrm>
            <a:off x="776851" y="3441817"/>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02</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Secondary</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27" name="TextBox 14"/>
          <p:cNvSpPr txBox="1"/>
          <p:nvPr userDrawn="1"/>
        </p:nvSpPr>
        <p:spPr>
          <a:xfrm>
            <a:off x="776851" y="4936233"/>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03</a:t>
            </a:r>
          </a:p>
          <a:p>
            <a:r>
              <a:rPr lang="es-MX" b="1" spc="-25">
                <a:solidFill>
                  <a:srgbClr val="000D45"/>
                </a:solidFill>
                <a:latin typeface="Times New Roman" panose="02020603050405020304" charset="0"/>
                <a:ea typeface="Times New Roman" panose="02020603050405020304" charset="0"/>
                <a:cs typeface="Times New Roman" panose="02020603050405020304" charset="0"/>
              </a:rPr>
              <a:t>Highlights</a:t>
            </a:r>
          </a:p>
        </p:txBody>
      </p:sp>
      <p:pic>
        <p:nvPicPr>
          <p:cNvPr id="28" name="Imagen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908" y="4936233"/>
            <a:ext cx="7772400" cy="1016265"/>
          </a:xfrm>
          <a:prstGeom prst="rect">
            <a:avLst/>
          </a:prstGeom>
        </p:spPr>
      </p:pic>
      <p:pic>
        <p:nvPicPr>
          <p:cNvPr id="29" name="Imagen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0908" y="3295718"/>
            <a:ext cx="7772400" cy="1396920"/>
          </a:xfrm>
          <a:prstGeom prst="rect">
            <a:avLst/>
          </a:prstGeom>
        </p:spPr>
      </p:pic>
      <p:pic>
        <p:nvPicPr>
          <p:cNvPr id="30" name="Imagen 28"/>
          <p:cNvPicPr>
            <a:picLocks noChangeAspect="1"/>
          </p:cNvPicPr>
          <p:nvPr userDrawn="1"/>
        </p:nvPicPr>
        <p:blipFill rotWithShape="1">
          <a:blip r:embed="rId4">
            <a:extLst>
              <a:ext uri="{28A0092B-C50C-407E-A947-70E740481C1C}">
                <a14:useLocalDpi xmlns:a14="http://schemas.microsoft.com/office/drawing/2010/main" val="0"/>
              </a:ext>
            </a:extLst>
          </a:blip>
          <a:srcRect/>
          <a:stretch>
            <a:fillRect/>
          </a:stretch>
        </p:blipFill>
        <p:spPr>
          <a:xfrm>
            <a:off x="2875386" y="1448607"/>
            <a:ext cx="7772400" cy="1603516"/>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371424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1850" y="1709738"/>
            <a:ext cx="10515600" cy="2852737"/>
          </a:xfrm>
          <a:prstGeom prst="rect">
            <a:avLst/>
          </a:prstGeom>
        </p:spPr>
        <p:txBody>
          <a:bodyPr anchor="b">
            <a:normAutofit/>
          </a:bodyPr>
          <a:lstStyle>
            <a:lvl1pPr algn="ctr">
              <a:defRPr sz="2800">
                <a:solidFill>
                  <a:schemeClr val="tx2"/>
                </a:solidFill>
              </a:defRPr>
            </a:lvl1pPr>
          </a:lstStyle>
          <a:p>
            <a:r>
              <a:rPr lang="es-MX"/>
              <a:t>Haz clic para modificar el estilo de título del patrón</a:t>
            </a:r>
          </a:p>
        </p:txBody>
      </p:sp>
      <p:sp>
        <p:nvSpPr>
          <p:cNvPr id="3" name="Marcador de texto 2"/>
          <p:cNvSpPr>
            <a:spLocks noGrp="1"/>
          </p:cNvSpPr>
          <p:nvPr>
            <p:ph type="body" idx="1" hasCustomPrompt="1"/>
          </p:nvPr>
        </p:nvSpPr>
        <p:spPr>
          <a:xfrm>
            <a:off x="831850" y="4589463"/>
            <a:ext cx="10515600" cy="1500187"/>
          </a:xfrm>
        </p:spPr>
        <p:txBody>
          <a:bodyPr>
            <a:normAutofit/>
          </a:bodyPr>
          <a:lstStyle>
            <a:lvl1pPr marL="0" indent="0" algn="ctr">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4" name="Marcador de pie de página 4"/>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235378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contenido 2"/>
          <p:cNvSpPr>
            <a:spLocks noGrp="1"/>
          </p:cNvSpPr>
          <p:nvPr>
            <p:ph sz="half" idx="1" hasCustomPrompt="1"/>
          </p:nvPr>
        </p:nvSpPr>
        <p:spPr>
          <a:xfrm>
            <a:off x="838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p:cNvSpPr>
            <a:spLocks noGrp="1"/>
          </p:cNvSpPr>
          <p:nvPr>
            <p:ph sz="half" idx="2" hasCustomPrompt="1"/>
          </p:nvPr>
        </p:nvSpPr>
        <p:spPr>
          <a:xfrm>
            <a:off x="6172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9" name="Slide Number Placeholder 8"/>
          <p:cNvSpPr>
            <a:spLocks noGrp="1"/>
          </p:cNvSpPr>
          <p:nvPr>
            <p:ph type="sldNum" sz="quarter" idx="11"/>
          </p:nvPr>
        </p:nvSpPr>
        <p:spPr/>
        <p:txBody>
          <a:bodyPr/>
          <a:lstStyle/>
          <a:p>
            <a:fld id="{356548CD-5D4D-B04A-A769-B1AE8BE662B8}" type="slidenum">
              <a:rPr lang="es-MX" smtClean="0"/>
              <a:t>‹#›</a:t>
            </a:fld>
            <a:endParaRPr lang="es-MX"/>
          </a:p>
        </p:txBody>
      </p:sp>
      <p:sp>
        <p:nvSpPr>
          <p:cNvPr id="5"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94110270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365125"/>
            <a:ext cx="10515600" cy="1325563"/>
          </a:xfrm>
          <a:prstGeom prst="rect">
            <a:avLst/>
          </a:prstGeom>
        </p:spPr>
        <p:txBody>
          <a:bodyPr/>
          <a:lstStyle/>
          <a:p>
            <a:r>
              <a:rPr lang="es-MX"/>
              <a:t>Haz clic para modificar el estilo de título del patrón</a:t>
            </a:r>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92FE414D-9D9A-A649-978A-ED70954CC5F1}" type="datetime1">
              <a:rPr lang="es-MX" smtClean="0"/>
              <a:t>05/08/2025</a:t>
            </a:fld>
            <a:endParaRPr lang="es-MX"/>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s-MX"/>
          </a:p>
        </p:txBody>
      </p:sp>
      <p:sp>
        <p:nvSpPr>
          <p:cNvPr id="9" name="Marcador de número de diapositiva 8"/>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2863038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276061" y="3804064"/>
            <a:ext cx="7832035" cy="1325563"/>
          </a:xfrm>
          <a:prstGeom prst="rect">
            <a:avLst/>
          </a:prstGeom>
        </p:spPr>
        <p:txBody>
          <a:bodyPr>
            <a:normAutofit/>
          </a:bodyPr>
          <a:lstStyle>
            <a:lvl1pPr>
              <a:defRPr sz="3200"/>
            </a:lvl1pPr>
          </a:lstStyle>
          <a:p>
            <a:r>
              <a:rPr lang="es-MX"/>
              <a:t>Haz clic para modificar el estilo de título del patrón</a:t>
            </a:r>
          </a:p>
        </p:txBody>
      </p:sp>
      <p:sp>
        <p:nvSpPr>
          <p:cNvPr id="3" name="Marcador de fecha 2"/>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FD5FA390-6D8D-434C-B776-4F4C303F929F}" type="datetime1">
              <a:rPr lang="es-MX" smtClean="0"/>
              <a:t>05/08/2025</a:t>
            </a:fld>
            <a:endParaRPr lang="es-MX"/>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s-MX"/>
          </a:p>
        </p:txBody>
      </p:sp>
      <p:sp>
        <p:nvSpPr>
          <p:cNvPr id="5" name="Marcador de número de diapositiva 4"/>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6948222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19E03ED0-82CE-C54D-BAD3-54C493B58F95}" type="datetime1">
              <a:rPr lang="es-MX" smtClean="0"/>
              <a:t>05/08/2025</a:t>
            </a:fld>
            <a:endParaRPr lang="es-MX"/>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MX"/>
          </a:p>
        </p:txBody>
      </p:sp>
      <p:sp>
        <p:nvSpPr>
          <p:cNvPr id="4" name="Marcador de número de diapositiva 3"/>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684681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pic>
        <p:nvPicPr>
          <p:cNvPr id="2" name="Imagen 10">
            <a:extLst>
              <a:ext uri="{FF2B5EF4-FFF2-40B4-BE49-F238E27FC236}">
                <a16:creationId xmlns:a16="http://schemas.microsoft.com/office/drawing/2014/main" id="{77C3BD71-B2BB-A9F8-4F20-2C8BB0C7531F}"/>
              </a:ext>
            </a:extLst>
          </p:cNvPr>
          <p:cNvPicPr>
            <a:picLocks noChangeAspect="1"/>
          </p:cNvPicPr>
          <p:nvPr userDrawn="1"/>
        </p:nvPicPr>
        <p:blipFill>
          <a:blip r:embed="rId2"/>
          <a:stretch>
            <a:fillRect/>
          </a:stretch>
        </p:blipFill>
        <p:spPr>
          <a:xfrm>
            <a:off x="473016" y="1361763"/>
            <a:ext cx="2743200" cy="4549706"/>
          </a:xfrm>
          <a:prstGeom prst="rect">
            <a:avLst/>
          </a:prstGeom>
        </p:spPr>
      </p:pic>
      <p:pic>
        <p:nvPicPr>
          <p:cNvPr id="3" name="Imagen 11">
            <a:extLst>
              <a:ext uri="{FF2B5EF4-FFF2-40B4-BE49-F238E27FC236}">
                <a16:creationId xmlns:a16="http://schemas.microsoft.com/office/drawing/2014/main" id="{69BCFBFB-2800-0734-6203-9336CBCB3DBB}"/>
              </a:ext>
            </a:extLst>
          </p:cNvPr>
          <p:cNvPicPr>
            <a:picLocks noChangeAspect="1"/>
          </p:cNvPicPr>
          <p:nvPr userDrawn="1"/>
        </p:nvPicPr>
        <p:blipFill>
          <a:blip r:embed="rId2"/>
          <a:stretch>
            <a:fillRect/>
          </a:stretch>
        </p:blipFill>
        <p:spPr>
          <a:xfrm>
            <a:off x="3167654" y="1361763"/>
            <a:ext cx="2743200" cy="4549706"/>
          </a:xfrm>
          <a:prstGeom prst="rect">
            <a:avLst/>
          </a:prstGeom>
        </p:spPr>
      </p:pic>
      <p:pic>
        <p:nvPicPr>
          <p:cNvPr id="4" name="Imagen 12">
            <a:extLst>
              <a:ext uri="{FF2B5EF4-FFF2-40B4-BE49-F238E27FC236}">
                <a16:creationId xmlns:a16="http://schemas.microsoft.com/office/drawing/2014/main" id="{74388591-4997-DDA3-BFE8-363D32F267D3}"/>
              </a:ext>
            </a:extLst>
          </p:cNvPr>
          <p:cNvPicPr>
            <a:picLocks noChangeAspect="1"/>
          </p:cNvPicPr>
          <p:nvPr userDrawn="1"/>
        </p:nvPicPr>
        <p:blipFill>
          <a:blip r:embed="rId2"/>
          <a:stretch>
            <a:fillRect/>
          </a:stretch>
        </p:blipFill>
        <p:spPr>
          <a:xfrm>
            <a:off x="5923015" y="1361763"/>
            <a:ext cx="2743200" cy="4549706"/>
          </a:xfrm>
          <a:prstGeom prst="rect">
            <a:avLst/>
          </a:prstGeom>
        </p:spPr>
      </p:pic>
      <p:pic>
        <p:nvPicPr>
          <p:cNvPr id="5" name="Imagen 13">
            <a:extLst>
              <a:ext uri="{FF2B5EF4-FFF2-40B4-BE49-F238E27FC236}">
                <a16:creationId xmlns:a16="http://schemas.microsoft.com/office/drawing/2014/main" id="{E15847F2-CD7F-5A71-B877-359C708AB727}"/>
              </a:ext>
            </a:extLst>
          </p:cNvPr>
          <p:cNvPicPr>
            <a:picLocks noChangeAspect="1"/>
          </p:cNvPicPr>
          <p:nvPr userDrawn="1"/>
        </p:nvPicPr>
        <p:blipFill>
          <a:blip r:embed="rId2"/>
          <a:stretch>
            <a:fillRect/>
          </a:stretch>
        </p:blipFill>
        <p:spPr>
          <a:xfrm>
            <a:off x="8569972" y="1361763"/>
            <a:ext cx="2743200" cy="4549706"/>
          </a:xfrm>
          <a:prstGeom prst="rect">
            <a:avLst/>
          </a:prstGeom>
        </p:spPr>
      </p:pic>
      <p:sp>
        <p:nvSpPr>
          <p:cNvPr id="7" name="TextBox 6">
            <a:extLst>
              <a:ext uri="{FF2B5EF4-FFF2-40B4-BE49-F238E27FC236}">
                <a16:creationId xmlns:a16="http://schemas.microsoft.com/office/drawing/2014/main" id="{10876AFD-38F0-65EA-165C-99591C7D86C6}"/>
              </a:ext>
            </a:extLst>
          </p:cNvPr>
          <p:cNvSpPr txBox="1"/>
          <p:nvPr userDrawn="1"/>
        </p:nvSpPr>
        <p:spPr>
          <a:xfrm>
            <a:off x="776851" y="1489226"/>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01</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1" name="TextBox 10">
            <a:extLst>
              <a:ext uri="{FF2B5EF4-FFF2-40B4-BE49-F238E27FC236}">
                <a16:creationId xmlns:a16="http://schemas.microsoft.com/office/drawing/2014/main" id="{4A2B5C0F-003A-0768-2EEC-0AF31615B1A1}"/>
              </a:ext>
            </a:extLst>
          </p:cNvPr>
          <p:cNvSpPr txBox="1"/>
          <p:nvPr userDrawn="1"/>
        </p:nvSpPr>
        <p:spPr>
          <a:xfrm>
            <a:off x="3406509" y="1489226"/>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02</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3" name="TextBox 12">
            <a:extLst>
              <a:ext uri="{FF2B5EF4-FFF2-40B4-BE49-F238E27FC236}">
                <a16:creationId xmlns:a16="http://schemas.microsoft.com/office/drawing/2014/main" id="{642538C0-1386-2CBE-58F7-4A43E642CF1A}"/>
              </a:ext>
            </a:extLst>
          </p:cNvPr>
          <p:cNvSpPr txBox="1"/>
          <p:nvPr userDrawn="1"/>
        </p:nvSpPr>
        <p:spPr>
          <a:xfrm>
            <a:off x="6096000" y="1489225"/>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03</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6" name="TextBox 15">
            <a:extLst>
              <a:ext uri="{FF2B5EF4-FFF2-40B4-BE49-F238E27FC236}">
                <a16:creationId xmlns:a16="http://schemas.microsoft.com/office/drawing/2014/main" id="{FCD48CBE-483E-0717-7940-ADDD8DBBACD7}"/>
              </a:ext>
            </a:extLst>
          </p:cNvPr>
          <p:cNvSpPr txBox="1"/>
          <p:nvPr userDrawn="1"/>
        </p:nvSpPr>
        <p:spPr>
          <a:xfrm>
            <a:off x="8839200" y="1489226"/>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04</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7" name="TextBox 10">
            <a:extLst>
              <a:ext uri="{FF2B5EF4-FFF2-40B4-BE49-F238E27FC236}">
                <a16:creationId xmlns:a16="http://schemas.microsoft.com/office/drawing/2014/main" id="{37930C56-01CF-E68D-5E36-B8CBAF3C5AF5}"/>
              </a:ext>
            </a:extLst>
          </p:cNvPr>
          <p:cNvSpPr txBox="1"/>
          <p:nvPr userDrawn="1"/>
        </p:nvSpPr>
        <p:spPr>
          <a:xfrm>
            <a:off x="1077308" y="3442304"/>
            <a:ext cx="1622425" cy="1508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8" name="TextBox 10">
            <a:extLst>
              <a:ext uri="{FF2B5EF4-FFF2-40B4-BE49-F238E27FC236}">
                <a16:creationId xmlns:a16="http://schemas.microsoft.com/office/drawing/2014/main" id="{957A28BE-1C8A-CDEB-469E-47369E9FC737}"/>
              </a:ext>
            </a:extLst>
          </p:cNvPr>
          <p:cNvSpPr txBox="1"/>
          <p:nvPr userDrawn="1"/>
        </p:nvSpPr>
        <p:spPr>
          <a:xfrm>
            <a:off x="3772820" y="3442304"/>
            <a:ext cx="1622425" cy="1508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9" name="TextBox 10">
            <a:extLst>
              <a:ext uri="{FF2B5EF4-FFF2-40B4-BE49-F238E27FC236}">
                <a16:creationId xmlns:a16="http://schemas.microsoft.com/office/drawing/2014/main" id="{C46AEC24-E8A7-E364-6E7C-A150529215F0}"/>
              </a:ext>
            </a:extLst>
          </p:cNvPr>
          <p:cNvSpPr txBox="1"/>
          <p:nvPr userDrawn="1"/>
        </p:nvSpPr>
        <p:spPr>
          <a:xfrm>
            <a:off x="6483402" y="3442304"/>
            <a:ext cx="1622425" cy="1508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0" name="TextBox 10">
            <a:extLst>
              <a:ext uri="{FF2B5EF4-FFF2-40B4-BE49-F238E27FC236}">
                <a16:creationId xmlns:a16="http://schemas.microsoft.com/office/drawing/2014/main" id="{4905661D-0164-B77F-9ACB-95442064A722}"/>
              </a:ext>
            </a:extLst>
          </p:cNvPr>
          <p:cNvSpPr txBox="1"/>
          <p:nvPr userDrawn="1"/>
        </p:nvSpPr>
        <p:spPr>
          <a:xfrm>
            <a:off x="9130359" y="3442304"/>
            <a:ext cx="1622425" cy="1508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1" name="Imagen 23">
            <a:extLst>
              <a:ext uri="{FF2B5EF4-FFF2-40B4-BE49-F238E27FC236}">
                <a16:creationId xmlns:a16="http://schemas.microsoft.com/office/drawing/2014/main" id="{E8BFF388-BDF8-E37D-8E8F-3DAE2853D424}"/>
              </a:ext>
            </a:extLst>
          </p:cNvPr>
          <p:cNvPicPr>
            <a:picLocks noChangeAspect="1"/>
          </p:cNvPicPr>
          <p:nvPr userDrawn="1"/>
        </p:nvPicPr>
        <p:blipFill>
          <a:blip r:embed="rId3"/>
          <a:stretch>
            <a:fillRect/>
          </a:stretch>
        </p:blipFill>
        <p:spPr>
          <a:xfrm>
            <a:off x="9173698" y="2135231"/>
            <a:ext cx="1429537" cy="1360644"/>
          </a:xfrm>
          <a:prstGeom prst="rect">
            <a:avLst/>
          </a:prstGeom>
        </p:spPr>
      </p:pic>
      <p:pic>
        <p:nvPicPr>
          <p:cNvPr id="22" name="Imagen 26">
            <a:extLst>
              <a:ext uri="{FF2B5EF4-FFF2-40B4-BE49-F238E27FC236}">
                <a16:creationId xmlns:a16="http://schemas.microsoft.com/office/drawing/2014/main" id="{23DC74A3-61B3-2676-22A8-61C4946FB456}"/>
              </a:ext>
            </a:extLst>
          </p:cNvPr>
          <p:cNvPicPr>
            <a:picLocks noChangeAspect="1"/>
          </p:cNvPicPr>
          <p:nvPr userDrawn="1"/>
        </p:nvPicPr>
        <p:blipFill>
          <a:blip r:embed="rId4"/>
          <a:stretch>
            <a:fillRect/>
          </a:stretch>
        </p:blipFill>
        <p:spPr>
          <a:xfrm>
            <a:off x="6482124" y="2135231"/>
            <a:ext cx="1429537" cy="1360644"/>
          </a:xfrm>
          <a:prstGeom prst="rect">
            <a:avLst/>
          </a:prstGeom>
        </p:spPr>
      </p:pic>
      <p:pic>
        <p:nvPicPr>
          <p:cNvPr id="23" name="Imagen 29">
            <a:extLst>
              <a:ext uri="{FF2B5EF4-FFF2-40B4-BE49-F238E27FC236}">
                <a16:creationId xmlns:a16="http://schemas.microsoft.com/office/drawing/2014/main" id="{B16EA38A-4EA3-E8D9-776F-BE5C59739D96}"/>
              </a:ext>
            </a:extLst>
          </p:cNvPr>
          <p:cNvPicPr>
            <a:picLocks noChangeAspect="1"/>
          </p:cNvPicPr>
          <p:nvPr userDrawn="1"/>
        </p:nvPicPr>
        <p:blipFill>
          <a:blip r:embed="rId5"/>
          <a:stretch>
            <a:fillRect/>
          </a:stretch>
        </p:blipFill>
        <p:spPr>
          <a:xfrm>
            <a:off x="3671182" y="2135231"/>
            <a:ext cx="1429537" cy="1360644"/>
          </a:xfrm>
          <a:prstGeom prst="rect">
            <a:avLst/>
          </a:prstGeom>
        </p:spPr>
      </p:pic>
      <p:pic>
        <p:nvPicPr>
          <p:cNvPr id="24" name="Imagen 31">
            <a:extLst>
              <a:ext uri="{FF2B5EF4-FFF2-40B4-BE49-F238E27FC236}">
                <a16:creationId xmlns:a16="http://schemas.microsoft.com/office/drawing/2014/main" id="{68CB3467-BDD3-413C-81B7-5A7E5ABCB1CC}"/>
              </a:ext>
            </a:extLst>
          </p:cNvPr>
          <p:cNvPicPr>
            <a:picLocks noChangeAspect="1"/>
          </p:cNvPicPr>
          <p:nvPr userDrawn="1"/>
        </p:nvPicPr>
        <p:blipFill>
          <a:blip r:embed="rId6"/>
          <a:stretch>
            <a:fillRect/>
          </a:stretch>
        </p:blipFill>
        <p:spPr>
          <a:xfrm>
            <a:off x="1138394" y="2135231"/>
            <a:ext cx="1429537" cy="1360644"/>
          </a:xfrm>
          <a:prstGeom prst="rect">
            <a:avLst/>
          </a:prstGeom>
        </p:spPr>
      </p:pic>
      <p:sp>
        <p:nvSpPr>
          <p:cNvPr id="25" name="Title 24">
            <a:extLst>
              <a:ext uri="{FF2B5EF4-FFF2-40B4-BE49-F238E27FC236}">
                <a16:creationId xmlns:a16="http://schemas.microsoft.com/office/drawing/2014/main" id="{CE4C1CE1-BB13-57C7-6955-C0A7A64C33A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67359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BD2977DB-1221-CE4C-85CD-745382053D96}" type="datetime1">
              <a:rPr lang="es-MX" smtClean="0"/>
              <a:t>05/08/2025</a:t>
            </a:fld>
            <a:endParaRPr lang="es-MX"/>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37516357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6F908EE3-8D2B-5745-AEB3-E54D02C2540D}" type="datetime1">
              <a:rPr lang="es-MX" smtClean="0"/>
              <a:t>05/08/2025</a:t>
            </a:fld>
            <a:endParaRPr lang="es-MX"/>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06550080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texto vertical 2"/>
          <p:cNvSpPr>
            <a:spLocks noGrp="1"/>
          </p:cNvSpPr>
          <p:nvPr>
            <p:ph type="body" orient="vert" idx="1" hasCustomPrompt="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4B47806C-5A1B-E943-9EE5-EC940526ABD9}" type="datetime1">
              <a:rPr lang="es-MX" smtClean="0"/>
              <a:t>05/08/2025</a:t>
            </a:fld>
            <a:endParaRPr lang="es-MX"/>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7633413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0" y="365125"/>
            <a:ext cx="2628900" cy="5811838"/>
          </a:xfrm>
          <a:prstGeom prst="rect">
            <a:avLst/>
          </a:prstGeom>
        </p:spPr>
        <p:txBody>
          <a:bodyPr vert="eaVert"/>
          <a:lstStyle/>
          <a:p>
            <a:r>
              <a:rPr lang="es-MX"/>
              <a:t>Haz clic para modificar el estilo de título del patrón</a:t>
            </a:r>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B1DCE303-397F-1C42-931B-3F52DC85BF4F}" type="datetime1">
              <a:rPr lang="es-MX" smtClean="0"/>
              <a:t>05/08/2025</a:t>
            </a:fld>
            <a:endParaRPr lang="es-MX"/>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7591611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688" y="401571"/>
            <a:ext cx="9144000" cy="430887"/>
          </a:xfrm>
          <a:prstGeom prst="rect">
            <a:avLst/>
          </a:prstGeom>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p:cNvSpPr>
            <a:spLocks noGrp="1"/>
          </p:cNvSpPr>
          <p:nvPr>
            <p:ph type="body" sz="quarter" idx="14"/>
          </p:nvPr>
        </p:nvSpPr>
        <p:spPr>
          <a:xfrm>
            <a:off x="928688" y="997728"/>
            <a:ext cx="10950828" cy="4726877"/>
          </a:xfrm>
        </p:spPr>
        <p:txBody>
          <a:bodyPr/>
          <a:lstStyle>
            <a:lvl1pPr marL="342900" indent="-342900">
              <a:buFont typeface="Arial" panose="020B0604020202020204" pitchFamily="34" charset="0"/>
              <a:buChar char="•"/>
              <a:defRPr sz="2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Click to edit Master text styles</a:t>
            </a:r>
          </a:p>
          <a:p>
            <a:pPr lvl="3"/>
            <a:r>
              <a:rPr lang="en-US"/>
              <a:t>Second level</a:t>
            </a:r>
          </a:p>
        </p:txBody>
      </p:sp>
      <p:sp>
        <p:nvSpPr>
          <p:cNvPr id="3" name="Text Placeholder 9"/>
          <p:cNvSpPr>
            <a:spLocks noGrp="1"/>
          </p:cNvSpPr>
          <p:nvPr>
            <p:ph type="body" sz="quarter" idx="15" hasCustomPrompt="1"/>
          </p:nvPr>
        </p:nvSpPr>
        <p:spPr>
          <a:xfrm>
            <a:off x="928688" y="5889875"/>
            <a:ext cx="9144000" cy="778357"/>
          </a:xfrm>
        </p:spPr>
        <p:txBody>
          <a:bodyPr anchor="b"/>
          <a:lstStyle>
            <a:lvl1pPr marL="0" indent="0">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121111980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0"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344488" y="6160679"/>
            <a:ext cx="1672522" cy="357055"/>
          </a:xfrm>
          <a:prstGeom prst="rect">
            <a:avLst/>
          </a:prstGeom>
        </p:spPr>
      </p:pic>
      <p:pic>
        <p:nvPicPr>
          <p:cNvPr id="6" name="Graphic 5"/>
          <p:cNvPicPr>
            <a:picLocks noChangeAspect="1"/>
          </p:cNvPicPr>
          <p:nvPr userDrawn="1"/>
        </p:nvPicPr>
        <p:blipFill>
          <a:blip r:embed="rId6">
            <a:extLst>
              <a:ext uri="{96DAC541-7B7A-43D3-8B79-37D633B846F1}">
                <asvg:svgBlip xmlns:asvg="http://schemas.microsoft.com/office/drawing/2016/SVG/main" r:embed="rId7"/>
              </a:ext>
            </a:extLst>
          </a:blip>
          <a:srcRect/>
          <a:stretch>
            <a:fillRect/>
          </a:stretch>
        </p:blipFill>
        <p:spPr>
          <a:xfrm>
            <a:off x="344488" y="317552"/>
            <a:ext cx="1076068" cy="439036"/>
          </a:xfrm>
          <a:prstGeom prst="rect">
            <a:avLst/>
          </a:prstGeom>
        </p:spPr>
      </p:pic>
      <p:sp>
        <p:nvSpPr>
          <p:cNvPr id="7" name="Title 1"/>
          <p:cNvSpPr>
            <a:spLocks noGrp="1"/>
          </p:cNvSpPr>
          <p:nvPr>
            <p:ph type="ctrTitle"/>
          </p:nvPr>
        </p:nvSpPr>
        <p:spPr>
          <a:xfrm>
            <a:off x="355607" y="3877048"/>
            <a:ext cx="4665973" cy="1354217"/>
          </a:xfrm>
          <a:prstGeom prst="rect">
            <a:avLst/>
          </a:prstGeom>
        </p:spPr>
        <p:txBody>
          <a:bodyPr anchor="b"/>
          <a:lstStyle>
            <a:lvl1pPr algn="l">
              <a:defRPr sz="44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53564717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3887" y="639887"/>
            <a:ext cx="11284225" cy="588357"/>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ea typeface="Times New Roman" panose="02020603050405020304" charset="0"/>
                <a:cs typeface="Times New Roman" panose="02020603050405020304" charset="0"/>
              </a:defRPr>
            </a:lvl1pPr>
          </a:lstStyle>
          <a:p>
            <a:fld id="{110DB9D9-FCC2-42A1-BC1B-A64962A86ED4}" type="datetimeFigureOut">
              <a:rPr lang="en-GB" smtClean="0"/>
              <a:t>05/08/2025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0DDB5-99C4-40AC-ACF2-13C19674CE84}" type="slidenum">
              <a:rPr lang="en-GB" smtClean="0"/>
              <a:t>‹#›</a:t>
            </a:fld>
            <a:endParaRPr lang="en-GB"/>
          </a:p>
        </p:txBody>
      </p:sp>
    </p:spTree>
    <p:extLst>
      <p:ext uri="{BB962C8B-B14F-4D97-AF65-F5344CB8AC3E}">
        <p14:creationId xmlns:p14="http://schemas.microsoft.com/office/powerpoint/2010/main" val="6318349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userDrawn="1">
  <p:cSld name="2_divider">
    <p:spTree>
      <p:nvGrpSpPr>
        <p:cNvPr id="1" name=""/>
        <p:cNvGrpSpPr/>
        <p:nvPr/>
      </p:nvGrpSpPr>
      <p:grpSpPr>
        <a:xfrm>
          <a:off x="0" y="0"/>
          <a:ext cx="0" cy="0"/>
          <a:chOff x="0" y="0"/>
          <a:chExt cx="0" cy="0"/>
        </a:xfrm>
      </p:grpSpPr>
      <p:pic>
        <p:nvPicPr>
          <p:cNvPr id="10"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344488" y="6160679"/>
            <a:ext cx="1672522" cy="357055"/>
          </a:xfrm>
          <a:prstGeom prst="rect">
            <a:avLst/>
          </a:prstGeom>
        </p:spPr>
      </p:pic>
      <p:pic>
        <p:nvPicPr>
          <p:cNvPr id="6" name="Graphic 5"/>
          <p:cNvPicPr>
            <a:picLocks noChangeAspect="1"/>
          </p:cNvPicPr>
          <p:nvPr userDrawn="1"/>
        </p:nvPicPr>
        <p:blipFill>
          <a:blip r:embed="rId6">
            <a:extLst>
              <a:ext uri="{96DAC541-7B7A-43D3-8B79-37D633B846F1}">
                <asvg:svgBlip xmlns:asvg="http://schemas.microsoft.com/office/drawing/2016/SVG/main" r:embed="rId7"/>
              </a:ext>
            </a:extLst>
          </a:blip>
          <a:srcRect/>
          <a:stretch>
            <a:fillRect/>
          </a:stretch>
        </p:blipFill>
        <p:spPr>
          <a:xfrm>
            <a:off x="344488" y="317552"/>
            <a:ext cx="1076068" cy="439036"/>
          </a:xfrm>
          <a:prstGeom prst="rect">
            <a:avLst/>
          </a:prstGeom>
        </p:spPr>
      </p:pic>
      <p:sp>
        <p:nvSpPr>
          <p:cNvPr id="7" name="Title 1"/>
          <p:cNvSpPr>
            <a:spLocks noGrp="1"/>
          </p:cNvSpPr>
          <p:nvPr>
            <p:ph type="ctrTitle" hasCustomPrompt="1"/>
          </p:nvPr>
        </p:nvSpPr>
        <p:spPr>
          <a:xfrm>
            <a:off x="355607" y="4061714"/>
            <a:ext cx="4665973" cy="1169551"/>
          </a:xfrm>
        </p:spPr>
        <p:txBody>
          <a:bodyPr anchor="b"/>
          <a:lstStyle>
            <a:lvl1pPr algn="l">
              <a:defRPr sz="3800" cap="none" baseline="0">
                <a:solidFill>
                  <a:schemeClr val="tx1"/>
                </a:solidFill>
              </a:defRPr>
            </a:lvl1pPr>
          </a:lstStyle>
          <a:p>
            <a:r>
              <a:rPr lang="en-US" dirty="0"/>
              <a:t>Click to edit master title style</a:t>
            </a:r>
          </a:p>
        </p:txBody>
      </p:sp>
      <p:sp>
        <p:nvSpPr>
          <p:cNvPr id="2" name="Text Placeholder 9"/>
          <p:cNvSpPr>
            <a:spLocks noGrp="1"/>
          </p:cNvSpPr>
          <p:nvPr>
            <p:ph type="body" sz="quarter" idx="15" hasCustomPrompt="1"/>
          </p:nvPr>
        </p:nvSpPr>
        <p:spPr>
          <a:xfrm>
            <a:off x="2361498" y="5889875"/>
            <a:ext cx="4409692" cy="778357"/>
          </a:xfrm>
        </p:spPr>
        <p:txBody>
          <a:bodyPr anchor="b"/>
          <a:lstStyle>
            <a:lvl1pPr marL="0" indent="0">
              <a:spcBef>
                <a:spcPts val="0"/>
              </a:spcBef>
              <a:spcAft>
                <a:spcPts val="0"/>
              </a:spcAft>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167596732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subtitle only">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5033" y="500062"/>
            <a:ext cx="9144000" cy="430887"/>
          </a:xfrm>
        </p:spPr>
        <p:txBody>
          <a:bodyPr/>
          <a:lstStyle/>
          <a:p>
            <a:r>
              <a:rPr lang="en-US"/>
              <a:t>Click to edit Master 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6DC1D-D490-7E46-A920-5C725FF4807E}" type="slidenum">
              <a:rPr lang="en-US" smtClean="0"/>
              <a:t>‹#›</a:t>
            </a:fld>
            <a:endParaRPr lang="en-US"/>
          </a:p>
        </p:txBody>
      </p:sp>
      <p:sp>
        <p:nvSpPr>
          <p:cNvPr id="8" name="Subtitle 2"/>
          <p:cNvSpPr>
            <a:spLocks noGrp="1"/>
          </p:cNvSpPr>
          <p:nvPr>
            <p:ph type="subTitle" idx="13"/>
          </p:nvPr>
        </p:nvSpPr>
        <p:spPr>
          <a:xfrm>
            <a:off x="928688" y="987749"/>
            <a:ext cx="9144000" cy="246221"/>
          </a:xfrm>
        </p:spPr>
        <p:txBody>
          <a:bodyPr>
            <a:sp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949692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BD8735-504C-3C8D-3BE5-4D6771569291}"/>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C8258E8A-1B34-05BB-59EB-35CC803B2D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4EDE0683-54B5-0648-D628-617538E33E79}"/>
              </a:ext>
            </a:extLst>
          </p:cNvPr>
          <p:cNvSpPr>
            <a:spLocks noGrp="1"/>
          </p:cNvSpPr>
          <p:nvPr>
            <p:ph type="dt" sz="half" idx="10"/>
          </p:nvPr>
        </p:nvSpPr>
        <p:spPr/>
        <p:txBody>
          <a:bodyPr/>
          <a:lstStyle/>
          <a:p>
            <a:fld id="{421434B1-4CF2-F044-879A-8DCF28FEA76E}" type="datetime1">
              <a:rPr lang="es-MX" smtClean="0"/>
              <a:t>05/08/2025</a:t>
            </a:fld>
            <a:endParaRPr lang="es-MX"/>
          </a:p>
        </p:txBody>
      </p:sp>
      <p:sp>
        <p:nvSpPr>
          <p:cNvPr id="5" name="Marcador de pie de página 4">
            <a:extLst>
              <a:ext uri="{FF2B5EF4-FFF2-40B4-BE49-F238E27FC236}">
                <a16:creationId xmlns:a16="http://schemas.microsoft.com/office/drawing/2014/main" id="{3CC87856-210E-356D-B959-56B4D5EEB4C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1AA467A-760A-C824-3879-60DCA68A3D49}"/>
              </a:ext>
            </a:extLst>
          </p:cNvPr>
          <p:cNvSpPr>
            <a:spLocks noGrp="1"/>
          </p:cNvSpPr>
          <p:nvPr>
            <p:ph type="sldNum" sz="quarter" idx="12"/>
          </p:nvPr>
        </p:nvSpPr>
        <p:spPr/>
        <p:txBody>
          <a:bodyPr/>
          <a:lstStyle/>
          <a:p>
            <a:fld id="{61C34AD1-5EE5-3A4D-A1DA-448EB7C9F854}" type="slidenum">
              <a:rPr lang="es-MX" smtClean="0"/>
              <a:t>‹#›</a:t>
            </a:fld>
            <a:endParaRPr lang="es-MX"/>
          </a:p>
        </p:txBody>
      </p:sp>
      <p:sp>
        <p:nvSpPr>
          <p:cNvPr id="7" name="矩形 6">
            <a:extLst>
              <a:ext uri="{FF2B5EF4-FFF2-40B4-BE49-F238E27FC236}">
                <a16:creationId xmlns:a16="http://schemas.microsoft.com/office/drawing/2014/main" id="{DC990530-9C2D-7657-0A09-F913EEE5895E}"/>
              </a:ext>
            </a:extLst>
          </p:cNvPr>
          <p:cNvSpPr/>
          <p:nvPr userDrawn="1"/>
        </p:nvSpPr>
        <p:spPr>
          <a:xfrm>
            <a:off x="358588" y="6400800"/>
            <a:ext cx="1057836" cy="5354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C8C8A1D-D44E-A91C-2904-6D1558A7EF06}"/>
              </a:ext>
            </a:extLst>
          </p:cNvPr>
          <p:cNvSpPr/>
          <p:nvPr userDrawn="1"/>
        </p:nvSpPr>
        <p:spPr>
          <a:xfrm>
            <a:off x="9811091" y="483441"/>
            <a:ext cx="2138862" cy="5354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4856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5" name="TextBox 14">
            <a:extLst>
              <a:ext uri="{FF2B5EF4-FFF2-40B4-BE49-F238E27FC236}">
                <a16:creationId xmlns:a16="http://schemas.microsoft.com/office/drawing/2014/main" id="{A8E372EB-6C93-0F65-395E-E137F957DFEE}"/>
              </a:ext>
            </a:extLst>
          </p:cNvPr>
          <p:cNvSpPr txBox="1"/>
          <p:nvPr userDrawn="1"/>
        </p:nvSpPr>
        <p:spPr>
          <a:xfrm>
            <a:off x="776851" y="1733351"/>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01</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Primary</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26" name="TextBox 14">
            <a:extLst>
              <a:ext uri="{FF2B5EF4-FFF2-40B4-BE49-F238E27FC236}">
                <a16:creationId xmlns:a16="http://schemas.microsoft.com/office/drawing/2014/main" id="{B61A661F-45F1-1A6F-50A4-8739C121D22D}"/>
              </a:ext>
            </a:extLst>
          </p:cNvPr>
          <p:cNvSpPr txBox="1"/>
          <p:nvPr userDrawn="1"/>
        </p:nvSpPr>
        <p:spPr>
          <a:xfrm>
            <a:off x="776851" y="3441817"/>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02</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Secondary</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27" name="TextBox 14">
            <a:extLst>
              <a:ext uri="{FF2B5EF4-FFF2-40B4-BE49-F238E27FC236}">
                <a16:creationId xmlns:a16="http://schemas.microsoft.com/office/drawing/2014/main" id="{46DC01B6-84BA-6B74-9388-F8935EF43BA1}"/>
              </a:ext>
            </a:extLst>
          </p:cNvPr>
          <p:cNvSpPr txBox="1"/>
          <p:nvPr userDrawn="1"/>
        </p:nvSpPr>
        <p:spPr>
          <a:xfrm>
            <a:off x="776851" y="4936233"/>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03</a:t>
            </a:r>
          </a:p>
          <a:p>
            <a:r>
              <a:rPr lang="es-MX"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Highlights</a:t>
            </a:r>
          </a:p>
        </p:txBody>
      </p:sp>
      <p:pic>
        <p:nvPicPr>
          <p:cNvPr id="28" name="Imagen 20">
            <a:extLst>
              <a:ext uri="{FF2B5EF4-FFF2-40B4-BE49-F238E27FC236}">
                <a16:creationId xmlns:a16="http://schemas.microsoft.com/office/drawing/2014/main" id="{A8AEB972-A195-8C69-CB0A-26053EE527FB}"/>
              </a:ext>
            </a:extLst>
          </p:cNvPr>
          <p:cNvPicPr>
            <a:picLocks noChangeAspect="1"/>
          </p:cNvPicPr>
          <p:nvPr userDrawn="1"/>
        </p:nvPicPr>
        <p:blipFill>
          <a:blip r:embed="rId2"/>
          <a:stretch>
            <a:fillRect/>
          </a:stretch>
        </p:blipFill>
        <p:spPr>
          <a:xfrm>
            <a:off x="2910908" y="4936233"/>
            <a:ext cx="7772400" cy="1016265"/>
          </a:xfrm>
          <a:prstGeom prst="rect">
            <a:avLst/>
          </a:prstGeom>
        </p:spPr>
      </p:pic>
      <p:pic>
        <p:nvPicPr>
          <p:cNvPr id="29" name="Imagen 24">
            <a:extLst>
              <a:ext uri="{FF2B5EF4-FFF2-40B4-BE49-F238E27FC236}">
                <a16:creationId xmlns:a16="http://schemas.microsoft.com/office/drawing/2014/main" id="{B81C9E60-8EC6-6B48-CB19-A329CE67625D}"/>
              </a:ext>
            </a:extLst>
          </p:cNvPr>
          <p:cNvPicPr>
            <a:picLocks noChangeAspect="1"/>
          </p:cNvPicPr>
          <p:nvPr userDrawn="1"/>
        </p:nvPicPr>
        <p:blipFill>
          <a:blip r:embed="rId3"/>
          <a:stretch>
            <a:fillRect/>
          </a:stretch>
        </p:blipFill>
        <p:spPr>
          <a:xfrm>
            <a:off x="2910908" y="3295718"/>
            <a:ext cx="7772400" cy="1396920"/>
          </a:xfrm>
          <a:prstGeom prst="rect">
            <a:avLst/>
          </a:prstGeom>
        </p:spPr>
      </p:pic>
      <p:pic>
        <p:nvPicPr>
          <p:cNvPr id="30" name="Imagen 28">
            <a:extLst>
              <a:ext uri="{FF2B5EF4-FFF2-40B4-BE49-F238E27FC236}">
                <a16:creationId xmlns:a16="http://schemas.microsoft.com/office/drawing/2014/main" id="{100421EB-9299-0B4C-4564-62B2D6EFEDE2}"/>
              </a:ext>
            </a:extLst>
          </p:cNvPr>
          <p:cNvPicPr>
            <a:picLocks noChangeAspect="1"/>
          </p:cNvPicPr>
          <p:nvPr userDrawn="1"/>
        </p:nvPicPr>
        <p:blipFill rotWithShape="1">
          <a:blip r:embed="rId4"/>
          <a:srcRect b="20305"/>
          <a:stretch/>
        </p:blipFill>
        <p:spPr>
          <a:xfrm>
            <a:off x="2875386" y="1448607"/>
            <a:ext cx="7772400" cy="1603516"/>
          </a:xfrm>
          <a:prstGeom prst="rect">
            <a:avLst/>
          </a:prstGeom>
        </p:spPr>
      </p:pic>
      <p:sp>
        <p:nvSpPr>
          <p:cNvPr id="2" name="Title 1">
            <a:extLst>
              <a:ext uri="{FF2B5EF4-FFF2-40B4-BE49-F238E27FC236}">
                <a16:creationId xmlns:a16="http://schemas.microsoft.com/office/drawing/2014/main" id="{25F518FF-E280-65B5-DA73-818CE27A694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99717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F46372-6D4C-5808-5B32-5C4A97452318}"/>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B30531EB-E58C-2ACE-B7BC-EE0817F224E2}"/>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529718E6-3319-391D-610D-242E45E5461C}"/>
              </a:ext>
            </a:extLst>
          </p:cNvPr>
          <p:cNvSpPr>
            <a:spLocks noGrp="1"/>
          </p:cNvSpPr>
          <p:nvPr>
            <p:ph type="dt" sz="half" idx="10"/>
          </p:nvPr>
        </p:nvSpPr>
        <p:spPr/>
        <p:txBody>
          <a:bodyPr/>
          <a:lstStyle/>
          <a:p>
            <a:fld id="{5C2EA501-14D5-524E-B3BA-20EE8C712785}" type="datetime1">
              <a:rPr lang="es-MX" smtClean="0"/>
              <a:t>05/08/2025</a:t>
            </a:fld>
            <a:endParaRPr lang="es-MX"/>
          </a:p>
        </p:txBody>
      </p:sp>
      <p:sp>
        <p:nvSpPr>
          <p:cNvPr id="5" name="Marcador de pie de página 4">
            <a:extLst>
              <a:ext uri="{FF2B5EF4-FFF2-40B4-BE49-F238E27FC236}">
                <a16:creationId xmlns:a16="http://schemas.microsoft.com/office/drawing/2014/main" id="{DA994224-89B1-52DE-8BA1-B6D7360EDAD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C999CA5-2E90-6BB5-2DC1-6BAB5B7E0FFE}"/>
              </a:ext>
            </a:extLst>
          </p:cNvPr>
          <p:cNvSpPr>
            <a:spLocks noGrp="1"/>
          </p:cNvSpPr>
          <p:nvPr>
            <p:ph type="sldNum" sz="quarter" idx="12"/>
          </p:nvPr>
        </p:nvSpPr>
        <p:spPr/>
        <p:txBody>
          <a:bodyPr/>
          <a:lstStyle/>
          <a:p>
            <a:fld id="{61C34AD1-5EE5-3A4D-A1DA-448EB7C9F854}" type="slidenum">
              <a:rPr lang="es-MX" smtClean="0"/>
              <a:t>‹#›</a:t>
            </a:fld>
            <a:endParaRPr lang="es-MX"/>
          </a:p>
        </p:txBody>
      </p:sp>
    </p:spTree>
    <p:extLst>
      <p:ext uri="{BB962C8B-B14F-4D97-AF65-F5344CB8AC3E}">
        <p14:creationId xmlns:p14="http://schemas.microsoft.com/office/powerpoint/2010/main" val="19026849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618F9D-35FE-7431-6652-A3044EB16199}"/>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BEC5515C-D073-1CBA-98DF-6ED6FD7AFF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093FDC12-4A9E-2836-612B-EFEA1B0CEB4E}"/>
              </a:ext>
            </a:extLst>
          </p:cNvPr>
          <p:cNvSpPr>
            <a:spLocks noGrp="1"/>
          </p:cNvSpPr>
          <p:nvPr>
            <p:ph type="dt" sz="half" idx="10"/>
          </p:nvPr>
        </p:nvSpPr>
        <p:spPr/>
        <p:txBody>
          <a:bodyPr/>
          <a:lstStyle/>
          <a:p>
            <a:fld id="{335B26B9-2B1A-F24B-9063-AC8573405FBF}" type="datetime1">
              <a:rPr lang="es-MX" smtClean="0"/>
              <a:t>05/08/2025</a:t>
            </a:fld>
            <a:endParaRPr lang="es-MX"/>
          </a:p>
        </p:txBody>
      </p:sp>
      <p:sp>
        <p:nvSpPr>
          <p:cNvPr id="5" name="Marcador de pie de página 4">
            <a:extLst>
              <a:ext uri="{FF2B5EF4-FFF2-40B4-BE49-F238E27FC236}">
                <a16:creationId xmlns:a16="http://schemas.microsoft.com/office/drawing/2014/main" id="{5687F3B2-9660-756A-AAC2-391299AD025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B416CF1-1286-8E65-D21F-A4C35E5EA048}"/>
              </a:ext>
            </a:extLst>
          </p:cNvPr>
          <p:cNvSpPr>
            <a:spLocks noGrp="1"/>
          </p:cNvSpPr>
          <p:nvPr>
            <p:ph type="sldNum" sz="quarter" idx="12"/>
          </p:nvPr>
        </p:nvSpPr>
        <p:spPr/>
        <p:txBody>
          <a:bodyPr/>
          <a:lstStyle/>
          <a:p>
            <a:fld id="{61C34AD1-5EE5-3A4D-A1DA-448EB7C9F854}" type="slidenum">
              <a:rPr lang="es-MX" smtClean="0"/>
              <a:t>‹#›</a:t>
            </a:fld>
            <a:endParaRPr lang="es-MX"/>
          </a:p>
        </p:txBody>
      </p:sp>
    </p:spTree>
    <p:extLst>
      <p:ext uri="{BB962C8B-B14F-4D97-AF65-F5344CB8AC3E}">
        <p14:creationId xmlns:p14="http://schemas.microsoft.com/office/powerpoint/2010/main" val="215072987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B3255F-B9D9-6322-4C24-B48A6F7B16AC}"/>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9E39F389-7A57-3220-5D16-0E04E35DF949}"/>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7AFFA2D7-8F97-FEE1-4B36-81BD48FA9401}"/>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4CE687D5-551B-C55F-9021-C63B4DCCBC7B}"/>
              </a:ext>
            </a:extLst>
          </p:cNvPr>
          <p:cNvSpPr>
            <a:spLocks noGrp="1"/>
          </p:cNvSpPr>
          <p:nvPr>
            <p:ph type="dt" sz="half" idx="10"/>
          </p:nvPr>
        </p:nvSpPr>
        <p:spPr/>
        <p:txBody>
          <a:bodyPr/>
          <a:lstStyle/>
          <a:p>
            <a:fld id="{5A5866AA-AF40-A345-83FB-9D1DB07F627B}" type="datetime1">
              <a:rPr lang="es-MX" smtClean="0"/>
              <a:t>05/08/2025</a:t>
            </a:fld>
            <a:endParaRPr lang="es-MX"/>
          </a:p>
        </p:txBody>
      </p:sp>
      <p:sp>
        <p:nvSpPr>
          <p:cNvPr id="6" name="Marcador de pie de página 5">
            <a:extLst>
              <a:ext uri="{FF2B5EF4-FFF2-40B4-BE49-F238E27FC236}">
                <a16:creationId xmlns:a16="http://schemas.microsoft.com/office/drawing/2014/main" id="{6EE8FD98-068F-7101-76B1-D1E973AF77A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E2139B8-F890-78AD-E41E-0432F34DBC8F}"/>
              </a:ext>
            </a:extLst>
          </p:cNvPr>
          <p:cNvSpPr>
            <a:spLocks noGrp="1"/>
          </p:cNvSpPr>
          <p:nvPr>
            <p:ph type="sldNum" sz="quarter" idx="12"/>
          </p:nvPr>
        </p:nvSpPr>
        <p:spPr/>
        <p:txBody>
          <a:bodyPr/>
          <a:lstStyle/>
          <a:p>
            <a:fld id="{61C34AD1-5EE5-3A4D-A1DA-448EB7C9F854}" type="slidenum">
              <a:rPr lang="es-MX" smtClean="0"/>
              <a:t>‹#›</a:t>
            </a:fld>
            <a:endParaRPr lang="es-MX"/>
          </a:p>
        </p:txBody>
      </p:sp>
    </p:spTree>
    <p:extLst>
      <p:ext uri="{BB962C8B-B14F-4D97-AF65-F5344CB8AC3E}">
        <p14:creationId xmlns:p14="http://schemas.microsoft.com/office/powerpoint/2010/main" val="77691258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C3ADF-232F-5202-B8DF-FB15A7BEB20C}"/>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8EC1F8FD-9D65-A870-5292-A4F24B5200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8DF6ED5E-F99C-B925-42BC-27C7C6567B2D}"/>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A0424AE2-8422-39E6-D7CF-AA21628683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F96AC48E-E3AB-C018-A9F1-31653DFBC294}"/>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88130148-2C16-7889-5533-061E2011C01D}"/>
              </a:ext>
            </a:extLst>
          </p:cNvPr>
          <p:cNvSpPr>
            <a:spLocks noGrp="1"/>
          </p:cNvSpPr>
          <p:nvPr>
            <p:ph type="dt" sz="half" idx="10"/>
          </p:nvPr>
        </p:nvSpPr>
        <p:spPr/>
        <p:txBody>
          <a:bodyPr/>
          <a:lstStyle/>
          <a:p>
            <a:fld id="{122AAF32-BE7B-FA43-BCF3-86AC0BDAE36C}" type="datetime1">
              <a:rPr lang="es-MX" smtClean="0"/>
              <a:t>05/08/2025</a:t>
            </a:fld>
            <a:endParaRPr lang="es-MX"/>
          </a:p>
        </p:txBody>
      </p:sp>
      <p:sp>
        <p:nvSpPr>
          <p:cNvPr id="8" name="Marcador de pie de página 7">
            <a:extLst>
              <a:ext uri="{FF2B5EF4-FFF2-40B4-BE49-F238E27FC236}">
                <a16:creationId xmlns:a16="http://schemas.microsoft.com/office/drawing/2014/main" id="{CC554AA0-4D09-E5E6-95E8-0741C06F30FB}"/>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3A6DF973-255D-2CDC-6FA5-0F475082BE94}"/>
              </a:ext>
            </a:extLst>
          </p:cNvPr>
          <p:cNvSpPr>
            <a:spLocks noGrp="1"/>
          </p:cNvSpPr>
          <p:nvPr>
            <p:ph type="sldNum" sz="quarter" idx="12"/>
          </p:nvPr>
        </p:nvSpPr>
        <p:spPr/>
        <p:txBody>
          <a:bodyPr/>
          <a:lstStyle/>
          <a:p>
            <a:fld id="{61C34AD1-5EE5-3A4D-A1DA-448EB7C9F854}" type="slidenum">
              <a:rPr lang="es-MX" smtClean="0"/>
              <a:t>‹#›</a:t>
            </a:fld>
            <a:endParaRPr lang="es-MX"/>
          </a:p>
        </p:txBody>
      </p:sp>
    </p:spTree>
    <p:extLst>
      <p:ext uri="{BB962C8B-B14F-4D97-AF65-F5344CB8AC3E}">
        <p14:creationId xmlns:p14="http://schemas.microsoft.com/office/powerpoint/2010/main" val="186747134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4BFC3B-AC6C-ACFA-1B1E-2156D6CBFBB7}"/>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6F8F1201-79E2-0C20-1AC6-F81FBC8FAA11}"/>
              </a:ext>
            </a:extLst>
          </p:cNvPr>
          <p:cNvSpPr>
            <a:spLocks noGrp="1"/>
          </p:cNvSpPr>
          <p:nvPr>
            <p:ph type="dt" sz="half" idx="10"/>
          </p:nvPr>
        </p:nvSpPr>
        <p:spPr/>
        <p:txBody>
          <a:bodyPr/>
          <a:lstStyle/>
          <a:p>
            <a:fld id="{4202D6CA-C288-FB4C-8338-4B47E4731656}" type="datetime1">
              <a:rPr lang="es-MX" smtClean="0"/>
              <a:t>05/08/2025</a:t>
            </a:fld>
            <a:endParaRPr lang="es-MX"/>
          </a:p>
        </p:txBody>
      </p:sp>
      <p:sp>
        <p:nvSpPr>
          <p:cNvPr id="4" name="Marcador de pie de página 3">
            <a:extLst>
              <a:ext uri="{FF2B5EF4-FFF2-40B4-BE49-F238E27FC236}">
                <a16:creationId xmlns:a16="http://schemas.microsoft.com/office/drawing/2014/main" id="{0EDCC735-BF4E-9BBB-CBAB-D3AA07D92AB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EEE64BCF-E1E5-6353-3D7F-626B9CA40894}"/>
              </a:ext>
            </a:extLst>
          </p:cNvPr>
          <p:cNvSpPr>
            <a:spLocks noGrp="1"/>
          </p:cNvSpPr>
          <p:nvPr>
            <p:ph type="sldNum" sz="quarter" idx="12"/>
          </p:nvPr>
        </p:nvSpPr>
        <p:spPr/>
        <p:txBody>
          <a:bodyPr/>
          <a:lstStyle/>
          <a:p>
            <a:fld id="{61C34AD1-5EE5-3A4D-A1DA-448EB7C9F854}" type="slidenum">
              <a:rPr lang="es-MX" smtClean="0"/>
              <a:t>‹#›</a:t>
            </a:fld>
            <a:endParaRPr lang="es-MX"/>
          </a:p>
        </p:txBody>
      </p:sp>
    </p:spTree>
    <p:extLst>
      <p:ext uri="{BB962C8B-B14F-4D97-AF65-F5344CB8AC3E}">
        <p14:creationId xmlns:p14="http://schemas.microsoft.com/office/powerpoint/2010/main" val="89063070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78AAB16-2F8B-8600-38EA-FEA923596FB8}"/>
              </a:ext>
            </a:extLst>
          </p:cNvPr>
          <p:cNvSpPr>
            <a:spLocks noGrp="1"/>
          </p:cNvSpPr>
          <p:nvPr>
            <p:ph type="dt" sz="half" idx="10"/>
          </p:nvPr>
        </p:nvSpPr>
        <p:spPr/>
        <p:txBody>
          <a:bodyPr/>
          <a:lstStyle/>
          <a:p>
            <a:fld id="{267BD19B-8095-F94F-8770-5295DFC63350}" type="datetime1">
              <a:rPr lang="es-MX" smtClean="0"/>
              <a:t>05/08/2025</a:t>
            </a:fld>
            <a:endParaRPr lang="es-MX"/>
          </a:p>
        </p:txBody>
      </p:sp>
      <p:sp>
        <p:nvSpPr>
          <p:cNvPr id="3" name="Marcador de pie de página 2">
            <a:extLst>
              <a:ext uri="{FF2B5EF4-FFF2-40B4-BE49-F238E27FC236}">
                <a16:creationId xmlns:a16="http://schemas.microsoft.com/office/drawing/2014/main" id="{3B8BF824-FB6B-7CB8-5829-2255C067CAD1}"/>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4CBABD2-46FE-23D8-1798-2C6309A74BC4}"/>
              </a:ext>
            </a:extLst>
          </p:cNvPr>
          <p:cNvSpPr>
            <a:spLocks noGrp="1"/>
          </p:cNvSpPr>
          <p:nvPr>
            <p:ph type="sldNum" sz="quarter" idx="12"/>
          </p:nvPr>
        </p:nvSpPr>
        <p:spPr/>
        <p:txBody>
          <a:bodyPr/>
          <a:lstStyle/>
          <a:p>
            <a:fld id="{61C34AD1-5EE5-3A4D-A1DA-448EB7C9F854}" type="slidenum">
              <a:rPr lang="es-MX" smtClean="0"/>
              <a:t>‹#›</a:t>
            </a:fld>
            <a:endParaRPr lang="es-MX"/>
          </a:p>
        </p:txBody>
      </p:sp>
    </p:spTree>
    <p:extLst>
      <p:ext uri="{BB962C8B-B14F-4D97-AF65-F5344CB8AC3E}">
        <p14:creationId xmlns:p14="http://schemas.microsoft.com/office/powerpoint/2010/main" val="15017839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503601-5FF9-8C55-57A9-DA5A39847F77}"/>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67A683CD-B691-2007-85FF-FA62EC6F3F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963C2BBD-3456-F62D-485C-04FF76B557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9D14A4B-2682-8283-C327-60787BCAD0D3}"/>
              </a:ext>
            </a:extLst>
          </p:cNvPr>
          <p:cNvSpPr>
            <a:spLocks noGrp="1"/>
          </p:cNvSpPr>
          <p:nvPr>
            <p:ph type="dt" sz="half" idx="10"/>
          </p:nvPr>
        </p:nvSpPr>
        <p:spPr/>
        <p:txBody>
          <a:bodyPr/>
          <a:lstStyle/>
          <a:p>
            <a:fld id="{FB681C30-746F-D24D-A929-834648B46352}" type="datetime1">
              <a:rPr lang="es-MX" smtClean="0"/>
              <a:t>05/08/2025</a:t>
            </a:fld>
            <a:endParaRPr lang="es-MX"/>
          </a:p>
        </p:txBody>
      </p:sp>
      <p:sp>
        <p:nvSpPr>
          <p:cNvPr id="6" name="Marcador de pie de página 5">
            <a:extLst>
              <a:ext uri="{FF2B5EF4-FFF2-40B4-BE49-F238E27FC236}">
                <a16:creationId xmlns:a16="http://schemas.microsoft.com/office/drawing/2014/main" id="{76354274-9483-33F5-6006-655F4998D8D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92963F6-CF6C-7F13-7499-C97B358FDA92}"/>
              </a:ext>
            </a:extLst>
          </p:cNvPr>
          <p:cNvSpPr>
            <a:spLocks noGrp="1"/>
          </p:cNvSpPr>
          <p:nvPr>
            <p:ph type="sldNum" sz="quarter" idx="12"/>
          </p:nvPr>
        </p:nvSpPr>
        <p:spPr/>
        <p:txBody>
          <a:bodyPr/>
          <a:lstStyle/>
          <a:p>
            <a:fld id="{61C34AD1-5EE5-3A4D-A1DA-448EB7C9F854}" type="slidenum">
              <a:rPr lang="es-MX" smtClean="0"/>
              <a:t>‹#›</a:t>
            </a:fld>
            <a:endParaRPr lang="es-MX"/>
          </a:p>
        </p:txBody>
      </p:sp>
    </p:spTree>
    <p:extLst>
      <p:ext uri="{BB962C8B-B14F-4D97-AF65-F5344CB8AC3E}">
        <p14:creationId xmlns:p14="http://schemas.microsoft.com/office/powerpoint/2010/main" val="257331362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CCCE28-5F01-2C80-6DA6-833B06E83AA0}"/>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FBFF5498-2008-A4B6-C406-B2577B07D2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D1AD9994-5250-9065-1723-EEFF40282D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1C57F36B-65AC-CF64-1C85-BCA5E00A53E9}"/>
              </a:ext>
            </a:extLst>
          </p:cNvPr>
          <p:cNvSpPr>
            <a:spLocks noGrp="1"/>
          </p:cNvSpPr>
          <p:nvPr>
            <p:ph type="dt" sz="half" idx="10"/>
          </p:nvPr>
        </p:nvSpPr>
        <p:spPr/>
        <p:txBody>
          <a:bodyPr/>
          <a:lstStyle/>
          <a:p>
            <a:fld id="{7428D8DD-161E-4E4F-908F-45947943A8C7}" type="datetime1">
              <a:rPr lang="es-MX" smtClean="0"/>
              <a:t>05/08/2025</a:t>
            </a:fld>
            <a:endParaRPr lang="es-MX"/>
          </a:p>
        </p:txBody>
      </p:sp>
      <p:sp>
        <p:nvSpPr>
          <p:cNvPr id="6" name="Marcador de pie de página 5">
            <a:extLst>
              <a:ext uri="{FF2B5EF4-FFF2-40B4-BE49-F238E27FC236}">
                <a16:creationId xmlns:a16="http://schemas.microsoft.com/office/drawing/2014/main" id="{DD81B021-DFBC-3E0B-BFBC-547EDD77EE0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A4C3C1C-9C7A-303C-E8BB-DD6F27A23D64}"/>
              </a:ext>
            </a:extLst>
          </p:cNvPr>
          <p:cNvSpPr>
            <a:spLocks noGrp="1"/>
          </p:cNvSpPr>
          <p:nvPr>
            <p:ph type="sldNum" sz="quarter" idx="12"/>
          </p:nvPr>
        </p:nvSpPr>
        <p:spPr/>
        <p:txBody>
          <a:bodyPr/>
          <a:lstStyle/>
          <a:p>
            <a:fld id="{61C34AD1-5EE5-3A4D-A1DA-448EB7C9F854}" type="slidenum">
              <a:rPr lang="es-MX" smtClean="0"/>
              <a:t>‹#›</a:t>
            </a:fld>
            <a:endParaRPr lang="es-MX"/>
          </a:p>
        </p:txBody>
      </p:sp>
    </p:spTree>
    <p:extLst>
      <p:ext uri="{BB962C8B-B14F-4D97-AF65-F5344CB8AC3E}">
        <p14:creationId xmlns:p14="http://schemas.microsoft.com/office/powerpoint/2010/main" val="327413515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7A89B6-9673-0FF3-ABC2-364B07D2AC33}"/>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66E9D6F3-45DE-0057-A329-EC32EE0DF922}"/>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A76BE606-552B-D981-FA92-2B52721EC815}"/>
              </a:ext>
            </a:extLst>
          </p:cNvPr>
          <p:cNvSpPr>
            <a:spLocks noGrp="1"/>
          </p:cNvSpPr>
          <p:nvPr>
            <p:ph type="dt" sz="half" idx="10"/>
          </p:nvPr>
        </p:nvSpPr>
        <p:spPr/>
        <p:txBody>
          <a:bodyPr/>
          <a:lstStyle/>
          <a:p>
            <a:fld id="{B746208C-3740-4549-999C-FAB631796D29}" type="datetime1">
              <a:rPr lang="es-MX" smtClean="0"/>
              <a:t>05/08/2025</a:t>
            </a:fld>
            <a:endParaRPr lang="es-MX"/>
          </a:p>
        </p:txBody>
      </p:sp>
      <p:sp>
        <p:nvSpPr>
          <p:cNvPr id="5" name="Marcador de pie de página 4">
            <a:extLst>
              <a:ext uri="{FF2B5EF4-FFF2-40B4-BE49-F238E27FC236}">
                <a16:creationId xmlns:a16="http://schemas.microsoft.com/office/drawing/2014/main" id="{ACA07C5A-4E3F-3EB3-BA9B-BED1E422CD9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5FFA687-44A3-EFF8-F7B4-252690B3A7EE}"/>
              </a:ext>
            </a:extLst>
          </p:cNvPr>
          <p:cNvSpPr>
            <a:spLocks noGrp="1"/>
          </p:cNvSpPr>
          <p:nvPr>
            <p:ph type="sldNum" sz="quarter" idx="12"/>
          </p:nvPr>
        </p:nvSpPr>
        <p:spPr/>
        <p:txBody>
          <a:bodyPr/>
          <a:lstStyle/>
          <a:p>
            <a:fld id="{61C34AD1-5EE5-3A4D-A1DA-448EB7C9F854}" type="slidenum">
              <a:rPr lang="es-MX" smtClean="0"/>
              <a:t>‹#›</a:t>
            </a:fld>
            <a:endParaRPr lang="es-MX"/>
          </a:p>
        </p:txBody>
      </p:sp>
    </p:spTree>
    <p:extLst>
      <p:ext uri="{BB962C8B-B14F-4D97-AF65-F5344CB8AC3E}">
        <p14:creationId xmlns:p14="http://schemas.microsoft.com/office/powerpoint/2010/main" val="95570346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userDrawn="1">
  <p:cSld name="White Empty">
    <p:spTree>
      <p:nvGrpSpPr>
        <p:cNvPr id="1" name=""/>
        <p:cNvGrpSpPr/>
        <p:nvPr/>
      </p:nvGrpSpPr>
      <p:grpSpPr>
        <a:xfrm>
          <a:off x="0" y="0"/>
          <a:ext cx="0" cy="0"/>
          <a:chOff x="0" y="0"/>
          <a:chExt cx="0" cy="0"/>
        </a:xfrm>
      </p:grpSpPr>
      <p:sp>
        <p:nvSpPr>
          <p:cNvPr id="3" name="Slide Number Placeholder 9">
            <a:extLst>
              <a:ext uri="{FF2B5EF4-FFF2-40B4-BE49-F238E27FC236}">
                <a16:creationId xmlns:a16="http://schemas.microsoft.com/office/drawing/2014/main" id="{C2C46F47-4586-D311-FFD2-FCCA5D0D9888}"/>
              </a:ext>
            </a:extLst>
          </p:cNvPr>
          <p:cNvSpPr>
            <a:spLocks noGrp="1"/>
          </p:cNvSpPr>
          <p:nvPr>
            <p:ph type="sldNum" sz="quarter" idx="4"/>
          </p:nvPr>
        </p:nvSpPr>
        <p:spPr>
          <a:xfrm>
            <a:off x="10438834" y="6515101"/>
            <a:ext cx="1143536" cy="153889"/>
          </a:xfrm>
          <a:prstGeom prst="rect">
            <a:avLst/>
          </a:prstGeom>
        </p:spPr>
        <p:txBody>
          <a:bodyPr lIns="0" tIns="0" rIns="0" bIns="0" anchor="b"/>
          <a:lstStyle>
            <a:lvl1pPr algn="r">
              <a:defRPr sz="700" b="1" i="0">
                <a:solidFill>
                  <a:schemeClr val="accent1"/>
                </a:solidFill>
                <a:latin typeface="Pfizer Diatype Office" panose="020B0504040202060203" pitchFamily="34" charset="77"/>
              </a:defRPr>
            </a:lvl1pPr>
          </a:lstStyle>
          <a:p>
            <a:fld id="{2B39012A-6F33-204B-8224-A57BEFB0AAD0}" type="slidenum">
              <a:rPr lang="en-US" smtClean="0"/>
              <a:pPr/>
              <a:t>‹#›</a:t>
            </a:fld>
            <a:endParaRPr lang="en-US"/>
          </a:p>
        </p:txBody>
      </p:sp>
      <p:sp>
        <p:nvSpPr>
          <p:cNvPr id="4" name="TextBox 3">
            <a:extLst>
              <a:ext uri="{FF2B5EF4-FFF2-40B4-BE49-F238E27FC236}">
                <a16:creationId xmlns:a16="http://schemas.microsoft.com/office/drawing/2014/main" id="{B75EAE86-BF0C-FAE6-D855-7CB57A1B2C07}"/>
              </a:ext>
            </a:extLst>
          </p:cNvPr>
          <p:cNvSpPr txBox="1"/>
          <p:nvPr userDrawn="1"/>
        </p:nvSpPr>
        <p:spPr>
          <a:xfrm>
            <a:off x="8884349" y="6519446"/>
            <a:ext cx="2357610" cy="200055"/>
          </a:xfrm>
          <a:prstGeom prst="rect">
            <a:avLst/>
          </a:prstGeom>
          <a:noFill/>
        </p:spPr>
        <p:txBody>
          <a:bodyPr wrap="square" rtlCol="0" anchor="b">
            <a:spAutoFit/>
          </a:bodyPr>
          <a:lstStyle/>
          <a:p>
            <a:pPr algn="r" rtl="0"/>
            <a:r>
              <a:rPr lang="en-US" sz="700" b="1" i="0" kern="1200">
                <a:solidFill>
                  <a:schemeClr val="bg1">
                    <a:lumMod val="50000"/>
                  </a:schemeClr>
                </a:solidFill>
                <a:latin typeface="Pfizer Diatype Office" panose="020B0504040202060203" pitchFamily="34" charset="77"/>
                <a:ea typeface="+mn-ea"/>
                <a:cs typeface="+mn-cs"/>
              </a:rPr>
              <a:t>Pfizer 2024 | Confidential and Proprietary</a:t>
            </a:r>
          </a:p>
        </p:txBody>
      </p:sp>
      <p:pic>
        <p:nvPicPr>
          <p:cNvPr id="5" name="Picture 4">
            <a:extLst>
              <a:ext uri="{FF2B5EF4-FFF2-40B4-BE49-F238E27FC236}">
                <a16:creationId xmlns:a16="http://schemas.microsoft.com/office/drawing/2014/main" id="{8E24290B-1340-57B8-7497-9311B3A0F39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612281" y="6409856"/>
            <a:ext cx="723405" cy="295745"/>
          </a:xfrm>
          <a:prstGeom prst="rect">
            <a:avLst/>
          </a:prstGeom>
        </p:spPr>
      </p:pic>
    </p:spTree>
    <p:extLst>
      <p:ext uri="{BB962C8B-B14F-4D97-AF65-F5344CB8AC3E}">
        <p14:creationId xmlns:p14="http://schemas.microsoft.com/office/powerpoint/2010/main" val="2285211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EA602-4F0D-F509-E09E-3A20233B61CF}"/>
              </a:ext>
            </a:extLst>
          </p:cNvPr>
          <p:cNvSpPr>
            <a:spLocks noGrp="1"/>
          </p:cNvSpPr>
          <p:nvPr>
            <p:ph type="title"/>
          </p:nvPr>
        </p:nvSpPr>
        <p:spPr>
          <a:xfrm>
            <a:off x="831850" y="1709738"/>
            <a:ext cx="10515600" cy="2852737"/>
          </a:xfrm>
          <a:prstGeom prst="rect">
            <a:avLst/>
          </a:prstGeom>
        </p:spPr>
        <p:txBody>
          <a:bodyPr anchor="b">
            <a:normAutofit/>
          </a:bodyPr>
          <a:lstStyle>
            <a:lvl1pPr algn="ctr">
              <a:defRPr sz="2800">
                <a:solidFill>
                  <a:schemeClr val="tx2"/>
                </a:solidFill>
              </a:defRPr>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42C54C1B-5409-3A2B-9265-3FDE36548178}"/>
              </a:ext>
            </a:extLst>
          </p:cNvPr>
          <p:cNvSpPr>
            <a:spLocks noGrp="1"/>
          </p:cNvSpPr>
          <p:nvPr>
            <p:ph type="body" idx="1"/>
          </p:nvPr>
        </p:nvSpPr>
        <p:spPr>
          <a:xfrm>
            <a:off x="831850" y="4589463"/>
            <a:ext cx="10515600" cy="1500187"/>
          </a:xfrm>
        </p:spPr>
        <p:txBody>
          <a:bodyPr>
            <a:normAutofit/>
          </a:bodyPr>
          <a:lstStyle>
            <a:lvl1pPr marL="0" indent="0" algn="ctr">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6" name="Marcador de número de diapositiva 5">
            <a:extLst>
              <a:ext uri="{FF2B5EF4-FFF2-40B4-BE49-F238E27FC236}">
                <a16:creationId xmlns:a16="http://schemas.microsoft.com/office/drawing/2014/main" id="{F6D22006-82E8-2878-F1D1-532DE4D8E9BE}"/>
              </a:ext>
            </a:extLst>
          </p:cNvPr>
          <p:cNvSpPr>
            <a:spLocks noGrp="1"/>
          </p:cNvSpPr>
          <p:nvPr>
            <p:ph type="sldNum" sz="quarter" idx="12"/>
          </p:nvPr>
        </p:nvSpPr>
        <p:spPr/>
        <p:txBody>
          <a:bodyPr/>
          <a:lstStyle/>
          <a:p>
            <a:fld id="{356548CD-5D4D-B04A-A769-B1AE8BE662B8}" type="slidenum">
              <a:rPr lang="es-MX" smtClean="0"/>
              <a:t>‹#›</a:t>
            </a:fld>
            <a:endParaRPr lang="es-MX"/>
          </a:p>
        </p:txBody>
      </p:sp>
      <p:sp>
        <p:nvSpPr>
          <p:cNvPr id="4" name="Marcador de pie de página 4">
            <a:extLst>
              <a:ext uri="{FF2B5EF4-FFF2-40B4-BE49-F238E27FC236}">
                <a16:creationId xmlns:a16="http://schemas.microsoft.com/office/drawing/2014/main" id="{F6C3B9C7-8FCA-A831-C110-74E482BDEED1}"/>
              </a:ext>
            </a:extLst>
          </p:cNvPr>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Tree>
    <p:extLst>
      <p:ext uri="{BB962C8B-B14F-4D97-AF65-F5344CB8AC3E}">
        <p14:creationId xmlns:p14="http://schemas.microsoft.com/office/powerpoint/2010/main" val="1519228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2286000" y="3692869"/>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p:cNvSpPr>
            <a:spLocks noGrp="1"/>
          </p:cNvSpPr>
          <p:nvPr>
            <p:ph type="subTitle" idx="1" hasCustomPrompt="1"/>
          </p:nvPr>
        </p:nvSpPr>
        <p:spPr>
          <a:xfrm>
            <a:off x="2285998" y="4313583"/>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Tree>
    <p:extLst>
      <p:ext uri="{BB962C8B-B14F-4D97-AF65-F5344CB8AC3E}">
        <p14:creationId xmlns:p14="http://schemas.microsoft.com/office/powerpoint/2010/main" val="7373568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2286000" y="2512463"/>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p:cNvSpPr>
            <a:spLocks noGrp="1"/>
          </p:cNvSpPr>
          <p:nvPr>
            <p:ph type="subTitle" idx="1" hasCustomPrompt="1"/>
          </p:nvPr>
        </p:nvSpPr>
        <p:spPr>
          <a:xfrm>
            <a:off x="2285998" y="3133177"/>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10"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29414499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53887" y="3768378"/>
            <a:ext cx="8382000" cy="527465"/>
          </a:xfrm>
          <a:prstGeom prst="rect">
            <a:avLst/>
          </a:prstGeom>
        </p:spPr>
        <p:txBody>
          <a:bodyPr anchor="b">
            <a:noAutofit/>
          </a:bodyPr>
          <a:lstStyle>
            <a:lvl1pPr algn="l">
              <a:defRPr sz="4200">
                <a:solidFill>
                  <a:schemeClr val="bg1"/>
                </a:solidFill>
              </a:defRPr>
            </a:lvl1pPr>
          </a:lstStyle>
          <a:p>
            <a:r>
              <a:rPr lang="es-MX"/>
              <a:t>Haz clic para modificar el estilo de 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10"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16149022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4" name="Marcador de título 1"/>
          <p:cNvSpPr>
            <a:spLocks noGrp="1"/>
          </p:cNvSpPr>
          <p:nvPr>
            <p:ph type="title" hasCustomPrompt="1"/>
          </p:nvPr>
        </p:nvSpPr>
        <p:spPr>
          <a:xfrm>
            <a:off x="453887" y="1109143"/>
            <a:ext cx="11284225" cy="694720"/>
          </a:xfrm>
          <a:prstGeom prst="rect">
            <a:avLst/>
          </a:prstGeom>
        </p:spPr>
        <p:txBody>
          <a:bodyPr vert="horz" lIns="91440" tIns="45720" rIns="91440" bIns="45720" rtlCol="0" anchor="t" anchorCtr="0">
            <a:normAutofit/>
          </a:bodyPr>
          <a:lstStyle>
            <a:lvl1pPr>
              <a:defRPr>
                <a:solidFill>
                  <a:schemeClr val="bg1"/>
                </a:solidFill>
              </a:defRPr>
            </a:lvl1pPr>
          </a:lstStyle>
          <a:p>
            <a:r>
              <a:rPr lang="es-MX"/>
              <a:t>Haz clic para modificar el estilo de título del patrón</a:t>
            </a:r>
          </a:p>
        </p:txBody>
      </p:sp>
      <p:sp>
        <p:nvSpPr>
          <p:cNvPr id="5" name="Marcador de texto 2"/>
          <p:cNvSpPr>
            <a:spLocks noGrp="1"/>
          </p:cNvSpPr>
          <p:nvPr>
            <p:ph idx="1" hasCustomPrompt="1"/>
          </p:nvPr>
        </p:nvSpPr>
        <p:spPr>
          <a:xfrm>
            <a:off x="453889" y="1928552"/>
            <a:ext cx="11284224" cy="4019811"/>
          </a:xfrm>
          <a:prstGeom prst="rect">
            <a:avLst/>
          </a:prstGeom>
        </p:spPr>
        <p:txBody>
          <a:bodyPr vert="horz" lIns="91440" tIns="45720" rIns="91440" bIns="45720" rtlCol="0">
            <a:normAutofit/>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dirty="0"/>
          </a:p>
        </p:txBody>
      </p:sp>
    </p:spTree>
    <p:extLst>
      <p:ext uri="{BB962C8B-B14F-4D97-AF65-F5344CB8AC3E}">
        <p14:creationId xmlns:p14="http://schemas.microsoft.com/office/powerpoint/2010/main" val="12112347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7"/>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583680" y="-9221"/>
            <a:ext cx="5608320" cy="6858000"/>
          </a:xfrm>
          <a:prstGeom prst="rect">
            <a:avLst/>
          </a:prstGeom>
        </p:spPr>
      </p:pic>
      <p:pic>
        <p:nvPicPr>
          <p:cNvPr id="8"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bg1"/>
                </a:solidFill>
              </a:defRPr>
            </a:lvl1pPr>
          </a:lstStyle>
          <a:p>
            <a:r>
              <a:rPr lang="es-MX"/>
              <a:t>Haz clic para modificar el estilo de título del patrón</a:t>
            </a:r>
          </a:p>
        </p:txBody>
      </p:sp>
      <p:sp>
        <p:nvSpPr>
          <p:cNvPr id="10" name="Marcador de texto 2"/>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rgbClr val="002169"/>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14" name="Imagen 7"/>
          <p:cNvPicPr>
            <a:picLocks noChangeAspect="1"/>
          </p:cNvPicPr>
          <p:nvPr userDrawn="1"/>
        </p:nvPicPr>
        <p:blipFill rotWithShape="1">
          <a:blip r:embed="rId4">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Tree>
    <p:extLst>
      <p:ext uri="{BB962C8B-B14F-4D97-AF65-F5344CB8AC3E}">
        <p14:creationId xmlns:p14="http://schemas.microsoft.com/office/powerpoint/2010/main" val="403993447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tx2"/>
                </a:solidFill>
              </a:defRPr>
            </a:lvl1pPr>
          </a:lstStyle>
          <a:p>
            <a:r>
              <a:rPr lang="es-MX"/>
              <a:t>Haz clic para modificar el estilo de título del patrón</a:t>
            </a:r>
          </a:p>
        </p:txBody>
      </p:sp>
      <p:sp>
        <p:nvSpPr>
          <p:cNvPr id="10" name="Marcador de texto 2"/>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3" name="Imagen 7"/>
          <p:cNvPicPr>
            <a:picLocks noChangeAspect="1"/>
          </p:cNvPicPr>
          <p:nvPr userDrawn="1"/>
        </p:nvPicPr>
        <p:blipFill rotWithShape="1">
          <a:blip r:embed="rId3">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Tree>
    <p:extLst>
      <p:ext uri="{BB962C8B-B14F-4D97-AF65-F5344CB8AC3E}">
        <p14:creationId xmlns:p14="http://schemas.microsoft.com/office/powerpoint/2010/main" val="423135034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453889" y="1485217"/>
            <a:ext cx="11284224" cy="426077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sp>
        <p:nvSpPr>
          <p:cNvPr id="5" name="Title 4"/>
          <p:cNvSpPr>
            <a:spLocks noGrp="1"/>
          </p:cNvSpPr>
          <p:nvPr>
            <p:ph type="title"/>
          </p:nvPr>
        </p:nvSpPr>
        <p:spPr/>
        <p:txBody>
          <a:bodyPr/>
          <a:lstStyle/>
          <a:p>
            <a:r>
              <a:rPr lang="en-US" dirty="0"/>
              <a:t>Click to edit Master title style</a:t>
            </a:r>
          </a:p>
        </p:txBody>
      </p:sp>
      <p:sp>
        <p:nvSpPr>
          <p:cNvPr id="9" name="Marcador de pie de página 4"/>
          <p:cNvSpPr>
            <a:spLocks noGrp="1"/>
          </p:cNvSpPr>
          <p:nvPr>
            <p:ph type="ftr" sz="quarter" idx="3"/>
          </p:nvPr>
        </p:nvSpPr>
        <p:spPr>
          <a:xfrm>
            <a:off x="453888" y="5775761"/>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
        <p:nvSpPr>
          <p:cNvPr id="2" name="矩形 1">
            <a:extLst>
              <a:ext uri="{FF2B5EF4-FFF2-40B4-BE49-F238E27FC236}">
                <a16:creationId xmlns:a16="http://schemas.microsoft.com/office/drawing/2014/main" id="{61ED563F-CE85-39F1-1876-7C958E03E3D3}"/>
              </a:ext>
            </a:extLst>
          </p:cNvPr>
          <p:cNvSpPr/>
          <p:nvPr userDrawn="1"/>
        </p:nvSpPr>
        <p:spPr>
          <a:xfrm>
            <a:off x="453887" y="6225419"/>
            <a:ext cx="1125531" cy="4478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AEE0A6D-2287-0678-6576-68BB6E76661D}"/>
              </a:ext>
            </a:extLst>
          </p:cNvPr>
          <p:cNvSpPr/>
          <p:nvPr userDrawn="1"/>
        </p:nvSpPr>
        <p:spPr>
          <a:xfrm>
            <a:off x="9962724" y="199707"/>
            <a:ext cx="2007603" cy="7343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123262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sp>
        <p:nvSpPr>
          <p:cNvPr id="16" name="Rectangle 15"/>
          <p:cNvSpPr/>
          <p:nvPr userDrawn="1"/>
        </p:nvSpPr>
        <p:spPr>
          <a:xfrm>
            <a:off x="133165" y="910942"/>
            <a:ext cx="11736280" cy="36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cxnSp>
        <p:nvCxnSpPr>
          <p:cNvPr id="14" name="Conector recto 4"/>
          <p:cNvCxnSpPr/>
          <p:nvPr userDrawn="1"/>
        </p:nvCxnSpPr>
        <p:spPr>
          <a:xfrm>
            <a:off x="456817" y="1360558"/>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itle 4"/>
          <p:cNvSpPr>
            <a:spLocks noGrp="1"/>
          </p:cNvSpPr>
          <p:nvPr>
            <p:ph type="title"/>
          </p:nvPr>
        </p:nvSpPr>
        <p:spPr>
          <a:xfrm>
            <a:off x="453887" y="688962"/>
            <a:ext cx="9421633" cy="586955"/>
          </a:xfrm>
        </p:spPr>
        <p:txBody>
          <a:bodyPr/>
          <a:lstStyle/>
          <a:p>
            <a:r>
              <a:rPr lang="en-US" dirty="0"/>
              <a:t>Click to edit Master title style</a:t>
            </a:r>
          </a:p>
        </p:txBody>
      </p:sp>
      <p:sp>
        <p:nvSpPr>
          <p:cNvPr id="17"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174110804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5_Título y objetos">
    <p:spTree>
      <p:nvGrpSpPr>
        <p:cNvPr id="1" name=""/>
        <p:cNvGrpSpPr/>
        <p:nvPr/>
      </p:nvGrpSpPr>
      <p:grpSpPr>
        <a:xfrm>
          <a:off x="0" y="0"/>
          <a:ext cx="0" cy="0"/>
          <a:chOff x="0" y="0"/>
          <a:chExt cx="0" cy="0"/>
        </a:xfrm>
      </p:grpSpPr>
      <p:pic>
        <p:nvPicPr>
          <p:cNvPr id="7" name="Imagen 7"/>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1345985" y="6393276"/>
            <a:ext cx="10759440" cy="264256"/>
          </a:xfrm>
          <a:prstGeom prst="rect">
            <a:avLst/>
          </a:prstGeom>
        </p:spPr>
      </p:pic>
      <p:sp>
        <p:nvSpPr>
          <p:cNvPr id="3" name="Marcador de contenido 2"/>
          <p:cNvSpPr>
            <a:spLocks noGrp="1"/>
          </p:cNvSpPr>
          <p:nvPr>
            <p:ph idx="1" hasCustomPrompt="1"/>
          </p:nvPr>
        </p:nvSpPr>
        <p:spPr>
          <a:xfrm>
            <a:off x="453889" y="1811557"/>
            <a:ext cx="11284224" cy="393443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513" y="6285057"/>
            <a:ext cx="885472" cy="365125"/>
          </a:xfrm>
          <a:prstGeom prst="rect">
            <a:avLst/>
          </a:prstGeom>
        </p:spPr>
      </p:pic>
      <p:cxnSp>
        <p:nvCxnSpPr>
          <p:cNvPr id="12" name="Conector recto 4"/>
          <p:cNvCxnSpPr/>
          <p:nvPr userDrawn="1"/>
        </p:nvCxnSpPr>
        <p:spPr>
          <a:xfrm>
            <a:off x="456817" y="1637617"/>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ítulo 1"/>
          <p:cNvSpPr>
            <a:spLocks noGrp="1"/>
          </p:cNvSpPr>
          <p:nvPr>
            <p:ph type="title" hasCustomPrompt="1"/>
          </p:nvPr>
        </p:nvSpPr>
        <p:spPr>
          <a:xfrm>
            <a:off x="453887" y="677520"/>
            <a:ext cx="9106673" cy="520313"/>
          </a:xfrm>
          <a:prstGeom prst="rect">
            <a:avLst/>
          </a:prstGeom>
        </p:spPr>
        <p:txBody>
          <a:bodyPr anchor="b" anchorCtr="0">
            <a:noAutofit/>
          </a:bodyPr>
          <a:lstStyle>
            <a:lvl1pPr>
              <a:defRPr sz="2600">
                <a:solidFill>
                  <a:srgbClr val="000D45"/>
                </a:solidFill>
              </a:defRPr>
            </a:lvl1pPr>
          </a:lstStyle>
          <a:p>
            <a:r>
              <a:rPr lang="es-MX"/>
              <a:t>Haz clic para modificar el estilo de título del patrón</a:t>
            </a:r>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pic>
        <p:nvPicPr>
          <p:cNvPr id="5" name="Imagen 7"/>
          <p:cNvPicPr>
            <a:picLocks noChangeAspect="1"/>
          </p:cNvPicPr>
          <p:nvPr userDrawn="1"/>
        </p:nvPicPr>
        <p:blipFill rotWithShape="1">
          <a:blip r:embed="rId4">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
        <p:nvSpPr>
          <p:cNvPr id="8"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8326581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2" name="Marcador de contenido 2"/>
          <p:cNvSpPr>
            <a:spLocks noGrp="1"/>
          </p:cNvSpPr>
          <p:nvPr>
            <p:ph idx="13" hasCustomPrompt="1"/>
          </p:nvPr>
        </p:nvSpPr>
        <p:spPr>
          <a:xfrm>
            <a:off x="453889" y="1287878"/>
            <a:ext cx="11284224" cy="4529992"/>
          </a:xfrm>
        </p:spPr>
        <p:txBody>
          <a:bodyPr vert="horz" lIns="91440" tIns="45720" rIns="91440" bIns="45720" rtlCol="0">
            <a:normAutofit fontScale="92500" lnSpcReduction="20000"/>
          </a:bodyPr>
          <a:lstStyle>
            <a:lvl1pPr>
              <a:defRPr lang="es-MX" sz="1300" b="0" i="0" dirty="0" smtClean="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lvl1pPr>
            <a:lvl2pPr>
              <a:defRPr lang="es-MX" dirty="0" smtClean="0"/>
            </a:lvl2pPr>
            <a:lvl3pPr>
              <a:defRPr lang="es-MX" dirty="0" smtClean="0"/>
            </a:lvl3pPr>
            <a:lvl4pPr>
              <a:defRPr lang="es-MX" dirty="0" smtClean="0"/>
            </a:lvl4pPr>
            <a:lvl5pPr>
              <a:defRPr lang="es-MX" dirty="0"/>
            </a:lvl5pPr>
          </a:lstStyle>
          <a:p>
            <a:pPr algn="l">
              <a:lnSpc>
                <a:spcPct val="120000"/>
              </a:lnSpc>
            </a:pPr>
            <a:r>
              <a:rPr lang="es-MX" sz="1300" b="1">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lnSpc>
                <a:spcPct val="120000"/>
              </a:lnSpc>
            </a:pPr>
            <a:r>
              <a:rPr lang="es-MX" sz="1300">
                <a:solidFill>
                  <a:srgbClr val="000D45"/>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ct val="120000"/>
              </a:lnSpc>
            </a:pPr>
            <a:endParaRPr lang="es-MX" sz="1200">
              <a:solidFill>
                <a:srgbClr val="000D45"/>
              </a:solidFill>
            </a:endParaRPr>
          </a:p>
          <a:p>
            <a:pPr lvl="0">
              <a:lnSpc>
                <a:spcPct val="120000"/>
              </a:lnSpc>
            </a:pPr>
            <a:endParaRPr lang="es-MX"/>
          </a:p>
        </p:txBody>
      </p:sp>
      <p:pic>
        <p:nvPicPr>
          <p:cNvPr id="23"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5257" y="2864706"/>
            <a:ext cx="2979902" cy="2594708"/>
          </a:xfrm>
          <a:prstGeom prst="rect">
            <a:avLst/>
          </a:prstGeom>
        </p:spPr>
      </p:pic>
      <p:pic>
        <p:nvPicPr>
          <p:cNvPr id="24"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50609" y="2864706"/>
            <a:ext cx="2979902" cy="2594708"/>
          </a:xfrm>
          <a:prstGeom prst="rect">
            <a:avLst/>
          </a:prstGeom>
        </p:spPr>
      </p:pic>
      <p:pic>
        <p:nvPicPr>
          <p:cNvPr id="25"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6775" y="2864706"/>
            <a:ext cx="2979902" cy="2594708"/>
          </a:xfrm>
          <a:prstGeom prst="rect">
            <a:avLst/>
          </a:prstGeom>
        </p:spPr>
      </p:pic>
      <p:pic>
        <p:nvPicPr>
          <p:cNvPr id="26" name="Imagen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38309" y="3027106"/>
            <a:ext cx="1236834" cy="1177228"/>
          </a:xfrm>
          <a:prstGeom prst="rect">
            <a:avLst/>
          </a:prstGeom>
        </p:spPr>
      </p:pic>
      <p:pic>
        <p:nvPicPr>
          <p:cNvPr id="27" name="Imagen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22143" y="3027106"/>
            <a:ext cx="1236834" cy="1177228"/>
          </a:xfrm>
          <a:prstGeom prst="rect">
            <a:avLst/>
          </a:prstGeom>
        </p:spPr>
      </p:pic>
      <p:pic>
        <p:nvPicPr>
          <p:cNvPr id="28" name="Imagen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16846" y="3027106"/>
            <a:ext cx="1236834" cy="1177228"/>
          </a:xfrm>
          <a:prstGeom prst="rect">
            <a:avLst/>
          </a:prstGeom>
        </p:spPr>
      </p:pic>
      <p:sp>
        <p:nvSpPr>
          <p:cNvPr id="29" name="CuadroTexto 17"/>
          <p:cNvSpPr txBox="1"/>
          <p:nvPr userDrawn="1"/>
        </p:nvSpPr>
        <p:spPr>
          <a:xfrm>
            <a:off x="1605346"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30" name="CuadroTexto 18"/>
          <p:cNvSpPr txBox="1"/>
          <p:nvPr userDrawn="1"/>
        </p:nvSpPr>
        <p:spPr>
          <a:xfrm>
            <a:off x="5010698"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31" name="CuadroTexto 19"/>
          <p:cNvSpPr txBox="1"/>
          <p:nvPr userDrawn="1"/>
        </p:nvSpPr>
        <p:spPr>
          <a:xfrm>
            <a:off x="8226863"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2" name="Title 1"/>
          <p:cNvSpPr>
            <a:spLocks noGrp="1"/>
          </p:cNvSpPr>
          <p:nvPr>
            <p:ph type="title"/>
          </p:nvPr>
        </p:nvSpPr>
        <p:spPr/>
        <p:txBody>
          <a:bodyPr/>
          <a:lstStyle/>
          <a:p>
            <a:r>
              <a:rPr lang="en-US"/>
              <a:t>Click to edit Master title style</a:t>
            </a:r>
          </a:p>
        </p:txBody>
      </p:sp>
      <p:sp>
        <p:nvSpPr>
          <p:cNvPr id="4"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679623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A72A0-6EF1-0BBE-0B41-5BE03296851D}"/>
              </a:ext>
            </a:extLst>
          </p:cNvPr>
          <p:cNvSpPr>
            <a:spLocks noGrp="1"/>
          </p:cNvSpPr>
          <p:nvPr>
            <p:ph type="title"/>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9BC07CF3-C4AA-A69A-F83C-324F1EC560B9}"/>
              </a:ext>
            </a:extLst>
          </p:cNvPr>
          <p:cNvSpPr>
            <a:spLocks noGrp="1"/>
          </p:cNvSpPr>
          <p:nvPr>
            <p:ph sz="half" idx="1"/>
          </p:nvPr>
        </p:nvSpPr>
        <p:spPr>
          <a:xfrm>
            <a:off x="838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B94F6E47-07E5-E5BB-C5B8-EA8ED3FC21E3}"/>
              </a:ext>
            </a:extLst>
          </p:cNvPr>
          <p:cNvSpPr>
            <a:spLocks noGrp="1"/>
          </p:cNvSpPr>
          <p:nvPr>
            <p:ph sz="half" idx="2"/>
          </p:nvPr>
        </p:nvSpPr>
        <p:spPr>
          <a:xfrm>
            <a:off x="6172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Footer Placeholder 7">
            <a:extLst>
              <a:ext uri="{FF2B5EF4-FFF2-40B4-BE49-F238E27FC236}">
                <a16:creationId xmlns:a16="http://schemas.microsoft.com/office/drawing/2014/main" id="{D79501AB-1C7D-8ECB-A944-0F10452EF602}"/>
              </a:ext>
            </a:extLst>
          </p:cNvPr>
          <p:cNvSpPr>
            <a:spLocks noGrp="1"/>
          </p:cNvSpPr>
          <p:nvPr>
            <p:ph type="ftr" sz="quarter" idx="10"/>
          </p:nvPr>
        </p:nvSpPr>
        <p:spPr/>
        <p:txBody>
          <a:bodyPr/>
          <a:lstStyle/>
          <a:p>
            <a:endParaRPr lang="es-MX"/>
          </a:p>
        </p:txBody>
      </p:sp>
      <p:sp>
        <p:nvSpPr>
          <p:cNvPr id="9" name="Slide Number Placeholder 8">
            <a:extLst>
              <a:ext uri="{FF2B5EF4-FFF2-40B4-BE49-F238E27FC236}">
                <a16:creationId xmlns:a16="http://schemas.microsoft.com/office/drawing/2014/main" id="{D6DFD555-CE0A-1F25-3F64-D95C2378257C}"/>
              </a:ext>
            </a:extLst>
          </p:cNvPr>
          <p:cNvSpPr>
            <a:spLocks noGrp="1"/>
          </p:cNvSpPr>
          <p:nvPr>
            <p:ph type="sldNum" sz="quarter" idx="11"/>
          </p:nvPr>
        </p:nvSpPr>
        <p:spPr/>
        <p:txBody>
          <a:bodyPr/>
          <a:lstStyle/>
          <a:p>
            <a:fld id="{356548CD-5D4D-B04A-A769-B1AE8BE662B8}" type="slidenum">
              <a:rPr lang="es-MX" smtClean="0"/>
              <a:pPr/>
              <a:t>‹#›</a:t>
            </a:fld>
            <a:endParaRPr lang="es-MX"/>
          </a:p>
        </p:txBody>
      </p:sp>
    </p:spTree>
    <p:extLst>
      <p:ext uri="{BB962C8B-B14F-4D97-AF65-F5344CB8AC3E}">
        <p14:creationId xmlns:p14="http://schemas.microsoft.com/office/powerpoint/2010/main" val="257324677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1" name="Google Shape;305;p64"/>
          <p:cNvSpPr/>
          <p:nvPr userDrawn="1"/>
        </p:nvSpPr>
        <p:spPr>
          <a:xfrm>
            <a:off x="528982" y="3548058"/>
            <a:ext cx="2482107" cy="760417"/>
          </a:xfrm>
          <a:prstGeom prst="roundRect">
            <a:avLst>
              <a:gd name="adj" fmla="val 12630"/>
            </a:avLst>
          </a:prstGeom>
          <a:solidFill>
            <a:srgbClr val="375D8B"/>
          </a:solidFill>
          <a:ln w="28575">
            <a:solidFill>
              <a:schemeClr val="accent1"/>
            </a:solid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1</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2" name="Google Shape;305;p64"/>
          <p:cNvSpPr/>
          <p:nvPr userDrawn="1"/>
        </p:nvSpPr>
        <p:spPr>
          <a:xfrm>
            <a:off x="3123659" y="3548058"/>
            <a:ext cx="1520642" cy="760417"/>
          </a:xfrm>
          <a:prstGeom prst="roundRect">
            <a:avLst>
              <a:gd name="adj" fmla="val 14255"/>
            </a:avLst>
          </a:prstGeom>
          <a:solidFill>
            <a:srgbClr val="00C280"/>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2</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3" name="Google Shape;305;p64"/>
          <p:cNvSpPr/>
          <p:nvPr userDrawn="1"/>
        </p:nvSpPr>
        <p:spPr>
          <a:xfrm>
            <a:off x="4756871" y="3548058"/>
            <a:ext cx="2053179" cy="760417"/>
          </a:xfrm>
          <a:prstGeom prst="roundRect">
            <a:avLst>
              <a:gd name="adj" fmla="val 14255"/>
            </a:avLst>
          </a:prstGeom>
          <a:solidFill>
            <a:srgbClr val="D3DBFF"/>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rgbClr val="375D8B"/>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3</a:t>
            </a:r>
            <a:endParaRPr lang="en-US" sz="1200" b="1" kern="0">
              <a:solidFill>
                <a:srgbClr val="375D8B"/>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4" name="Google Shape;305;p64"/>
          <p:cNvSpPr/>
          <p:nvPr userDrawn="1"/>
        </p:nvSpPr>
        <p:spPr>
          <a:xfrm>
            <a:off x="6922618" y="3548058"/>
            <a:ext cx="1574424" cy="760417"/>
          </a:xfrm>
          <a:prstGeom prst="roundRect">
            <a:avLst>
              <a:gd name="adj" fmla="val 17504"/>
            </a:avLst>
          </a:prstGeom>
          <a:solidFill>
            <a:srgbClr val="000D45"/>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4</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5" name="Google Shape;305;p64"/>
          <p:cNvSpPr/>
          <p:nvPr userDrawn="1"/>
        </p:nvSpPr>
        <p:spPr>
          <a:xfrm>
            <a:off x="8609612" y="3548058"/>
            <a:ext cx="2892748" cy="760417"/>
          </a:xfrm>
          <a:prstGeom prst="roundRect">
            <a:avLst>
              <a:gd name="adj" fmla="val 15879"/>
            </a:avLst>
          </a:prstGeom>
          <a:solidFill>
            <a:srgbClr val="00C280"/>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5</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6" name="TextBox 45"/>
          <p:cNvSpPr txBox="1"/>
          <p:nvPr userDrawn="1"/>
        </p:nvSpPr>
        <p:spPr>
          <a:xfrm>
            <a:off x="3123659"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7" name="TextBox 46"/>
          <p:cNvSpPr txBox="1"/>
          <p:nvPr userDrawn="1"/>
        </p:nvSpPr>
        <p:spPr>
          <a:xfrm>
            <a:off x="4756871"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8" name="TextBox 47"/>
          <p:cNvSpPr txBox="1"/>
          <p:nvPr userDrawn="1"/>
        </p:nvSpPr>
        <p:spPr>
          <a:xfrm>
            <a:off x="6922620"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9" name="TextBox 48"/>
          <p:cNvSpPr txBox="1"/>
          <p:nvPr userDrawn="1"/>
        </p:nvSpPr>
        <p:spPr>
          <a:xfrm>
            <a:off x="8609614"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2025</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cxnSp>
        <p:nvCxnSpPr>
          <p:cNvPr id="50" name="Straight Connector 49"/>
          <p:cNvCxnSpPr/>
          <p:nvPr userDrawn="1"/>
        </p:nvCxnSpPr>
        <p:spPr>
          <a:xfrm flipV="1">
            <a:off x="301108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644301"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680266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848332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4" name="TextBox 10"/>
          <p:cNvSpPr txBox="1"/>
          <p:nvPr userDrawn="1"/>
        </p:nvSpPr>
        <p:spPr>
          <a:xfrm>
            <a:off x="528983"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5" name="TextBox 10"/>
          <p:cNvSpPr txBox="1"/>
          <p:nvPr userDrawn="1"/>
        </p:nvSpPr>
        <p:spPr>
          <a:xfrm>
            <a:off x="3123927" y="4611731"/>
            <a:ext cx="1286796"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t>
            </a:r>
            <a:endPar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56" name="TextBox 10"/>
          <p:cNvSpPr txBox="1"/>
          <p:nvPr userDrawn="1"/>
        </p:nvSpPr>
        <p:spPr>
          <a:xfrm>
            <a:off x="4777700"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7" name="TextBox 10"/>
          <p:cNvSpPr txBox="1"/>
          <p:nvPr userDrawn="1"/>
        </p:nvSpPr>
        <p:spPr>
          <a:xfrm>
            <a:off x="8663394"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8" name="TextBox 10"/>
          <p:cNvSpPr txBox="1"/>
          <p:nvPr userDrawn="1"/>
        </p:nvSpPr>
        <p:spPr>
          <a:xfrm>
            <a:off x="7009621" y="4611731"/>
            <a:ext cx="1286796"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t>
            </a:r>
            <a:endPar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59" name="TextBox 58"/>
          <p:cNvSpPr txBox="1"/>
          <p:nvPr userDrawn="1"/>
        </p:nvSpPr>
        <p:spPr>
          <a:xfrm>
            <a:off x="657507"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cxnSp>
        <p:nvCxnSpPr>
          <p:cNvPr id="60" name="Straight Connector 59"/>
          <p:cNvCxnSpPr/>
          <p:nvPr userDrawn="1"/>
        </p:nvCxnSpPr>
        <p:spPr>
          <a:xfrm flipV="1">
            <a:off x="54493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2" name="Subtítulo 2"/>
          <p:cNvSpPr txBox="1"/>
          <p:nvPr userDrawn="1"/>
        </p:nvSpPr>
        <p:spPr>
          <a:xfrm>
            <a:off x="505616" y="1304521"/>
            <a:ext cx="9480331" cy="8610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489201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pic>
        <p:nvPicPr>
          <p:cNvPr id="2"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016" y="1361763"/>
            <a:ext cx="2743200" cy="4549706"/>
          </a:xfrm>
          <a:prstGeom prst="rect">
            <a:avLst/>
          </a:prstGeom>
        </p:spPr>
      </p:pic>
      <p:pic>
        <p:nvPicPr>
          <p:cNvPr id="3" name="Imagen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7654" y="1361763"/>
            <a:ext cx="2743200" cy="4549706"/>
          </a:xfrm>
          <a:prstGeom prst="rect">
            <a:avLst/>
          </a:prstGeom>
        </p:spPr>
      </p:pic>
      <p:pic>
        <p:nvPicPr>
          <p:cNvPr id="4" name="Imagen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23015" y="1361763"/>
            <a:ext cx="2743200" cy="4549706"/>
          </a:xfrm>
          <a:prstGeom prst="rect">
            <a:avLst/>
          </a:prstGeom>
        </p:spPr>
      </p:pic>
      <p:pic>
        <p:nvPicPr>
          <p:cNvPr id="5" name="Imagen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9972" y="1361763"/>
            <a:ext cx="2743200" cy="4549706"/>
          </a:xfrm>
          <a:prstGeom prst="rect">
            <a:avLst/>
          </a:prstGeom>
        </p:spPr>
      </p:pic>
      <p:sp>
        <p:nvSpPr>
          <p:cNvPr id="7" name="TextBox 6"/>
          <p:cNvSpPr txBox="1"/>
          <p:nvPr userDrawn="1"/>
        </p:nvSpPr>
        <p:spPr>
          <a:xfrm>
            <a:off x="776851"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01</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1" name="TextBox 10"/>
          <p:cNvSpPr txBox="1"/>
          <p:nvPr userDrawn="1"/>
        </p:nvSpPr>
        <p:spPr>
          <a:xfrm>
            <a:off x="3406509"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02</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3" name="TextBox 12"/>
          <p:cNvSpPr txBox="1"/>
          <p:nvPr userDrawn="1"/>
        </p:nvSpPr>
        <p:spPr>
          <a:xfrm>
            <a:off x="6096000" y="1489225"/>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03</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6" name="TextBox 15"/>
          <p:cNvSpPr txBox="1"/>
          <p:nvPr userDrawn="1"/>
        </p:nvSpPr>
        <p:spPr>
          <a:xfrm>
            <a:off x="8839200"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04</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7" name="TextBox 10"/>
          <p:cNvSpPr txBox="1"/>
          <p:nvPr userDrawn="1"/>
        </p:nvSpPr>
        <p:spPr>
          <a:xfrm>
            <a:off x="1077308"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18" name="TextBox 10"/>
          <p:cNvSpPr txBox="1"/>
          <p:nvPr userDrawn="1"/>
        </p:nvSpPr>
        <p:spPr>
          <a:xfrm>
            <a:off x="3772820"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19" name="TextBox 10"/>
          <p:cNvSpPr txBox="1"/>
          <p:nvPr userDrawn="1"/>
        </p:nvSpPr>
        <p:spPr>
          <a:xfrm>
            <a:off x="6483402"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20" name="TextBox 10"/>
          <p:cNvSpPr txBox="1"/>
          <p:nvPr userDrawn="1"/>
        </p:nvSpPr>
        <p:spPr>
          <a:xfrm>
            <a:off x="9130359"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pic>
        <p:nvPicPr>
          <p:cNvPr id="21" name="Imagen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73698" y="2135231"/>
            <a:ext cx="1429537" cy="1360644"/>
          </a:xfrm>
          <a:prstGeom prst="rect">
            <a:avLst/>
          </a:prstGeom>
        </p:spPr>
      </p:pic>
      <p:pic>
        <p:nvPicPr>
          <p:cNvPr id="22" name="Imagen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82124" y="2135231"/>
            <a:ext cx="1429537" cy="1360644"/>
          </a:xfrm>
          <a:prstGeom prst="rect">
            <a:avLst/>
          </a:prstGeom>
        </p:spPr>
      </p:pic>
      <p:pic>
        <p:nvPicPr>
          <p:cNvPr id="23" name="Imagen 2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71182" y="2135231"/>
            <a:ext cx="1429537" cy="1360644"/>
          </a:xfrm>
          <a:prstGeom prst="rect">
            <a:avLst/>
          </a:prstGeom>
        </p:spPr>
      </p:pic>
      <p:pic>
        <p:nvPicPr>
          <p:cNvPr id="24" name="Imagen 3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8394" y="2135231"/>
            <a:ext cx="1429537" cy="1360644"/>
          </a:xfrm>
          <a:prstGeom prst="rect">
            <a:avLst/>
          </a:prstGeom>
        </p:spPr>
      </p:pic>
      <p:sp>
        <p:nvSpPr>
          <p:cNvPr id="25" name="Title 2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0823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5" name="TextBox 14"/>
          <p:cNvSpPr txBox="1"/>
          <p:nvPr userDrawn="1"/>
        </p:nvSpPr>
        <p:spPr>
          <a:xfrm>
            <a:off x="776851" y="1733351"/>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01</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Primary</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26" name="TextBox 14"/>
          <p:cNvSpPr txBox="1"/>
          <p:nvPr userDrawn="1"/>
        </p:nvSpPr>
        <p:spPr>
          <a:xfrm>
            <a:off x="776851" y="3441817"/>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02</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Secondary</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27" name="TextBox 14"/>
          <p:cNvSpPr txBox="1"/>
          <p:nvPr userDrawn="1"/>
        </p:nvSpPr>
        <p:spPr>
          <a:xfrm>
            <a:off x="776851" y="4936233"/>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03</a:t>
            </a:r>
          </a:p>
          <a:p>
            <a:r>
              <a:rPr lang="es-MX" b="1" spc="-25">
                <a:solidFill>
                  <a:srgbClr val="000D45"/>
                </a:solidFill>
                <a:latin typeface="Times New Roman" panose="02020603050405020304" charset="0"/>
                <a:ea typeface="Times New Roman" panose="02020603050405020304" charset="0"/>
                <a:cs typeface="Times New Roman" panose="02020603050405020304" charset="0"/>
              </a:rPr>
              <a:t>Highlights</a:t>
            </a:r>
          </a:p>
        </p:txBody>
      </p:sp>
      <p:pic>
        <p:nvPicPr>
          <p:cNvPr id="28" name="Imagen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908" y="4936233"/>
            <a:ext cx="7772400" cy="1016265"/>
          </a:xfrm>
          <a:prstGeom prst="rect">
            <a:avLst/>
          </a:prstGeom>
        </p:spPr>
      </p:pic>
      <p:pic>
        <p:nvPicPr>
          <p:cNvPr id="29" name="Imagen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0908" y="3295718"/>
            <a:ext cx="7772400" cy="1396920"/>
          </a:xfrm>
          <a:prstGeom prst="rect">
            <a:avLst/>
          </a:prstGeom>
        </p:spPr>
      </p:pic>
      <p:pic>
        <p:nvPicPr>
          <p:cNvPr id="30" name="Imagen 28"/>
          <p:cNvPicPr>
            <a:picLocks noChangeAspect="1"/>
          </p:cNvPicPr>
          <p:nvPr userDrawn="1"/>
        </p:nvPicPr>
        <p:blipFill rotWithShape="1">
          <a:blip r:embed="rId4">
            <a:extLst>
              <a:ext uri="{28A0092B-C50C-407E-A947-70E740481C1C}">
                <a14:useLocalDpi xmlns:a14="http://schemas.microsoft.com/office/drawing/2010/main" val="0"/>
              </a:ext>
            </a:extLst>
          </a:blip>
          <a:srcRect/>
          <a:stretch>
            <a:fillRect/>
          </a:stretch>
        </p:blipFill>
        <p:spPr>
          <a:xfrm>
            <a:off x="2875386" y="1448607"/>
            <a:ext cx="7772400" cy="1603516"/>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080766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1850" y="1709738"/>
            <a:ext cx="10515600" cy="2852737"/>
          </a:xfrm>
          <a:prstGeom prst="rect">
            <a:avLst/>
          </a:prstGeom>
        </p:spPr>
        <p:txBody>
          <a:bodyPr anchor="b">
            <a:normAutofit/>
          </a:bodyPr>
          <a:lstStyle>
            <a:lvl1pPr algn="ctr">
              <a:defRPr sz="2800">
                <a:solidFill>
                  <a:schemeClr val="tx2"/>
                </a:solidFill>
              </a:defRPr>
            </a:lvl1pPr>
          </a:lstStyle>
          <a:p>
            <a:r>
              <a:rPr lang="es-MX"/>
              <a:t>Haz clic para modificar el estilo de título del patrón</a:t>
            </a:r>
          </a:p>
        </p:txBody>
      </p:sp>
      <p:sp>
        <p:nvSpPr>
          <p:cNvPr id="3" name="Marcador de texto 2"/>
          <p:cNvSpPr>
            <a:spLocks noGrp="1"/>
          </p:cNvSpPr>
          <p:nvPr>
            <p:ph type="body" idx="1" hasCustomPrompt="1"/>
          </p:nvPr>
        </p:nvSpPr>
        <p:spPr>
          <a:xfrm>
            <a:off x="831850" y="4589463"/>
            <a:ext cx="10515600" cy="1500187"/>
          </a:xfrm>
        </p:spPr>
        <p:txBody>
          <a:bodyPr>
            <a:normAutofit/>
          </a:bodyPr>
          <a:lstStyle>
            <a:lvl1pPr marL="0" indent="0" algn="ctr">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4" name="Marcador de pie de página 4"/>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5862071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contenido 2"/>
          <p:cNvSpPr>
            <a:spLocks noGrp="1"/>
          </p:cNvSpPr>
          <p:nvPr>
            <p:ph sz="half" idx="1" hasCustomPrompt="1"/>
          </p:nvPr>
        </p:nvSpPr>
        <p:spPr>
          <a:xfrm>
            <a:off x="838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p:cNvSpPr>
            <a:spLocks noGrp="1"/>
          </p:cNvSpPr>
          <p:nvPr>
            <p:ph sz="half" idx="2" hasCustomPrompt="1"/>
          </p:nvPr>
        </p:nvSpPr>
        <p:spPr>
          <a:xfrm>
            <a:off x="6172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9" name="Slide Number Placeholder 8"/>
          <p:cNvSpPr>
            <a:spLocks noGrp="1"/>
          </p:cNvSpPr>
          <p:nvPr>
            <p:ph type="sldNum" sz="quarter" idx="11"/>
          </p:nvPr>
        </p:nvSpPr>
        <p:spPr/>
        <p:txBody>
          <a:bodyPr/>
          <a:lstStyle/>
          <a:p>
            <a:fld id="{356548CD-5D4D-B04A-A769-B1AE8BE662B8}" type="slidenum">
              <a:rPr lang="es-MX" smtClean="0"/>
              <a:t>‹#›</a:t>
            </a:fld>
            <a:endParaRPr lang="es-MX"/>
          </a:p>
        </p:txBody>
      </p:sp>
      <p:sp>
        <p:nvSpPr>
          <p:cNvPr id="5"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153474535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365125"/>
            <a:ext cx="10515600" cy="1325563"/>
          </a:xfrm>
          <a:prstGeom prst="rect">
            <a:avLst/>
          </a:prstGeom>
        </p:spPr>
        <p:txBody>
          <a:bodyPr/>
          <a:lstStyle/>
          <a:p>
            <a:r>
              <a:rPr lang="es-MX"/>
              <a:t>Haz clic para modificar el estilo de título del patrón</a:t>
            </a:r>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92FE414D-9D9A-A649-978A-ED70954CC5F1}" type="datetime1">
              <a:rPr lang="es-MX" smtClean="0"/>
              <a:t>05/08/2025</a:t>
            </a:fld>
            <a:endParaRPr lang="es-MX"/>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s-MX"/>
          </a:p>
        </p:txBody>
      </p:sp>
      <p:sp>
        <p:nvSpPr>
          <p:cNvPr id="9" name="Marcador de número de diapositiva 8"/>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96515087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276061" y="3804064"/>
            <a:ext cx="7832035" cy="1325563"/>
          </a:xfrm>
          <a:prstGeom prst="rect">
            <a:avLst/>
          </a:prstGeom>
        </p:spPr>
        <p:txBody>
          <a:bodyPr>
            <a:normAutofit/>
          </a:bodyPr>
          <a:lstStyle>
            <a:lvl1pPr>
              <a:defRPr sz="3200"/>
            </a:lvl1pPr>
          </a:lstStyle>
          <a:p>
            <a:r>
              <a:rPr lang="es-MX"/>
              <a:t>Haz clic para modificar el estilo de título del patrón</a:t>
            </a:r>
          </a:p>
        </p:txBody>
      </p:sp>
      <p:sp>
        <p:nvSpPr>
          <p:cNvPr id="3" name="Marcador de fecha 2"/>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FD5FA390-6D8D-434C-B776-4F4C303F929F}" type="datetime1">
              <a:rPr lang="es-MX" smtClean="0"/>
              <a:t>05/08/2025</a:t>
            </a:fld>
            <a:endParaRPr lang="es-MX"/>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s-MX"/>
          </a:p>
        </p:txBody>
      </p:sp>
      <p:sp>
        <p:nvSpPr>
          <p:cNvPr id="5" name="Marcador de número de diapositiva 4"/>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29651190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19E03ED0-82CE-C54D-BAD3-54C493B58F95}" type="datetime1">
              <a:rPr lang="es-MX" smtClean="0"/>
              <a:t>05/08/2025</a:t>
            </a:fld>
            <a:endParaRPr lang="es-MX"/>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MX"/>
          </a:p>
        </p:txBody>
      </p:sp>
      <p:sp>
        <p:nvSpPr>
          <p:cNvPr id="4" name="Marcador de número de diapositiva 3"/>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35311391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BD2977DB-1221-CE4C-85CD-745382053D96}" type="datetime1">
              <a:rPr lang="es-MX" smtClean="0"/>
              <a:t>05/08/2025</a:t>
            </a:fld>
            <a:endParaRPr lang="es-MX"/>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7278828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6F908EE3-8D2B-5745-AEB3-E54D02C2540D}" type="datetime1">
              <a:rPr lang="es-MX" smtClean="0"/>
              <a:t>05/08/2025</a:t>
            </a:fld>
            <a:endParaRPr lang="es-MX"/>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4046043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2B3FE-18AE-0BB4-A959-ECF3FA2419DC}"/>
              </a:ext>
            </a:extLst>
          </p:cNvPr>
          <p:cNvSpPr>
            <a:spLocks noGrp="1"/>
          </p:cNvSpPr>
          <p:nvPr>
            <p:ph type="title"/>
          </p:nvPr>
        </p:nvSpPr>
        <p:spPr>
          <a:xfrm>
            <a:off x="839788" y="365125"/>
            <a:ext cx="10515600" cy="1325563"/>
          </a:xfrm>
          <a:prstGeom prst="rect">
            <a:avLst/>
          </a:prstGeo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4889F73A-58F0-AE9E-1E34-F524EB7AE2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030C26B8-8354-9AE3-9069-6AEAD1C84A05}"/>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20696799-4BFA-986C-343A-7F0BF6E658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55CA31AA-6F19-F571-E51F-41E7CD174EC8}"/>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6F446895-EF43-456D-0255-AF9DB9103D7A}"/>
              </a:ext>
            </a:extLst>
          </p:cNvPr>
          <p:cNvSpPr>
            <a:spLocks noGrp="1"/>
          </p:cNvSpPr>
          <p:nvPr>
            <p:ph type="dt" sz="half" idx="10"/>
          </p:nvPr>
        </p:nvSpPr>
        <p:spPr>
          <a:xfrm>
            <a:off x="453888" y="6356350"/>
            <a:ext cx="2743200" cy="365125"/>
          </a:xfrm>
          <a:prstGeom prst="rect">
            <a:avLst/>
          </a:prstGeom>
        </p:spPr>
        <p:txBody>
          <a:bodyPr/>
          <a:lstStyle/>
          <a:p>
            <a:fld id="{92FE414D-9D9A-A649-978A-ED70954CC5F1}" type="datetime1">
              <a:rPr lang="es-MX" smtClean="0"/>
              <a:t>05/08/2025</a:t>
            </a:fld>
            <a:endParaRPr lang="es-MX"/>
          </a:p>
        </p:txBody>
      </p:sp>
      <p:sp>
        <p:nvSpPr>
          <p:cNvPr id="8" name="Marcador de pie de página 7">
            <a:extLst>
              <a:ext uri="{FF2B5EF4-FFF2-40B4-BE49-F238E27FC236}">
                <a16:creationId xmlns:a16="http://schemas.microsoft.com/office/drawing/2014/main" id="{66AE3A4A-282B-4314-0EA1-712EC780D9E5}"/>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9" name="Marcador de número de diapositiva 8">
            <a:extLst>
              <a:ext uri="{FF2B5EF4-FFF2-40B4-BE49-F238E27FC236}">
                <a16:creationId xmlns:a16="http://schemas.microsoft.com/office/drawing/2014/main" id="{276E0421-3269-2835-F814-25DF6C9DCE4D}"/>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3351045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texto vertical 2"/>
          <p:cNvSpPr>
            <a:spLocks noGrp="1"/>
          </p:cNvSpPr>
          <p:nvPr>
            <p:ph type="body" orient="vert" idx="1" hasCustomPrompt="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4B47806C-5A1B-E943-9EE5-EC940526ABD9}" type="datetime1">
              <a:rPr lang="es-MX" smtClean="0"/>
              <a:t>05/08/2025</a:t>
            </a:fld>
            <a:endParaRPr lang="es-MX"/>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039147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0" y="365125"/>
            <a:ext cx="2628900" cy="5811838"/>
          </a:xfrm>
          <a:prstGeom prst="rect">
            <a:avLst/>
          </a:prstGeom>
        </p:spPr>
        <p:txBody>
          <a:bodyPr vert="eaVert"/>
          <a:lstStyle/>
          <a:p>
            <a:r>
              <a:rPr lang="es-MX"/>
              <a:t>Haz clic para modificar el estilo de título del patrón</a:t>
            </a:r>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B1DCE303-397F-1C42-931B-3F52DC85BF4F}" type="datetime1">
              <a:rPr lang="es-MX" smtClean="0"/>
              <a:t>05/08/2025</a:t>
            </a:fld>
            <a:endParaRPr lang="es-MX"/>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421303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688" y="401571"/>
            <a:ext cx="9144000" cy="430887"/>
          </a:xfrm>
          <a:prstGeom prst="rect">
            <a:avLst/>
          </a:prstGeom>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p:cNvSpPr>
            <a:spLocks noGrp="1"/>
          </p:cNvSpPr>
          <p:nvPr>
            <p:ph type="body" sz="quarter" idx="14"/>
          </p:nvPr>
        </p:nvSpPr>
        <p:spPr>
          <a:xfrm>
            <a:off x="928688" y="997728"/>
            <a:ext cx="10950828" cy="4726877"/>
          </a:xfrm>
        </p:spPr>
        <p:txBody>
          <a:bodyPr/>
          <a:lstStyle>
            <a:lvl1pPr marL="342900" indent="-342900">
              <a:buFont typeface="Arial" panose="020B0604020202020204" pitchFamily="34" charset="0"/>
              <a:buChar char="•"/>
              <a:defRPr sz="2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Click to edit Master text styles</a:t>
            </a:r>
          </a:p>
          <a:p>
            <a:pPr lvl="3"/>
            <a:r>
              <a:rPr lang="en-US"/>
              <a:t>Second level</a:t>
            </a:r>
          </a:p>
        </p:txBody>
      </p:sp>
      <p:sp>
        <p:nvSpPr>
          <p:cNvPr id="3" name="Text Placeholder 9"/>
          <p:cNvSpPr>
            <a:spLocks noGrp="1"/>
          </p:cNvSpPr>
          <p:nvPr>
            <p:ph type="body" sz="quarter" idx="15" hasCustomPrompt="1"/>
          </p:nvPr>
        </p:nvSpPr>
        <p:spPr>
          <a:xfrm>
            <a:off x="928688" y="5889875"/>
            <a:ext cx="9144000" cy="778357"/>
          </a:xfrm>
        </p:spPr>
        <p:txBody>
          <a:bodyPr anchor="b"/>
          <a:lstStyle>
            <a:lvl1pPr marL="0" indent="0">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88595746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0"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344488" y="6160679"/>
            <a:ext cx="1672522" cy="357055"/>
          </a:xfrm>
          <a:prstGeom prst="rect">
            <a:avLst/>
          </a:prstGeom>
        </p:spPr>
      </p:pic>
      <p:pic>
        <p:nvPicPr>
          <p:cNvPr id="6" name="Graphic 5"/>
          <p:cNvPicPr>
            <a:picLocks noChangeAspect="1"/>
          </p:cNvPicPr>
          <p:nvPr userDrawn="1"/>
        </p:nvPicPr>
        <p:blipFill>
          <a:blip r:embed="rId6">
            <a:extLst>
              <a:ext uri="{96DAC541-7B7A-43D3-8B79-37D633B846F1}">
                <asvg:svgBlip xmlns:asvg="http://schemas.microsoft.com/office/drawing/2016/SVG/main" r:embed="rId7"/>
              </a:ext>
            </a:extLst>
          </a:blip>
          <a:srcRect/>
          <a:stretch>
            <a:fillRect/>
          </a:stretch>
        </p:blipFill>
        <p:spPr>
          <a:xfrm>
            <a:off x="344488" y="317552"/>
            <a:ext cx="1076068" cy="439036"/>
          </a:xfrm>
          <a:prstGeom prst="rect">
            <a:avLst/>
          </a:prstGeom>
        </p:spPr>
      </p:pic>
      <p:sp>
        <p:nvSpPr>
          <p:cNvPr id="7" name="Title 1"/>
          <p:cNvSpPr>
            <a:spLocks noGrp="1"/>
          </p:cNvSpPr>
          <p:nvPr>
            <p:ph type="ctrTitle"/>
          </p:nvPr>
        </p:nvSpPr>
        <p:spPr>
          <a:xfrm>
            <a:off x="355607" y="3877048"/>
            <a:ext cx="4665973" cy="1354217"/>
          </a:xfrm>
          <a:prstGeom prst="rect">
            <a:avLst/>
          </a:prstGeom>
        </p:spPr>
        <p:txBody>
          <a:bodyPr anchor="b"/>
          <a:lstStyle>
            <a:lvl1pPr algn="l">
              <a:defRPr sz="44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2473314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3887" y="639887"/>
            <a:ext cx="11284225" cy="588357"/>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ea typeface="Times New Roman" panose="02020603050405020304" charset="0"/>
                <a:cs typeface="Times New Roman" panose="02020603050405020304" charset="0"/>
              </a:defRPr>
            </a:lvl1pPr>
          </a:lstStyle>
          <a:p>
            <a:fld id="{110DB9D9-FCC2-42A1-BC1B-A64962A86ED4}" type="datetimeFigureOut">
              <a:rPr lang="en-GB" smtClean="0"/>
              <a:t>05/08/2025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0DDB5-99C4-40AC-ACF2-13C19674CE84}" type="slidenum">
              <a:rPr lang="en-GB" smtClean="0"/>
              <a:t>‹#›</a:t>
            </a:fld>
            <a:endParaRPr lang="en-GB"/>
          </a:p>
        </p:txBody>
      </p:sp>
    </p:spTree>
    <p:extLst>
      <p:ext uri="{BB962C8B-B14F-4D97-AF65-F5344CB8AC3E}">
        <p14:creationId xmlns:p14="http://schemas.microsoft.com/office/powerpoint/2010/main" val="363121527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2_divider">
    <p:spTree>
      <p:nvGrpSpPr>
        <p:cNvPr id="1" name=""/>
        <p:cNvGrpSpPr/>
        <p:nvPr/>
      </p:nvGrpSpPr>
      <p:grpSpPr>
        <a:xfrm>
          <a:off x="0" y="0"/>
          <a:ext cx="0" cy="0"/>
          <a:chOff x="0" y="0"/>
          <a:chExt cx="0" cy="0"/>
        </a:xfrm>
      </p:grpSpPr>
      <p:pic>
        <p:nvPicPr>
          <p:cNvPr id="10"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344488" y="6160679"/>
            <a:ext cx="1672522" cy="357055"/>
          </a:xfrm>
          <a:prstGeom prst="rect">
            <a:avLst/>
          </a:prstGeom>
        </p:spPr>
      </p:pic>
      <p:pic>
        <p:nvPicPr>
          <p:cNvPr id="6" name="Graphic 5"/>
          <p:cNvPicPr>
            <a:picLocks noChangeAspect="1"/>
          </p:cNvPicPr>
          <p:nvPr userDrawn="1"/>
        </p:nvPicPr>
        <p:blipFill>
          <a:blip r:embed="rId6">
            <a:extLst>
              <a:ext uri="{96DAC541-7B7A-43D3-8B79-37D633B846F1}">
                <asvg:svgBlip xmlns:asvg="http://schemas.microsoft.com/office/drawing/2016/SVG/main" r:embed="rId7"/>
              </a:ext>
            </a:extLst>
          </a:blip>
          <a:srcRect/>
          <a:stretch>
            <a:fillRect/>
          </a:stretch>
        </p:blipFill>
        <p:spPr>
          <a:xfrm>
            <a:off x="344488" y="317552"/>
            <a:ext cx="1076068" cy="439036"/>
          </a:xfrm>
          <a:prstGeom prst="rect">
            <a:avLst/>
          </a:prstGeom>
        </p:spPr>
      </p:pic>
      <p:sp>
        <p:nvSpPr>
          <p:cNvPr id="7" name="Title 1"/>
          <p:cNvSpPr>
            <a:spLocks noGrp="1"/>
          </p:cNvSpPr>
          <p:nvPr>
            <p:ph type="ctrTitle" hasCustomPrompt="1"/>
          </p:nvPr>
        </p:nvSpPr>
        <p:spPr>
          <a:xfrm>
            <a:off x="355607" y="4061714"/>
            <a:ext cx="4665973" cy="1169551"/>
          </a:xfrm>
        </p:spPr>
        <p:txBody>
          <a:bodyPr anchor="b"/>
          <a:lstStyle>
            <a:lvl1pPr algn="l">
              <a:defRPr sz="3800" cap="none" baseline="0">
                <a:solidFill>
                  <a:schemeClr val="tx1"/>
                </a:solidFill>
              </a:defRPr>
            </a:lvl1pPr>
          </a:lstStyle>
          <a:p>
            <a:r>
              <a:rPr lang="en-US" dirty="0"/>
              <a:t>Click to edit master title style</a:t>
            </a:r>
          </a:p>
        </p:txBody>
      </p:sp>
      <p:sp>
        <p:nvSpPr>
          <p:cNvPr id="2" name="Text Placeholder 9"/>
          <p:cNvSpPr>
            <a:spLocks noGrp="1"/>
          </p:cNvSpPr>
          <p:nvPr>
            <p:ph type="body" sz="quarter" idx="15" hasCustomPrompt="1"/>
          </p:nvPr>
        </p:nvSpPr>
        <p:spPr>
          <a:xfrm>
            <a:off x="2361498" y="5889875"/>
            <a:ext cx="4409692" cy="778357"/>
          </a:xfrm>
        </p:spPr>
        <p:txBody>
          <a:bodyPr anchor="b"/>
          <a:lstStyle>
            <a:lvl1pPr marL="0" indent="0">
              <a:spcBef>
                <a:spcPts val="0"/>
              </a:spcBef>
              <a:spcAft>
                <a:spcPts val="0"/>
              </a:spcAft>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35467467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nd subtitle only">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5033" y="500062"/>
            <a:ext cx="9144000" cy="430887"/>
          </a:xfrm>
        </p:spPr>
        <p:txBody>
          <a:bodyPr/>
          <a:lstStyle/>
          <a:p>
            <a:r>
              <a:rPr lang="en-US"/>
              <a:t>Click to edit Master 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6DC1D-D490-7E46-A920-5C725FF4807E}" type="slidenum">
              <a:rPr lang="en-US" smtClean="0"/>
              <a:t>‹#›</a:t>
            </a:fld>
            <a:endParaRPr lang="en-US"/>
          </a:p>
        </p:txBody>
      </p:sp>
      <p:sp>
        <p:nvSpPr>
          <p:cNvPr id="8" name="Subtitle 2"/>
          <p:cNvSpPr>
            <a:spLocks noGrp="1"/>
          </p:cNvSpPr>
          <p:nvPr>
            <p:ph type="subTitle" idx="13"/>
          </p:nvPr>
        </p:nvSpPr>
        <p:spPr>
          <a:xfrm>
            <a:off x="928688" y="987749"/>
            <a:ext cx="9144000" cy="246221"/>
          </a:xfrm>
        </p:spPr>
        <p:txBody>
          <a:bodyPr>
            <a:sp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3557247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2286000" y="3692869"/>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p:cNvSpPr>
            <a:spLocks noGrp="1"/>
          </p:cNvSpPr>
          <p:nvPr>
            <p:ph type="subTitle" idx="1" hasCustomPrompt="1"/>
          </p:nvPr>
        </p:nvSpPr>
        <p:spPr>
          <a:xfrm>
            <a:off x="2285998" y="4313583"/>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Tree>
    <p:extLst>
      <p:ext uri="{BB962C8B-B14F-4D97-AF65-F5344CB8AC3E}">
        <p14:creationId xmlns:p14="http://schemas.microsoft.com/office/powerpoint/2010/main" val="155605543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2286000" y="2512463"/>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p:cNvSpPr>
            <a:spLocks noGrp="1"/>
          </p:cNvSpPr>
          <p:nvPr>
            <p:ph type="subTitle" idx="1" hasCustomPrompt="1"/>
          </p:nvPr>
        </p:nvSpPr>
        <p:spPr>
          <a:xfrm>
            <a:off x="2285998" y="3133177"/>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10"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16127590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53887" y="3768378"/>
            <a:ext cx="8382000" cy="527465"/>
          </a:xfrm>
          <a:prstGeom prst="rect">
            <a:avLst/>
          </a:prstGeom>
        </p:spPr>
        <p:txBody>
          <a:bodyPr anchor="b">
            <a:noAutofit/>
          </a:bodyPr>
          <a:lstStyle>
            <a:lvl1pPr algn="l">
              <a:defRPr sz="4200">
                <a:solidFill>
                  <a:schemeClr val="bg1"/>
                </a:solidFill>
              </a:defRPr>
            </a:lvl1pPr>
          </a:lstStyle>
          <a:p>
            <a:r>
              <a:rPr lang="es-MX"/>
              <a:t>Haz clic para modificar el estilo de 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10"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16412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01ADB8-C373-8915-B56A-98D9DB3AECF6}"/>
              </a:ext>
            </a:extLst>
          </p:cNvPr>
          <p:cNvSpPr>
            <a:spLocks noGrp="1"/>
          </p:cNvSpPr>
          <p:nvPr>
            <p:ph type="title"/>
          </p:nvPr>
        </p:nvSpPr>
        <p:spPr>
          <a:xfrm>
            <a:off x="2276061" y="3804064"/>
            <a:ext cx="7832035" cy="1325563"/>
          </a:xfrm>
          <a:prstGeom prst="rect">
            <a:avLst/>
          </a:prstGeom>
        </p:spPr>
        <p:txBody>
          <a:bodyPr>
            <a:normAutofit/>
          </a:bodyPr>
          <a:lstStyle>
            <a:lvl1pPr>
              <a:defRPr sz="3200"/>
            </a:lvl1pPr>
          </a:lstStyle>
          <a:p>
            <a:r>
              <a:rPr lang="es-MX"/>
              <a:t>Haz clic para modificar el estilo de título del patrón</a:t>
            </a:r>
          </a:p>
        </p:txBody>
      </p:sp>
      <p:sp>
        <p:nvSpPr>
          <p:cNvPr id="3" name="Marcador de fecha 2">
            <a:extLst>
              <a:ext uri="{FF2B5EF4-FFF2-40B4-BE49-F238E27FC236}">
                <a16:creationId xmlns:a16="http://schemas.microsoft.com/office/drawing/2014/main" id="{11FC6D0D-08C7-B591-A4CB-FBA714C52EB1}"/>
              </a:ext>
            </a:extLst>
          </p:cNvPr>
          <p:cNvSpPr>
            <a:spLocks noGrp="1"/>
          </p:cNvSpPr>
          <p:nvPr>
            <p:ph type="dt" sz="half" idx="10"/>
          </p:nvPr>
        </p:nvSpPr>
        <p:spPr>
          <a:xfrm>
            <a:off x="453888" y="6356350"/>
            <a:ext cx="2743200" cy="365125"/>
          </a:xfrm>
          <a:prstGeom prst="rect">
            <a:avLst/>
          </a:prstGeom>
        </p:spPr>
        <p:txBody>
          <a:bodyPr/>
          <a:lstStyle/>
          <a:p>
            <a:fld id="{FD5FA390-6D8D-434C-B776-4F4C303F929F}" type="datetime1">
              <a:rPr lang="es-MX" smtClean="0"/>
              <a:t>05/08/2025</a:t>
            </a:fld>
            <a:endParaRPr lang="es-MX"/>
          </a:p>
        </p:txBody>
      </p:sp>
      <p:sp>
        <p:nvSpPr>
          <p:cNvPr id="4" name="Marcador de pie de página 3">
            <a:extLst>
              <a:ext uri="{FF2B5EF4-FFF2-40B4-BE49-F238E27FC236}">
                <a16:creationId xmlns:a16="http://schemas.microsoft.com/office/drawing/2014/main" id="{A019EC70-390A-1BBB-0349-C6A124AFA4DA}"/>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5" name="Marcador de número de diapositiva 4">
            <a:extLst>
              <a:ext uri="{FF2B5EF4-FFF2-40B4-BE49-F238E27FC236}">
                <a16:creationId xmlns:a16="http://schemas.microsoft.com/office/drawing/2014/main" id="{AA01F80D-D528-3079-34BD-E7497AEC95AC}"/>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32715974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4" name="Marcador de título 1"/>
          <p:cNvSpPr>
            <a:spLocks noGrp="1"/>
          </p:cNvSpPr>
          <p:nvPr>
            <p:ph type="title" hasCustomPrompt="1"/>
          </p:nvPr>
        </p:nvSpPr>
        <p:spPr>
          <a:xfrm>
            <a:off x="453887" y="1109143"/>
            <a:ext cx="11284225" cy="694720"/>
          </a:xfrm>
          <a:prstGeom prst="rect">
            <a:avLst/>
          </a:prstGeom>
        </p:spPr>
        <p:txBody>
          <a:bodyPr vert="horz" lIns="91440" tIns="45720" rIns="91440" bIns="45720" rtlCol="0" anchor="t" anchorCtr="0">
            <a:normAutofit/>
          </a:bodyPr>
          <a:lstStyle>
            <a:lvl1pPr>
              <a:defRPr>
                <a:solidFill>
                  <a:schemeClr val="bg1"/>
                </a:solidFill>
              </a:defRPr>
            </a:lvl1pPr>
          </a:lstStyle>
          <a:p>
            <a:r>
              <a:rPr lang="es-MX"/>
              <a:t>Haz clic para modificar el estilo de título del patrón</a:t>
            </a:r>
          </a:p>
        </p:txBody>
      </p:sp>
      <p:sp>
        <p:nvSpPr>
          <p:cNvPr id="5" name="Marcador de texto 2"/>
          <p:cNvSpPr>
            <a:spLocks noGrp="1"/>
          </p:cNvSpPr>
          <p:nvPr>
            <p:ph idx="1" hasCustomPrompt="1"/>
          </p:nvPr>
        </p:nvSpPr>
        <p:spPr>
          <a:xfrm>
            <a:off x="453889" y="1928552"/>
            <a:ext cx="11284224" cy="4019811"/>
          </a:xfrm>
          <a:prstGeom prst="rect">
            <a:avLst/>
          </a:prstGeom>
        </p:spPr>
        <p:txBody>
          <a:bodyPr vert="horz" lIns="91440" tIns="45720" rIns="91440" bIns="45720" rtlCol="0">
            <a:normAutofit/>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dirty="0"/>
          </a:p>
        </p:txBody>
      </p:sp>
    </p:spTree>
    <p:extLst>
      <p:ext uri="{BB962C8B-B14F-4D97-AF65-F5344CB8AC3E}">
        <p14:creationId xmlns:p14="http://schemas.microsoft.com/office/powerpoint/2010/main" val="358920880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7"/>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583680" y="-9221"/>
            <a:ext cx="5608320" cy="6858000"/>
          </a:xfrm>
          <a:prstGeom prst="rect">
            <a:avLst/>
          </a:prstGeom>
        </p:spPr>
      </p:pic>
      <p:pic>
        <p:nvPicPr>
          <p:cNvPr id="8"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bg1"/>
                </a:solidFill>
              </a:defRPr>
            </a:lvl1pPr>
          </a:lstStyle>
          <a:p>
            <a:r>
              <a:rPr lang="es-MX"/>
              <a:t>Haz clic para modificar el estilo de título del patrón</a:t>
            </a:r>
          </a:p>
        </p:txBody>
      </p:sp>
      <p:sp>
        <p:nvSpPr>
          <p:cNvPr id="10" name="Marcador de texto 2"/>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rgbClr val="002169"/>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14" name="Imagen 7"/>
          <p:cNvPicPr>
            <a:picLocks noChangeAspect="1"/>
          </p:cNvPicPr>
          <p:nvPr userDrawn="1"/>
        </p:nvPicPr>
        <p:blipFill rotWithShape="1">
          <a:blip r:embed="rId4">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Tree>
    <p:extLst>
      <p:ext uri="{BB962C8B-B14F-4D97-AF65-F5344CB8AC3E}">
        <p14:creationId xmlns:p14="http://schemas.microsoft.com/office/powerpoint/2010/main" val="265744046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tx2"/>
                </a:solidFill>
              </a:defRPr>
            </a:lvl1pPr>
          </a:lstStyle>
          <a:p>
            <a:r>
              <a:rPr lang="es-MX"/>
              <a:t>Haz clic para modificar el estilo de título del patrón</a:t>
            </a:r>
          </a:p>
        </p:txBody>
      </p:sp>
      <p:sp>
        <p:nvSpPr>
          <p:cNvPr id="10" name="Marcador de texto 2"/>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3" name="Imagen 7"/>
          <p:cNvPicPr>
            <a:picLocks noChangeAspect="1"/>
          </p:cNvPicPr>
          <p:nvPr userDrawn="1"/>
        </p:nvPicPr>
        <p:blipFill rotWithShape="1">
          <a:blip r:embed="rId3">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Tree>
    <p:extLst>
      <p:ext uri="{BB962C8B-B14F-4D97-AF65-F5344CB8AC3E}">
        <p14:creationId xmlns:p14="http://schemas.microsoft.com/office/powerpoint/2010/main" val="38775588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453889" y="1485217"/>
            <a:ext cx="11284224" cy="426077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sp>
        <p:nvSpPr>
          <p:cNvPr id="5" name="Title 4"/>
          <p:cNvSpPr>
            <a:spLocks noGrp="1"/>
          </p:cNvSpPr>
          <p:nvPr>
            <p:ph type="title"/>
          </p:nvPr>
        </p:nvSpPr>
        <p:spPr/>
        <p:txBody>
          <a:bodyPr/>
          <a:lstStyle/>
          <a:p>
            <a:r>
              <a:rPr lang="en-US" dirty="0"/>
              <a:t>Click to edit Master title style</a:t>
            </a:r>
          </a:p>
        </p:txBody>
      </p:sp>
      <p:sp>
        <p:nvSpPr>
          <p:cNvPr id="9" name="Marcador de pie de página 4"/>
          <p:cNvSpPr>
            <a:spLocks noGrp="1"/>
          </p:cNvSpPr>
          <p:nvPr>
            <p:ph type="ftr" sz="quarter" idx="3"/>
          </p:nvPr>
        </p:nvSpPr>
        <p:spPr>
          <a:xfrm>
            <a:off x="453887" y="5826124"/>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
        <p:nvSpPr>
          <p:cNvPr id="2" name="矩形 1">
            <a:extLst>
              <a:ext uri="{FF2B5EF4-FFF2-40B4-BE49-F238E27FC236}">
                <a16:creationId xmlns:a16="http://schemas.microsoft.com/office/drawing/2014/main" id="{B39C72DD-9358-B404-7E18-B59BE33A9A2C}"/>
              </a:ext>
            </a:extLst>
          </p:cNvPr>
          <p:cNvSpPr/>
          <p:nvPr userDrawn="1"/>
        </p:nvSpPr>
        <p:spPr>
          <a:xfrm>
            <a:off x="453887" y="6225418"/>
            <a:ext cx="996222" cy="4478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B08E7369-EF37-E560-FFB8-7201C61C9FAF}"/>
              </a:ext>
            </a:extLst>
          </p:cNvPr>
          <p:cNvSpPr/>
          <p:nvPr userDrawn="1"/>
        </p:nvSpPr>
        <p:spPr>
          <a:xfrm>
            <a:off x="9953486" y="184765"/>
            <a:ext cx="1979895" cy="66497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93630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sp>
        <p:nvSpPr>
          <p:cNvPr id="16" name="Rectangle 15"/>
          <p:cNvSpPr/>
          <p:nvPr userDrawn="1"/>
        </p:nvSpPr>
        <p:spPr>
          <a:xfrm>
            <a:off x="133165" y="910942"/>
            <a:ext cx="11736280" cy="36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cxnSp>
        <p:nvCxnSpPr>
          <p:cNvPr id="14" name="Conector recto 4"/>
          <p:cNvCxnSpPr/>
          <p:nvPr userDrawn="1"/>
        </p:nvCxnSpPr>
        <p:spPr>
          <a:xfrm>
            <a:off x="456817" y="1360558"/>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itle 4"/>
          <p:cNvSpPr>
            <a:spLocks noGrp="1"/>
          </p:cNvSpPr>
          <p:nvPr>
            <p:ph type="title"/>
          </p:nvPr>
        </p:nvSpPr>
        <p:spPr>
          <a:xfrm>
            <a:off x="453887" y="688962"/>
            <a:ext cx="9421633" cy="586955"/>
          </a:xfrm>
        </p:spPr>
        <p:txBody>
          <a:bodyPr/>
          <a:lstStyle/>
          <a:p>
            <a:r>
              <a:rPr lang="en-US" dirty="0"/>
              <a:t>Click to edit Master title style</a:t>
            </a:r>
          </a:p>
        </p:txBody>
      </p:sp>
      <p:sp>
        <p:nvSpPr>
          <p:cNvPr id="17"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411159500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5_Título y objetos">
    <p:spTree>
      <p:nvGrpSpPr>
        <p:cNvPr id="1" name=""/>
        <p:cNvGrpSpPr/>
        <p:nvPr/>
      </p:nvGrpSpPr>
      <p:grpSpPr>
        <a:xfrm>
          <a:off x="0" y="0"/>
          <a:ext cx="0" cy="0"/>
          <a:chOff x="0" y="0"/>
          <a:chExt cx="0" cy="0"/>
        </a:xfrm>
      </p:grpSpPr>
      <p:pic>
        <p:nvPicPr>
          <p:cNvPr id="7" name="Imagen 7"/>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1345985" y="6393276"/>
            <a:ext cx="10759440" cy="264256"/>
          </a:xfrm>
          <a:prstGeom prst="rect">
            <a:avLst/>
          </a:prstGeom>
        </p:spPr>
      </p:pic>
      <p:sp>
        <p:nvSpPr>
          <p:cNvPr id="3" name="Marcador de contenido 2"/>
          <p:cNvSpPr>
            <a:spLocks noGrp="1"/>
          </p:cNvSpPr>
          <p:nvPr>
            <p:ph idx="1" hasCustomPrompt="1"/>
          </p:nvPr>
        </p:nvSpPr>
        <p:spPr>
          <a:xfrm>
            <a:off x="453889" y="1811557"/>
            <a:ext cx="11284224" cy="393443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pic>
        <p:nvPicPr>
          <p:cNvPr id="10" name="Imagen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0513" y="6285057"/>
            <a:ext cx="885472" cy="365125"/>
          </a:xfrm>
          <a:prstGeom prst="rect">
            <a:avLst/>
          </a:prstGeom>
        </p:spPr>
      </p:pic>
      <p:cxnSp>
        <p:nvCxnSpPr>
          <p:cNvPr id="12" name="Conector recto 4"/>
          <p:cNvCxnSpPr/>
          <p:nvPr userDrawn="1"/>
        </p:nvCxnSpPr>
        <p:spPr>
          <a:xfrm>
            <a:off x="456817" y="1637617"/>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ítulo 1"/>
          <p:cNvSpPr>
            <a:spLocks noGrp="1"/>
          </p:cNvSpPr>
          <p:nvPr>
            <p:ph type="title" hasCustomPrompt="1"/>
          </p:nvPr>
        </p:nvSpPr>
        <p:spPr>
          <a:xfrm>
            <a:off x="453887" y="677520"/>
            <a:ext cx="9106673" cy="520313"/>
          </a:xfrm>
          <a:prstGeom prst="rect">
            <a:avLst/>
          </a:prstGeom>
        </p:spPr>
        <p:txBody>
          <a:bodyPr anchor="b" anchorCtr="0">
            <a:noAutofit/>
          </a:bodyPr>
          <a:lstStyle>
            <a:lvl1pPr>
              <a:defRPr sz="2600">
                <a:solidFill>
                  <a:srgbClr val="000D45"/>
                </a:solidFill>
              </a:defRPr>
            </a:lvl1pPr>
          </a:lstStyle>
          <a:p>
            <a:r>
              <a:rPr lang="es-MX"/>
              <a:t>Haz clic para modificar el estilo de título del patrón</a:t>
            </a:r>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pic>
        <p:nvPicPr>
          <p:cNvPr id="5" name="Imagen 7"/>
          <p:cNvPicPr>
            <a:picLocks noChangeAspect="1"/>
          </p:cNvPicPr>
          <p:nvPr userDrawn="1"/>
        </p:nvPicPr>
        <p:blipFill rotWithShape="1">
          <a:blip r:embed="rId4">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
        <p:nvSpPr>
          <p:cNvPr id="8"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235343443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2" name="Marcador de contenido 2"/>
          <p:cNvSpPr>
            <a:spLocks noGrp="1"/>
          </p:cNvSpPr>
          <p:nvPr>
            <p:ph idx="13" hasCustomPrompt="1"/>
          </p:nvPr>
        </p:nvSpPr>
        <p:spPr>
          <a:xfrm>
            <a:off x="453889" y="1287878"/>
            <a:ext cx="11284224" cy="4529992"/>
          </a:xfrm>
        </p:spPr>
        <p:txBody>
          <a:bodyPr vert="horz" lIns="91440" tIns="45720" rIns="91440" bIns="45720" rtlCol="0">
            <a:normAutofit fontScale="92500" lnSpcReduction="20000"/>
          </a:bodyPr>
          <a:lstStyle>
            <a:lvl1pPr>
              <a:defRPr lang="es-MX" sz="1300" b="0" i="0" dirty="0" smtClean="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lvl1pPr>
            <a:lvl2pPr>
              <a:defRPr lang="es-MX" dirty="0" smtClean="0"/>
            </a:lvl2pPr>
            <a:lvl3pPr>
              <a:defRPr lang="es-MX" dirty="0" smtClean="0"/>
            </a:lvl3pPr>
            <a:lvl4pPr>
              <a:defRPr lang="es-MX" dirty="0" smtClean="0"/>
            </a:lvl4pPr>
            <a:lvl5pPr>
              <a:defRPr lang="es-MX" dirty="0"/>
            </a:lvl5pPr>
          </a:lstStyle>
          <a:p>
            <a:pPr algn="l">
              <a:lnSpc>
                <a:spcPct val="120000"/>
              </a:lnSpc>
            </a:pPr>
            <a:r>
              <a:rPr lang="es-MX" sz="1300" b="1">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lnSpc>
                <a:spcPct val="120000"/>
              </a:lnSpc>
            </a:pPr>
            <a:r>
              <a:rPr lang="es-MX" sz="1300">
                <a:solidFill>
                  <a:srgbClr val="000D45"/>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ct val="120000"/>
              </a:lnSpc>
            </a:pPr>
            <a:endParaRPr lang="es-MX" sz="1200">
              <a:solidFill>
                <a:srgbClr val="000D45"/>
              </a:solidFill>
            </a:endParaRPr>
          </a:p>
          <a:p>
            <a:pPr lvl="0">
              <a:lnSpc>
                <a:spcPct val="120000"/>
              </a:lnSpc>
            </a:pPr>
            <a:endParaRPr lang="es-MX"/>
          </a:p>
        </p:txBody>
      </p:sp>
      <p:pic>
        <p:nvPicPr>
          <p:cNvPr id="23"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5257" y="2864706"/>
            <a:ext cx="2979902" cy="2594708"/>
          </a:xfrm>
          <a:prstGeom prst="rect">
            <a:avLst/>
          </a:prstGeom>
        </p:spPr>
      </p:pic>
      <p:pic>
        <p:nvPicPr>
          <p:cNvPr id="24" name="Imagen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650609" y="2864706"/>
            <a:ext cx="2979902" cy="2594708"/>
          </a:xfrm>
          <a:prstGeom prst="rect">
            <a:avLst/>
          </a:prstGeom>
        </p:spPr>
      </p:pic>
      <p:pic>
        <p:nvPicPr>
          <p:cNvPr id="25"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6775" y="2864706"/>
            <a:ext cx="2979902" cy="2594708"/>
          </a:xfrm>
          <a:prstGeom prst="rect">
            <a:avLst/>
          </a:prstGeom>
        </p:spPr>
      </p:pic>
      <p:pic>
        <p:nvPicPr>
          <p:cNvPr id="26" name="Imagen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38309" y="3027106"/>
            <a:ext cx="1236834" cy="1177228"/>
          </a:xfrm>
          <a:prstGeom prst="rect">
            <a:avLst/>
          </a:prstGeom>
        </p:spPr>
      </p:pic>
      <p:pic>
        <p:nvPicPr>
          <p:cNvPr id="27" name="Imagen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22143" y="3027106"/>
            <a:ext cx="1236834" cy="1177228"/>
          </a:xfrm>
          <a:prstGeom prst="rect">
            <a:avLst/>
          </a:prstGeom>
        </p:spPr>
      </p:pic>
      <p:pic>
        <p:nvPicPr>
          <p:cNvPr id="28" name="Imagen 1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16846" y="3027106"/>
            <a:ext cx="1236834" cy="1177228"/>
          </a:xfrm>
          <a:prstGeom prst="rect">
            <a:avLst/>
          </a:prstGeom>
        </p:spPr>
      </p:pic>
      <p:sp>
        <p:nvSpPr>
          <p:cNvPr id="29" name="CuadroTexto 17"/>
          <p:cNvSpPr txBox="1"/>
          <p:nvPr userDrawn="1"/>
        </p:nvSpPr>
        <p:spPr>
          <a:xfrm>
            <a:off x="1605346"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30" name="CuadroTexto 18"/>
          <p:cNvSpPr txBox="1"/>
          <p:nvPr userDrawn="1"/>
        </p:nvSpPr>
        <p:spPr>
          <a:xfrm>
            <a:off x="5010698"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31" name="CuadroTexto 19"/>
          <p:cNvSpPr txBox="1"/>
          <p:nvPr userDrawn="1"/>
        </p:nvSpPr>
        <p:spPr>
          <a:xfrm>
            <a:off x="8226863"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2" name="Title 1"/>
          <p:cNvSpPr>
            <a:spLocks noGrp="1"/>
          </p:cNvSpPr>
          <p:nvPr>
            <p:ph type="title"/>
          </p:nvPr>
        </p:nvSpPr>
        <p:spPr/>
        <p:txBody>
          <a:bodyPr/>
          <a:lstStyle/>
          <a:p>
            <a:r>
              <a:rPr lang="en-US"/>
              <a:t>Click to edit Master title style</a:t>
            </a:r>
          </a:p>
        </p:txBody>
      </p:sp>
      <p:sp>
        <p:nvSpPr>
          <p:cNvPr id="4"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29925903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1" name="Google Shape;305;p64"/>
          <p:cNvSpPr/>
          <p:nvPr userDrawn="1"/>
        </p:nvSpPr>
        <p:spPr>
          <a:xfrm>
            <a:off x="528982" y="3548058"/>
            <a:ext cx="2482107" cy="760417"/>
          </a:xfrm>
          <a:prstGeom prst="roundRect">
            <a:avLst>
              <a:gd name="adj" fmla="val 12630"/>
            </a:avLst>
          </a:prstGeom>
          <a:solidFill>
            <a:srgbClr val="375D8B"/>
          </a:solidFill>
          <a:ln w="28575">
            <a:solidFill>
              <a:schemeClr val="accent1"/>
            </a:solid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1</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2" name="Google Shape;305;p64"/>
          <p:cNvSpPr/>
          <p:nvPr userDrawn="1"/>
        </p:nvSpPr>
        <p:spPr>
          <a:xfrm>
            <a:off x="3123659" y="3548058"/>
            <a:ext cx="1520642" cy="760417"/>
          </a:xfrm>
          <a:prstGeom prst="roundRect">
            <a:avLst>
              <a:gd name="adj" fmla="val 14255"/>
            </a:avLst>
          </a:prstGeom>
          <a:solidFill>
            <a:srgbClr val="00C280"/>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2</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3" name="Google Shape;305;p64"/>
          <p:cNvSpPr/>
          <p:nvPr userDrawn="1"/>
        </p:nvSpPr>
        <p:spPr>
          <a:xfrm>
            <a:off x="4756871" y="3548058"/>
            <a:ext cx="2053179" cy="760417"/>
          </a:xfrm>
          <a:prstGeom prst="roundRect">
            <a:avLst>
              <a:gd name="adj" fmla="val 14255"/>
            </a:avLst>
          </a:prstGeom>
          <a:solidFill>
            <a:srgbClr val="D3DBFF"/>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rgbClr val="375D8B"/>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3</a:t>
            </a:r>
            <a:endParaRPr lang="en-US" sz="1200" b="1" kern="0">
              <a:solidFill>
                <a:srgbClr val="375D8B"/>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4" name="Google Shape;305;p64"/>
          <p:cNvSpPr/>
          <p:nvPr userDrawn="1"/>
        </p:nvSpPr>
        <p:spPr>
          <a:xfrm>
            <a:off x="6922618" y="3548058"/>
            <a:ext cx="1574424" cy="760417"/>
          </a:xfrm>
          <a:prstGeom prst="roundRect">
            <a:avLst>
              <a:gd name="adj" fmla="val 17504"/>
            </a:avLst>
          </a:prstGeom>
          <a:solidFill>
            <a:srgbClr val="000D45"/>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4</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5" name="Google Shape;305;p64"/>
          <p:cNvSpPr/>
          <p:nvPr userDrawn="1"/>
        </p:nvSpPr>
        <p:spPr>
          <a:xfrm>
            <a:off x="8609612" y="3548058"/>
            <a:ext cx="2892748" cy="760417"/>
          </a:xfrm>
          <a:prstGeom prst="roundRect">
            <a:avLst>
              <a:gd name="adj" fmla="val 15879"/>
            </a:avLst>
          </a:prstGeom>
          <a:solidFill>
            <a:srgbClr val="00C280"/>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5</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6" name="TextBox 45"/>
          <p:cNvSpPr txBox="1"/>
          <p:nvPr userDrawn="1"/>
        </p:nvSpPr>
        <p:spPr>
          <a:xfrm>
            <a:off x="3123659"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7" name="TextBox 46"/>
          <p:cNvSpPr txBox="1"/>
          <p:nvPr userDrawn="1"/>
        </p:nvSpPr>
        <p:spPr>
          <a:xfrm>
            <a:off x="4756871"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8" name="TextBox 47"/>
          <p:cNvSpPr txBox="1"/>
          <p:nvPr userDrawn="1"/>
        </p:nvSpPr>
        <p:spPr>
          <a:xfrm>
            <a:off x="6922620"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9" name="TextBox 48"/>
          <p:cNvSpPr txBox="1"/>
          <p:nvPr userDrawn="1"/>
        </p:nvSpPr>
        <p:spPr>
          <a:xfrm>
            <a:off x="8609614"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2025</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cxnSp>
        <p:nvCxnSpPr>
          <p:cNvPr id="50" name="Straight Connector 49"/>
          <p:cNvCxnSpPr/>
          <p:nvPr userDrawn="1"/>
        </p:nvCxnSpPr>
        <p:spPr>
          <a:xfrm flipV="1">
            <a:off x="301108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644301"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680266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848332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4" name="TextBox 10"/>
          <p:cNvSpPr txBox="1"/>
          <p:nvPr userDrawn="1"/>
        </p:nvSpPr>
        <p:spPr>
          <a:xfrm>
            <a:off x="528983"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5" name="TextBox 10"/>
          <p:cNvSpPr txBox="1"/>
          <p:nvPr userDrawn="1"/>
        </p:nvSpPr>
        <p:spPr>
          <a:xfrm>
            <a:off x="3123927" y="4611731"/>
            <a:ext cx="1286796"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t>
            </a:r>
            <a:endPar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56" name="TextBox 10"/>
          <p:cNvSpPr txBox="1"/>
          <p:nvPr userDrawn="1"/>
        </p:nvSpPr>
        <p:spPr>
          <a:xfrm>
            <a:off x="4777700"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7" name="TextBox 10"/>
          <p:cNvSpPr txBox="1"/>
          <p:nvPr userDrawn="1"/>
        </p:nvSpPr>
        <p:spPr>
          <a:xfrm>
            <a:off x="8663394"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8" name="TextBox 10"/>
          <p:cNvSpPr txBox="1"/>
          <p:nvPr userDrawn="1"/>
        </p:nvSpPr>
        <p:spPr>
          <a:xfrm>
            <a:off x="7009621" y="4611731"/>
            <a:ext cx="1286796"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t>
            </a:r>
            <a:endPar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59" name="TextBox 58"/>
          <p:cNvSpPr txBox="1"/>
          <p:nvPr userDrawn="1"/>
        </p:nvSpPr>
        <p:spPr>
          <a:xfrm>
            <a:off x="657507"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cxnSp>
        <p:nvCxnSpPr>
          <p:cNvPr id="60" name="Straight Connector 59"/>
          <p:cNvCxnSpPr/>
          <p:nvPr userDrawn="1"/>
        </p:nvCxnSpPr>
        <p:spPr>
          <a:xfrm flipV="1">
            <a:off x="54493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2" name="Subtítulo 2"/>
          <p:cNvSpPr txBox="1"/>
          <p:nvPr userDrawn="1"/>
        </p:nvSpPr>
        <p:spPr>
          <a:xfrm>
            <a:off x="505616" y="1304521"/>
            <a:ext cx="9480331" cy="8610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38806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pic>
        <p:nvPicPr>
          <p:cNvPr id="2" name="Imagen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016" y="1361763"/>
            <a:ext cx="2743200" cy="4549706"/>
          </a:xfrm>
          <a:prstGeom prst="rect">
            <a:avLst/>
          </a:prstGeom>
        </p:spPr>
      </p:pic>
      <p:pic>
        <p:nvPicPr>
          <p:cNvPr id="3" name="Imagen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67654" y="1361763"/>
            <a:ext cx="2743200" cy="4549706"/>
          </a:xfrm>
          <a:prstGeom prst="rect">
            <a:avLst/>
          </a:prstGeom>
        </p:spPr>
      </p:pic>
      <p:pic>
        <p:nvPicPr>
          <p:cNvPr id="4" name="Imagen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23015" y="1361763"/>
            <a:ext cx="2743200" cy="4549706"/>
          </a:xfrm>
          <a:prstGeom prst="rect">
            <a:avLst/>
          </a:prstGeom>
        </p:spPr>
      </p:pic>
      <p:pic>
        <p:nvPicPr>
          <p:cNvPr id="5" name="Imagen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69972" y="1361763"/>
            <a:ext cx="2743200" cy="4549706"/>
          </a:xfrm>
          <a:prstGeom prst="rect">
            <a:avLst/>
          </a:prstGeom>
        </p:spPr>
      </p:pic>
      <p:sp>
        <p:nvSpPr>
          <p:cNvPr id="7" name="TextBox 6"/>
          <p:cNvSpPr txBox="1"/>
          <p:nvPr userDrawn="1"/>
        </p:nvSpPr>
        <p:spPr>
          <a:xfrm>
            <a:off x="776851"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01</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1" name="TextBox 10"/>
          <p:cNvSpPr txBox="1"/>
          <p:nvPr userDrawn="1"/>
        </p:nvSpPr>
        <p:spPr>
          <a:xfrm>
            <a:off x="3406509"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02</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3" name="TextBox 12"/>
          <p:cNvSpPr txBox="1"/>
          <p:nvPr userDrawn="1"/>
        </p:nvSpPr>
        <p:spPr>
          <a:xfrm>
            <a:off x="6096000" y="1489225"/>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03</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6" name="TextBox 15"/>
          <p:cNvSpPr txBox="1"/>
          <p:nvPr userDrawn="1"/>
        </p:nvSpPr>
        <p:spPr>
          <a:xfrm>
            <a:off x="8839200"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04</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7" name="TextBox 10"/>
          <p:cNvSpPr txBox="1"/>
          <p:nvPr userDrawn="1"/>
        </p:nvSpPr>
        <p:spPr>
          <a:xfrm>
            <a:off x="1077308"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18" name="TextBox 10"/>
          <p:cNvSpPr txBox="1"/>
          <p:nvPr userDrawn="1"/>
        </p:nvSpPr>
        <p:spPr>
          <a:xfrm>
            <a:off x="3772820"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19" name="TextBox 10"/>
          <p:cNvSpPr txBox="1"/>
          <p:nvPr userDrawn="1"/>
        </p:nvSpPr>
        <p:spPr>
          <a:xfrm>
            <a:off x="6483402"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20" name="TextBox 10"/>
          <p:cNvSpPr txBox="1"/>
          <p:nvPr userDrawn="1"/>
        </p:nvSpPr>
        <p:spPr>
          <a:xfrm>
            <a:off x="9130359"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pic>
        <p:nvPicPr>
          <p:cNvPr id="21" name="Imagen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73698" y="2135231"/>
            <a:ext cx="1429537" cy="1360644"/>
          </a:xfrm>
          <a:prstGeom prst="rect">
            <a:avLst/>
          </a:prstGeom>
        </p:spPr>
      </p:pic>
      <p:pic>
        <p:nvPicPr>
          <p:cNvPr id="22" name="Imagen 2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82124" y="2135231"/>
            <a:ext cx="1429537" cy="1360644"/>
          </a:xfrm>
          <a:prstGeom prst="rect">
            <a:avLst/>
          </a:prstGeom>
        </p:spPr>
      </p:pic>
      <p:pic>
        <p:nvPicPr>
          <p:cNvPr id="23" name="Imagen 29"/>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71182" y="2135231"/>
            <a:ext cx="1429537" cy="1360644"/>
          </a:xfrm>
          <a:prstGeom prst="rect">
            <a:avLst/>
          </a:prstGeom>
        </p:spPr>
      </p:pic>
      <p:pic>
        <p:nvPicPr>
          <p:cNvPr id="24" name="Imagen 3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138394" y="2135231"/>
            <a:ext cx="1429537" cy="1360644"/>
          </a:xfrm>
          <a:prstGeom prst="rect">
            <a:avLst/>
          </a:prstGeom>
        </p:spPr>
      </p:pic>
      <p:sp>
        <p:nvSpPr>
          <p:cNvPr id="25" name="Title 2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662359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5" name="TextBox 14"/>
          <p:cNvSpPr txBox="1"/>
          <p:nvPr userDrawn="1"/>
        </p:nvSpPr>
        <p:spPr>
          <a:xfrm>
            <a:off x="776851" y="1733351"/>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01</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Primary</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26" name="TextBox 14"/>
          <p:cNvSpPr txBox="1"/>
          <p:nvPr userDrawn="1"/>
        </p:nvSpPr>
        <p:spPr>
          <a:xfrm>
            <a:off x="776851" y="3441817"/>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02</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Secondary</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27" name="TextBox 14"/>
          <p:cNvSpPr txBox="1"/>
          <p:nvPr userDrawn="1"/>
        </p:nvSpPr>
        <p:spPr>
          <a:xfrm>
            <a:off x="776851" y="4936233"/>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03</a:t>
            </a:r>
          </a:p>
          <a:p>
            <a:r>
              <a:rPr lang="es-MX" b="1" spc="-25">
                <a:solidFill>
                  <a:srgbClr val="000D45"/>
                </a:solidFill>
                <a:latin typeface="Times New Roman" panose="02020603050405020304" charset="0"/>
                <a:ea typeface="Times New Roman" panose="02020603050405020304" charset="0"/>
                <a:cs typeface="Times New Roman" panose="02020603050405020304" charset="0"/>
              </a:rPr>
              <a:t>Highlights</a:t>
            </a:r>
          </a:p>
        </p:txBody>
      </p:sp>
      <p:pic>
        <p:nvPicPr>
          <p:cNvPr id="28" name="Imagen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10908" y="4936233"/>
            <a:ext cx="7772400" cy="1016265"/>
          </a:xfrm>
          <a:prstGeom prst="rect">
            <a:avLst/>
          </a:prstGeom>
        </p:spPr>
      </p:pic>
      <p:pic>
        <p:nvPicPr>
          <p:cNvPr id="29" name="Imagen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10908" y="3295718"/>
            <a:ext cx="7772400" cy="1396920"/>
          </a:xfrm>
          <a:prstGeom prst="rect">
            <a:avLst/>
          </a:prstGeom>
        </p:spPr>
      </p:pic>
      <p:pic>
        <p:nvPicPr>
          <p:cNvPr id="30" name="Imagen 28"/>
          <p:cNvPicPr>
            <a:picLocks noChangeAspect="1"/>
          </p:cNvPicPr>
          <p:nvPr userDrawn="1"/>
        </p:nvPicPr>
        <p:blipFill rotWithShape="1">
          <a:blip r:embed="rId4">
            <a:extLst>
              <a:ext uri="{28A0092B-C50C-407E-A947-70E740481C1C}">
                <a14:useLocalDpi xmlns:a14="http://schemas.microsoft.com/office/drawing/2010/main" val="0"/>
              </a:ext>
            </a:extLst>
          </a:blip>
          <a:srcRect/>
          <a:stretch>
            <a:fillRect/>
          </a:stretch>
        </p:blipFill>
        <p:spPr>
          <a:xfrm>
            <a:off x="2875386" y="1448607"/>
            <a:ext cx="7772400" cy="1603516"/>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8996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86BC4D4-52C7-6DE1-D5B2-F795549B6FB6}"/>
              </a:ext>
            </a:extLst>
          </p:cNvPr>
          <p:cNvSpPr>
            <a:spLocks noGrp="1"/>
          </p:cNvSpPr>
          <p:nvPr>
            <p:ph type="dt" sz="half" idx="10"/>
          </p:nvPr>
        </p:nvSpPr>
        <p:spPr>
          <a:xfrm>
            <a:off x="453888" y="6356350"/>
            <a:ext cx="2743200" cy="365125"/>
          </a:xfrm>
          <a:prstGeom prst="rect">
            <a:avLst/>
          </a:prstGeom>
        </p:spPr>
        <p:txBody>
          <a:bodyPr/>
          <a:lstStyle/>
          <a:p>
            <a:fld id="{19E03ED0-82CE-C54D-BAD3-54C493B58F95}" type="datetime1">
              <a:rPr lang="es-MX" smtClean="0"/>
              <a:t>05/08/2025</a:t>
            </a:fld>
            <a:endParaRPr lang="es-MX"/>
          </a:p>
        </p:txBody>
      </p:sp>
      <p:sp>
        <p:nvSpPr>
          <p:cNvPr id="3" name="Marcador de pie de página 2">
            <a:extLst>
              <a:ext uri="{FF2B5EF4-FFF2-40B4-BE49-F238E27FC236}">
                <a16:creationId xmlns:a16="http://schemas.microsoft.com/office/drawing/2014/main" id="{36EB80E2-58FC-E905-91F6-BCB87FE11F6A}"/>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4" name="Marcador de número de diapositiva 3">
            <a:extLst>
              <a:ext uri="{FF2B5EF4-FFF2-40B4-BE49-F238E27FC236}">
                <a16:creationId xmlns:a16="http://schemas.microsoft.com/office/drawing/2014/main" id="{21C7D654-3C77-633F-9391-50361475566A}"/>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99168814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1850" y="1709738"/>
            <a:ext cx="10515600" cy="2852737"/>
          </a:xfrm>
          <a:prstGeom prst="rect">
            <a:avLst/>
          </a:prstGeom>
        </p:spPr>
        <p:txBody>
          <a:bodyPr anchor="b">
            <a:normAutofit/>
          </a:bodyPr>
          <a:lstStyle>
            <a:lvl1pPr algn="ctr">
              <a:defRPr sz="2800">
                <a:solidFill>
                  <a:schemeClr val="tx2"/>
                </a:solidFill>
              </a:defRPr>
            </a:lvl1pPr>
          </a:lstStyle>
          <a:p>
            <a:r>
              <a:rPr lang="es-MX"/>
              <a:t>Haz clic para modificar el estilo de título del patrón</a:t>
            </a:r>
          </a:p>
        </p:txBody>
      </p:sp>
      <p:sp>
        <p:nvSpPr>
          <p:cNvPr id="3" name="Marcador de texto 2"/>
          <p:cNvSpPr>
            <a:spLocks noGrp="1"/>
          </p:cNvSpPr>
          <p:nvPr>
            <p:ph type="body" idx="1" hasCustomPrompt="1"/>
          </p:nvPr>
        </p:nvSpPr>
        <p:spPr>
          <a:xfrm>
            <a:off x="831850" y="4589463"/>
            <a:ext cx="10515600" cy="1500187"/>
          </a:xfrm>
        </p:spPr>
        <p:txBody>
          <a:bodyPr>
            <a:normAutofit/>
          </a:bodyPr>
          <a:lstStyle>
            <a:lvl1pPr marL="0" indent="0" algn="ctr">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4" name="Marcador de pie de página 4"/>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95139724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contenido 2"/>
          <p:cNvSpPr>
            <a:spLocks noGrp="1"/>
          </p:cNvSpPr>
          <p:nvPr>
            <p:ph sz="half" idx="1" hasCustomPrompt="1"/>
          </p:nvPr>
        </p:nvSpPr>
        <p:spPr>
          <a:xfrm>
            <a:off x="838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p:cNvSpPr>
            <a:spLocks noGrp="1"/>
          </p:cNvSpPr>
          <p:nvPr>
            <p:ph sz="half" idx="2" hasCustomPrompt="1"/>
          </p:nvPr>
        </p:nvSpPr>
        <p:spPr>
          <a:xfrm>
            <a:off x="6172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9" name="Slide Number Placeholder 8"/>
          <p:cNvSpPr>
            <a:spLocks noGrp="1"/>
          </p:cNvSpPr>
          <p:nvPr>
            <p:ph type="sldNum" sz="quarter" idx="11"/>
          </p:nvPr>
        </p:nvSpPr>
        <p:spPr/>
        <p:txBody>
          <a:bodyPr/>
          <a:lstStyle/>
          <a:p>
            <a:fld id="{356548CD-5D4D-B04A-A769-B1AE8BE662B8}" type="slidenum">
              <a:rPr lang="es-MX" smtClean="0"/>
              <a:t>‹#›</a:t>
            </a:fld>
            <a:endParaRPr lang="es-MX"/>
          </a:p>
        </p:txBody>
      </p:sp>
      <p:sp>
        <p:nvSpPr>
          <p:cNvPr id="5"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25105019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365125"/>
            <a:ext cx="10515600" cy="1325563"/>
          </a:xfrm>
          <a:prstGeom prst="rect">
            <a:avLst/>
          </a:prstGeom>
        </p:spPr>
        <p:txBody>
          <a:bodyPr/>
          <a:lstStyle/>
          <a:p>
            <a:r>
              <a:rPr lang="es-MX"/>
              <a:t>Haz clic para modificar el estilo de título del patrón</a:t>
            </a:r>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92FE414D-9D9A-A649-978A-ED70954CC5F1}" type="datetime1">
              <a:rPr lang="es-MX" smtClean="0"/>
              <a:t>05/08/2025</a:t>
            </a:fld>
            <a:endParaRPr lang="es-MX"/>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s-MX"/>
          </a:p>
        </p:txBody>
      </p:sp>
      <p:sp>
        <p:nvSpPr>
          <p:cNvPr id="9" name="Marcador de número de diapositiva 8"/>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99748923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276061" y="3804064"/>
            <a:ext cx="7832035" cy="1325563"/>
          </a:xfrm>
          <a:prstGeom prst="rect">
            <a:avLst/>
          </a:prstGeom>
        </p:spPr>
        <p:txBody>
          <a:bodyPr>
            <a:normAutofit/>
          </a:bodyPr>
          <a:lstStyle>
            <a:lvl1pPr>
              <a:defRPr sz="3200"/>
            </a:lvl1pPr>
          </a:lstStyle>
          <a:p>
            <a:r>
              <a:rPr lang="es-MX"/>
              <a:t>Haz clic para modificar el estilo de título del patrón</a:t>
            </a:r>
          </a:p>
        </p:txBody>
      </p:sp>
      <p:sp>
        <p:nvSpPr>
          <p:cNvPr id="3" name="Marcador de fecha 2"/>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FD5FA390-6D8D-434C-B776-4F4C303F929F}" type="datetime1">
              <a:rPr lang="es-MX" smtClean="0"/>
              <a:t>05/08/2025</a:t>
            </a:fld>
            <a:endParaRPr lang="es-MX"/>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s-MX"/>
          </a:p>
        </p:txBody>
      </p:sp>
      <p:sp>
        <p:nvSpPr>
          <p:cNvPr id="5" name="Marcador de número de diapositiva 4"/>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71963629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19E03ED0-82CE-C54D-BAD3-54C493B58F95}" type="datetime1">
              <a:rPr lang="es-MX" smtClean="0"/>
              <a:t>05/08/2025</a:t>
            </a:fld>
            <a:endParaRPr lang="es-MX"/>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MX"/>
          </a:p>
        </p:txBody>
      </p:sp>
      <p:sp>
        <p:nvSpPr>
          <p:cNvPr id="4" name="Marcador de número de diapositiva 3"/>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7323854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BD2977DB-1221-CE4C-85CD-745382053D96}" type="datetime1">
              <a:rPr lang="es-MX" smtClean="0"/>
              <a:t>05/08/2025</a:t>
            </a:fld>
            <a:endParaRPr lang="es-MX"/>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63829610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6F908EE3-8D2B-5745-AEB3-E54D02C2540D}" type="datetime1">
              <a:rPr lang="es-MX" smtClean="0"/>
              <a:t>05/08/2025</a:t>
            </a:fld>
            <a:endParaRPr lang="es-MX"/>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43004550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texto vertical 2"/>
          <p:cNvSpPr>
            <a:spLocks noGrp="1"/>
          </p:cNvSpPr>
          <p:nvPr>
            <p:ph type="body" orient="vert" idx="1" hasCustomPrompt="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4B47806C-5A1B-E943-9EE5-EC940526ABD9}" type="datetime1">
              <a:rPr lang="es-MX" smtClean="0"/>
              <a:t>05/08/2025</a:t>
            </a:fld>
            <a:endParaRPr lang="es-MX"/>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429438088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0" y="365125"/>
            <a:ext cx="2628900" cy="5811838"/>
          </a:xfrm>
          <a:prstGeom prst="rect">
            <a:avLst/>
          </a:prstGeom>
        </p:spPr>
        <p:txBody>
          <a:bodyPr vert="eaVert"/>
          <a:lstStyle/>
          <a:p>
            <a:r>
              <a:rPr lang="es-MX"/>
              <a:t>Haz clic para modificar el estilo de título del patrón</a:t>
            </a:r>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B1DCE303-397F-1C42-931B-3F52DC85BF4F}" type="datetime1">
              <a:rPr lang="es-MX" smtClean="0"/>
              <a:t>05/08/2025</a:t>
            </a:fld>
            <a:endParaRPr lang="es-MX"/>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403881718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688" y="401571"/>
            <a:ext cx="9144000" cy="430887"/>
          </a:xfrm>
          <a:prstGeom prst="rect">
            <a:avLst/>
          </a:prstGeom>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p:cNvSpPr>
            <a:spLocks noGrp="1"/>
          </p:cNvSpPr>
          <p:nvPr>
            <p:ph type="body" sz="quarter" idx="14"/>
          </p:nvPr>
        </p:nvSpPr>
        <p:spPr>
          <a:xfrm>
            <a:off x="928688" y="997728"/>
            <a:ext cx="10950828" cy="4726877"/>
          </a:xfrm>
        </p:spPr>
        <p:txBody>
          <a:bodyPr/>
          <a:lstStyle>
            <a:lvl1pPr marL="342900" indent="-342900">
              <a:buFont typeface="Arial" panose="020B0604020202020204" pitchFamily="34" charset="0"/>
              <a:buChar char="•"/>
              <a:defRPr sz="2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Click to edit Master text styles</a:t>
            </a:r>
          </a:p>
          <a:p>
            <a:pPr lvl="3"/>
            <a:r>
              <a:rPr lang="en-US"/>
              <a:t>Second level</a:t>
            </a:r>
          </a:p>
        </p:txBody>
      </p:sp>
      <p:sp>
        <p:nvSpPr>
          <p:cNvPr id="3" name="Text Placeholder 9"/>
          <p:cNvSpPr>
            <a:spLocks noGrp="1"/>
          </p:cNvSpPr>
          <p:nvPr>
            <p:ph type="body" sz="quarter" idx="15" hasCustomPrompt="1"/>
          </p:nvPr>
        </p:nvSpPr>
        <p:spPr>
          <a:xfrm>
            <a:off x="928688" y="5889875"/>
            <a:ext cx="9144000" cy="778357"/>
          </a:xfrm>
        </p:spPr>
        <p:txBody>
          <a:bodyPr anchor="b"/>
          <a:lstStyle>
            <a:lvl1pPr marL="0" indent="0">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1728793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29A2C-0367-3C86-219B-D1D71459D7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4F17A32-C7D1-B55D-FAE9-D03525AB3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192AEB52-4383-EF51-9EB6-68F0A85D6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AF7C162-B4E4-1944-8B16-635BB4DC41A4}"/>
              </a:ext>
            </a:extLst>
          </p:cNvPr>
          <p:cNvSpPr>
            <a:spLocks noGrp="1"/>
          </p:cNvSpPr>
          <p:nvPr>
            <p:ph type="dt" sz="half" idx="10"/>
          </p:nvPr>
        </p:nvSpPr>
        <p:spPr>
          <a:xfrm>
            <a:off x="453888" y="6356350"/>
            <a:ext cx="2743200" cy="365125"/>
          </a:xfrm>
          <a:prstGeom prst="rect">
            <a:avLst/>
          </a:prstGeom>
        </p:spPr>
        <p:txBody>
          <a:bodyPr/>
          <a:lstStyle/>
          <a:p>
            <a:fld id="{BD2977DB-1221-CE4C-85CD-745382053D96}" type="datetime1">
              <a:rPr lang="es-MX" smtClean="0"/>
              <a:t>05/08/2025</a:t>
            </a:fld>
            <a:endParaRPr lang="es-MX"/>
          </a:p>
        </p:txBody>
      </p:sp>
      <p:sp>
        <p:nvSpPr>
          <p:cNvPr id="6" name="Marcador de pie de página 5">
            <a:extLst>
              <a:ext uri="{FF2B5EF4-FFF2-40B4-BE49-F238E27FC236}">
                <a16:creationId xmlns:a16="http://schemas.microsoft.com/office/drawing/2014/main" id="{8A995A5E-0222-515A-BE6E-AFC5CC9C8C25}"/>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a:extLst>
              <a:ext uri="{FF2B5EF4-FFF2-40B4-BE49-F238E27FC236}">
                <a16:creationId xmlns:a16="http://schemas.microsoft.com/office/drawing/2014/main" id="{E2251620-5CA6-925C-46B7-058D99F72806}"/>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77258554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0"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344488" y="6160679"/>
            <a:ext cx="1672522" cy="357055"/>
          </a:xfrm>
          <a:prstGeom prst="rect">
            <a:avLst/>
          </a:prstGeom>
        </p:spPr>
      </p:pic>
      <p:pic>
        <p:nvPicPr>
          <p:cNvPr id="6" name="Graphic 5"/>
          <p:cNvPicPr>
            <a:picLocks noChangeAspect="1"/>
          </p:cNvPicPr>
          <p:nvPr userDrawn="1"/>
        </p:nvPicPr>
        <p:blipFill>
          <a:blip r:embed="rId6">
            <a:extLst>
              <a:ext uri="{96DAC541-7B7A-43D3-8B79-37D633B846F1}">
                <asvg:svgBlip xmlns:asvg="http://schemas.microsoft.com/office/drawing/2016/SVG/main" r:embed="rId7"/>
              </a:ext>
            </a:extLst>
          </a:blip>
          <a:srcRect/>
          <a:stretch>
            <a:fillRect/>
          </a:stretch>
        </p:blipFill>
        <p:spPr>
          <a:xfrm>
            <a:off x="344488" y="317552"/>
            <a:ext cx="1076068" cy="439036"/>
          </a:xfrm>
          <a:prstGeom prst="rect">
            <a:avLst/>
          </a:prstGeom>
        </p:spPr>
      </p:pic>
      <p:sp>
        <p:nvSpPr>
          <p:cNvPr id="7" name="Title 1"/>
          <p:cNvSpPr>
            <a:spLocks noGrp="1"/>
          </p:cNvSpPr>
          <p:nvPr>
            <p:ph type="ctrTitle"/>
          </p:nvPr>
        </p:nvSpPr>
        <p:spPr>
          <a:xfrm>
            <a:off x="355607" y="3877048"/>
            <a:ext cx="4665973" cy="1354217"/>
          </a:xfrm>
          <a:prstGeom prst="rect">
            <a:avLst/>
          </a:prstGeom>
        </p:spPr>
        <p:txBody>
          <a:bodyPr anchor="b"/>
          <a:lstStyle>
            <a:lvl1pPr algn="l">
              <a:defRPr sz="44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1028253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3887" y="639887"/>
            <a:ext cx="11284225" cy="588357"/>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ea typeface="Times New Roman" panose="02020603050405020304" charset="0"/>
                <a:cs typeface="Times New Roman" panose="02020603050405020304" charset="0"/>
              </a:defRPr>
            </a:lvl1pPr>
          </a:lstStyle>
          <a:p>
            <a:fld id="{110DB9D9-FCC2-42A1-BC1B-A64962A86ED4}" type="datetimeFigureOut">
              <a:rPr lang="en-GB" smtClean="0"/>
              <a:t>05/08/2025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0DDB5-99C4-40AC-ACF2-13C19674CE84}" type="slidenum">
              <a:rPr lang="en-GB" smtClean="0"/>
              <a:t>‹#›</a:t>
            </a:fld>
            <a:endParaRPr lang="en-GB"/>
          </a:p>
        </p:txBody>
      </p:sp>
    </p:spTree>
    <p:extLst>
      <p:ext uri="{BB962C8B-B14F-4D97-AF65-F5344CB8AC3E}">
        <p14:creationId xmlns:p14="http://schemas.microsoft.com/office/powerpoint/2010/main" val="276069125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userDrawn="1">
  <p:cSld name="2_divider">
    <p:spTree>
      <p:nvGrpSpPr>
        <p:cNvPr id="1" name=""/>
        <p:cNvGrpSpPr/>
        <p:nvPr/>
      </p:nvGrpSpPr>
      <p:grpSpPr>
        <a:xfrm>
          <a:off x="0" y="0"/>
          <a:ext cx="0" cy="0"/>
          <a:chOff x="0" y="0"/>
          <a:chExt cx="0" cy="0"/>
        </a:xfrm>
      </p:grpSpPr>
      <p:pic>
        <p:nvPicPr>
          <p:cNvPr id="10"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344488" y="6160679"/>
            <a:ext cx="1672522" cy="357055"/>
          </a:xfrm>
          <a:prstGeom prst="rect">
            <a:avLst/>
          </a:prstGeom>
        </p:spPr>
      </p:pic>
      <p:pic>
        <p:nvPicPr>
          <p:cNvPr id="6" name="Graphic 5"/>
          <p:cNvPicPr>
            <a:picLocks noChangeAspect="1"/>
          </p:cNvPicPr>
          <p:nvPr userDrawn="1"/>
        </p:nvPicPr>
        <p:blipFill>
          <a:blip r:embed="rId6">
            <a:extLst>
              <a:ext uri="{96DAC541-7B7A-43D3-8B79-37D633B846F1}">
                <asvg:svgBlip xmlns:asvg="http://schemas.microsoft.com/office/drawing/2016/SVG/main" r:embed="rId7"/>
              </a:ext>
            </a:extLst>
          </a:blip>
          <a:srcRect/>
          <a:stretch>
            <a:fillRect/>
          </a:stretch>
        </p:blipFill>
        <p:spPr>
          <a:xfrm>
            <a:off x="344488" y="317552"/>
            <a:ext cx="1076068" cy="439036"/>
          </a:xfrm>
          <a:prstGeom prst="rect">
            <a:avLst/>
          </a:prstGeom>
        </p:spPr>
      </p:pic>
      <p:sp>
        <p:nvSpPr>
          <p:cNvPr id="7" name="Title 1"/>
          <p:cNvSpPr>
            <a:spLocks noGrp="1"/>
          </p:cNvSpPr>
          <p:nvPr>
            <p:ph type="ctrTitle" hasCustomPrompt="1"/>
          </p:nvPr>
        </p:nvSpPr>
        <p:spPr>
          <a:xfrm>
            <a:off x="355607" y="4061714"/>
            <a:ext cx="4665973" cy="1169551"/>
          </a:xfrm>
        </p:spPr>
        <p:txBody>
          <a:bodyPr anchor="b"/>
          <a:lstStyle>
            <a:lvl1pPr algn="l">
              <a:defRPr sz="3800" cap="none" baseline="0">
                <a:solidFill>
                  <a:schemeClr val="tx1"/>
                </a:solidFill>
              </a:defRPr>
            </a:lvl1pPr>
          </a:lstStyle>
          <a:p>
            <a:r>
              <a:rPr lang="en-US" dirty="0"/>
              <a:t>Click to edit master title style</a:t>
            </a:r>
          </a:p>
        </p:txBody>
      </p:sp>
      <p:sp>
        <p:nvSpPr>
          <p:cNvPr id="2" name="Text Placeholder 9"/>
          <p:cNvSpPr>
            <a:spLocks noGrp="1"/>
          </p:cNvSpPr>
          <p:nvPr>
            <p:ph type="body" sz="quarter" idx="15" hasCustomPrompt="1"/>
          </p:nvPr>
        </p:nvSpPr>
        <p:spPr>
          <a:xfrm>
            <a:off x="2361498" y="5889875"/>
            <a:ext cx="4409692" cy="778357"/>
          </a:xfrm>
        </p:spPr>
        <p:txBody>
          <a:bodyPr anchor="b"/>
          <a:lstStyle>
            <a:lvl1pPr marL="0" indent="0">
              <a:spcBef>
                <a:spcPts val="0"/>
              </a:spcBef>
              <a:spcAft>
                <a:spcPts val="0"/>
              </a:spcAft>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211979516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nd subtitle only">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5033" y="500062"/>
            <a:ext cx="9144000" cy="430887"/>
          </a:xfrm>
        </p:spPr>
        <p:txBody>
          <a:bodyPr/>
          <a:lstStyle/>
          <a:p>
            <a:r>
              <a:rPr lang="en-US"/>
              <a:t>Click to edit Master 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6DC1D-D490-7E46-A920-5C725FF4807E}" type="slidenum">
              <a:rPr lang="en-US" smtClean="0"/>
              <a:t>‹#›</a:t>
            </a:fld>
            <a:endParaRPr lang="en-US"/>
          </a:p>
        </p:txBody>
      </p:sp>
      <p:sp>
        <p:nvSpPr>
          <p:cNvPr id="8" name="Subtitle 2"/>
          <p:cNvSpPr>
            <a:spLocks noGrp="1"/>
          </p:cNvSpPr>
          <p:nvPr>
            <p:ph type="subTitle" idx="13"/>
          </p:nvPr>
        </p:nvSpPr>
        <p:spPr>
          <a:xfrm>
            <a:off x="928688" y="987749"/>
            <a:ext cx="9144000" cy="246221"/>
          </a:xfrm>
        </p:spPr>
        <p:txBody>
          <a:bodyPr>
            <a:sp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5934931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2286000" y="3692869"/>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p:cNvSpPr>
            <a:spLocks noGrp="1"/>
          </p:cNvSpPr>
          <p:nvPr>
            <p:ph type="subTitle" idx="1" hasCustomPrompt="1"/>
          </p:nvPr>
        </p:nvSpPr>
        <p:spPr>
          <a:xfrm>
            <a:off x="2285998" y="4313583"/>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Tree>
    <p:extLst>
      <p:ext uri="{BB962C8B-B14F-4D97-AF65-F5344CB8AC3E}">
        <p14:creationId xmlns:p14="http://schemas.microsoft.com/office/powerpoint/2010/main" val="1522413263"/>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2286000" y="2512463"/>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p:cNvSpPr>
            <a:spLocks noGrp="1"/>
          </p:cNvSpPr>
          <p:nvPr>
            <p:ph type="subTitle" idx="1" hasCustomPrompt="1"/>
          </p:nvPr>
        </p:nvSpPr>
        <p:spPr>
          <a:xfrm>
            <a:off x="2285998" y="3133177"/>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10"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14790815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53887" y="3768378"/>
            <a:ext cx="8382000" cy="527465"/>
          </a:xfrm>
          <a:prstGeom prst="rect">
            <a:avLst/>
          </a:prstGeom>
        </p:spPr>
        <p:txBody>
          <a:bodyPr anchor="b">
            <a:noAutofit/>
          </a:bodyPr>
          <a:lstStyle>
            <a:lvl1pPr algn="l">
              <a:defRPr sz="4200">
                <a:solidFill>
                  <a:schemeClr val="bg1"/>
                </a:solidFill>
              </a:defRPr>
            </a:lvl1pPr>
          </a:lstStyle>
          <a:p>
            <a:r>
              <a:rPr lang="es-MX"/>
              <a:t>Haz clic para modificar el estilo de 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10"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86512471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4" name="Marcador de título 1"/>
          <p:cNvSpPr>
            <a:spLocks noGrp="1"/>
          </p:cNvSpPr>
          <p:nvPr>
            <p:ph type="title" hasCustomPrompt="1"/>
          </p:nvPr>
        </p:nvSpPr>
        <p:spPr>
          <a:xfrm>
            <a:off x="453887" y="1109143"/>
            <a:ext cx="11284225" cy="694720"/>
          </a:xfrm>
          <a:prstGeom prst="rect">
            <a:avLst/>
          </a:prstGeom>
        </p:spPr>
        <p:txBody>
          <a:bodyPr vert="horz" lIns="91440" tIns="45720" rIns="91440" bIns="45720" rtlCol="0" anchor="t" anchorCtr="0">
            <a:normAutofit/>
          </a:bodyPr>
          <a:lstStyle>
            <a:lvl1pPr>
              <a:defRPr>
                <a:solidFill>
                  <a:schemeClr val="bg1"/>
                </a:solidFill>
              </a:defRPr>
            </a:lvl1pPr>
          </a:lstStyle>
          <a:p>
            <a:r>
              <a:rPr lang="es-MX"/>
              <a:t>Haz clic para modificar el estilo de título del patrón</a:t>
            </a:r>
          </a:p>
        </p:txBody>
      </p:sp>
      <p:sp>
        <p:nvSpPr>
          <p:cNvPr id="5" name="Marcador de texto 2"/>
          <p:cNvSpPr>
            <a:spLocks noGrp="1"/>
          </p:cNvSpPr>
          <p:nvPr>
            <p:ph idx="1" hasCustomPrompt="1"/>
          </p:nvPr>
        </p:nvSpPr>
        <p:spPr>
          <a:xfrm>
            <a:off x="453889" y="1928552"/>
            <a:ext cx="11284224" cy="4019811"/>
          </a:xfrm>
          <a:prstGeom prst="rect">
            <a:avLst/>
          </a:prstGeom>
        </p:spPr>
        <p:txBody>
          <a:bodyPr vert="horz" lIns="91440" tIns="45720" rIns="91440" bIns="45720" rtlCol="0">
            <a:normAutofit/>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dirty="0"/>
          </a:p>
        </p:txBody>
      </p:sp>
    </p:spTree>
    <p:extLst>
      <p:ext uri="{BB962C8B-B14F-4D97-AF65-F5344CB8AC3E}">
        <p14:creationId xmlns:p14="http://schemas.microsoft.com/office/powerpoint/2010/main" val="168645734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7"/>
          <p:cNvPicPr>
            <a:picLocks noChangeAspect="1"/>
          </p:cNvPicPr>
          <p:nvPr userDrawn="1"/>
        </p:nvPicPr>
        <p:blipFill rotWithShape="1">
          <a:blip r:embed="rId2"/>
          <a:srcRect l="54000"/>
          <a:stretch>
            <a:fillRect/>
          </a:stretch>
        </p:blipFill>
        <p:spPr>
          <a:xfrm>
            <a:off x="6583680" y="-9221"/>
            <a:ext cx="5608320" cy="6858000"/>
          </a:xfrm>
          <a:prstGeom prst="rect">
            <a:avLst/>
          </a:prstGeom>
        </p:spPr>
      </p:pic>
      <p:pic>
        <p:nvPicPr>
          <p:cNvPr id="8" name="Imagen 8"/>
          <p:cNvPicPr>
            <a:picLocks noChangeAspect="1"/>
          </p:cNvPicPr>
          <p:nvPr userDrawn="1"/>
        </p:nvPicPr>
        <p:blipFill>
          <a:blip r:embed="rId3"/>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bg1"/>
                </a:solidFill>
              </a:defRPr>
            </a:lvl1pPr>
          </a:lstStyle>
          <a:p>
            <a:r>
              <a:rPr lang="es-MX"/>
              <a:t>Haz clic para modificar el estilo de título del patrón</a:t>
            </a:r>
          </a:p>
        </p:txBody>
      </p:sp>
      <p:sp>
        <p:nvSpPr>
          <p:cNvPr id="10" name="Marcador de texto 2"/>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rgbClr val="002169"/>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14" name="Imagen 7"/>
          <p:cNvPicPr>
            <a:picLocks noChangeAspect="1"/>
          </p:cNvPicPr>
          <p:nvPr userDrawn="1"/>
        </p:nvPicPr>
        <p:blipFill rotWithShape="1">
          <a:blip r:embed="rId2"/>
          <a:srcRect l="79758" b="86246"/>
          <a:stretch>
            <a:fillRect/>
          </a:stretch>
        </p:blipFill>
        <p:spPr>
          <a:xfrm>
            <a:off x="9724102" y="-9220"/>
            <a:ext cx="2467897" cy="943286"/>
          </a:xfrm>
          <a:prstGeom prst="rect">
            <a:avLst/>
          </a:prstGeom>
        </p:spPr>
      </p:pic>
    </p:spTree>
    <p:extLst>
      <p:ext uri="{BB962C8B-B14F-4D97-AF65-F5344CB8AC3E}">
        <p14:creationId xmlns:p14="http://schemas.microsoft.com/office/powerpoint/2010/main" val="1726036540"/>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tx2"/>
                </a:solidFill>
              </a:defRPr>
            </a:lvl1pPr>
          </a:lstStyle>
          <a:p>
            <a:r>
              <a:rPr lang="es-MX"/>
              <a:t>Haz clic para modificar el estilo de título del patrón</a:t>
            </a:r>
          </a:p>
        </p:txBody>
      </p:sp>
      <p:sp>
        <p:nvSpPr>
          <p:cNvPr id="10" name="Marcador de texto 2"/>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3" name="Imagen 7"/>
          <p:cNvPicPr>
            <a:picLocks noChangeAspect="1"/>
          </p:cNvPicPr>
          <p:nvPr userDrawn="1"/>
        </p:nvPicPr>
        <p:blipFill rotWithShape="1">
          <a:blip r:embed="rId3"/>
          <a:srcRect l="79758" b="86246"/>
          <a:stretch>
            <a:fillRect/>
          </a:stretch>
        </p:blipFill>
        <p:spPr>
          <a:xfrm>
            <a:off x="9724102" y="-9220"/>
            <a:ext cx="2467897" cy="943286"/>
          </a:xfrm>
          <a:prstGeom prst="rect">
            <a:avLst/>
          </a:prstGeom>
        </p:spPr>
      </p:pic>
    </p:spTree>
    <p:extLst>
      <p:ext uri="{BB962C8B-B14F-4D97-AF65-F5344CB8AC3E}">
        <p14:creationId xmlns:p14="http://schemas.microsoft.com/office/powerpoint/2010/main" val="35119419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E4507-2FAE-469A-ACCC-E0DCE0208E1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37E3D423-42B2-7352-EF55-269EB087BF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C23D37D-5C47-4863-8641-5B22170F3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3A382B71-60D3-90FD-0796-A6B14DC588BF}"/>
              </a:ext>
            </a:extLst>
          </p:cNvPr>
          <p:cNvSpPr>
            <a:spLocks noGrp="1"/>
          </p:cNvSpPr>
          <p:nvPr>
            <p:ph type="dt" sz="half" idx="10"/>
          </p:nvPr>
        </p:nvSpPr>
        <p:spPr>
          <a:xfrm>
            <a:off x="453888" y="6356350"/>
            <a:ext cx="2743200" cy="365125"/>
          </a:xfrm>
          <a:prstGeom prst="rect">
            <a:avLst/>
          </a:prstGeom>
        </p:spPr>
        <p:txBody>
          <a:bodyPr/>
          <a:lstStyle/>
          <a:p>
            <a:fld id="{6F908EE3-8D2B-5745-AEB3-E54D02C2540D}" type="datetime1">
              <a:rPr lang="es-MX" smtClean="0"/>
              <a:t>05/08/2025</a:t>
            </a:fld>
            <a:endParaRPr lang="es-MX"/>
          </a:p>
        </p:txBody>
      </p:sp>
      <p:sp>
        <p:nvSpPr>
          <p:cNvPr id="6" name="Marcador de pie de página 5">
            <a:extLst>
              <a:ext uri="{FF2B5EF4-FFF2-40B4-BE49-F238E27FC236}">
                <a16:creationId xmlns:a16="http://schemas.microsoft.com/office/drawing/2014/main" id="{564A49A5-7BA1-64C0-9B47-1642450F02EE}"/>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a:extLst>
              <a:ext uri="{FF2B5EF4-FFF2-40B4-BE49-F238E27FC236}">
                <a16:creationId xmlns:a16="http://schemas.microsoft.com/office/drawing/2014/main" id="{24B5BF7A-697D-BDB1-99AF-9B17234ED951}"/>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421492610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453889" y="1485217"/>
            <a:ext cx="11284224" cy="426077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sp>
        <p:nvSpPr>
          <p:cNvPr id="5" name="Title 4"/>
          <p:cNvSpPr>
            <a:spLocks noGrp="1"/>
          </p:cNvSpPr>
          <p:nvPr>
            <p:ph type="title"/>
          </p:nvPr>
        </p:nvSpPr>
        <p:spPr/>
        <p:txBody>
          <a:bodyPr/>
          <a:lstStyle/>
          <a:p>
            <a:r>
              <a:rPr lang="en-US" dirty="0"/>
              <a:t>Click to edit Master title style</a:t>
            </a:r>
          </a:p>
        </p:txBody>
      </p:sp>
      <p:sp>
        <p:nvSpPr>
          <p:cNvPr id="9"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
        <p:nvSpPr>
          <p:cNvPr id="2" name="矩形 1">
            <a:extLst>
              <a:ext uri="{FF2B5EF4-FFF2-40B4-BE49-F238E27FC236}">
                <a16:creationId xmlns:a16="http://schemas.microsoft.com/office/drawing/2014/main" id="{44C20AB0-B295-0CB5-B1F8-42C9904DEEF2}"/>
              </a:ext>
            </a:extLst>
          </p:cNvPr>
          <p:cNvSpPr/>
          <p:nvPr userDrawn="1"/>
        </p:nvSpPr>
        <p:spPr>
          <a:xfrm>
            <a:off x="453886" y="6261928"/>
            <a:ext cx="1014695" cy="4621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7AE5DF3B-620B-03EA-6926-AE17DCFD652B}"/>
              </a:ext>
            </a:extLst>
          </p:cNvPr>
          <p:cNvSpPr/>
          <p:nvPr userDrawn="1"/>
        </p:nvSpPr>
        <p:spPr>
          <a:xfrm>
            <a:off x="9956800" y="170437"/>
            <a:ext cx="2068945" cy="7526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5941452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sp>
        <p:nvSpPr>
          <p:cNvPr id="16" name="Rectangle 15"/>
          <p:cNvSpPr/>
          <p:nvPr userDrawn="1"/>
        </p:nvSpPr>
        <p:spPr>
          <a:xfrm>
            <a:off x="133165" y="910942"/>
            <a:ext cx="11736280" cy="36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cxnSp>
        <p:nvCxnSpPr>
          <p:cNvPr id="14" name="Conector recto 4"/>
          <p:cNvCxnSpPr/>
          <p:nvPr userDrawn="1"/>
        </p:nvCxnSpPr>
        <p:spPr>
          <a:xfrm>
            <a:off x="456817" y="1360558"/>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itle 4"/>
          <p:cNvSpPr>
            <a:spLocks noGrp="1"/>
          </p:cNvSpPr>
          <p:nvPr>
            <p:ph type="title"/>
          </p:nvPr>
        </p:nvSpPr>
        <p:spPr>
          <a:xfrm>
            <a:off x="453887" y="688962"/>
            <a:ext cx="9421633" cy="586955"/>
          </a:xfrm>
        </p:spPr>
        <p:txBody>
          <a:bodyPr/>
          <a:lstStyle/>
          <a:p>
            <a:r>
              <a:rPr lang="en-US" dirty="0"/>
              <a:t>Click to edit Master title style</a:t>
            </a:r>
          </a:p>
        </p:txBody>
      </p:sp>
      <p:sp>
        <p:nvSpPr>
          <p:cNvPr id="17"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2918847959"/>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5_Título y objetos">
    <p:spTree>
      <p:nvGrpSpPr>
        <p:cNvPr id="1" name=""/>
        <p:cNvGrpSpPr/>
        <p:nvPr/>
      </p:nvGrpSpPr>
      <p:grpSpPr>
        <a:xfrm>
          <a:off x="0" y="0"/>
          <a:ext cx="0" cy="0"/>
          <a:chOff x="0" y="0"/>
          <a:chExt cx="0" cy="0"/>
        </a:xfrm>
      </p:grpSpPr>
      <p:pic>
        <p:nvPicPr>
          <p:cNvPr id="7" name="Imagen 7"/>
          <p:cNvPicPr>
            <a:picLocks noChangeAspect="1"/>
          </p:cNvPicPr>
          <p:nvPr userDrawn="1"/>
        </p:nvPicPr>
        <p:blipFill rotWithShape="1">
          <a:blip r:embed="rId2"/>
          <a:srcRect t="93347" b="2287"/>
          <a:stretch>
            <a:fillRect/>
          </a:stretch>
        </p:blipFill>
        <p:spPr>
          <a:xfrm>
            <a:off x="1345985" y="6393276"/>
            <a:ext cx="10759440" cy="264256"/>
          </a:xfrm>
          <a:prstGeom prst="rect">
            <a:avLst/>
          </a:prstGeom>
        </p:spPr>
      </p:pic>
      <p:sp>
        <p:nvSpPr>
          <p:cNvPr id="3" name="Marcador de contenido 2"/>
          <p:cNvSpPr>
            <a:spLocks noGrp="1"/>
          </p:cNvSpPr>
          <p:nvPr>
            <p:ph idx="1" hasCustomPrompt="1"/>
          </p:nvPr>
        </p:nvSpPr>
        <p:spPr>
          <a:xfrm>
            <a:off x="453889" y="1811557"/>
            <a:ext cx="11284224" cy="393443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pic>
        <p:nvPicPr>
          <p:cNvPr id="10" name="Imagen 9"/>
          <p:cNvPicPr>
            <a:picLocks noChangeAspect="1"/>
          </p:cNvPicPr>
          <p:nvPr userDrawn="1"/>
        </p:nvPicPr>
        <p:blipFill>
          <a:blip r:embed="rId3"/>
          <a:stretch>
            <a:fillRect/>
          </a:stretch>
        </p:blipFill>
        <p:spPr>
          <a:xfrm>
            <a:off x="460513" y="6285057"/>
            <a:ext cx="885472" cy="365125"/>
          </a:xfrm>
          <a:prstGeom prst="rect">
            <a:avLst/>
          </a:prstGeom>
        </p:spPr>
      </p:pic>
      <p:cxnSp>
        <p:nvCxnSpPr>
          <p:cNvPr id="12" name="Conector recto 4"/>
          <p:cNvCxnSpPr/>
          <p:nvPr userDrawn="1"/>
        </p:nvCxnSpPr>
        <p:spPr>
          <a:xfrm>
            <a:off x="456817" y="1637617"/>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ítulo 1"/>
          <p:cNvSpPr>
            <a:spLocks noGrp="1"/>
          </p:cNvSpPr>
          <p:nvPr>
            <p:ph type="title" hasCustomPrompt="1"/>
          </p:nvPr>
        </p:nvSpPr>
        <p:spPr>
          <a:xfrm>
            <a:off x="453887" y="677520"/>
            <a:ext cx="9106673" cy="520313"/>
          </a:xfrm>
          <a:prstGeom prst="rect">
            <a:avLst/>
          </a:prstGeom>
        </p:spPr>
        <p:txBody>
          <a:bodyPr anchor="b" anchorCtr="0">
            <a:noAutofit/>
          </a:bodyPr>
          <a:lstStyle>
            <a:lvl1pPr>
              <a:defRPr sz="2600">
                <a:solidFill>
                  <a:srgbClr val="000D45"/>
                </a:solidFill>
              </a:defRPr>
            </a:lvl1pPr>
          </a:lstStyle>
          <a:p>
            <a:r>
              <a:rPr lang="es-MX"/>
              <a:t>Haz clic para modificar el estilo de título del patrón</a:t>
            </a:r>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pic>
        <p:nvPicPr>
          <p:cNvPr id="5" name="Imagen 7"/>
          <p:cNvPicPr>
            <a:picLocks noChangeAspect="1"/>
          </p:cNvPicPr>
          <p:nvPr userDrawn="1"/>
        </p:nvPicPr>
        <p:blipFill rotWithShape="1">
          <a:blip r:embed="rId2"/>
          <a:srcRect l="79758" b="86246"/>
          <a:stretch>
            <a:fillRect/>
          </a:stretch>
        </p:blipFill>
        <p:spPr>
          <a:xfrm>
            <a:off x="9724102" y="-9220"/>
            <a:ext cx="2467897" cy="943286"/>
          </a:xfrm>
          <a:prstGeom prst="rect">
            <a:avLst/>
          </a:prstGeom>
        </p:spPr>
      </p:pic>
      <p:sp>
        <p:nvSpPr>
          <p:cNvPr id="8"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205613024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2" name="Marcador de contenido 2"/>
          <p:cNvSpPr>
            <a:spLocks noGrp="1"/>
          </p:cNvSpPr>
          <p:nvPr>
            <p:ph idx="13" hasCustomPrompt="1"/>
          </p:nvPr>
        </p:nvSpPr>
        <p:spPr>
          <a:xfrm>
            <a:off x="453889" y="1287878"/>
            <a:ext cx="11284224" cy="4529992"/>
          </a:xfrm>
        </p:spPr>
        <p:txBody>
          <a:bodyPr vert="horz" lIns="91440" tIns="45720" rIns="91440" bIns="45720" rtlCol="0">
            <a:normAutofit fontScale="92500" lnSpcReduction="20000"/>
          </a:bodyPr>
          <a:lstStyle>
            <a:lvl1pPr>
              <a:defRPr lang="es-MX" sz="1300" b="0" i="0" dirty="0" smtClean="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lvl1pPr>
            <a:lvl2pPr>
              <a:defRPr lang="es-MX" dirty="0" smtClean="0"/>
            </a:lvl2pPr>
            <a:lvl3pPr>
              <a:defRPr lang="es-MX" dirty="0" smtClean="0"/>
            </a:lvl3pPr>
            <a:lvl4pPr>
              <a:defRPr lang="es-MX" dirty="0" smtClean="0"/>
            </a:lvl4pPr>
            <a:lvl5pPr>
              <a:defRPr lang="es-MX" dirty="0"/>
            </a:lvl5pPr>
          </a:lstStyle>
          <a:p>
            <a:pPr algn="l">
              <a:lnSpc>
                <a:spcPct val="120000"/>
              </a:lnSpc>
            </a:pPr>
            <a:r>
              <a:rPr lang="es-MX" sz="1300" b="1">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lnSpc>
                <a:spcPct val="120000"/>
              </a:lnSpc>
            </a:pPr>
            <a:r>
              <a:rPr lang="es-MX" sz="1300">
                <a:solidFill>
                  <a:srgbClr val="000D45"/>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ct val="120000"/>
              </a:lnSpc>
            </a:pPr>
            <a:endParaRPr lang="es-MX" sz="1200">
              <a:solidFill>
                <a:srgbClr val="000D45"/>
              </a:solidFill>
            </a:endParaRPr>
          </a:p>
          <a:p>
            <a:pPr lvl="0">
              <a:lnSpc>
                <a:spcPct val="120000"/>
              </a:lnSpc>
            </a:pPr>
            <a:endParaRPr lang="es-MX"/>
          </a:p>
        </p:txBody>
      </p:sp>
      <p:pic>
        <p:nvPicPr>
          <p:cNvPr id="23" name="Imagen 8"/>
          <p:cNvPicPr>
            <a:picLocks noChangeAspect="1"/>
          </p:cNvPicPr>
          <p:nvPr userDrawn="1"/>
        </p:nvPicPr>
        <p:blipFill>
          <a:blip r:embed="rId2"/>
          <a:stretch>
            <a:fillRect/>
          </a:stretch>
        </p:blipFill>
        <p:spPr>
          <a:xfrm>
            <a:off x="1245257" y="2864706"/>
            <a:ext cx="2979902" cy="2594708"/>
          </a:xfrm>
          <a:prstGeom prst="rect">
            <a:avLst/>
          </a:prstGeom>
        </p:spPr>
      </p:pic>
      <p:pic>
        <p:nvPicPr>
          <p:cNvPr id="24" name="Imagen 9"/>
          <p:cNvPicPr>
            <a:picLocks noChangeAspect="1"/>
          </p:cNvPicPr>
          <p:nvPr userDrawn="1"/>
        </p:nvPicPr>
        <p:blipFill>
          <a:blip r:embed="rId2"/>
          <a:stretch>
            <a:fillRect/>
          </a:stretch>
        </p:blipFill>
        <p:spPr>
          <a:xfrm>
            <a:off x="4650609" y="2864706"/>
            <a:ext cx="2979902" cy="2594708"/>
          </a:xfrm>
          <a:prstGeom prst="rect">
            <a:avLst/>
          </a:prstGeom>
        </p:spPr>
      </p:pic>
      <p:pic>
        <p:nvPicPr>
          <p:cNvPr id="25" name="Imagen 10"/>
          <p:cNvPicPr>
            <a:picLocks noChangeAspect="1"/>
          </p:cNvPicPr>
          <p:nvPr userDrawn="1"/>
        </p:nvPicPr>
        <p:blipFill>
          <a:blip r:embed="rId2"/>
          <a:stretch>
            <a:fillRect/>
          </a:stretch>
        </p:blipFill>
        <p:spPr>
          <a:xfrm>
            <a:off x="7866775" y="2864706"/>
            <a:ext cx="2979902" cy="2594708"/>
          </a:xfrm>
          <a:prstGeom prst="rect">
            <a:avLst/>
          </a:prstGeom>
        </p:spPr>
      </p:pic>
      <p:pic>
        <p:nvPicPr>
          <p:cNvPr id="26" name="Imagen 12"/>
          <p:cNvPicPr>
            <a:picLocks noChangeAspect="1"/>
          </p:cNvPicPr>
          <p:nvPr userDrawn="1"/>
        </p:nvPicPr>
        <p:blipFill>
          <a:blip r:embed="rId3"/>
          <a:stretch>
            <a:fillRect/>
          </a:stretch>
        </p:blipFill>
        <p:spPr>
          <a:xfrm>
            <a:off x="8738309" y="3027106"/>
            <a:ext cx="1236834" cy="1177228"/>
          </a:xfrm>
          <a:prstGeom prst="rect">
            <a:avLst/>
          </a:prstGeom>
        </p:spPr>
      </p:pic>
      <p:pic>
        <p:nvPicPr>
          <p:cNvPr id="27" name="Imagen 14"/>
          <p:cNvPicPr>
            <a:picLocks noChangeAspect="1"/>
          </p:cNvPicPr>
          <p:nvPr userDrawn="1"/>
        </p:nvPicPr>
        <p:blipFill>
          <a:blip r:embed="rId4"/>
          <a:stretch>
            <a:fillRect/>
          </a:stretch>
        </p:blipFill>
        <p:spPr>
          <a:xfrm>
            <a:off x="5522143" y="3027106"/>
            <a:ext cx="1236834" cy="1177228"/>
          </a:xfrm>
          <a:prstGeom prst="rect">
            <a:avLst/>
          </a:prstGeom>
        </p:spPr>
      </p:pic>
      <p:pic>
        <p:nvPicPr>
          <p:cNvPr id="28" name="Imagen 16"/>
          <p:cNvPicPr>
            <a:picLocks noChangeAspect="1"/>
          </p:cNvPicPr>
          <p:nvPr userDrawn="1"/>
        </p:nvPicPr>
        <p:blipFill>
          <a:blip r:embed="rId5"/>
          <a:stretch>
            <a:fillRect/>
          </a:stretch>
        </p:blipFill>
        <p:spPr>
          <a:xfrm>
            <a:off x="2116846" y="3027106"/>
            <a:ext cx="1236834" cy="1177228"/>
          </a:xfrm>
          <a:prstGeom prst="rect">
            <a:avLst/>
          </a:prstGeom>
        </p:spPr>
      </p:pic>
      <p:sp>
        <p:nvSpPr>
          <p:cNvPr id="29" name="CuadroTexto 17"/>
          <p:cNvSpPr txBox="1"/>
          <p:nvPr userDrawn="1"/>
        </p:nvSpPr>
        <p:spPr>
          <a:xfrm>
            <a:off x="1605346"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30" name="CuadroTexto 18"/>
          <p:cNvSpPr txBox="1"/>
          <p:nvPr userDrawn="1"/>
        </p:nvSpPr>
        <p:spPr>
          <a:xfrm>
            <a:off x="5010698"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31" name="CuadroTexto 19"/>
          <p:cNvSpPr txBox="1"/>
          <p:nvPr userDrawn="1"/>
        </p:nvSpPr>
        <p:spPr>
          <a:xfrm>
            <a:off x="8226863"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2" name="Title 1"/>
          <p:cNvSpPr>
            <a:spLocks noGrp="1"/>
          </p:cNvSpPr>
          <p:nvPr>
            <p:ph type="title"/>
          </p:nvPr>
        </p:nvSpPr>
        <p:spPr/>
        <p:txBody>
          <a:bodyPr/>
          <a:lstStyle/>
          <a:p>
            <a:r>
              <a:rPr lang="en-US"/>
              <a:t>Click to edit Master title style</a:t>
            </a:r>
          </a:p>
        </p:txBody>
      </p:sp>
      <p:sp>
        <p:nvSpPr>
          <p:cNvPr id="4"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131192971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1" name="Google Shape;305;p64"/>
          <p:cNvSpPr/>
          <p:nvPr userDrawn="1"/>
        </p:nvSpPr>
        <p:spPr>
          <a:xfrm>
            <a:off x="528982" y="3548058"/>
            <a:ext cx="2482107" cy="760417"/>
          </a:xfrm>
          <a:prstGeom prst="roundRect">
            <a:avLst>
              <a:gd name="adj" fmla="val 12630"/>
            </a:avLst>
          </a:prstGeom>
          <a:solidFill>
            <a:srgbClr val="375D8B"/>
          </a:solidFill>
          <a:ln w="28575">
            <a:solidFill>
              <a:schemeClr val="accent1"/>
            </a:solid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1</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2" name="Google Shape;305;p64"/>
          <p:cNvSpPr/>
          <p:nvPr userDrawn="1"/>
        </p:nvSpPr>
        <p:spPr>
          <a:xfrm>
            <a:off x="3123659" y="3548058"/>
            <a:ext cx="1520642" cy="760417"/>
          </a:xfrm>
          <a:prstGeom prst="roundRect">
            <a:avLst>
              <a:gd name="adj" fmla="val 14255"/>
            </a:avLst>
          </a:prstGeom>
          <a:solidFill>
            <a:srgbClr val="00C280"/>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2</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3" name="Google Shape;305;p64"/>
          <p:cNvSpPr/>
          <p:nvPr userDrawn="1"/>
        </p:nvSpPr>
        <p:spPr>
          <a:xfrm>
            <a:off x="4756871" y="3548058"/>
            <a:ext cx="2053179" cy="760417"/>
          </a:xfrm>
          <a:prstGeom prst="roundRect">
            <a:avLst>
              <a:gd name="adj" fmla="val 14255"/>
            </a:avLst>
          </a:prstGeom>
          <a:solidFill>
            <a:srgbClr val="D3DBFF"/>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rgbClr val="375D8B"/>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3</a:t>
            </a:r>
            <a:endParaRPr lang="en-US" sz="1200" b="1" kern="0">
              <a:solidFill>
                <a:srgbClr val="375D8B"/>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4" name="Google Shape;305;p64"/>
          <p:cNvSpPr/>
          <p:nvPr userDrawn="1"/>
        </p:nvSpPr>
        <p:spPr>
          <a:xfrm>
            <a:off x="6922618" y="3548058"/>
            <a:ext cx="1574424" cy="760417"/>
          </a:xfrm>
          <a:prstGeom prst="roundRect">
            <a:avLst>
              <a:gd name="adj" fmla="val 17504"/>
            </a:avLst>
          </a:prstGeom>
          <a:solidFill>
            <a:srgbClr val="000D45"/>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4</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5" name="Google Shape;305;p64"/>
          <p:cNvSpPr/>
          <p:nvPr userDrawn="1"/>
        </p:nvSpPr>
        <p:spPr>
          <a:xfrm>
            <a:off x="8609612" y="3548058"/>
            <a:ext cx="2892748" cy="760417"/>
          </a:xfrm>
          <a:prstGeom prst="roundRect">
            <a:avLst>
              <a:gd name="adj" fmla="val 15879"/>
            </a:avLst>
          </a:prstGeom>
          <a:solidFill>
            <a:srgbClr val="00C280"/>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5</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6" name="TextBox 45"/>
          <p:cNvSpPr txBox="1"/>
          <p:nvPr userDrawn="1"/>
        </p:nvSpPr>
        <p:spPr>
          <a:xfrm>
            <a:off x="3123659"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7" name="TextBox 46"/>
          <p:cNvSpPr txBox="1"/>
          <p:nvPr userDrawn="1"/>
        </p:nvSpPr>
        <p:spPr>
          <a:xfrm>
            <a:off x="4756871"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8" name="TextBox 47"/>
          <p:cNvSpPr txBox="1"/>
          <p:nvPr userDrawn="1"/>
        </p:nvSpPr>
        <p:spPr>
          <a:xfrm>
            <a:off x="6922620"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9" name="TextBox 48"/>
          <p:cNvSpPr txBox="1"/>
          <p:nvPr userDrawn="1"/>
        </p:nvSpPr>
        <p:spPr>
          <a:xfrm>
            <a:off x="8609614"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2025</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cxnSp>
        <p:nvCxnSpPr>
          <p:cNvPr id="50" name="Straight Connector 49"/>
          <p:cNvCxnSpPr/>
          <p:nvPr userDrawn="1"/>
        </p:nvCxnSpPr>
        <p:spPr>
          <a:xfrm flipV="1">
            <a:off x="301108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644301"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680266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848332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4" name="TextBox 10"/>
          <p:cNvSpPr txBox="1"/>
          <p:nvPr userDrawn="1"/>
        </p:nvSpPr>
        <p:spPr>
          <a:xfrm>
            <a:off x="528983"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5" name="TextBox 10"/>
          <p:cNvSpPr txBox="1"/>
          <p:nvPr userDrawn="1"/>
        </p:nvSpPr>
        <p:spPr>
          <a:xfrm>
            <a:off x="3123927" y="4611731"/>
            <a:ext cx="1286796"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t>
            </a:r>
            <a:endPar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56" name="TextBox 10"/>
          <p:cNvSpPr txBox="1"/>
          <p:nvPr userDrawn="1"/>
        </p:nvSpPr>
        <p:spPr>
          <a:xfrm>
            <a:off x="4777700"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7" name="TextBox 10"/>
          <p:cNvSpPr txBox="1"/>
          <p:nvPr userDrawn="1"/>
        </p:nvSpPr>
        <p:spPr>
          <a:xfrm>
            <a:off x="8663394"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8" name="TextBox 10"/>
          <p:cNvSpPr txBox="1"/>
          <p:nvPr userDrawn="1"/>
        </p:nvSpPr>
        <p:spPr>
          <a:xfrm>
            <a:off x="7009621" y="4611731"/>
            <a:ext cx="1286796"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t>
            </a:r>
            <a:endPar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59" name="TextBox 58"/>
          <p:cNvSpPr txBox="1"/>
          <p:nvPr userDrawn="1"/>
        </p:nvSpPr>
        <p:spPr>
          <a:xfrm>
            <a:off x="657507"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cxnSp>
        <p:nvCxnSpPr>
          <p:cNvPr id="60" name="Straight Connector 59"/>
          <p:cNvCxnSpPr/>
          <p:nvPr userDrawn="1"/>
        </p:nvCxnSpPr>
        <p:spPr>
          <a:xfrm flipV="1">
            <a:off x="54493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2" name="Subtítulo 2"/>
          <p:cNvSpPr txBox="1"/>
          <p:nvPr userDrawn="1"/>
        </p:nvSpPr>
        <p:spPr>
          <a:xfrm>
            <a:off x="505616" y="1304521"/>
            <a:ext cx="9480331" cy="8610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72379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pic>
        <p:nvPicPr>
          <p:cNvPr id="2" name="Imagen 10"/>
          <p:cNvPicPr>
            <a:picLocks noChangeAspect="1"/>
          </p:cNvPicPr>
          <p:nvPr userDrawn="1"/>
        </p:nvPicPr>
        <p:blipFill>
          <a:blip r:embed="rId2"/>
          <a:stretch>
            <a:fillRect/>
          </a:stretch>
        </p:blipFill>
        <p:spPr>
          <a:xfrm>
            <a:off x="473016" y="1361763"/>
            <a:ext cx="2743200" cy="4549706"/>
          </a:xfrm>
          <a:prstGeom prst="rect">
            <a:avLst/>
          </a:prstGeom>
        </p:spPr>
      </p:pic>
      <p:pic>
        <p:nvPicPr>
          <p:cNvPr id="3" name="Imagen 11"/>
          <p:cNvPicPr>
            <a:picLocks noChangeAspect="1"/>
          </p:cNvPicPr>
          <p:nvPr userDrawn="1"/>
        </p:nvPicPr>
        <p:blipFill>
          <a:blip r:embed="rId2"/>
          <a:stretch>
            <a:fillRect/>
          </a:stretch>
        </p:blipFill>
        <p:spPr>
          <a:xfrm>
            <a:off x="3167654" y="1361763"/>
            <a:ext cx="2743200" cy="4549706"/>
          </a:xfrm>
          <a:prstGeom prst="rect">
            <a:avLst/>
          </a:prstGeom>
        </p:spPr>
      </p:pic>
      <p:pic>
        <p:nvPicPr>
          <p:cNvPr id="4" name="Imagen 12"/>
          <p:cNvPicPr>
            <a:picLocks noChangeAspect="1"/>
          </p:cNvPicPr>
          <p:nvPr userDrawn="1"/>
        </p:nvPicPr>
        <p:blipFill>
          <a:blip r:embed="rId2"/>
          <a:stretch>
            <a:fillRect/>
          </a:stretch>
        </p:blipFill>
        <p:spPr>
          <a:xfrm>
            <a:off x="5923015" y="1361763"/>
            <a:ext cx="2743200" cy="4549706"/>
          </a:xfrm>
          <a:prstGeom prst="rect">
            <a:avLst/>
          </a:prstGeom>
        </p:spPr>
      </p:pic>
      <p:pic>
        <p:nvPicPr>
          <p:cNvPr id="5" name="Imagen 13"/>
          <p:cNvPicPr>
            <a:picLocks noChangeAspect="1"/>
          </p:cNvPicPr>
          <p:nvPr userDrawn="1"/>
        </p:nvPicPr>
        <p:blipFill>
          <a:blip r:embed="rId2"/>
          <a:stretch>
            <a:fillRect/>
          </a:stretch>
        </p:blipFill>
        <p:spPr>
          <a:xfrm>
            <a:off x="8569972" y="1361763"/>
            <a:ext cx="2743200" cy="4549706"/>
          </a:xfrm>
          <a:prstGeom prst="rect">
            <a:avLst/>
          </a:prstGeom>
        </p:spPr>
      </p:pic>
      <p:sp>
        <p:nvSpPr>
          <p:cNvPr id="7" name="TextBox 6"/>
          <p:cNvSpPr txBox="1"/>
          <p:nvPr userDrawn="1"/>
        </p:nvSpPr>
        <p:spPr>
          <a:xfrm>
            <a:off x="776851"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01</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1" name="TextBox 10"/>
          <p:cNvSpPr txBox="1"/>
          <p:nvPr userDrawn="1"/>
        </p:nvSpPr>
        <p:spPr>
          <a:xfrm>
            <a:off x="3406509"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02</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3" name="TextBox 12"/>
          <p:cNvSpPr txBox="1"/>
          <p:nvPr userDrawn="1"/>
        </p:nvSpPr>
        <p:spPr>
          <a:xfrm>
            <a:off x="6096000" y="1489225"/>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03</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6" name="TextBox 15"/>
          <p:cNvSpPr txBox="1"/>
          <p:nvPr userDrawn="1"/>
        </p:nvSpPr>
        <p:spPr>
          <a:xfrm>
            <a:off x="8839200"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04</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7" name="TextBox 10"/>
          <p:cNvSpPr txBox="1"/>
          <p:nvPr userDrawn="1"/>
        </p:nvSpPr>
        <p:spPr>
          <a:xfrm>
            <a:off x="1077308"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18" name="TextBox 10"/>
          <p:cNvSpPr txBox="1"/>
          <p:nvPr userDrawn="1"/>
        </p:nvSpPr>
        <p:spPr>
          <a:xfrm>
            <a:off x="3772820"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19" name="TextBox 10"/>
          <p:cNvSpPr txBox="1"/>
          <p:nvPr userDrawn="1"/>
        </p:nvSpPr>
        <p:spPr>
          <a:xfrm>
            <a:off x="6483402"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20" name="TextBox 10"/>
          <p:cNvSpPr txBox="1"/>
          <p:nvPr userDrawn="1"/>
        </p:nvSpPr>
        <p:spPr>
          <a:xfrm>
            <a:off x="9130359"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pic>
        <p:nvPicPr>
          <p:cNvPr id="21" name="Imagen 23"/>
          <p:cNvPicPr>
            <a:picLocks noChangeAspect="1"/>
          </p:cNvPicPr>
          <p:nvPr userDrawn="1"/>
        </p:nvPicPr>
        <p:blipFill>
          <a:blip r:embed="rId3"/>
          <a:stretch>
            <a:fillRect/>
          </a:stretch>
        </p:blipFill>
        <p:spPr>
          <a:xfrm>
            <a:off x="9173698" y="2135231"/>
            <a:ext cx="1429537" cy="1360644"/>
          </a:xfrm>
          <a:prstGeom prst="rect">
            <a:avLst/>
          </a:prstGeom>
        </p:spPr>
      </p:pic>
      <p:pic>
        <p:nvPicPr>
          <p:cNvPr id="22" name="Imagen 26"/>
          <p:cNvPicPr>
            <a:picLocks noChangeAspect="1"/>
          </p:cNvPicPr>
          <p:nvPr userDrawn="1"/>
        </p:nvPicPr>
        <p:blipFill>
          <a:blip r:embed="rId4"/>
          <a:stretch>
            <a:fillRect/>
          </a:stretch>
        </p:blipFill>
        <p:spPr>
          <a:xfrm>
            <a:off x="6482124" y="2135231"/>
            <a:ext cx="1429537" cy="1360644"/>
          </a:xfrm>
          <a:prstGeom prst="rect">
            <a:avLst/>
          </a:prstGeom>
        </p:spPr>
      </p:pic>
      <p:pic>
        <p:nvPicPr>
          <p:cNvPr id="23" name="Imagen 29"/>
          <p:cNvPicPr>
            <a:picLocks noChangeAspect="1"/>
          </p:cNvPicPr>
          <p:nvPr userDrawn="1"/>
        </p:nvPicPr>
        <p:blipFill>
          <a:blip r:embed="rId5"/>
          <a:stretch>
            <a:fillRect/>
          </a:stretch>
        </p:blipFill>
        <p:spPr>
          <a:xfrm>
            <a:off x="3671182" y="2135231"/>
            <a:ext cx="1429537" cy="1360644"/>
          </a:xfrm>
          <a:prstGeom prst="rect">
            <a:avLst/>
          </a:prstGeom>
        </p:spPr>
      </p:pic>
      <p:pic>
        <p:nvPicPr>
          <p:cNvPr id="24" name="Imagen 31"/>
          <p:cNvPicPr>
            <a:picLocks noChangeAspect="1"/>
          </p:cNvPicPr>
          <p:nvPr userDrawn="1"/>
        </p:nvPicPr>
        <p:blipFill>
          <a:blip r:embed="rId6"/>
          <a:stretch>
            <a:fillRect/>
          </a:stretch>
        </p:blipFill>
        <p:spPr>
          <a:xfrm>
            <a:off x="1138394" y="2135231"/>
            <a:ext cx="1429537" cy="1360644"/>
          </a:xfrm>
          <a:prstGeom prst="rect">
            <a:avLst/>
          </a:prstGeom>
        </p:spPr>
      </p:pic>
      <p:sp>
        <p:nvSpPr>
          <p:cNvPr id="25" name="Title 2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922601"/>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5" name="TextBox 14"/>
          <p:cNvSpPr txBox="1"/>
          <p:nvPr userDrawn="1"/>
        </p:nvSpPr>
        <p:spPr>
          <a:xfrm>
            <a:off x="776851" y="1733351"/>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01</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Primary</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26" name="TextBox 14"/>
          <p:cNvSpPr txBox="1"/>
          <p:nvPr userDrawn="1"/>
        </p:nvSpPr>
        <p:spPr>
          <a:xfrm>
            <a:off x="776851" y="3441817"/>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02</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Secondary</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27" name="TextBox 14"/>
          <p:cNvSpPr txBox="1"/>
          <p:nvPr userDrawn="1"/>
        </p:nvSpPr>
        <p:spPr>
          <a:xfrm>
            <a:off x="776851" y="4936233"/>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03</a:t>
            </a:r>
          </a:p>
          <a:p>
            <a:r>
              <a:rPr lang="es-MX" b="1" spc="-25">
                <a:solidFill>
                  <a:srgbClr val="000D45"/>
                </a:solidFill>
                <a:latin typeface="Times New Roman" panose="02020603050405020304" charset="0"/>
                <a:ea typeface="Times New Roman" panose="02020603050405020304" charset="0"/>
                <a:cs typeface="Times New Roman" panose="02020603050405020304" charset="0"/>
              </a:rPr>
              <a:t>Highlights</a:t>
            </a:r>
          </a:p>
        </p:txBody>
      </p:sp>
      <p:pic>
        <p:nvPicPr>
          <p:cNvPr id="28" name="Imagen 20"/>
          <p:cNvPicPr>
            <a:picLocks noChangeAspect="1"/>
          </p:cNvPicPr>
          <p:nvPr userDrawn="1"/>
        </p:nvPicPr>
        <p:blipFill>
          <a:blip r:embed="rId2"/>
          <a:stretch>
            <a:fillRect/>
          </a:stretch>
        </p:blipFill>
        <p:spPr>
          <a:xfrm>
            <a:off x="2910908" y="4936233"/>
            <a:ext cx="7772400" cy="1016265"/>
          </a:xfrm>
          <a:prstGeom prst="rect">
            <a:avLst/>
          </a:prstGeom>
        </p:spPr>
      </p:pic>
      <p:pic>
        <p:nvPicPr>
          <p:cNvPr id="29" name="Imagen 24"/>
          <p:cNvPicPr>
            <a:picLocks noChangeAspect="1"/>
          </p:cNvPicPr>
          <p:nvPr userDrawn="1"/>
        </p:nvPicPr>
        <p:blipFill>
          <a:blip r:embed="rId3"/>
          <a:stretch>
            <a:fillRect/>
          </a:stretch>
        </p:blipFill>
        <p:spPr>
          <a:xfrm>
            <a:off x="2910908" y="3295718"/>
            <a:ext cx="7772400" cy="1396920"/>
          </a:xfrm>
          <a:prstGeom prst="rect">
            <a:avLst/>
          </a:prstGeom>
        </p:spPr>
      </p:pic>
      <p:pic>
        <p:nvPicPr>
          <p:cNvPr id="30" name="Imagen 28"/>
          <p:cNvPicPr>
            <a:picLocks noChangeAspect="1"/>
          </p:cNvPicPr>
          <p:nvPr userDrawn="1"/>
        </p:nvPicPr>
        <p:blipFill rotWithShape="1">
          <a:blip r:embed="rId4"/>
          <a:srcRect b="20305"/>
          <a:stretch>
            <a:fillRect/>
          </a:stretch>
        </p:blipFill>
        <p:spPr>
          <a:xfrm>
            <a:off x="2875386" y="1448607"/>
            <a:ext cx="7772400" cy="1603516"/>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11601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1850" y="1709738"/>
            <a:ext cx="10515600" cy="2852737"/>
          </a:xfrm>
          <a:prstGeom prst="rect">
            <a:avLst/>
          </a:prstGeom>
        </p:spPr>
        <p:txBody>
          <a:bodyPr anchor="b">
            <a:normAutofit/>
          </a:bodyPr>
          <a:lstStyle>
            <a:lvl1pPr algn="ctr">
              <a:defRPr sz="2800">
                <a:solidFill>
                  <a:schemeClr val="tx2"/>
                </a:solidFill>
              </a:defRPr>
            </a:lvl1pPr>
          </a:lstStyle>
          <a:p>
            <a:r>
              <a:rPr lang="es-MX"/>
              <a:t>Haz clic para modificar el estilo de título del patrón</a:t>
            </a:r>
          </a:p>
        </p:txBody>
      </p:sp>
      <p:sp>
        <p:nvSpPr>
          <p:cNvPr id="3" name="Marcador de texto 2"/>
          <p:cNvSpPr>
            <a:spLocks noGrp="1"/>
          </p:cNvSpPr>
          <p:nvPr>
            <p:ph type="body" idx="1" hasCustomPrompt="1"/>
          </p:nvPr>
        </p:nvSpPr>
        <p:spPr>
          <a:xfrm>
            <a:off x="831850" y="4589463"/>
            <a:ext cx="10515600" cy="1500187"/>
          </a:xfrm>
        </p:spPr>
        <p:txBody>
          <a:bodyPr>
            <a:normAutofit/>
          </a:bodyPr>
          <a:lstStyle>
            <a:lvl1pPr marL="0" indent="0" algn="ctr">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4" name="Marcador de pie de página 4"/>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123994128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contenido 2"/>
          <p:cNvSpPr>
            <a:spLocks noGrp="1"/>
          </p:cNvSpPr>
          <p:nvPr>
            <p:ph sz="half" idx="1" hasCustomPrompt="1"/>
          </p:nvPr>
        </p:nvSpPr>
        <p:spPr>
          <a:xfrm>
            <a:off x="838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p:cNvSpPr>
            <a:spLocks noGrp="1"/>
          </p:cNvSpPr>
          <p:nvPr>
            <p:ph sz="half" idx="2" hasCustomPrompt="1"/>
          </p:nvPr>
        </p:nvSpPr>
        <p:spPr>
          <a:xfrm>
            <a:off x="6172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9" name="Slide Number Placeholder 8"/>
          <p:cNvSpPr>
            <a:spLocks noGrp="1"/>
          </p:cNvSpPr>
          <p:nvPr>
            <p:ph type="sldNum" sz="quarter" idx="11"/>
          </p:nvPr>
        </p:nvSpPr>
        <p:spPr/>
        <p:txBody>
          <a:bodyPr/>
          <a:lstStyle/>
          <a:p>
            <a:fld id="{356548CD-5D4D-B04A-A769-B1AE8BE662B8}" type="slidenum">
              <a:rPr lang="es-MX" smtClean="0"/>
              <a:t>‹#›</a:t>
            </a:fld>
            <a:endParaRPr lang="es-MX"/>
          </a:p>
        </p:txBody>
      </p:sp>
      <p:sp>
        <p:nvSpPr>
          <p:cNvPr id="5"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254779247"/>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365125"/>
            <a:ext cx="10515600" cy="1325563"/>
          </a:xfrm>
          <a:prstGeom prst="rect">
            <a:avLst/>
          </a:prstGeom>
        </p:spPr>
        <p:txBody>
          <a:bodyPr/>
          <a:lstStyle/>
          <a:p>
            <a:r>
              <a:rPr lang="es-MX"/>
              <a:t>Haz clic para modificar el estilo de título del patrón</a:t>
            </a:r>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92FE414D-9D9A-A649-978A-ED70954CC5F1}" type="datetime1">
              <a:rPr lang="es-MX" smtClean="0"/>
              <a:t>05/08/2025</a:t>
            </a:fld>
            <a:endParaRPr lang="es-MX"/>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s-MX"/>
          </a:p>
        </p:txBody>
      </p:sp>
      <p:sp>
        <p:nvSpPr>
          <p:cNvPr id="9" name="Marcador de número de diapositiva 8"/>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575984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2286000" y="2512463"/>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id="{177516F2-452D-753E-8BA4-DC5FFD44A0D8}"/>
              </a:ext>
            </a:extLst>
          </p:cNvPr>
          <p:cNvSpPr>
            <a:spLocks noGrp="1"/>
          </p:cNvSpPr>
          <p:nvPr>
            <p:ph type="subTitle" idx="1"/>
          </p:nvPr>
        </p:nvSpPr>
        <p:spPr>
          <a:xfrm>
            <a:off x="2285998" y="3133177"/>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a:p>
        </p:txBody>
      </p:sp>
      <p:sp>
        <p:nvSpPr>
          <p:cNvPr id="10" name="Marcador de pie de página 4">
            <a:extLst>
              <a:ext uri="{FF2B5EF4-FFF2-40B4-BE49-F238E27FC236}">
                <a16:creationId xmlns:a16="http://schemas.microsoft.com/office/drawing/2014/main" id="{4F0CD16D-8B5A-7CDD-CC47-6312192B9B8E}"/>
              </a:ext>
            </a:extLst>
          </p:cNvPr>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Tree>
    <p:extLst>
      <p:ext uri="{BB962C8B-B14F-4D97-AF65-F5344CB8AC3E}">
        <p14:creationId xmlns:p14="http://schemas.microsoft.com/office/powerpoint/2010/main" val="20351476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DF6D6E-7830-3415-9943-6A1809F0A8A7}"/>
              </a:ext>
            </a:extLst>
          </p:cNvPr>
          <p:cNvSpPr>
            <a:spLocks noGrp="1"/>
          </p:cNvSpPr>
          <p:nvPr>
            <p:ph type="title"/>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A42B37D5-B81B-EA95-ADEE-006BA978A293}"/>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142F519C-81C1-DAD1-05FB-9BC8C8E4A90C}"/>
              </a:ext>
            </a:extLst>
          </p:cNvPr>
          <p:cNvSpPr>
            <a:spLocks noGrp="1"/>
          </p:cNvSpPr>
          <p:nvPr>
            <p:ph type="dt" sz="half" idx="10"/>
          </p:nvPr>
        </p:nvSpPr>
        <p:spPr>
          <a:xfrm>
            <a:off x="453888" y="6356350"/>
            <a:ext cx="2743200" cy="365125"/>
          </a:xfrm>
          <a:prstGeom prst="rect">
            <a:avLst/>
          </a:prstGeom>
        </p:spPr>
        <p:txBody>
          <a:bodyPr/>
          <a:lstStyle/>
          <a:p>
            <a:fld id="{4B47806C-5A1B-E943-9EE5-EC940526ABD9}" type="datetime1">
              <a:rPr lang="es-MX" smtClean="0"/>
              <a:t>05/08/2025</a:t>
            </a:fld>
            <a:endParaRPr lang="es-MX"/>
          </a:p>
        </p:txBody>
      </p:sp>
      <p:sp>
        <p:nvSpPr>
          <p:cNvPr id="5" name="Marcador de pie de página 4">
            <a:extLst>
              <a:ext uri="{FF2B5EF4-FFF2-40B4-BE49-F238E27FC236}">
                <a16:creationId xmlns:a16="http://schemas.microsoft.com/office/drawing/2014/main" id="{54AF165E-09CD-2988-7625-B2E76277B493}"/>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a:extLst>
              <a:ext uri="{FF2B5EF4-FFF2-40B4-BE49-F238E27FC236}">
                <a16:creationId xmlns:a16="http://schemas.microsoft.com/office/drawing/2014/main" id="{C6B95FD4-6274-E19A-D3C3-2C4EE8469E2D}"/>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728508269"/>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276061" y="3804064"/>
            <a:ext cx="7832035" cy="1325563"/>
          </a:xfrm>
          <a:prstGeom prst="rect">
            <a:avLst/>
          </a:prstGeom>
        </p:spPr>
        <p:txBody>
          <a:bodyPr>
            <a:normAutofit/>
          </a:bodyPr>
          <a:lstStyle>
            <a:lvl1pPr>
              <a:defRPr sz="3200"/>
            </a:lvl1pPr>
          </a:lstStyle>
          <a:p>
            <a:r>
              <a:rPr lang="es-MX"/>
              <a:t>Haz clic para modificar el estilo de título del patrón</a:t>
            </a:r>
          </a:p>
        </p:txBody>
      </p:sp>
      <p:sp>
        <p:nvSpPr>
          <p:cNvPr id="3" name="Marcador de fecha 2"/>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FD5FA390-6D8D-434C-B776-4F4C303F929F}" type="datetime1">
              <a:rPr lang="es-MX" smtClean="0"/>
              <a:t>05/08/2025</a:t>
            </a:fld>
            <a:endParaRPr lang="es-MX"/>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s-MX"/>
          </a:p>
        </p:txBody>
      </p:sp>
      <p:sp>
        <p:nvSpPr>
          <p:cNvPr id="5" name="Marcador de número de diapositiva 4"/>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85441503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19E03ED0-82CE-C54D-BAD3-54C493B58F95}" type="datetime1">
              <a:rPr lang="es-MX" smtClean="0"/>
              <a:t>05/08/2025</a:t>
            </a:fld>
            <a:endParaRPr lang="es-MX"/>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MX"/>
          </a:p>
        </p:txBody>
      </p:sp>
      <p:sp>
        <p:nvSpPr>
          <p:cNvPr id="4" name="Marcador de número de diapositiva 3"/>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79367480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BD2977DB-1221-CE4C-85CD-745382053D96}" type="datetime1">
              <a:rPr lang="es-MX" smtClean="0"/>
              <a:t>05/08/2025</a:t>
            </a:fld>
            <a:endParaRPr lang="es-MX"/>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83427893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6F908EE3-8D2B-5745-AEB3-E54D02C2540D}" type="datetime1">
              <a:rPr lang="es-MX" smtClean="0"/>
              <a:t>05/08/2025</a:t>
            </a:fld>
            <a:endParaRPr lang="es-MX"/>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46197248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texto vertical 2"/>
          <p:cNvSpPr>
            <a:spLocks noGrp="1"/>
          </p:cNvSpPr>
          <p:nvPr>
            <p:ph type="body" orient="vert" idx="1" hasCustomPrompt="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4B47806C-5A1B-E943-9EE5-EC940526ABD9}" type="datetime1">
              <a:rPr lang="es-MX" smtClean="0"/>
              <a:t>05/08/2025</a:t>
            </a:fld>
            <a:endParaRPr lang="es-MX"/>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02588867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0" y="365125"/>
            <a:ext cx="2628900" cy="5811838"/>
          </a:xfrm>
          <a:prstGeom prst="rect">
            <a:avLst/>
          </a:prstGeom>
        </p:spPr>
        <p:txBody>
          <a:bodyPr vert="eaVert"/>
          <a:lstStyle/>
          <a:p>
            <a:r>
              <a:rPr lang="es-MX"/>
              <a:t>Haz clic para modificar el estilo de título del patrón</a:t>
            </a:r>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B1DCE303-397F-1C42-931B-3F52DC85BF4F}" type="datetime1">
              <a:rPr lang="es-MX" smtClean="0"/>
              <a:t>05/08/2025</a:t>
            </a:fld>
            <a:endParaRPr lang="es-MX"/>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07096230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688" y="401571"/>
            <a:ext cx="9144000" cy="430887"/>
          </a:xfrm>
          <a:prstGeom prst="rect">
            <a:avLst/>
          </a:prstGeom>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p:cNvSpPr>
            <a:spLocks noGrp="1"/>
          </p:cNvSpPr>
          <p:nvPr>
            <p:ph type="body" sz="quarter" idx="14"/>
          </p:nvPr>
        </p:nvSpPr>
        <p:spPr>
          <a:xfrm>
            <a:off x="928688" y="997728"/>
            <a:ext cx="10950828" cy="4726877"/>
          </a:xfrm>
        </p:spPr>
        <p:txBody>
          <a:bodyPr/>
          <a:lstStyle>
            <a:lvl1pPr marL="342900" indent="-342900">
              <a:buFont typeface="Arial" panose="020B0604020202020204" pitchFamily="34" charset="0"/>
              <a:buChar char="•"/>
              <a:defRPr sz="2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Click to edit Master text styles</a:t>
            </a:r>
          </a:p>
          <a:p>
            <a:pPr lvl="3"/>
            <a:r>
              <a:rPr lang="en-US"/>
              <a:t>Second level</a:t>
            </a:r>
          </a:p>
        </p:txBody>
      </p:sp>
      <p:sp>
        <p:nvSpPr>
          <p:cNvPr id="3" name="Text Placeholder 9"/>
          <p:cNvSpPr>
            <a:spLocks noGrp="1"/>
          </p:cNvSpPr>
          <p:nvPr>
            <p:ph type="body" sz="quarter" idx="15" hasCustomPrompt="1"/>
          </p:nvPr>
        </p:nvSpPr>
        <p:spPr>
          <a:xfrm>
            <a:off x="928688" y="5889875"/>
            <a:ext cx="9144000" cy="778357"/>
          </a:xfrm>
        </p:spPr>
        <p:txBody>
          <a:bodyPr anchor="b"/>
          <a:lstStyle>
            <a:lvl1pPr marL="0" indent="0">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251521405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0"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344488" y="6160679"/>
            <a:ext cx="1672522" cy="357055"/>
          </a:xfrm>
          <a:prstGeom prst="rect">
            <a:avLst/>
          </a:prstGeom>
        </p:spPr>
      </p:pic>
      <p:pic>
        <p:nvPicPr>
          <p:cNvPr id="6" name="Graphic 5"/>
          <p:cNvPicPr>
            <a:picLocks noChangeAspect="1"/>
          </p:cNvPicPr>
          <p:nvPr userDrawn="1"/>
        </p:nvPicPr>
        <p:blipFill>
          <a:blip r:embed="rId6">
            <a:extLst>
              <a:ext uri="{96DAC541-7B7A-43D3-8B79-37D633B846F1}">
                <asvg:svgBlip xmlns:asvg="http://schemas.microsoft.com/office/drawing/2016/SVG/main" r:embed="rId7"/>
              </a:ext>
            </a:extLst>
          </a:blip>
          <a:srcRect/>
          <a:stretch>
            <a:fillRect/>
          </a:stretch>
        </p:blipFill>
        <p:spPr>
          <a:xfrm>
            <a:off x="344488" y="317552"/>
            <a:ext cx="1076068" cy="439036"/>
          </a:xfrm>
          <a:prstGeom prst="rect">
            <a:avLst/>
          </a:prstGeom>
        </p:spPr>
      </p:pic>
      <p:sp>
        <p:nvSpPr>
          <p:cNvPr id="7" name="Title 1"/>
          <p:cNvSpPr>
            <a:spLocks noGrp="1"/>
          </p:cNvSpPr>
          <p:nvPr>
            <p:ph type="ctrTitle"/>
          </p:nvPr>
        </p:nvSpPr>
        <p:spPr>
          <a:xfrm>
            <a:off x="355607" y="3877048"/>
            <a:ext cx="4665973" cy="1354217"/>
          </a:xfrm>
          <a:prstGeom prst="rect">
            <a:avLst/>
          </a:prstGeom>
        </p:spPr>
        <p:txBody>
          <a:bodyPr anchor="b"/>
          <a:lstStyle>
            <a:lvl1pPr algn="l">
              <a:defRPr sz="44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1206888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3887" y="639887"/>
            <a:ext cx="11284225" cy="588357"/>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ea typeface="Times New Roman" panose="02020603050405020304" charset="0"/>
                <a:cs typeface="Times New Roman" panose="02020603050405020304" charset="0"/>
              </a:defRPr>
            </a:lvl1pPr>
          </a:lstStyle>
          <a:p>
            <a:fld id="{110DB9D9-FCC2-42A1-BC1B-A64962A86ED4}" type="datetimeFigureOut">
              <a:rPr lang="en-GB" smtClean="0"/>
              <a:t>05/08/2025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2E0DDB5-99C4-40AC-ACF2-13C19674CE84}" type="slidenum">
              <a:rPr lang="en-GB" smtClean="0"/>
              <a:t>‹#›</a:t>
            </a:fld>
            <a:endParaRPr lang="en-GB"/>
          </a:p>
        </p:txBody>
      </p:sp>
    </p:spTree>
    <p:extLst>
      <p:ext uri="{BB962C8B-B14F-4D97-AF65-F5344CB8AC3E}">
        <p14:creationId xmlns:p14="http://schemas.microsoft.com/office/powerpoint/2010/main" val="1480636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userDrawn="1">
  <p:cSld name="2_divider">
    <p:spTree>
      <p:nvGrpSpPr>
        <p:cNvPr id="1" name=""/>
        <p:cNvGrpSpPr/>
        <p:nvPr/>
      </p:nvGrpSpPr>
      <p:grpSpPr>
        <a:xfrm>
          <a:off x="0" y="0"/>
          <a:ext cx="0" cy="0"/>
          <a:chOff x="0" y="0"/>
          <a:chExt cx="0" cy="0"/>
        </a:xfrm>
      </p:grpSpPr>
      <p:pic>
        <p:nvPicPr>
          <p:cNvPr id="10"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344488" y="6160679"/>
            <a:ext cx="1672522" cy="357055"/>
          </a:xfrm>
          <a:prstGeom prst="rect">
            <a:avLst/>
          </a:prstGeom>
        </p:spPr>
      </p:pic>
      <p:pic>
        <p:nvPicPr>
          <p:cNvPr id="6" name="Graphic 5"/>
          <p:cNvPicPr>
            <a:picLocks noChangeAspect="1"/>
          </p:cNvPicPr>
          <p:nvPr userDrawn="1"/>
        </p:nvPicPr>
        <p:blipFill>
          <a:blip r:embed="rId6">
            <a:extLst>
              <a:ext uri="{96DAC541-7B7A-43D3-8B79-37D633B846F1}">
                <asvg:svgBlip xmlns:asvg="http://schemas.microsoft.com/office/drawing/2016/SVG/main" r:embed="rId7"/>
              </a:ext>
            </a:extLst>
          </a:blip>
          <a:srcRect/>
          <a:stretch>
            <a:fillRect/>
          </a:stretch>
        </p:blipFill>
        <p:spPr>
          <a:xfrm>
            <a:off x="344488" y="317552"/>
            <a:ext cx="1076068" cy="439036"/>
          </a:xfrm>
          <a:prstGeom prst="rect">
            <a:avLst/>
          </a:prstGeom>
        </p:spPr>
      </p:pic>
      <p:sp>
        <p:nvSpPr>
          <p:cNvPr id="7" name="Title 1"/>
          <p:cNvSpPr>
            <a:spLocks noGrp="1"/>
          </p:cNvSpPr>
          <p:nvPr>
            <p:ph type="ctrTitle" hasCustomPrompt="1"/>
          </p:nvPr>
        </p:nvSpPr>
        <p:spPr>
          <a:xfrm>
            <a:off x="355607" y="4061714"/>
            <a:ext cx="4665973" cy="1169551"/>
          </a:xfrm>
        </p:spPr>
        <p:txBody>
          <a:bodyPr anchor="b"/>
          <a:lstStyle>
            <a:lvl1pPr algn="l">
              <a:defRPr sz="3800" cap="none" baseline="0">
                <a:solidFill>
                  <a:schemeClr val="tx1"/>
                </a:solidFill>
              </a:defRPr>
            </a:lvl1pPr>
          </a:lstStyle>
          <a:p>
            <a:r>
              <a:rPr lang="en-US" dirty="0"/>
              <a:t>Click to edit master title style</a:t>
            </a:r>
          </a:p>
        </p:txBody>
      </p:sp>
      <p:sp>
        <p:nvSpPr>
          <p:cNvPr id="2" name="Text Placeholder 9"/>
          <p:cNvSpPr>
            <a:spLocks noGrp="1"/>
          </p:cNvSpPr>
          <p:nvPr>
            <p:ph type="body" sz="quarter" idx="15" hasCustomPrompt="1"/>
          </p:nvPr>
        </p:nvSpPr>
        <p:spPr>
          <a:xfrm>
            <a:off x="2361498" y="5889875"/>
            <a:ext cx="4409692" cy="778357"/>
          </a:xfrm>
        </p:spPr>
        <p:txBody>
          <a:bodyPr anchor="b"/>
          <a:lstStyle>
            <a:lvl1pPr marL="0" indent="0">
              <a:spcBef>
                <a:spcPts val="0"/>
              </a:spcBef>
              <a:spcAft>
                <a:spcPts val="0"/>
              </a:spcAft>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58275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7D2044A-2E97-AC13-5C13-7B6772283690}"/>
              </a:ext>
            </a:extLst>
          </p:cNvPr>
          <p:cNvSpPr>
            <a:spLocks noGrp="1"/>
          </p:cNvSpPr>
          <p:nvPr>
            <p:ph type="title" orient="vert"/>
          </p:nvPr>
        </p:nvSpPr>
        <p:spPr>
          <a:xfrm>
            <a:off x="8724900" y="365125"/>
            <a:ext cx="2628900" cy="5811838"/>
          </a:xfrm>
          <a:prstGeom prst="rect">
            <a:avLst/>
          </a:prstGeo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B3FD165A-5FA3-8AB8-EE9B-B04C7A9645FF}"/>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CD35DB99-76DB-C895-6893-2F7F4A5A1BCB}"/>
              </a:ext>
            </a:extLst>
          </p:cNvPr>
          <p:cNvSpPr>
            <a:spLocks noGrp="1"/>
          </p:cNvSpPr>
          <p:nvPr>
            <p:ph type="dt" sz="half" idx="10"/>
          </p:nvPr>
        </p:nvSpPr>
        <p:spPr>
          <a:xfrm>
            <a:off x="453888" y="6356350"/>
            <a:ext cx="2743200" cy="365125"/>
          </a:xfrm>
          <a:prstGeom prst="rect">
            <a:avLst/>
          </a:prstGeom>
        </p:spPr>
        <p:txBody>
          <a:bodyPr/>
          <a:lstStyle/>
          <a:p>
            <a:fld id="{B1DCE303-397F-1C42-931B-3F52DC85BF4F}" type="datetime1">
              <a:rPr lang="es-MX" smtClean="0"/>
              <a:t>05/08/2025</a:t>
            </a:fld>
            <a:endParaRPr lang="es-MX"/>
          </a:p>
        </p:txBody>
      </p:sp>
      <p:sp>
        <p:nvSpPr>
          <p:cNvPr id="5" name="Marcador de pie de página 4">
            <a:extLst>
              <a:ext uri="{FF2B5EF4-FFF2-40B4-BE49-F238E27FC236}">
                <a16:creationId xmlns:a16="http://schemas.microsoft.com/office/drawing/2014/main" id="{37764EB1-DC5D-7B76-DAAC-6CA3562F939A}"/>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a:extLst>
              <a:ext uri="{FF2B5EF4-FFF2-40B4-BE49-F238E27FC236}">
                <a16:creationId xmlns:a16="http://schemas.microsoft.com/office/drawing/2014/main" id="{8E186F27-0D88-A1E8-A232-7D1C491392F3}"/>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61327558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and sub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5033" y="500062"/>
            <a:ext cx="9144000" cy="430887"/>
          </a:xfrm>
        </p:spPr>
        <p:txBody>
          <a:bodyPr/>
          <a:lstStyle/>
          <a:p>
            <a:r>
              <a:rPr lang="en-US"/>
              <a:t>Click to edit Master 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6DC1D-D490-7E46-A920-5C725FF4807E}" type="slidenum">
              <a:rPr lang="en-US" smtClean="0"/>
              <a:t>‹#›</a:t>
            </a:fld>
            <a:endParaRPr lang="en-US"/>
          </a:p>
        </p:txBody>
      </p:sp>
      <p:sp>
        <p:nvSpPr>
          <p:cNvPr id="8" name="Subtitle 2"/>
          <p:cNvSpPr>
            <a:spLocks noGrp="1"/>
          </p:cNvSpPr>
          <p:nvPr>
            <p:ph type="subTitle" idx="13"/>
          </p:nvPr>
        </p:nvSpPr>
        <p:spPr>
          <a:xfrm>
            <a:off x="928688" y="987749"/>
            <a:ext cx="9144000" cy="246221"/>
          </a:xfrm>
        </p:spPr>
        <p:txBody>
          <a:bodyPr>
            <a:sp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838128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4" name="Oval 3"/>
          <p:cNvSpPr/>
          <p:nvPr userDrawn="1"/>
        </p:nvSpPr>
        <p:spPr bwMode="gray">
          <a:xfrm>
            <a:off x="6344667" y="6377521"/>
            <a:ext cx="329184" cy="329184"/>
          </a:xfrm>
          <a:prstGeom prst="ellipse">
            <a:avLst/>
          </a:prstGeom>
          <a:solidFill>
            <a:schemeClr val="bg1"/>
          </a:solidFill>
          <a:ln w="28575" cap="flat" cmpd="sng" algn="ctr">
            <a:noFill/>
            <a:prstDash val="solid"/>
            <a:miter lim="800000"/>
            <a:headEnd type="none" w="med" len="med"/>
            <a:tailEnd type="none" w="med" len="med"/>
          </a:ln>
          <a:effectLst>
            <a:outerShdw blurRad="50800" dist="38100" dir="2700000" sx="97000" sy="97000" algn="tl" rotWithShape="0">
              <a:prstClr val="black">
                <a:alpha val="86000"/>
              </a:prstClr>
            </a:outerShdw>
          </a:effectLst>
        </p:spPr>
        <p:txBody>
          <a:bodyPr vert="horz" wrap="square" lIns="91429" tIns="45715" rIns="91429" bIns="45715" numCol="1" rtlCol="0" anchor="ctr" anchorCtr="0" compatLnSpc="1">
            <a:noAutofit/>
          </a:bodyPr>
          <a:lstStyle/>
          <a:p>
            <a:pPr algn="ctr" fontAlgn="base">
              <a:lnSpc>
                <a:spcPct val="90000"/>
              </a:lnSpc>
              <a:spcAft>
                <a:spcPct val="0"/>
              </a:spcAft>
              <a:buClr>
                <a:schemeClr val="accent2"/>
              </a:buClr>
              <a:buSzPct val="90000"/>
            </a:pPr>
            <a:endParaRPr lang="en-IN" b="1">
              <a:solidFill>
                <a:schemeClr val="accent1"/>
              </a:solidFill>
              <a:latin typeface="+mj-lt"/>
              <a:ea typeface="Times New Roman" panose="02020603050405020304" charset="0"/>
              <a:cs typeface="Times New Roman" panose="02020603050405020304" charset="0"/>
            </a:endParaRPr>
          </a:p>
        </p:txBody>
      </p:sp>
      <p:sp>
        <p:nvSpPr>
          <p:cNvPr id="9" name="Oval 8"/>
          <p:cNvSpPr/>
          <p:nvPr userDrawn="1"/>
        </p:nvSpPr>
        <p:spPr bwMode="gray">
          <a:xfrm>
            <a:off x="5519927" y="6375743"/>
            <a:ext cx="329184" cy="329184"/>
          </a:xfrm>
          <a:prstGeom prst="ellipse">
            <a:avLst/>
          </a:prstGeom>
          <a:solidFill>
            <a:schemeClr val="bg1"/>
          </a:solidFill>
          <a:ln w="28575" cap="flat" cmpd="sng" algn="ctr">
            <a:noFill/>
            <a:prstDash val="solid"/>
            <a:miter lim="800000"/>
            <a:headEnd type="none" w="med" len="med"/>
            <a:tailEnd type="none" w="med" len="med"/>
          </a:ln>
          <a:effectLst>
            <a:outerShdw blurRad="50800" dist="38100" dir="2700000" sx="97000" sy="97000" algn="tl" rotWithShape="0">
              <a:prstClr val="black">
                <a:alpha val="86000"/>
              </a:prstClr>
            </a:outerShdw>
          </a:effectLst>
        </p:spPr>
        <p:txBody>
          <a:bodyPr vert="horz" wrap="square" lIns="91429" tIns="45715" rIns="91429" bIns="45715" numCol="1" rtlCol="0" anchor="ctr" anchorCtr="0" compatLnSpc="1">
            <a:noAutofit/>
          </a:bodyPr>
          <a:lstStyle/>
          <a:p>
            <a:pPr algn="ctr" fontAlgn="base">
              <a:lnSpc>
                <a:spcPct val="90000"/>
              </a:lnSpc>
              <a:spcAft>
                <a:spcPct val="0"/>
              </a:spcAft>
              <a:buClr>
                <a:schemeClr val="accent2"/>
              </a:buClr>
              <a:buSzPct val="90000"/>
            </a:pPr>
            <a:endParaRPr lang="en-IN" b="1">
              <a:solidFill>
                <a:schemeClr val="accent1"/>
              </a:solidFill>
              <a:latin typeface="+mj-lt"/>
              <a:ea typeface="Times New Roman" panose="02020603050405020304" charset="0"/>
              <a:cs typeface="Times New Roman" panose="02020603050405020304" charset="0"/>
            </a:endParaRPr>
          </a:p>
        </p:txBody>
      </p:sp>
      <p:sp>
        <p:nvSpPr>
          <p:cNvPr id="11" name="Freeform 5">
            <a:hlinkClick r:id="" action="ppaction://hlinkshowjump?jump=nextslide"/>
          </p:cNvPr>
          <p:cNvSpPr>
            <a:spLocks noEditPoints="1"/>
          </p:cNvSpPr>
          <p:nvPr userDrawn="1"/>
        </p:nvSpPr>
        <p:spPr bwMode="auto">
          <a:xfrm>
            <a:off x="6341111" y="6373965"/>
            <a:ext cx="332740" cy="332740"/>
          </a:xfrm>
          <a:custGeom>
            <a:avLst/>
            <a:gdLst>
              <a:gd name="T0" fmla="*/ 1936 w 4320"/>
              <a:gd name="T1" fmla="*/ 4307 h 4320"/>
              <a:gd name="T2" fmla="*/ 1616 w 4320"/>
              <a:gd name="T3" fmla="*/ 4248 h 4320"/>
              <a:gd name="T4" fmla="*/ 1316 w 4320"/>
              <a:gd name="T5" fmla="*/ 4147 h 4320"/>
              <a:gd name="T6" fmla="*/ 1036 w 4320"/>
              <a:gd name="T7" fmla="*/ 4002 h 4320"/>
              <a:gd name="T8" fmla="*/ 782 w 4320"/>
              <a:gd name="T9" fmla="*/ 3821 h 4320"/>
              <a:gd name="T10" fmla="*/ 558 w 4320"/>
              <a:gd name="T11" fmla="*/ 3606 h 4320"/>
              <a:gd name="T12" fmla="*/ 366 w 4320"/>
              <a:gd name="T13" fmla="*/ 3361 h 4320"/>
              <a:gd name="T14" fmla="*/ 210 w 4320"/>
              <a:gd name="T15" fmla="*/ 3091 h 4320"/>
              <a:gd name="T16" fmla="*/ 96 w 4320"/>
              <a:gd name="T17" fmla="*/ 2798 h 4320"/>
              <a:gd name="T18" fmla="*/ 24 w 4320"/>
              <a:gd name="T19" fmla="*/ 2486 h 4320"/>
              <a:gd name="T20" fmla="*/ 0 w 4320"/>
              <a:gd name="T21" fmla="*/ 2158 h 4320"/>
              <a:gd name="T22" fmla="*/ 18 w 4320"/>
              <a:gd name="T23" fmla="*/ 1882 h 4320"/>
              <a:gd name="T24" fmla="*/ 85 w 4320"/>
              <a:gd name="T25" fmla="*/ 1566 h 4320"/>
              <a:gd name="T26" fmla="*/ 195 w 4320"/>
              <a:gd name="T27" fmla="*/ 1268 h 4320"/>
              <a:gd name="T28" fmla="*/ 344 w 4320"/>
              <a:gd name="T29" fmla="*/ 992 h 4320"/>
              <a:gd name="T30" fmla="*/ 532 w 4320"/>
              <a:gd name="T31" fmla="*/ 741 h 4320"/>
              <a:gd name="T32" fmla="*/ 753 w 4320"/>
              <a:gd name="T33" fmla="*/ 523 h 4320"/>
              <a:gd name="T34" fmla="*/ 1003 w 4320"/>
              <a:gd name="T35" fmla="*/ 337 h 4320"/>
              <a:gd name="T36" fmla="*/ 1279 w 4320"/>
              <a:gd name="T37" fmla="*/ 188 h 4320"/>
              <a:gd name="T38" fmla="*/ 1576 w 4320"/>
              <a:gd name="T39" fmla="*/ 81 h 4320"/>
              <a:gd name="T40" fmla="*/ 1892 w 4320"/>
              <a:gd name="T41" fmla="*/ 17 h 4320"/>
              <a:gd name="T42" fmla="*/ 2168 w 4320"/>
              <a:gd name="T43" fmla="*/ 0 h 4320"/>
              <a:gd name="T44" fmla="*/ 2496 w 4320"/>
              <a:gd name="T45" fmla="*/ 28 h 4320"/>
              <a:gd name="T46" fmla="*/ 2809 w 4320"/>
              <a:gd name="T47" fmla="*/ 101 h 4320"/>
              <a:gd name="T48" fmla="*/ 3103 w 4320"/>
              <a:gd name="T49" fmla="*/ 217 h 4320"/>
              <a:gd name="T50" fmla="*/ 3374 w 4320"/>
              <a:gd name="T51" fmla="*/ 375 h 4320"/>
              <a:gd name="T52" fmla="*/ 3619 w 4320"/>
              <a:gd name="T53" fmla="*/ 569 h 4320"/>
              <a:gd name="T54" fmla="*/ 3832 w 4320"/>
              <a:gd name="T55" fmla="*/ 793 h 4320"/>
              <a:gd name="T56" fmla="*/ 4013 w 4320"/>
              <a:gd name="T57" fmla="*/ 1047 h 4320"/>
              <a:gd name="T58" fmla="*/ 4154 w 4320"/>
              <a:gd name="T59" fmla="*/ 1327 h 4320"/>
              <a:gd name="T60" fmla="*/ 4256 w 4320"/>
              <a:gd name="T61" fmla="*/ 1626 h 4320"/>
              <a:gd name="T62" fmla="*/ 4311 w 4320"/>
              <a:gd name="T63" fmla="*/ 1945 h 4320"/>
              <a:gd name="T64" fmla="*/ 4320 w 4320"/>
              <a:gd name="T65" fmla="*/ 2221 h 4320"/>
              <a:gd name="T66" fmla="*/ 4285 w 4320"/>
              <a:gd name="T67" fmla="*/ 2548 h 4320"/>
              <a:gd name="T68" fmla="*/ 4204 w 4320"/>
              <a:gd name="T69" fmla="*/ 2857 h 4320"/>
              <a:gd name="T70" fmla="*/ 4081 w 4320"/>
              <a:gd name="T71" fmla="*/ 3148 h 4320"/>
              <a:gd name="T72" fmla="*/ 3917 w 4320"/>
              <a:gd name="T73" fmla="*/ 3415 h 4320"/>
              <a:gd name="T74" fmla="*/ 3718 w 4320"/>
              <a:gd name="T75" fmla="*/ 3654 h 4320"/>
              <a:gd name="T76" fmla="*/ 3488 w 4320"/>
              <a:gd name="T77" fmla="*/ 3864 h 4320"/>
              <a:gd name="T78" fmla="*/ 3228 w 4320"/>
              <a:gd name="T79" fmla="*/ 4037 h 4320"/>
              <a:gd name="T80" fmla="*/ 2947 w 4320"/>
              <a:gd name="T81" fmla="*/ 4173 h 4320"/>
              <a:gd name="T82" fmla="*/ 2643 w 4320"/>
              <a:gd name="T83" fmla="*/ 4267 h 4320"/>
              <a:gd name="T84" fmla="*/ 2323 w 4320"/>
              <a:gd name="T85" fmla="*/ 4314 h 4320"/>
              <a:gd name="T86" fmla="*/ 2472 w 4320"/>
              <a:gd name="T87" fmla="*/ 2160 h 4320"/>
              <a:gd name="T88" fmla="*/ 1815 w 4320"/>
              <a:gd name="T89" fmla="*/ 2826 h 4320"/>
              <a:gd name="T90" fmla="*/ 1780 w 4320"/>
              <a:gd name="T91" fmla="*/ 2936 h 4320"/>
              <a:gd name="T92" fmla="*/ 1811 w 4320"/>
              <a:gd name="T93" fmla="*/ 3043 h 4320"/>
              <a:gd name="T94" fmla="*/ 1885 w 4320"/>
              <a:gd name="T95" fmla="*/ 3109 h 4320"/>
              <a:gd name="T96" fmla="*/ 1995 w 4320"/>
              <a:gd name="T97" fmla="*/ 3130 h 4320"/>
              <a:gd name="T98" fmla="*/ 2102 w 4320"/>
              <a:gd name="T99" fmla="*/ 3085 h 4320"/>
              <a:gd name="T100" fmla="*/ 2908 w 4320"/>
              <a:gd name="T101" fmla="*/ 2274 h 4320"/>
              <a:gd name="T102" fmla="*/ 2945 w 4320"/>
              <a:gd name="T103" fmla="*/ 2164 h 4320"/>
              <a:gd name="T104" fmla="*/ 2910 w 4320"/>
              <a:gd name="T105" fmla="*/ 2051 h 4320"/>
              <a:gd name="T106" fmla="*/ 2113 w 4320"/>
              <a:gd name="T107" fmla="*/ 1249 h 4320"/>
              <a:gd name="T108" fmla="*/ 2012 w 4320"/>
              <a:gd name="T109" fmla="*/ 1194 h 4320"/>
              <a:gd name="T110" fmla="*/ 1900 w 4320"/>
              <a:gd name="T111" fmla="*/ 1205 h 4320"/>
              <a:gd name="T112" fmla="*/ 1822 w 4320"/>
              <a:gd name="T113" fmla="*/ 1262 h 4320"/>
              <a:gd name="T114" fmla="*/ 1778 w 4320"/>
              <a:gd name="T115" fmla="*/ 1369 h 4320"/>
              <a:gd name="T116" fmla="*/ 1802 w 4320"/>
              <a:gd name="T117" fmla="*/ 1479 h 4320"/>
              <a:gd name="T118" fmla="*/ 2216 w 4320"/>
              <a:gd name="T119" fmla="*/ 190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20" h="4320">
                <a:moveTo>
                  <a:pt x="2157" y="4320"/>
                </a:moveTo>
                <a:lnTo>
                  <a:pt x="2157" y="4320"/>
                </a:lnTo>
                <a:lnTo>
                  <a:pt x="2102" y="4318"/>
                </a:lnTo>
                <a:lnTo>
                  <a:pt x="2045" y="4316"/>
                </a:lnTo>
                <a:lnTo>
                  <a:pt x="1992" y="4313"/>
                </a:lnTo>
                <a:lnTo>
                  <a:pt x="1936" y="4307"/>
                </a:lnTo>
                <a:lnTo>
                  <a:pt x="1881" y="4302"/>
                </a:lnTo>
                <a:lnTo>
                  <a:pt x="1828" y="4292"/>
                </a:lnTo>
                <a:lnTo>
                  <a:pt x="1774" y="4283"/>
                </a:lnTo>
                <a:lnTo>
                  <a:pt x="1721" y="4274"/>
                </a:lnTo>
                <a:lnTo>
                  <a:pt x="1669" y="4261"/>
                </a:lnTo>
                <a:lnTo>
                  <a:pt x="1616" y="4248"/>
                </a:lnTo>
                <a:lnTo>
                  <a:pt x="1565" y="4235"/>
                </a:lnTo>
                <a:lnTo>
                  <a:pt x="1515" y="4219"/>
                </a:lnTo>
                <a:lnTo>
                  <a:pt x="1463" y="4202"/>
                </a:lnTo>
                <a:lnTo>
                  <a:pt x="1414" y="4186"/>
                </a:lnTo>
                <a:lnTo>
                  <a:pt x="1364" y="4165"/>
                </a:lnTo>
                <a:lnTo>
                  <a:pt x="1316" y="4147"/>
                </a:lnTo>
                <a:lnTo>
                  <a:pt x="1268" y="4125"/>
                </a:lnTo>
                <a:lnTo>
                  <a:pt x="1220" y="4103"/>
                </a:lnTo>
                <a:lnTo>
                  <a:pt x="1172" y="4079"/>
                </a:lnTo>
                <a:lnTo>
                  <a:pt x="1126" y="4055"/>
                </a:lnTo>
                <a:lnTo>
                  <a:pt x="1080" y="4029"/>
                </a:lnTo>
                <a:lnTo>
                  <a:pt x="1036" y="4002"/>
                </a:lnTo>
                <a:lnTo>
                  <a:pt x="992" y="3974"/>
                </a:lnTo>
                <a:lnTo>
                  <a:pt x="948" y="3947"/>
                </a:lnTo>
                <a:lnTo>
                  <a:pt x="906" y="3917"/>
                </a:lnTo>
                <a:lnTo>
                  <a:pt x="863" y="3886"/>
                </a:lnTo>
                <a:lnTo>
                  <a:pt x="823" y="3855"/>
                </a:lnTo>
                <a:lnTo>
                  <a:pt x="782" y="3821"/>
                </a:lnTo>
                <a:lnTo>
                  <a:pt x="744" y="3788"/>
                </a:lnTo>
                <a:lnTo>
                  <a:pt x="705" y="3753"/>
                </a:lnTo>
                <a:lnTo>
                  <a:pt x="666" y="3718"/>
                </a:lnTo>
                <a:lnTo>
                  <a:pt x="630" y="3682"/>
                </a:lnTo>
                <a:lnTo>
                  <a:pt x="593" y="3645"/>
                </a:lnTo>
                <a:lnTo>
                  <a:pt x="558" y="3606"/>
                </a:lnTo>
                <a:lnTo>
                  <a:pt x="523" y="3567"/>
                </a:lnTo>
                <a:lnTo>
                  <a:pt x="490" y="3529"/>
                </a:lnTo>
                <a:lnTo>
                  <a:pt x="458" y="3488"/>
                </a:lnTo>
                <a:lnTo>
                  <a:pt x="425" y="3446"/>
                </a:lnTo>
                <a:lnTo>
                  <a:pt x="396" y="3406"/>
                </a:lnTo>
                <a:lnTo>
                  <a:pt x="366" y="3361"/>
                </a:lnTo>
                <a:lnTo>
                  <a:pt x="337" y="3319"/>
                </a:lnTo>
                <a:lnTo>
                  <a:pt x="309" y="3275"/>
                </a:lnTo>
                <a:lnTo>
                  <a:pt x="283" y="3229"/>
                </a:lnTo>
                <a:lnTo>
                  <a:pt x="258" y="3185"/>
                </a:lnTo>
                <a:lnTo>
                  <a:pt x="234" y="3139"/>
                </a:lnTo>
                <a:lnTo>
                  <a:pt x="210" y="3091"/>
                </a:lnTo>
                <a:lnTo>
                  <a:pt x="188" y="3043"/>
                </a:lnTo>
                <a:lnTo>
                  <a:pt x="167" y="2995"/>
                </a:lnTo>
                <a:lnTo>
                  <a:pt x="147" y="2947"/>
                </a:lnTo>
                <a:lnTo>
                  <a:pt x="129" y="2898"/>
                </a:lnTo>
                <a:lnTo>
                  <a:pt x="112" y="2848"/>
                </a:lnTo>
                <a:lnTo>
                  <a:pt x="96" y="2798"/>
                </a:lnTo>
                <a:lnTo>
                  <a:pt x="81" y="2747"/>
                </a:lnTo>
                <a:lnTo>
                  <a:pt x="66" y="2695"/>
                </a:lnTo>
                <a:lnTo>
                  <a:pt x="53" y="2644"/>
                </a:lnTo>
                <a:lnTo>
                  <a:pt x="42" y="2592"/>
                </a:lnTo>
                <a:lnTo>
                  <a:pt x="33" y="2539"/>
                </a:lnTo>
                <a:lnTo>
                  <a:pt x="24" y="2486"/>
                </a:lnTo>
                <a:lnTo>
                  <a:pt x="17" y="2432"/>
                </a:lnTo>
                <a:lnTo>
                  <a:pt x="11" y="2379"/>
                </a:lnTo>
                <a:lnTo>
                  <a:pt x="6" y="2324"/>
                </a:lnTo>
                <a:lnTo>
                  <a:pt x="4" y="2269"/>
                </a:lnTo>
                <a:lnTo>
                  <a:pt x="2" y="2213"/>
                </a:lnTo>
                <a:lnTo>
                  <a:pt x="0" y="2158"/>
                </a:lnTo>
                <a:lnTo>
                  <a:pt x="0" y="2158"/>
                </a:lnTo>
                <a:lnTo>
                  <a:pt x="2" y="2103"/>
                </a:lnTo>
                <a:lnTo>
                  <a:pt x="4" y="2046"/>
                </a:lnTo>
                <a:lnTo>
                  <a:pt x="7" y="1991"/>
                </a:lnTo>
                <a:lnTo>
                  <a:pt x="13" y="1937"/>
                </a:lnTo>
                <a:lnTo>
                  <a:pt x="18" y="1882"/>
                </a:lnTo>
                <a:lnTo>
                  <a:pt x="26" y="1829"/>
                </a:lnTo>
                <a:lnTo>
                  <a:pt x="35" y="1775"/>
                </a:lnTo>
                <a:lnTo>
                  <a:pt x="46" y="1722"/>
                </a:lnTo>
                <a:lnTo>
                  <a:pt x="57" y="1669"/>
                </a:lnTo>
                <a:lnTo>
                  <a:pt x="70" y="1617"/>
                </a:lnTo>
                <a:lnTo>
                  <a:pt x="85" y="1566"/>
                </a:lnTo>
                <a:lnTo>
                  <a:pt x="99" y="1514"/>
                </a:lnTo>
                <a:lnTo>
                  <a:pt x="116" y="1465"/>
                </a:lnTo>
                <a:lnTo>
                  <a:pt x="134" y="1413"/>
                </a:lnTo>
                <a:lnTo>
                  <a:pt x="153" y="1365"/>
                </a:lnTo>
                <a:lnTo>
                  <a:pt x="173" y="1316"/>
                </a:lnTo>
                <a:lnTo>
                  <a:pt x="195" y="1268"/>
                </a:lnTo>
                <a:lnTo>
                  <a:pt x="217" y="1220"/>
                </a:lnTo>
                <a:lnTo>
                  <a:pt x="241" y="1172"/>
                </a:lnTo>
                <a:lnTo>
                  <a:pt x="265" y="1126"/>
                </a:lnTo>
                <a:lnTo>
                  <a:pt x="291" y="1080"/>
                </a:lnTo>
                <a:lnTo>
                  <a:pt x="317" y="1036"/>
                </a:lnTo>
                <a:lnTo>
                  <a:pt x="344" y="992"/>
                </a:lnTo>
                <a:lnTo>
                  <a:pt x="374" y="948"/>
                </a:lnTo>
                <a:lnTo>
                  <a:pt x="403" y="905"/>
                </a:lnTo>
                <a:lnTo>
                  <a:pt x="434" y="863"/>
                </a:lnTo>
                <a:lnTo>
                  <a:pt x="466" y="822"/>
                </a:lnTo>
                <a:lnTo>
                  <a:pt x="499" y="782"/>
                </a:lnTo>
                <a:lnTo>
                  <a:pt x="532" y="741"/>
                </a:lnTo>
                <a:lnTo>
                  <a:pt x="567" y="703"/>
                </a:lnTo>
                <a:lnTo>
                  <a:pt x="602" y="666"/>
                </a:lnTo>
                <a:lnTo>
                  <a:pt x="639" y="629"/>
                </a:lnTo>
                <a:lnTo>
                  <a:pt x="676" y="592"/>
                </a:lnTo>
                <a:lnTo>
                  <a:pt x="714" y="557"/>
                </a:lnTo>
                <a:lnTo>
                  <a:pt x="753" y="523"/>
                </a:lnTo>
                <a:lnTo>
                  <a:pt x="793" y="489"/>
                </a:lnTo>
                <a:lnTo>
                  <a:pt x="834" y="456"/>
                </a:lnTo>
                <a:lnTo>
                  <a:pt x="874" y="425"/>
                </a:lnTo>
                <a:lnTo>
                  <a:pt x="917" y="396"/>
                </a:lnTo>
                <a:lnTo>
                  <a:pt x="959" y="366"/>
                </a:lnTo>
                <a:lnTo>
                  <a:pt x="1003" y="337"/>
                </a:lnTo>
                <a:lnTo>
                  <a:pt x="1047" y="309"/>
                </a:lnTo>
                <a:lnTo>
                  <a:pt x="1092" y="283"/>
                </a:lnTo>
                <a:lnTo>
                  <a:pt x="1138" y="258"/>
                </a:lnTo>
                <a:lnTo>
                  <a:pt x="1184" y="234"/>
                </a:lnTo>
                <a:lnTo>
                  <a:pt x="1231" y="210"/>
                </a:lnTo>
                <a:lnTo>
                  <a:pt x="1279" y="188"/>
                </a:lnTo>
                <a:lnTo>
                  <a:pt x="1327" y="167"/>
                </a:lnTo>
                <a:lnTo>
                  <a:pt x="1375" y="147"/>
                </a:lnTo>
                <a:lnTo>
                  <a:pt x="1425" y="129"/>
                </a:lnTo>
                <a:lnTo>
                  <a:pt x="1474" y="112"/>
                </a:lnTo>
                <a:lnTo>
                  <a:pt x="1526" y="96"/>
                </a:lnTo>
                <a:lnTo>
                  <a:pt x="1576" y="81"/>
                </a:lnTo>
                <a:lnTo>
                  <a:pt x="1627" y="66"/>
                </a:lnTo>
                <a:lnTo>
                  <a:pt x="1681" y="53"/>
                </a:lnTo>
                <a:lnTo>
                  <a:pt x="1732" y="42"/>
                </a:lnTo>
                <a:lnTo>
                  <a:pt x="1785" y="33"/>
                </a:lnTo>
                <a:lnTo>
                  <a:pt x="1839" y="24"/>
                </a:lnTo>
                <a:lnTo>
                  <a:pt x="1892" y="17"/>
                </a:lnTo>
                <a:lnTo>
                  <a:pt x="1947" y="11"/>
                </a:lnTo>
                <a:lnTo>
                  <a:pt x="2001" y="6"/>
                </a:lnTo>
                <a:lnTo>
                  <a:pt x="2056" y="4"/>
                </a:lnTo>
                <a:lnTo>
                  <a:pt x="2111" y="2"/>
                </a:lnTo>
                <a:lnTo>
                  <a:pt x="2168" y="0"/>
                </a:lnTo>
                <a:lnTo>
                  <a:pt x="2168" y="0"/>
                </a:lnTo>
                <a:lnTo>
                  <a:pt x="2224" y="2"/>
                </a:lnTo>
                <a:lnTo>
                  <a:pt x="2279" y="4"/>
                </a:lnTo>
                <a:lnTo>
                  <a:pt x="2334" y="7"/>
                </a:lnTo>
                <a:lnTo>
                  <a:pt x="2389" y="13"/>
                </a:lnTo>
                <a:lnTo>
                  <a:pt x="2443" y="18"/>
                </a:lnTo>
                <a:lnTo>
                  <a:pt x="2496" y="28"/>
                </a:lnTo>
                <a:lnTo>
                  <a:pt x="2549" y="37"/>
                </a:lnTo>
                <a:lnTo>
                  <a:pt x="2603" y="46"/>
                </a:lnTo>
                <a:lnTo>
                  <a:pt x="2656" y="59"/>
                </a:lnTo>
                <a:lnTo>
                  <a:pt x="2708" y="72"/>
                </a:lnTo>
                <a:lnTo>
                  <a:pt x="2759" y="85"/>
                </a:lnTo>
                <a:lnTo>
                  <a:pt x="2809" y="101"/>
                </a:lnTo>
                <a:lnTo>
                  <a:pt x="2860" y="118"/>
                </a:lnTo>
                <a:lnTo>
                  <a:pt x="2910" y="134"/>
                </a:lnTo>
                <a:lnTo>
                  <a:pt x="2960" y="155"/>
                </a:lnTo>
                <a:lnTo>
                  <a:pt x="3008" y="175"/>
                </a:lnTo>
                <a:lnTo>
                  <a:pt x="3055" y="195"/>
                </a:lnTo>
                <a:lnTo>
                  <a:pt x="3103" y="217"/>
                </a:lnTo>
                <a:lnTo>
                  <a:pt x="3151" y="241"/>
                </a:lnTo>
                <a:lnTo>
                  <a:pt x="3197" y="267"/>
                </a:lnTo>
                <a:lnTo>
                  <a:pt x="3241" y="291"/>
                </a:lnTo>
                <a:lnTo>
                  <a:pt x="3287" y="318"/>
                </a:lnTo>
                <a:lnTo>
                  <a:pt x="3332" y="346"/>
                </a:lnTo>
                <a:lnTo>
                  <a:pt x="3374" y="375"/>
                </a:lnTo>
                <a:lnTo>
                  <a:pt x="3416" y="405"/>
                </a:lnTo>
                <a:lnTo>
                  <a:pt x="3459" y="436"/>
                </a:lnTo>
                <a:lnTo>
                  <a:pt x="3501" y="467"/>
                </a:lnTo>
                <a:lnTo>
                  <a:pt x="3540" y="500"/>
                </a:lnTo>
                <a:lnTo>
                  <a:pt x="3580" y="534"/>
                </a:lnTo>
                <a:lnTo>
                  <a:pt x="3619" y="569"/>
                </a:lnTo>
                <a:lnTo>
                  <a:pt x="3657" y="603"/>
                </a:lnTo>
                <a:lnTo>
                  <a:pt x="3694" y="640"/>
                </a:lnTo>
                <a:lnTo>
                  <a:pt x="3729" y="677"/>
                </a:lnTo>
                <a:lnTo>
                  <a:pt x="3764" y="716"/>
                </a:lnTo>
                <a:lnTo>
                  <a:pt x="3799" y="754"/>
                </a:lnTo>
                <a:lnTo>
                  <a:pt x="3832" y="793"/>
                </a:lnTo>
                <a:lnTo>
                  <a:pt x="3865" y="833"/>
                </a:lnTo>
                <a:lnTo>
                  <a:pt x="3897" y="876"/>
                </a:lnTo>
                <a:lnTo>
                  <a:pt x="3926" y="918"/>
                </a:lnTo>
                <a:lnTo>
                  <a:pt x="3956" y="960"/>
                </a:lnTo>
                <a:lnTo>
                  <a:pt x="3985" y="1003"/>
                </a:lnTo>
                <a:lnTo>
                  <a:pt x="4013" y="1047"/>
                </a:lnTo>
                <a:lnTo>
                  <a:pt x="4038" y="1093"/>
                </a:lnTo>
                <a:lnTo>
                  <a:pt x="4064" y="1139"/>
                </a:lnTo>
                <a:lnTo>
                  <a:pt x="4088" y="1185"/>
                </a:lnTo>
                <a:lnTo>
                  <a:pt x="4112" y="1231"/>
                </a:lnTo>
                <a:lnTo>
                  <a:pt x="4134" y="1279"/>
                </a:lnTo>
                <a:lnTo>
                  <a:pt x="4154" y="1327"/>
                </a:lnTo>
                <a:lnTo>
                  <a:pt x="4175" y="1376"/>
                </a:lnTo>
                <a:lnTo>
                  <a:pt x="4193" y="1424"/>
                </a:lnTo>
                <a:lnTo>
                  <a:pt x="4210" y="1474"/>
                </a:lnTo>
                <a:lnTo>
                  <a:pt x="4226" y="1525"/>
                </a:lnTo>
                <a:lnTo>
                  <a:pt x="4241" y="1577"/>
                </a:lnTo>
                <a:lnTo>
                  <a:pt x="4256" y="1626"/>
                </a:lnTo>
                <a:lnTo>
                  <a:pt x="4267" y="1680"/>
                </a:lnTo>
                <a:lnTo>
                  <a:pt x="4280" y="1731"/>
                </a:lnTo>
                <a:lnTo>
                  <a:pt x="4289" y="1785"/>
                </a:lnTo>
                <a:lnTo>
                  <a:pt x="4298" y="1838"/>
                </a:lnTo>
                <a:lnTo>
                  <a:pt x="4305" y="1891"/>
                </a:lnTo>
                <a:lnTo>
                  <a:pt x="4311" y="1945"/>
                </a:lnTo>
                <a:lnTo>
                  <a:pt x="4314" y="2000"/>
                </a:lnTo>
                <a:lnTo>
                  <a:pt x="4318" y="2055"/>
                </a:lnTo>
                <a:lnTo>
                  <a:pt x="4320" y="2110"/>
                </a:lnTo>
                <a:lnTo>
                  <a:pt x="4320" y="2166"/>
                </a:lnTo>
                <a:lnTo>
                  <a:pt x="4320" y="2166"/>
                </a:lnTo>
                <a:lnTo>
                  <a:pt x="4320" y="2221"/>
                </a:lnTo>
                <a:lnTo>
                  <a:pt x="4316" y="2276"/>
                </a:lnTo>
                <a:lnTo>
                  <a:pt x="4313" y="2331"/>
                </a:lnTo>
                <a:lnTo>
                  <a:pt x="4309" y="2386"/>
                </a:lnTo>
                <a:lnTo>
                  <a:pt x="4302" y="2440"/>
                </a:lnTo>
                <a:lnTo>
                  <a:pt x="4294" y="2495"/>
                </a:lnTo>
                <a:lnTo>
                  <a:pt x="4285" y="2548"/>
                </a:lnTo>
                <a:lnTo>
                  <a:pt x="4274" y="2602"/>
                </a:lnTo>
                <a:lnTo>
                  <a:pt x="4263" y="2653"/>
                </a:lnTo>
                <a:lnTo>
                  <a:pt x="4250" y="2705"/>
                </a:lnTo>
                <a:lnTo>
                  <a:pt x="4235" y="2756"/>
                </a:lnTo>
                <a:lnTo>
                  <a:pt x="4221" y="2808"/>
                </a:lnTo>
                <a:lnTo>
                  <a:pt x="4204" y="2857"/>
                </a:lnTo>
                <a:lnTo>
                  <a:pt x="4186" y="2909"/>
                </a:lnTo>
                <a:lnTo>
                  <a:pt x="4167" y="2957"/>
                </a:lnTo>
                <a:lnTo>
                  <a:pt x="4147" y="3006"/>
                </a:lnTo>
                <a:lnTo>
                  <a:pt x="4125" y="3054"/>
                </a:lnTo>
                <a:lnTo>
                  <a:pt x="4103" y="3102"/>
                </a:lnTo>
                <a:lnTo>
                  <a:pt x="4081" y="3148"/>
                </a:lnTo>
                <a:lnTo>
                  <a:pt x="4055" y="3194"/>
                </a:lnTo>
                <a:lnTo>
                  <a:pt x="4029" y="3240"/>
                </a:lnTo>
                <a:lnTo>
                  <a:pt x="4003" y="3286"/>
                </a:lnTo>
                <a:lnTo>
                  <a:pt x="3976" y="3330"/>
                </a:lnTo>
                <a:lnTo>
                  <a:pt x="3946" y="3372"/>
                </a:lnTo>
                <a:lnTo>
                  <a:pt x="3917" y="3415"/>
                </a:lnTo>
                <a:lnTo>
                  <a:pt x="3886" y="3457"/>
                </a:lnTo>
                <a:lnTo>
                  <a:pt x="3854" y="3498"/>
                </a:lnTo>
                <a:lnTo>
                  <a:pt x="3821" y="3538"/>
                </a:lnTo>
                <a:lnTo>
                  <a:pt x="3788" y="3579"/>
                </a:lnTo>
                <a:lnTo>
                  <a:pt x="3753" y="3617"/>
                </a:lnTo>
                <a:lnTo>
                  <a:pt x="3718" y="3654"/>
                </a:lnTo>
                <a:lnTo>
                  <a:pt x="3681" y="3693"/>
                </a:lnTo>
                <a:lnTo>
                  <a:pt x="3644" y="3728"/>
                </a:lnTo>
                <a:lnTo>
                  <a:pt x="3606" y="3763"/>
                </a:lnTo>
                <a:lnTo>
                  <a:pt x="3567" y="3797"/>
                </a:lnTo>
                <a:lnTo>
                  <a:pt x="3529" y="3831"/>
                </a:lnTo>
                <a:lnTo>
                  <a:pt x="3488" y="3864"/>
                </a:lnTo>
                <a:lnTo>
                  <a:pt x="3446" y="3895"/>
                </a:lnTo>
                <a:lnTo>
                  <a:pt x="3405" y="3924"/>
                </a:lnTo>
                <a:lnTo>
                  <a:pt x="3361" y="3956"/>
                </a:lnTo>
                <a:lnTo>
                  <a:pt x="3319" y="3983"/>
                </a:lnTo>
                <a:lnTo>
                  <a:pt x="3275" y="4011"/>
                </a:lnTo>
                <a:lnTo>
                  <a:pt x="3228" y="4037"/>
                </a:lnTo>
                <a:lnTo>
                  <a:pt x="3184" y="4062"/>
                </a:lnTo>
                <a:lnTo>
                  <a:pt x="3138" y="4086"/>
                </a:lnTo>
                <a:lnTo>
                  <a:pt x="3090" y="4110"/>
                </a:lnTo>
                <a:lnTo>
                  <a:pt x="3043" y="4132"/>
                </a:lnTo>
                <a:lnTo>
                  <a:pt x="2995" y="4153"/>
                </a:lnTo>
                <a:lnTo>
                  <a:pt x="2947" y="4173"/>
                </a:lnTo>
                <a:lnTo>
                  <a:pt x="2897" y="4191"/>
                </a:lnTo>
                <a:lnTo>
                  <a:pt x="2847" y="4208"/>
                </a:lnTo>
                <a:lnTo>
                  <a:pt x="2798" y="4224"/>
                </a:lnTo>
                <a:lnTo>
                  <a:pt x="2746" y="4239"/>
                </a:lnTo>
                <a:lnTo>
                  <a:pt x="2695" y="4254"/>
                </a:lnTo>
                <a:lnTo>
                  <a:pt x="2643" y="4267"/>
                </a:lnTo>
                <a:lnTo>
                  <a:pt x="2590" y="4278"/>
                </a:lnTo>
                <a:lnTo>
                  <a:pt x="2538" y="4287"/>
                </a:lnTo>
                <a:lnTo>
                  <a:pt x="2485" y="4296"/>
                </a:lnTo>
                <a:lnTo>
                  <a:pt x="2431" y="4303"/>
                </a:lnTo>
                <a:lnTo>
                  <a:pt x="2376" y="4309"/>
                </a:lnTo>
                <a:lnTo>
                  <a:pt x="2323" y="4314"/>
                </a:lnTo>
                <a:lnTo>
                  <a:pt x="2268" y="4316"/>
                </a:lnTo>
                <a:lnTo>
                  <a:pt x="2212" y="4318"/>
                </a:lnTo>
                <a:lnTo>
                  <a:pt x="2157" y="4320"/>
                </a:lnTo>
                <a:lnTo>
                  <a:pt x="2157" y="4320"/>
                </a:lnTo>
                <a:close/>
                <a:moveTo>
                  <a:pt x="2472" y="2160"/>
                </a:moveTo>
                <a:lnTo>
                  <a:pt x="2472" y="2160"/>
                </a:lnTo>
                <a:lnTo>
                  <a:pt x="2441" y="2191"/>
                </a:lnTo>
                <a:lnTo>
                  <a:pt x="2441" y="2191"/>
                </a:lnTo>
                <a:lnTo>
                  <a:pt x="1841" y="2795"/>
                </a:lnTo>
                <a:lnTo>
                  <a:pt x="1841" y="2795"/>
                </a:lnTo>
                <a:lnTo>
                  <a:pt x="1826" y="2809"/>
                </a:lnTo>
                <a:lnTo>
                  <a:pt x="1815" y="2826"/>
                </a:lnTo>
                <a:lnTo>
                  <a:pt x="1804" y="2843"/>
                </a:lnTo>
                <a:lnTo>
                  <a:pt x="1795" y="2861"/>
                </a:lnTo>
                <a:lnTo>
                  <a:pt x="1789" y="2879"/>
                </a:lnTo>
                <a:lnTo>
                  <a:pt x="1784" y="2898"/>
                </a:lnTo>
                <a:lnTo>
                  <a:pt x="1782" y="2916"/>
                </a:lnTo>
                <a:lnTo>
                  <a:pt x="1780" y="2936"/>
                </a:lnTo>
                <a:lnTo>
                  <a:pt x="1780" y="2955"/>
                </a:lnTo>
                <a:lnTo>
                  <a:pt x="1784" y="2973"/>
                </a:lnTo>
                <a:lnTo>
                  <a:pt x="1787" y="2992"/>
                </a:lnTo>
                <a:lnTo>
                  <a:pt x="1795" y="3010"/>
                </a:lnTo>
                <a:lnTo>
                  <a:pt x="1802" y="3027"/>
                </a:lnTo>
                <a:lnTo>
                  <a:pt x="1811" y="3043"/>
                </a:lnTo>
                <a:lnTo>
                  <a:pt x="1824" y="3060"/>
                </a:lnTo>
                <a:lnTo>
                  <a:pt x="1837" y="3074"/>
                </a:lnTo>
                <a:lnTo>
                  <a:pt x="1837" y="3074"/>
                </a:lnTo>
                <a:lnTo>
                  <a:pt x="1852" y="3087"/>
                </a:lnTo>
                <a:lnTo>
                  <a:pt x="1868" y="3100"/>
                </a:lnTo>
                <a:lnTo>
                  <a:pt x="1885" y="3109"/>
                </a:lnTo>
                <a:lnTo>
                  <a:pt x="1903" y="3117"/>
                </a:lnTo>
                <a:lnTo>
                  <a:pt x="1922" y="3124"/>
                </a:lnTo>
                <a:lnTo>
                  <a:pt x="1940" y="3128"/>
                </a:lnTo>
                <a:lnTo>
                  <a:pt x="1958" y="3131"/>
                </a:lnTo>
                <a:lnTo>
                  <a:pt x="1977" y="3131"/>
                </a:lnTo>
                <a:lnTo>
                  <a:pt x="1995" y="3130"/>
                </a:lnTo>
                <a:lnTo>
                  <a:pt x="2016" y="3128"/>
                </a:lnTo>
                <a:lnTo>
                  <a:pt x="2034" y="3122"/>
                </a:lnTo>
                <a:lnTo>
                  <a:pt x="2050" y="3115"/>
                </a:lnTo>
                <a:lnTo>
                  <a:pt x="2069" y="3108"/>
                </a:lnTo>
                <a:lnTo>
                  <a:pt x="2085" y="3096"/>
                </a:lnTo>
                <a:lnTo>
                  <a:pt x="2102" y="3085"/>
                </a:lnTo>
                <a:lnTo>
                  <a:pt x="2119" y="3071"/>
                </a:lnTo>
                <a:lnTo>
                  <a:pt x="2119" y="3071"/>
                </a:lnTo>
                <a:lnTo>
                  <a:pt x="2881" y="2309"/>
                </a:lnTo>
                <a:lnTo>
                  <a:pt x="2881" y="2309"/>
                </a:lnTo>
                <a:lnTo>
                  <a:pt x="2895" y="2292"/>
                </a:lnTo>
                <a:lnTo>
                  <a:pt x="2908" y="2274"/>
                </a:lnTo>
                <a:lnTo>
                  <a:pt x="2919" y="2258"/>
                </a:lnTo>
                <a:lnTo>
                  <a:pt x="2928" y="2239"/>
                </a:lnTo>
                <a:lnTo>
                  <a:pt x="2936" y="2221"/>
                </a:lnTo>
                <a:lnTo>
                  <a:pt x="2941" y="2200"/>
                </a:lnTo>
                <a:lnTo>
                  <a:pt x="2945" y="2182"/>
                </a:lnTo>
                <a:lnTo>
                  <a:pt x="2945" y="2164"/>
                </a:lnTo>
                <a:lnTo>
                  <a:pt x="2945" y="2143"/>
                </a:lnTo>
                <a:lnTo>
                  <a:pt x="2941" y="2125"/>
                </a:lnTo>
                <a:lnTo>
                  <a:pt x="2938" y="2105"/>
                </a:lnTo>
                <a:lnTo>
                  <a:pt x="2930" y="2086"/>
                </a:lnTo>
                <a:lnTo>
                  <a:pt x="2921" y="2068"/>
                </a:lnTo>
                <a:lnTo>
                  <a:pt x="2910" y="2051"/>
                </a:lnTo>
                <a:lnTo>
                  <a:pt x="2897" y="2033"/>
                </a:lnTo>
                <a:lnTo>
                  <a:pt x="2881" y="2016"/>
                </a:lnTo>
                <a:lnTo>
                  <a:pt x="2881" y="2016"/>
                </a:lnTo>
                <a:lnTo>
                  <a:pt x="2498" y="1632"/>
                </a:lnTo>
                <a:lnTo>
                  <a:pt x="2113" y="1249"/>
                </a:lnTo>
                <a:lnTo>
                  <a:pt x="2113" y="1249"/>
                </a:lnTo>
                <a:lnTo>
                  <a:pt x="2098" y="1236"/>
                </a:lnTo>
                <a:lnTo>
                  <a:pt x="2082" y="1224"/>
                </a:lnTo>
                <a:lnTo>
                  <a:pt x="2065" y="1214"/>
                </a:lnTo>
                <a:lnTo>
                  <a:pt x="2047" y="1205"/>
                </a:lnTo>
                <a:lnTo>
                  <a:pt x="2030" y="1200"/>
                </a:lnTo>
                <a:lnTo>
                  <a:pt x="2012" y="1194"/>
                </a:lnTo>
                <a:lnTo>
                  <a:pt x="1992" y="1192"/>
                </a:lnTo>
                <a:lnTo>
                  <a:pt x="1973" y="1190"/>
                </a:lnTo>
                <a:lnTo>
                  <a:pt x="1955" y="1190"/>
                </a:lnTo>
                <a:lnTo>
                  <a:pt x="1936" y="1194"/>
                </a:lnTo>
                <a:lnTo>
                  <a:pt x="1918" y="1198"/>
                </a:lnTo>
                <a:lnTo>
                  <a:pt x="1900" y="1205"/>
                </a:lnTo>
                <a:lnTo>
                  <a:pt x="1883" y="1212"/>
                </a:lnTo>
                <a:lnTo>
                  <a:pt x="1866" y="1222"/>
                </a:lnTo>
                <a:lnTo>
                  <a:pt x="1850" y="1235"/>
                </a:lnTo>
                <a:lnTo>
                  <a:pt x="1835" y="1247"/>
                </a:lnTo>
                <a:lnTo>
                  <a:pt x="1835" y="1247"/>
                </a:lnTo>
                <a:lnTo>
                  <a:pt x="1822" y="1262"/>
                </a:lnTo>
                <a:lnTo>
                  <a:pt x="1809" y="1279"/>
                </a:lnTo>
                <a:lnTo>
                  <a:pt x="1800" y="1295"/>
                </a:lnTo>
                <a:lnTo>
                  <a:pt x="1791" y="1314"/>
                </a:lnTo>
                <a:lnTo>
                  <a:pt x="1785" y="1330"/>
                </a:lnTo>
                <a:lnTo>
                  <a:pt x="1782" y="1349"/>
                </a:lnTo>
                <a:lnTo>
                  <a:pt x="1778" y="1369"/>
                </a:lnTo>
                <a:lnTo>
                  <a:pt x="1778" y="1387"/>
                </a:lnTo>
                <a:lnTo>
                  <a:pt x="1778" y="1406"/>
                </a:lnTo>
                <a:lnTo>
                  <a:pt x="1782" y="1424"/>
                </a:lnTo>
                <a:lnTo>
                  <a:pt x="1787" y="1442"/>
                </a:lnTo>
                <a:lnTo>
                  <a:pt x="1793" y="1461"/>
                </a:lnTo>
                <a:lnTo>
                  <a:pt x="1802" y="1479"/>
                </a:lnTo>
                <a:lnTo>
                  <a:pt x="1811" y="1496"/>
                </a:lnTo>
                <a:lnTo>
                  <a:pt x="1824" y="1512"/>
                </a:lnTo>
                <a:lnTo>
                  <a:pt x="1839" y="1527"/>
                </a:lnTo>
                <a:lnTo>
                  <a:pt x="1839" y="1527"/>
                </a:lnTo>
                <a:lnTo>
                  <a:pt x="2216" y="1904"/>
                </a:lnTo>
                <a:lnTo>
                  <a:pt x="2216" y="1904"/>
                </a:lnTo>
                <a:lnTo>
                  <a:pt x="2472" y="2160"/>
                </a:lnTo>
                <a:lnTo>
                  <a:pt x="2472" y="2160"/>
                </a:lnTo>
                <a:close/>
              </a:path>
            </a:pathLst>
          </a:custGeom>
          <a:solidFill>
            <a:schemeClr val="accent1"/>
          </a:solidFill>
          <a:ln w="9525">
            <a:solidFill>
              <a:schemeClr val="bg1"/>
            </a:solidFill>
            <a:round/>
          </a:ln>
        </p:spPr>
        <p:txBody>
          <a:bodyPr vert="horz" wrap="square" lIns="91440" tIns="45720" rIns="91440" bIns="45720" numCol="1" anchor="t" anchorCtr="0" compatLnSpc="1"/>
          <a:lstStyle/>
          <a:p>
            <a:endParaRPr lang="en-IN">
              <a:latin typeface="+mj-lt"/>
              <a:ea typeface="Times New Roman" panose="02020603050405020304" charset="0"/>
              <a:cs typeface="Times New Roman" panose="02020603050405020304" charset="0"/>
            </a:endParaRPr>
          </a:p>
        </p:txBody>
      </p:sp>
      <p:sp>
        <p:nvSpPr>
          <p:cNvPr id="12" name="Freeform 5">
            <a:hlinkClick r:id="" action="ppaction://hlinkshowjump?jump=previousslide"/>
          </p:cNvPr>
          <p:cNvSpPr>
            <a:spLocks noEditPoints="1"/>
          </p:cNvSpPr>
          <p:nvPr userDrawn="1"/>
        </p:nvSpPr>
        <p:spPr bwMode="auto">
          <a:xfrm flipH="1">
            <a:off x="5518149" y="6373965"/>
            <a:ext cx="332740" cy="332740"/>
          </a:xfrm>
          <a:custGeom>
            <a:avLst/>
            <a:gdLst>
              <a:gd name="T0" fmla="*/ 1936 w 4320"/>
              <a:gd name="T1" fmla="*/ 4307 h 4320"/>
              <a:gd name="T2" fmla="*/ 1616 w 4320"/>
              <a:gd name="T3" fmla="*/ 4248 h 4320"/>
              <a:gd name="T4" fmla="*/ 1316 w 4320"/>
              <a:gd name="T5" fmla="*/ 4147 h 4320"/>
              <a:gd name="T6" fmla="*/ 1036 w 4320"/>
              <a:gd name="T7" fmla="*/ 4002 h 4320"/>
              <a:gd name="T8" fmla="*/ 782 w 4320"/>
              <a:gd name="T9" fmla="*/ 3821 h 4320"/>
              <a:gd name="T10" fmla="*/ 558 w 4320"/>
              <a:gd name="T11" fmla="*/ 3606 h 4320"/>
              <a:gd name="T12" fmla="*/ 366 w 4320"/>
              <a:gd name="T13" fmla="*/ 3361 h 4320"/>
              <a:gd name="T14" fmla="*/ 210 w 4320"/>
              <a:gd name="T15" fmla="*/ 3091 h 4320"/>
              <a:gd name="T16" fmla="*/ 96 w 4320"/>
              <a:gd name="T17" fmla="*/ 2798 h 4320"/>
              <a:gd name="T18" fmla="*/ 24 w 4320"/>
              <a:gd name="T19" fmla="*/ 2486 h 4320"/>
              <a:gd name="T20" fmla="*/ 0 w 4320"/>
              <a:gd name="T21" fmla="*/ 2158 h 4320"/>
              <a:gd name="T22" fmla="*/ 18 w 4320"/>
              <a:gd name="T23" fmla="*/ 1882 h 4320"/>
              <a:gd name="T24" fmla="*/ 85 w 4320"/>
              <a:gd name="T25" fmla="*/ 1566 h 4320"/>
              <a:gd name="T26" fmla="*/ 195 w 4320"/>
              <a:gd name="T27" fmla="*/ 1268 h 4320"/>
              <a:gd name="T28" fmla="*/ 344 w 4320"/>
              <a:gd name="T29" fmla="*/ 992 h 4320"/>
              <a:gd name="T30" fmla="*/ 532 w 4320"/>
              <a:gd name="T31" fmla="*/ 741 h 4320"/>
              <a:gd name="T32" fmla="*/ 753 w 4320"/>
              <a:gd name="T33" fmla="*/ 523 h 4320"/>
              <a:gd name="T34" fmla="*/ 1003 w 4320"/>
              <a:gd name="T35" fmla="*/ 337 h 4320"/>
              <a:gd name="T36" fmla="*/ 1279 w 4320"/>
              <a:gd name="T37" fmla="*/ 188 h 4320"/>
              <a:gd name="T38" fmla="*/ 1576 w 4320"/>
              <a:gd name="T39" fmla="*/ 81 h 4320"/>
              <a:gd name="T40" fmla="*/ 1892 w 4320"/>
              <a:gd name="T41" fmla="*/ 17 h 4320"/>
              <a:gd name="T42" fmla="*/ 2168 w 4320"/>
              <a:gd name="T43" fmla="*/ 0 h 4320"/>
              <a:gd name="T44" fmla="*/ 2496 w 4320"/>
              <a:gd name="T45" fmla="*/ 28 h 4320"/>
              <a:gd name="T46" fmla="*/ 2809 w 4320"/>
              <a:gd name="T47" fmla="*/ 101 h 4320"/>
              <a:gd name="T48" fmla="*/ 3103 w 4320"/>
              <a:gd name="T49" fmla="*/ 217 h 4320"/>
              <a:gd name="T50" fmla="*/ 3374 w 4320"/>
              <a:gd name="T51" fmla="*/ 375 h 4320"/>
              <a:gd name="T52" fmla="*/ 3619 w 4320"/>
              <a:gd name="T53" fmla="*/ 569 h 4320"/>
              <a:gd name="T54" fmla="*/ 3832 w 4320"/>
              <a:gd name="T55" fmla="*/ 793 h 4320"/>
              <a:gd name="T56" fmla="*/ 4013 w 4320"/>
              <a:gd name="T57" fmla="*/ 1047 h 4320"/>
              <a:gd name="T58" fmla="*/ 4154 w 4320"/>
              <a:gd name="T59" fmla="*/ 1327 h 4320"/>
              <a:gd name="T60" fmla="*/ 4256 w 4320"/>
              <a:gd name="T61" fmla="*/ 1626 h 4320"/>
              <a:gd name="T62" fmla="*/ 4311 w 4320"/>
              <a:gd name="T63" fmla="*/ 1945 h 4320"/>
              <a:gd name="T64" fmla="*/ 4320 w 4320"/>
              <a:gd name="T65" fmla="*/ 2221 h 4320"/>
              <a:gd name="T66" fmla="*/ 4285 w 4320"/>
              <a:gd name="T67" fmla="*/ 2548 h 4320"/>
              <a:gd name="T68" fmla="*/ 4204 w 4320"/>
              <a:gd name="T69" fmla="*/ 2857 h 4320"/>
              <a:gd name="T70" fmla="*/ 4081 w 4320"/>
              <a:gd name="T71" fmla="*/ 3148 h 4320"/>
              <a:gd name="T72" fmla="*/ 3917 w 4320"/>
              <a:gd name="T73" fmla="*/ 3415 h 4320"/>
              <a:gd name="T74" fmla="*/ 3718 w 4320"/>
              <a:gd name="T75" fmla="*/ 3654 h 4320"/>
              <a:gd name="T76" fmla="*/ 3488 w 4320"/>
              <a:gd name="T77" fmla="*/ 3864 h 4320"/>
              <a:gd name="T78" fmla="*/ 3228 w 4320"/>
              <a:gd name="T79" fmla="*/ 4037 h 4320"/>
              <a:gd name="T80" fmla="*/ 2947 w 4320"/>
              <a:gd name="T81" fmla="*/ 4173 h 4320"/>
              <a:gd name="T82" fmla="*/ 2643 w 4320"/>
              <a:gd name="T83" fmla="*/ 4267 h 4320"/>
              <a:gd name="T84" fmla="*/ 2323 w 4320"/>
              <a:gd name="T85" fmla="*/ 4314 h 4320"/>
              <a:gd name="T86" fmla="*/ 2472 w 4320"/>
              <a:gd name="T87" fmla="*/ 2160 h 4320"/>
              <a:gd name="T88" fmla="*/ 1815 w 4320"/>
              <a:gd name="T89" fmla="*/ 2826 h 4320"/>
              <a:gd name="T90" fmla="*/ 1780 w 4320"/>
              <a:gd name="T91" fmla="*/ 2936 h 4320"/>
              <a:gd name="T92" fmla="*/ 1811 w 4320"/>
              <a:gd name="T93" fmla="*/ 3043 h 4320"/>
              <a:gd name="T94" fmla="*/ 1885 w 4320"/>
              <a:gd name="T95" fmla="*/ 3109 h 4320"/>
              <a:gd name="T96" fmla="*/ 1995 w 4320"/>
              <a:gd name="T97" fmla="*/ 3130 h 4320"/>
              <a:gd name="T98" fmla="*/ 2102 w 4320"/>
              <a:gd name="T99" fmla="*/ 3085 h 4320"/>
              <a:gd name="T100" fmla="*/ 2908 w 4320"/>
              <a:gd name="T101" fmla="*/ 2274 h 4320"/>
              <a:gd name="T102" fmla="*/ 2945 w 4320"/>
              <a:gd name="T103" fmla="*/ 2164 h 4320"/>
              <a:gd name="T104" fmla="*/ 2910 w 4320"/>
              <a:gd name="T105" fmla="*/ 2051 h 4320"/>
              <a:gd name="T106" fmla="*/ 2113 w 4320"/>
              <a:gd name="T107" fmla="*/ 1249 h 4320"/>
              <a:gd name="T108" fmla="*/ 2012 w 4320"/>
              <a:gd name="T109" fmla="*/ 1194 h 4320"/>
              <a:gd name="T110" fmla="*/ 1900 w 4320"/>
              <a:gd name="T111" fmla="*/ 1205 h 4320"/>
              <a:gd name="T112" fmla="*/ 1822 w 4320"/>
              <a:gd name="T113" fmla="*/ 1262 h 4320"/>
              <a:gd name="T114" fmla="*/ 1778 w 4320"/>
              <a:gd name="T115" fmla="*/ 1369 h 4320"/>
              <a:gd name="T116" fmla="*/ 1802 w 4320"/>
              <a:gd name="T117" fmla="*/ 1479 h 4320"/>
              <a:gd name="T118" fmla="*/ 2216 w 4320"/>
              <a:gd name="T119" fmla="*/ 190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20" h="4320">
                <a:moveTo>
                  <a:pt x="2157" y="4320"/>
                </a:moveTo>
                <a:lnTo>
                  <a:pt x="2157" y="4320"/>
                </a:lnTo>
                <a:lnTo>
                  <a:pt x="2102" y="4318"/>
                </a:lnTo>
                <a:lnTo>
                  <a:pt x="2045" y="4316"/>
                </a:lnTo>
                <a:lnTo>
                  <a:pt x="1992" y="4313"/>
                </a:lnTo>
                <a:lnTo>
                  <a:pt x="1936" y="4307"/>
                </a:lnTo>
                <a:lnTo>
                  <a:pt x="1881" y="4302"/>
                </a:lnTo>
                <a:lnTo>
                  <a:pt x="1828" y="4292"/>
                </a:lnTo>
                <a:lnTo>
                  <a:pt x="1774" y="4283"/>
                </a:lnTo>
                <a:lnTo>
                  <a:pt x="1721" y="4274"/>
                </a:lnTo>
                <a:lnTo>
                  <a:pt x="1669" y="4261"/>
                </a:lnTo>
                <a:lnTo>
                  <a:pt x="1616" y="4248"/>
                </a:lnTo>
                <a:lnTo>
                  <a:pt x="1565" y="4235"/>
                </a:lnTo>
                <a:lnTo>
                  <a:pt x="1515" y="4219"/>
                </a:lnTo>
                <a:lnTo>
                  <a:pt x="1463" y="4202"/>
                </a:lnTo>
                <a:lnTo>
                  <a:pt x="1414" y="4186"/>
                </a:lnTo>
                <a:lnTo>
                  <a:pt x="1364" y="4165"/>
                </a:lnTo>
                <a:lnTo>
                  <a:pt x="1316" y="4147"/>
                </a:lnTo>
                <a:lnTo>
                  <a:pt x="1268" y="4125"/>
                </a:lnTo>
                <a:lnTo>
                  <a:pt x="1220" y="4103"/>
                </a:lnTo>
                <a:lnTo>
                  <a:pt x="1172" y="4079"/>
                </a:lnTo>
                <a:lnTo>
                  <a:pt x="1126" y="4055"/>
                </a:lnTo>
                <a:lnTo>
                  <a:pt x="1080" y="4029"/>
                </a:lnTo>
                <a:lnTo>
                  <a:pt x="1036" y="4002"/>
                </a:lnTo>
                <a:lnTo>
                  <a:pt x="992" y="3974"/>
                </a:lnTo>
                <a:lnTo>
                  <a:pt x="948" y="3947"/>
                </a:lnTo>
                <a:lnTo>
                  <a:pt x="906" y="3917"/>
                </a:lnTo>
                <a:lnTo>
                  <a:pt x="863" y="3886"/>
                </a:lnTo>
                <a:lnTo>
                  <a:pt x="823" y="3855"/>
                </a:lnTo>
                <a:lnTo>
                  <a:pt x="782" y="3821"/>
                </a:lnTo>
                <a:lnTo>
                  <a:pt x="744" y="3788"/>
                </a:lnTo>
                <a:lnTo>
                  <a:pt x="705" y="3753"/>
                </a:lnTo>
                <a:lnTo>
                  <a:pt x="666" y="3718"/>
                </a:lnTo>
                <a:lnTo>
                  <a:pt x="630" y="3682"/>
                </a:lnTo>
                <a:lnTo>
                  <a:pt x="593" y="3645"/>
                </a:lnTo>
                <a:lnTo>
                  <a:pt x="558" y="3606"/>
                </a:lnTo>
                <a:lnTo>
                  <a:pt x="523" y="3567"/>
                </a:lnTo>
                <a:lnTo>
                  <a:pt x="490" y="3529"/>
                </a:lnTo>
                <a:lnTo>
                  <a:pt x="458" y="3488"/>
                </a:lnTo>
                <a:lnTo>
                  <a:pt x="425" y="3446"/>
                </a:lnTo>
                <a:lnTo>
                  <a:pt x="396" y="3406"/>
                </a:lnTo>
                <a:lnTo>
                  <a:pt x="366" y="3361"/>
                </a:lnTo>
                <a:lnTo>
                  <a:pt x="337" y="3319"/>
                </a:lnTo>
                <a:lnTo>
                  <a:pt x="309" y="3275"/>
                </a:lnTo>
                <a:lnTo>
                  <a:pt x="283" y="3229"/>
                </a:lnTo>
                <a:lnTo>
                  <a:pt x="258" y="3185"/>
                </a:lnTo>
                <a:lnTo>
                  <a:pt x="234" y="3139"/>
                </a:lnTo>
                <a:lnTo>
                  <a:pt x="210" y="3091"/>
                </a:lnTo>
                <a:lnTo>
                  <a:pt x="188" y="3043"/>
                </a:lnTo>
                <a:lnTo>
                  <a:pt x="167" y="2995"/>
                </a:lnTo>
                <a:lnTo>
                  <a:pt x="147" y="2947"/>
                </a:lnTo>
                <a:lnTo>
                  <a:pt x="129" y="2898"/>
                </a:lnTo>
                <a:lnTo>
                  <a:pt x="112" y="2848"/>
                </a:lnTo>
                <a:lnTo>
                  <a:pt x="96" y="2798"/>
                </a:lnTo>
                <a:lnTo>
                  <a:pt x="81" y="2747"/>
                </a:lnTo>
                <a:lnTo>
                  <a:pt x="66" y="2695"/>
                </a:lnTo>
                <a:lnTo>
                  <a:pt x="53" y="2644"/>
                </a:lnTo>
                <a:lnTo>
                  <a:pt x="42" y="2592"/>
                </a:lnTo>
                <a:lnTo>
                  <a:pt x="33" y="2539"/>
                </a:lnTo>
                <a:lnTo>
                  <a:pt x="24" y="2486"/>
                </a:lnTo>
                <a:lnTo>
                  <a:pt x="17" y="2432"/>
                </a:lnTo>
                <a:lnTo>
                  <a:pt x="11" y="2379"/>
                </a:lnTo>
                <a:lnTo>
                  <a:pt x="6" y="2324"/>
                </a:lnTo>
                <a:lnTo>
                  <a:pt x="4" y="2269"/>
                </a:lnTo>
                <a:lnTo>
                  <a:pt x="2" y="2213"/>
                </a:lnTo>
                <a:lnTo>
                  <a:pt x="0" y="2158"/>
                </a:lnTo>
                <a:lnTo>
                  <a:pt x="0" y="2158"/>
                </a:lnTo>
                <a:lnTo>
                  <a:pt x="2" y="2103"/>
                </a:lnTo>
                <a:lnTo>
                  <a:pt x="4" y="2046"/>
                </a:lnTo>
                <a:lnTo>
                  <a:pt x="7" y="1991"/>
                </a:lnTo>
                <a:lnTo>
                  <a:pt x="13" y="1937"/>
                </a:lnTo>
                <a:lnTo>
                  <a:pt x="18" y="1882"/>
                </a:lnTo>
                <a:lnTo>
                  <a:pt x="26" y="1829"/>
                </a:lnTo>
                <a:lnTo>
                  <a:pt x="35" y="1775"/>
                </a:lnTo>
                <a:lnTo>
                  <a:pt x="46" y="1722"/>
                </a:lnTo>
                <a:lnTo>
                  <a:pt x="57" y="1669"/>
                </a:lnTo>
                <a:lnTo>
                  <a:pt x="70" y="1617"/>
                </a:lnTo>
                <a:lnTo>
                  <a:pt x="85" y="1566"/>
                </a:lnTo>
                <a:lnTo>
                  <a:pt x="99" y="1514"/>
                </a:lnTo>
                <a:lnTo>
                  <a:pt x="116" y="1465"/>
                </a:lnTo>
                <a:lnTo>
                  <a:pt x="134" y="1413"/>
                </a:lnTo>
                <a:lnTo>
                  <a:pt x="153" y="1365"/>
                </a:lnTo>
                <a:lnTo>
                  <a:pt x="173" y="1316"/>
                </a:lnTo>
                <a:lnTo>
                  <a:pt x="195" y="1268"/>
                </a:lnTo>
                <a:lnTo>
                  <a:pt x="217" y="1220"/>
                </a:lnTo>
                <a:lnTo>
                  <a:pt x="241" y="1172"/>
                </a:lnTo>
                <a:lnTo>
                  <a:pt x="265" y="1126"/>
                </a:lnTo>
                <a:lnTo>
                  <a:pt x="291" y="1080"/>
                </a:lnTo>
                <a:lnTo>
                  <a:pt x="317" y="1036"/>
                </a:lnTo>
                <a:lnTo>
                  <a:pt x="344" y="992"/>
                </a:lnTo>
                <a:lnTo>
                  <a:pt x="374" y="948"/>
                </a:lnTo>
                <a:lnTo>
                  <a:pt x="403" y="905"/>
                </a:lnTo>
                <a:lnTo>
                  <a:pt x="434" y="863"/>
                </a:lnTo>
                <a:lnTo>
                  <a:pt x="466" y="822"/>
                </a:lnTo>
                <a:lnTo>
                  <a:pt x="499" y="782"/>
                </a:lnTo>
                <a:lnTo>
                  <a:pt x="532" y="741"/>
                </a:lnTo>
                <a:lnTo>
                  <a:pt x="567" y="703"/>
                </a:lnTo>
                <a:lnTo>
                  <a:pt x="602" y="666"/>
                </a:lnTo>
                <a:lnTo>
                  <a:pt x="639" y="629"/>
                </a:lnTo>
                <a:lnTo>
                  <a:pt x="676" y="592"/>
                </a:lnTo>
                <a:lnTo>
                  <a:pt x="714" y="557"/>
                </a:lnTo>
                <a:lnTo>
                  <a:pt x="753" y="523"/>
                </a:lnTo>
                <a:lnTo>
                  <a:pt x="793" y="489"/>
                </a:lnTo>
                <a:lnTo>
                  <a:pt x="834" y="456"/>
                </a:lnTo>
                <a:lnTo>
                  <a:pt x="874" y="425"/>
                </a:lnTo>
                <a:lnTo>
                  <a:pt x="917" y="396"/>
                </a:lnTo>
                <a:lnTo>
                  <a:pt x="959" y="366"/>
                </a:lnTo>
                <a:lnTo>
                  <a:pt x="1003" y="337"/>
                </a:lnTo>
                <a:lnTo>
                  <a:pt x="1047" y="309"/>
                </a:lnTo>
                <a:lnTo>
                  <a:pt x="1092" y="283"/>
                </a:lnTo>
                <a:lnTo>
                  <a:pt x="1138" y="258"/>
                </a:lnTo>
                <a:lnTo>
                  <a:pt x="1184" y="234"/>
                </a:lnTo>
                <a:lnTo>
                  <a:pt x="1231" y="210"/>
                </a:lnTo>
                <a:lnTo>
                  <a:pt x="1279" y="188"/>
                </a:lnTo>
                <a:lnTo>
                  <a:pt x="1327" y="167"/>
                </a:lnTo>
                <a:lnTo>
                  <a:pt x="1375" y="147"/>
                </a:lnTo>
                <a:lnTo>
                  <a:pt x="1425" y="129"/>
                </a:lnTo>
                <a:lnTo>
                  <a:pt x="1474" y="112"/>
                </a:lnTo>
                <a:lnTo>
                  <a:pt x="1526" y="96"/>
                </a:lnTo>
                <a:lnTo>
                  <a:pt x="1576" y="81"/>
                </a:lnTo>
                <a:lnTo>
                  <a:pt x="1627" y="66"/>
                </a:lnTo>
                <a:lnTo>
                  <a:pt x="1681" y="53"/>
                </a:lnTo>
                <a:lnTo>
                  <a:pt x="1732" y="42"/>
                </a:lnTo>
                <a:lnTo>
                  <a:pt x="1785" y="33"/>
                </a:lnTo>
                <a:lnTo>
                  <a:pt x="1839" y="24"/>
                </a:lnTo>
                <a:lnTo>
                  <a:pt x="1892" y="17"/>
                </a:lnTo>
                <a:lnTo>
                  <a:pt x="1947" y="11"/>
                </a:lnTo>
                <a:lnTo>
                  <a:pt x="2001" y="6"/>
                </a:lnTo>
                <a:lnTo>
                  <a:pt x="2056" y="4"/>
                </a:lnTo>
                <a:lnTo>
                  <a:pt x="2111" y="2"/>
                </a:lnTo>
                <a:lnTo>
                  <a:pt x="2168" y="0"/>
                </a:lnTo>
                <a:lnTo>
                  <a:pt x="2168" y="0"/>
                </a:lnTo>
                <a:lnTo>
                  <a:pt x="2224" y="2"/>
                </a:lnTo>
                <a:lnTo>
                  <a:pt x="2279" y="4"/>
                </a:lnTo>
                <a:lnTo>
                  <a:pt x="2334" y="7"/>
                </a:lnTo>
                <a:lnTo>
                  <a:pt x="2389" y="13"/>
                </a:lnTo>
                <a:lnTo>
                  <a:pt x="2443" y="18"/>
                </a:lnTo>
                <a:lnTo>
                  <a:pt x="2496" y="28"/>
                </a:lnTo>
                <a:lnTo>
                  <a:pt x="2549" y="37"/>
                </a:lnTo>
                <a:lnTo>
                  <a:pt x="2603" y="46"/>
                </a:lnTo>
                <a:lnTo>
                  <a:pt x="2656" y="59"/>
                </a:lnTo>
                <a:lnTo>
                  <a:pt x="2708" y="72"/>
                </a:lnTo>
                <a:lnTo>
                  <a:pt x="2759" y="85"/>
                </a:lnTo>
                <a:lnTo>
                  <a:pt x="2809" y="101"/>
                </a:lnTo>
                <a:lnTo>
                  <a:pt x="2860" y="118"/>
                </a:lnTo>
                <a:lnTo>
                  <a:pt x="2910" y="134"/>
                </a:lnTo>
                <a:lnTo>
                  <a:pt x="2960" y="155"/>
                </a:lnTo>
                <a:lnTo>
                  <a:pt x="3008" y="175"/>
                </a:lnTo>
                <a:lnTo>
                  <a:pt x="3055" y="195"/>
                </a:lnTo>
                <a:lnTo>
                  <a:pt x="3103" y="217"/>
                </a:lnTo>
                <a:lnTo>
                  <a:pt x="3151" y="241"/>
                </a:lnTo>
                <a:lnTo>
                  <a:pt x="3197" y="267"/>
                </a:lnTo>
                <a:lnTo>
                  <a:pt x="3241" y="291"/>
                </a:lnTo>
                <a:lnTo>
                  <a:pt x="3287" y="318"/>
                </a:lnTo>
                <a:lnTo>
                  <a:pt x="3332" y="346"/>
                </a:lnTo>
                <a:lnTo>
                  <a:pt x="3374" y="375"/>
                </a:lnTo>
                <a:lnTo>
                  <a:pt x="3416" y="405"/>
                </a:lnTo>
                <a:lnTo>
                  <a:pt x="3459" y="436"/>
                </a:lnTo>
                <a:lnTo>
                  <a:pt x="3501" y="467"/>
                </a:lnTo>
                <a:lnTo>
                  <a:pt x="3540" y="500"/>
                </a:lnTo>
                <a:lnTo>
                  <a:pt x="3580" y="534"/>
                </a:lnTo>
                <a:lnTo>
                  <a:pt x="3619" y="569"/>
                </a:lnTo>
                <a:lnTo>
                  <a:pt x="3657" y="603"/>
                </a:lnTo>
                <a:lnTo>
                  <a:pt x="3694" y="640"/>
                </a:lnTo>
                <a:lnTo>
                  <a:pt x="3729" y="677"/>
                </a:lnTo>
                <a:lnTo>
                  <a:pt x="3764" y="716"/>
                </a:lnTo>
                <a:lnTo>
                  <a:pt x="3799" y="754"/>
                </a:lnTo>
                <a:lnTo>
                  <a:pt x="3832" y="793"/>
                </a:lnTo>
                <a:lnTo>
                  <a:pt x="3865" y="833"/>
                </a:lnTo>
                <a:lnTo>
                  <a:pt x="3897" y="876"/>
                </a:lnTo>
                <a:lnTo>
                  <a:pt x="3926" y="918"/>
                </a:lnTo>
                <a:lnTo>
                  <a:pt x="3956" y="960"/>
                </a:lnTo>
                <a:lnTo>
                  <a:pt x="3985" y="1003"/>
                </a:lnTo>
                <a:lnTo>
                  <a:pt x="4013" y="1047"/>
                </a:lnTo>
                <a:lnTo>
                  <a:pt x="4038" y="1093"/>
                </a:lnTo>
                <a:lnTo>
                  <a:pt x="4064" y="1139"/>
                </a:lnTo>
                <a:lnTo>
                  <a:pt x="4088" y="1185"/>
                </a:lnTo>
                <a:lnTo>
                  <a:pt x="4112" y="1231"/>
                </a:lnTo>
                <a:lnTo>
                  <a:pt x="4134" y="1279"/>
                </a:lnTo>
                <a:lnTo>
                  <a:pt x="4154" y="1327"/>
                </a:lnTo>
                <a:lnTo>
                  <a:pt x="4175" y="1376"/>
                </a:lnTo>
                <a:lnTo>
                  <a:pt x="4193" y="1424"/>
                </a:lnTo>
                <a:lnTo>
                  <a:pt x="4210" y="1474"/>
                </a:lnTo>
                <a:lnTo>
                  <a:pt x="4226" y="1525"/>
                </a:lnTo>
                <a:lnTo>
                  <a:pt x="4241" y="1577"/>
                </a:lnTo>
                <a:lnTo>
                  <a:pt x="4256" y="1626"/>
                </a:lnTo>
                <a:lnTo>
                  <a:pt x="4267" y="1680"/>
                </a:lnTo>
                <a:lnTo>
                  <a:pt x="4280" y="1731"/>
                </a:lnTo>
                <a:lnTo>
                  <a:pt x="4289" y="1785"/>
                </a:lnTo>
                <a:lnTo>
                  <a:pt x="4298" y="1838"/>
                </a:lnTo>
                <a:lnTo>
                  <a:pt x="4305" y="1891"/>
                </a:lnTo>
                <a:lnTo>
                  <a:pt x="4311" y="1945"/>
                </a:lnTo>
                <a:lnTo>
                  <a:pt x="4314" y="2000"/>
                </a:lnTo>
                <a:lnTo>
                  <a:pt x="4318" y="2055"/>
                </a:lnTo>
                <a:lnTo>
                  <a:pt x="4320" y="2110"/>
                </a:lnTo>
                <a:lnTo>
                  <a:pt x="4320" y="2166"/>
                </a:lnTo>
                <a:lnTo>
                  <a:pt x="4320" y="2166"/>
                </a:lnTo>
                <a:lnTo>
                  <a:pt x="4320" y="2221"/>
                </a:lnTo>
                <a:lnTo>
                  <a:pt x="4316" y="2276"/>
                </a:lnTo>
                <a:lnTo>
                  <a:pt x="4313" y="2331"/>
                </a:lnTo>
                <a:lnTo>
                  <a:pt x="4309" y="2386"/>
                </a:lnTo>
                <a:lnTo>
                  <a:pt x="4302" y="2440"/>
                </a:lnTo>
                <a:lnTo>
                  <a:pt x="4294" y="2495"/>
                </a:lnTo>
                <a:lnTo>
                  <a:pt x="4285" y="2548"/>
                </a:lnTo>
                <a:lnTo>
                  <a:pt x="4274" y="2602"/>
                </a:lnTo>
                <a:lnTo>
                  <a:pt x="4263" y="2653"/>
                </a:lnTo>
                <a:lnTo>
                  <a:pt x="4250" y="2705"/>
                </a:lnTo>
                <a:lnTo>
                  <a:pt x="4235" y="2756"/>
                </a:lnTo>
                <a:lnTo>
                  <a:pt x="4221" y="2808"/>
                </a:lnTo>
                <a:lnTo>
                  <a:pt x="4204" y="2857"/>
                </a:lnTo>
                <a:lnTo>
                  <a:pt x="4186" y="2909"/>
                </a:lnTo>
                <a:lnTo>
                  <a:pt x="4167" y="2957"/>
                </a:lnTo>
                <a:lnTo>
                  <a:pt x="4147" y="3006"/>
                </a:lnTo>
                <a:lnTo>
                  <a:pt x="4125" y="3054"/>
                </a:lnTo>
                <a:lnTo>
                  <a:pt x="4103" y="3102"/>
                </a:lnTo>
                <a:lnTo>
                  <a:pt x="4081" y="3148"/>
                </a:lnTo>
                <a:lnTo>
                  <a:pt x="4055" y="3194"/>
                </a:lnTo>
                <a:lnTo>
                  <a:pt x="4029" y="3240"/>
                </a:lnTo>
                <a:lnTo>
                  <a:pt x="4003" y="3286"/>
                </a:lnTo>
                <a:lnTo>
                  <a:pt x="3976" y="3330"/>
                </a:lnTo>
                <a:lnTo>
                  <a:pt x="3946" y="3372"/>
                </a:lnTo>
                <a:lnTo>
                  <a:pt x="3917" y="3415"/>
                </a:lnTo>
                <a:lnTo>
                  <a:pt x="3886" y="3457"/>
                </a:lnTo>
                <a:lnTo>
                  <a:pt x="3854" y="3498"/>
                </a:lnTo>
                <a:lnTo>
                  <a:pt x="3821" y="3538"/>
                </a:lnTo>
                <a:lnTo>
                  <a:pt x="3788" y="3579"/>
                </a:lnTo>
                <a:lnTo>
                  <a:pt x="3753" y="3617"/>
                </a:lnTo>
                <a:lnTo>
                  <a:pt x="3718" y="3654"/>
                </a:lnTo>
                <a:lnTo>
                  <a:pt x="3681" y="3693"/>
                </a:lnTo>
                <a:lnTo>
                  <a:pt x="3644" y="3728"/>
                </a:lnTo>
                <a:lnTo>
                  <a:pt x="3606" y="3763"/>
                </a:lnTo>
                <a:lnTo>
                  <a:pt x="3567" y="3797"/>
                </a:lnTo>
                <a:lnTo>
                  <a:pt x="3529" y="3831"/>
                </a:lnTo>
                <a:lnTo>
                  <a:pt x="3488" y="3864"/>
                </a:lnTo>
                <a:lnTo>
                  <a:pt x="3446" y="3895"/>
                </a:lnTo>
                <a:lnTo>
                  <a:pt x="3405" y="3924"/>
                </a:lnTo>
                <a:lnTo>
                  <a:pt x="3361" y="3956"/>
                </a:lnTo>
                <a:lnTo>
                  <a:pt x="3319" y="3983"/>
                </a:lnTo>
                <a:lnTo>
                  <a:pt x="3275" y="4011"/>
                </a:lnTo>
                <a:lnTo>
                  <a:pt x="3228" y="4037"/>
                </a:lnTo>
                <a:lnTo>
                  <a:pt x="3184" y="4062"/>
                </a:lnTo>
                <a:lnTo>
                  <a:pt x="3138" y="4086"/>
                </a:lnTo>
                <a:lnTo>
                  <a:pt x="3090" y="4110"/>
                </a:lnTo>
                <a:lnTo>
                  <a:pt x="3043" y="4132"/>
                </a:lnTo>
                <a:lnTo>
                  <a:pt x="2995" y="4153"/>
                </a:lnTo>
                <a:lnTo>
                  <a:pt x="2947" y="4173"/>
                </a:lnTo>
                <a:lnTo>
                  <a:pt x="2897" y="4191"/>
                </a:lnTo>
                <a:lnTo>
                  <a:pt x="2847" y="4208"/>
                </a:lnTo>
                <a:lnTo>
                  <a:pt x="2798" y="4224"/>
                </a:lnTo>
                <a:lnTo>
                  <a:pt x="2746" y="4239"/>
                </a:lnTo>
                <a:lnTo>
                  <a:pt x="2695" y="4254"/>
                </a:lnTo>
                <a:lnTo>
                  <a:pt x="2643" y="4267"/>
                </a:lnTo>
                <a:lnTo>
                  <a:pt x="2590" y="4278"/>
                </a:lnTo>
                <a:lnTo>
                  <a:pt x="2538" y="4287"/>
                </a:lnTo>
                <a:lnTo>
                  <a:pt x="2485" y="4296"/>
                </a:lnTo>
                <a:lnTo>
                  <a:pt x="2431" y="4303"/>
                </a:lnTo>
                <a:lnTo>
                  <a:pt x="2376" y="4309"/>
                </a:lnTo>
                <a:lnTo>
                  <a:pt x="2323" y="4314"/>
                </a:lnTo>
                <a:lnTo>
                  <a:pt x="2268" y="4316"/>
                </a:lnTo>
                <a:lnTo>
                  <a:pt x="2212" y="4318"/>
                </a:lnTo>
                <a:lnTo>
                  <a:pt x="2157" y="4320"/>
                </a:lnTo>
                <a:lnTo>
                  <a:pt x="2157" y="4320"/>
                </a:lnTo>
                <a:close/>
                <a:moveTo>
                  <a:pt x="2472" y="2160"/>
                </a:moveTo>
                <a:lnTo>
                  <a:pt x="2472" y="2160"/>
                </a:lnTo>
                <a:lnTo>
                  <a:pt x="2441" y="2191"/>
                </a:lnTo>
                <a:lnTo>
                  <a:pt x="2441" y="2191"/>
                </a:lnTo>
                <a:lnTo>
                  <a:pt x="1841" y="2795"/>
                </a:lnTo>
                <a:lnTo>
                  <a:pt x="1841" y="2795"/>
                </a:lnTo>
                <a:lnTo>
                  <a:pt x="1826" y="2809"/>
                </a:lnTo>
                <a:lnTo>
                  <a:pt x="1815" y="2826"/>
                </a:lnTo>
                <a:lnTo>
                  <a:pt x="1804" y="2843"/>
                </a:lnTo>
                <a:lnTo>
                  <a:pt x="1795" y="2861"/>
                </a:lnTo>
                <a:lnTo>
                  <a:pt x="1789" y="2879"/>
                </a:lnTo>
                <a:lnTo>
                  <a:pt x="1784" y="2898"/>
                </a:lnTo>
                <a:lnTo>
                  <a:pt x="1782" y="2916"/>
                </a:lnTo>
                <a:lnTo>
                  <a:pt x="1780" y="2936"/>
                </a:lnTo>
                <a:lnTo>
                  <a:pt x="1780" y="2955"/>
                </a:lnTo>
                <a:lnTo>
                  <a:pt x="1784" y="2973"/>
                </a:lnTo>
                <a:lnTo>
                  <a:pt x="1787" y="2992"/>
                </a:lnTo>
                <a:lnTo>
                  <a:pt x="1795" y="3010"/>
                </a:lnTo>
                <a:lnTo>
                  <a:pt x="1802" y="3027"/>
                </a:lnTo>
                <a:lnTo>
                  <a:pt x="1811" y="3043"/>
                </a:lnTo>
                <a:lnTo>
                  <a:pt x="1824" y="3060"/>
                </a:lnTo>
                <a:lnTo>
                  <a:pt x="1837" y="3074"/>
                </a:lnTo>
                <a:lnTo>
                  <a:pt x="1837" y="3074"/>
                </a:lnTo>
                <a:lnTo>
                  <a:pt x="1852" y="3087"/>
                </a:lnTo>
                <a:lnTo>
                  <a:pt x="1868" y="3100"/>
                </a:lnTo>
                <a:lnTo>
                  <a:pt x="1885" y="3109"/>
                </a:lnTo>
                <a:lnTo>
                  <a:pt x="1903" y="3117"/>
                </a:lnTo>
                <a:lnTo>
                  <a:pt x="1922" y="3124"/>
                </a:lnTo>
                <a:lnTo>
                  <a:pt x="1940" y="3128"/>
                </a:lnTo>
                <a:lnTo>
                  <a:pt x="1958" y="3131"/>
                </a:lnTo>
                <a:lnTo>
                  <a:pt x="1977" y="3131"/>
                </a:lnTo>
                <a:lnTo>
                  <a:pt x="1995" y="3130"/>
                </a:lnTo>
                <a:lnTo>
                  <a:pt x="2016" y="3128"/>
                </a:lnTo>
                <a:lnTo>
                  <a:pt x="2034" y="3122"/>
                </a:lnTo>
                <a:lnTo>
                  <a:pt x="2050" y="3115"/>
                </a:lnTo>
                <a:lnTo>
                  <a:pt x="2069" y="3108"/>
                </a:lnTo>
                <a:lnTo>
                  <a:pt x="2085" y="3096"/>
                </a:lnTo>
                <a:lnTo>
                  <a:pt x="2102" y="3085"/>
                </a:lnTo>
                <a:lnTo>
                  <a:pt x="2119" y="3071"/>
                </a:lnTo>
                <a:lnTo>
                  <a:pt x="2119" y="3071"/>
                </a:lnTo>
                <a:lnTo>
                  <a:pt x="2881" y="2309"/>
                </a:lnTo>
                <a:lnTo>
                  <a:pt x="2881" y="2309"/>
                </a:lnTo>
                <a:lnTo>
                  <a:pt x="2895" y="2292"/>
                </a:lnTo>
                <a:lnTo>
                  <a:pt x="2908" y="2274"/>
                </a:lnTo>
                <a:lnTo>
                  <a:pt x="2919" y="2258"/>
                </a:lnTo>
                <a:lnTo>
                  <a:pt x="2928" y="2239"/>
                </a:lnTo>
                <a:lnTo>
                  <a:pt x="2936" y="2221"/>
                </a:lnTo>
                <a:lnTo>
                  <a:pt x="2941" y="2200"/>
                </a:lnTo>
                <a:lnTo>
                  <a:pt x="2945" y="2182"/>
                </a:lnTo>
                <a:lnTo>
                  <a:pt x="2945" y="2164"/>
                </a:lnTo>
                <a:lnTo>
                  <a:pt x="2945" y="2143"/>
                </a:lnTo>
                <a:lnTo>
                  <a:pt x="2941" y="2125"/>
                </a:lnTo>
                <a:lnTo>
                  <a:pt x="2938" y="2105"/>
                </a:lnTo>
                <a:lnTo>
                  <a:pt x="2930" y="2086"/>
                </a:lnTo>
                <a:lnTo>
                  <a:pt x="2921" y="2068"/>
                </a:lnTo>
                <a:lnTo>
                  <a:pt x="2910" y="2051"/>
                </a:lnTo>
                <a:lnTo>
                  <a:pt x="2897" y="2033"/>
                </a:lnTo>
                <a:lnTo>
                  <a:pt x="2881" y="2016"/>
                </a:lnTo>
                <a:lnTo>
                  <a:pt x="2881" y="2016"/>
                </a:lnTo>
                <a:lnTo>
                  <a:pt x="2498" y="1632"/>
                </a:lnTo>
                <a:lnTo>
                  <a:pt x="2113" y="1249"/>
                </a:lnTo>
                <a:lnTo>
                  <a:pt x="2113" y="1249"/>
                </a:lnTo>
                <a:lnTo>
                  <a:pt x="2098" y="1236"/>
                </a:lnTo>
                <a:lnTo>
                  <a:pt x="2082" y="1224"/>
                </a:lnTo>
                <a:lnTo>
                  <a:pt x="2065" y="1214"/>
                </a:lnTo>
                <a:lnTo>
                  <a:pt x="2047" y="1205"/>
                </a:lnTo>
                <a:lnTo>
                  <a:pt x="2030" y="1200"/>
                </a:lnTo>
                <a:lnTo>
                  <a:pt x="2012" y="1194"/>
                </a:lnTo>
                <a:lnTo>
                  <a:pt x="1992" y="1192"/>
                </a:lnTo>
                <a:lnTo>
                  <a:pt x="1973" y="1190"/>
                </a:lnTo>
                <a:lnTo>
                  <a:pt x="1955" y="1190"/>
                </a:lnTo>
                <a:lnTo>
                  <a:pt x="1936" y="1194"/>
                </a:lnTo>
                <a:lnTo>
                  <a:pt x="1918" y="1198"/>
                </a:lnTo>
                <a:lnTo>
                  <a:pt x="1900" y="1205"/>
                </a:lnTo>
                <a:lnTo>
                  <a:pt x="1883" y="1212"/>
                </a:lnTo>
                <a:lnTo>
                  <a:pt x="1866" y="1222"/>
                </a:lnTo>
                <a:lnTo>
                  <a:pt x="1850" y="1235"/>
                </a:lnTo>
                <a:lnTo>
                  <a:pt x="1835" y="1247"/>
                </a:lnTo>
                <a:lnTo>
                  <a:pt x="1835" y="1247"/>
                </a:lnTo>
                <a:lnTo>
                  <a:pt x="1822" y="1262"/>
                </a:lnTo>
                <a:lnTo>
                  <a:pt x="1809" y="1279"/>
                </a:lnTo>
                <a:lnTo>
                  <a:pt x="1800" y="1295"/>
                </a:lnTo>
                <a:lnTo>
                  <a:pt x="1791" y="1314"/>
                </a:lnTo>
                <a:lnTo>
                  <a:pt x="1785" y="1330"/>
                </a:lnTo>
                <a:lnTo>
                  <a:pt x="1782" y="1349"/>
                </a:lnTo>
                <a:lnTo>
                  <a:pt x="1778" y="1369"/>
                </a:lnTo>
                <a:lnTo>
                  <a:pt x="1778" y="1387"/>
                </a:lnTo>
                <a:lnTo>
                  <a:pt x="1778" y="1406"/>
                </a:lnTo>
                <a:lnTo>
                  <a:pt x="1782" y="1424"/>
                </a:lnTo>
                <a:lnTo>
                  <a:pt x="1787" y="1442"/>
                </a:lnTo>
                <a:lnTo>
                  <a:pt x="1793" y="1461"/>
                </a:lnTo>
                <a:lnTo>
                  <a:pt x="1802" y="1479"/>
                </a:lnTo>
                <a:lnTo>
                  <a:pt x="1811" y="1496"/>
                </a:lnTo>
                <a:lnTo>
                  <a:pt x="1824" y="1512"/>
                </a:lnTo>
                <a:lnTo>
                  <a:pt x="1839" y="1527"/>
                </a:lnTo>
                <a:lnTo>
                  <a:pt x="1839" y="1527"/>
                </a:lnTo>
                <a:lnTo>
                  <a:pt x="2216" y="1904"/>
                </a:lnTo>
                <a:lnTo>
                  <a:pt x="2216" y="1904"/>
                </a:lnTo>
                <a:lnTo>
                  <a:pt x="2472" y="2160"/>
                </a:lnTo>
                <a:lnTo>
                  <a:pt x="2472" y="2160"/>
                </a:lnTo>
                <a:close/>
              </a:path>
            </a:pathLst>
          </a:custGeom>
          <a:solidFill>
            <a:schemeClr val="accent1"/>
          </a:solidFill>
          <a:ln w="9525">
            <a:solidFill>
              <a:schemeClr val="bg1"/>
            </a:solidFill>
            <a:round/>
          </a:ln>
        </p:spPr>
        <p:txBody>
          <a:bodyPr vert="horz" wrap="square" lIns="91440" tIns="45720" rIns="91440" bIns="45720" numCol="1" anchor="t" anchorCtr="0" compatLnSpc="1"/>
          <a:lstStyle/>
          <a:p>
            <a:endParaRPr lang="en-IN">
              <a:latin typeface="+mj-lt"/>
              <a:ea typeface="Times New Roman" panose="02020603050405020304" charset="0"/>
              <a:cs typeface="Times New Roman" panose="02020603050405020304" charset="0"/>
            </a:endParaRPr>
          </a:p>
        </p:txBody>
      </p:sp>
    </p:spTree>
    <p:extLst>
      <p:ext uri="{BB962C8B-B14F-4D97-AF65-F5344CB8AC3E}">
        <p14:creationId xmlns:p14="http://schemas.microsoft.com/office/powerpoint/2010/main" val="223769227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57B8119D-5271-14D1-99F9-AC5C87B62F9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2286000" y="3692869"/>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id="{177516F2-452D-753E-8BA4-DC5FFD44A0D8}"/>
              </a:ext>
            </a:extLst>
          </p:cNvPr>
          <p:cNvSpPr>
            <a:spLocks noGrp="1"/>
          </p:cNvSpPr>
          <p:nvPr>
            <p:ph type="subTitle" idx="1"/>
          </p:nvPr>
        </p:nvSpPr>
        <p:spPr>
          <a:xfrm>
            <a:off x="2285998" y="4313583"/>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dirty="0"/>
          </a:p>
        </p:txBody>
      </p:sp>
    </p:spTree>
    <p:extLst>
      <p:ext uri="{BB962C8B-B14F-4D97-AF65-F5344CB8AC3E}">
        <p14:creationId xmlns:p14="http://schemas.microsoft.com/office/powerpoint/2010/main" val="278081607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2286000" y="2512463"/>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id="{177516F2-452D-753E-8BA4-DC5FFD44A0D8}"/>
              </a:ext>
            </a:extLst>
          </p:cNvPr>
          <p:cNvSpPr>
            <a:spLocks noGrp="1"/>
          </p:cNvSpPr>
          <p:nvPr>
            <p:ph type="subTitle" idx="1"/>
          </p:nvPr>
        </p:nvSpPr>
        <p:spPr>
          <a:xfrm>
            <a:off x="2285998" y="3133177"/>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dirty="0"/>
          </a:p>
        </p:txBody>
      </p:sp>
      <p:sp>
        <p:nvSpPr>
          <p:cNvPr id="10" name="Marcador de pie de página 4">
            <a:extLst>
              <a:ext uri="{FF2B5EF4-FFF2-40B4-BE49-F238E27FC236}">
                <a16:creationId xmlns:a16="http://schemas.microsoft.com/office/drawing/2014/main" id="{4F0CD16D-8B5A-7CDD-CC47-6312192B9B8E}"/>
              </a:ext>
            </a:extLst>
          </p:cNvPr>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endParaRPr lang="es-MX" dirty="0"/>
          </a:p>
        </p:txBody>
      </p:sp>
    </p:spTree>
    <p:extLst>
      <p:ext uri="{BB962C8B-B14F-4D97-AF65-F5344CB8AC3E}">
        <p14:creationId xmlns:p14="http://schemas.microsoft.com/office/powerpoint/2010/main" val="227534302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453887" y="3768378"/>
            <a:ext cx="8382000" cy="527465"/>
          </a:xfrm>
          <a:prstGeom prst="rect">
            <a:avLst/>
          </a:prstGeom>
        </p:spPr>
        <p:txBody>
          <a:bodyPr anchor="b">
            <a:noAutofit/>
          </a:bodyPr>
          <a:lstStyle>
            <a:lvl1pPr algn="l">
              <a:defRPr sz="4200">
                <a:solidFill>
                  <a:schemeClr val="bg1"/>
                </a:solidFill>
              </a:defRPr>
            </a:lvl1pPr>
          </a:lstStyle>
          <a:p>
            <a:r>
              <a:rPr lang="es-MX"/>
              <a:t>Haz clic para modificar el estilo de 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dirty="0"/>
          </a:p>
        </p:txBody>
      </p:sp>
      <p:sp>
        <p:nvSpPr>
          <p:cNvPr id="10" name="Marcador de pie de página 4">
            <a:extLst>
              <a:ext uri="{FF2B5EF4-FFF2-40B4-BE49-F238E27FC236}">
                <a16:creationId xmlns:a16="http://schemas.microsoft.com/office/drawing/2014/main" id="{4F0CD16D-8B5A-7CDD-CC47-6312192B9B8E}"/>
              </a:ext>
            </a:extLst>
          </p:cNvPr>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endParaRPr lang="es-MX" dirty="0"/>
          </a:p>
        </p:txBody>
      </p:sp>
    </p:spTree>
    <p:extLst>
      <p:ext uri="{BB962C8B-B14F-4D97-AF65-F5344CB8AC3E}">
        <p14:creationId xmlns:p14="http://schemas.microsoft.com/office/powerpoint/2010/main" val="53202586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dirty="0"/>
          </a:p>
        </p:txBody>
      </p:sp>
      <p:sp>
        <p:nvSpPr>
          <p:cNvPr id="4" name="Marcador de título 1">
            <a:extLst>
              <a:ext uri="{FF2B5EF4-FFF2-40B4-BE49-F238E27FC236}">
                <a16:creationId xmlns:a16="http://schemas.microsoft.com/office/drawing/2014/main" id="{CDD308F0-D78A-483C-F3CE-6D4E6EF67F58}"/>
              </a:ext>
            </a:extLst>
          </p:cNvPr>
          <p:cNvSpPr>
            <a:spLocks noGrp="1"/>
          </p:cNvSpPr>
          <p:nvPr>
            <p:ph type="title"/>
          </p:nvPr>
        </p:nvSpPr>
        <p:spPr>
          <a:xfrm>
            <a:off x="453887" y="1109143"/>
            <a:ext cx="11284225" cy="694720"/>
          </a:xfrm>
          <a:prstGeom prst="rect">
            <a:avLst/>
          </a:prstGeom>
        </p:spPr>
        <p:txBody>
          <a:bodyPr vert="horz" lIns="91440" tIns="45720" rIns="91440" bIns="45720" rtlCol="0" anchor="t" anchorCtr="0">
            <a:normAutofit/>
          </a:bodyPr>
          <a:lstStyle>
            <a:lvl1pPr>
              <a:defRPr>
                <a:solidFill>
                  <a:schemeClr val="bg1"/>
                </a:solidFill>
              </a:defRPr>
            </a:lvl1pPr>
          </a:lstStyle>
          <a:p>
            <a:r>
              <a:rPr lang="es-MX"/>
              <a:t>Haz clic para modificar el estilo de título del patrón</a:t>
            </a:r>
          </a:p>
        </p:txBody>
      </p:sp>
      <p:sp>
        <p:nvSpPr>
          <p:cNvPr id="5" name="Marcador de texto 2">
            <a:extLst>
              <a:ext uri="{FF2B5EF4-FFF2-40B4-BE49-F238E27FC236}">
                <a16:creationId xmlns:a16="http://schemas.microsoft.com/office/drawing/2014/main" id="{CCE7D2A2-318C-4F18-D3B4-559198018CD5}"/>
              </a:ext>
            </a:extLst>
          </p:cNvPr>
          <p:cNvSpPr>
            <a:spLocks noGrp="1"/>
          </p:cNvSpPr>
          <p:nvPr>
            <p:ph idx="1"/>
          </p:nvPr>
        </p:nvSpPr>
        <p:spPr>
          <a:xfrm>
            <a:off x="453889" y="1928552"/>
            <a:ext cx="11284224" cy="4019811"/>
          </a:xfrm>
          <a:prstGeom prst="rect">
            <a:avLst/>
          </a:prstGeom>
        </p:spPr>
        <p:txBody>
          <a:bodyPr vert="horz" lIns="91440" tIns="45720" rIns="91440" bIns="45720" rtlCol="0">
            <a:normAutofit/>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Marcador de pie de página 4">
            <a:extLst>
              <a:ext uri="{FF2B5EF4-FFF2-40B4-BE49-F238E27FC236}">
                <a16:creationId xmlns:a16="http://schemas.microsoft.com/office/drawing/2014/main" id="{CAB1D08F-47D6-5BB0-237C-F42992C77B2F}"/>
              </a:ext>
            </a:extLst>
          </p:cNvPr>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stStyle>
          <a:p>
            <a:endParaRPr lang="es-MX" dirty="0"/>
          </a:p>
        </p:txBody>
      </p:sp>
    </p:spTree>
    <p:extLst>
      <p:ext uri="{BB962C8B-B14F-4D97-AF65-F5344CB8AC3E}">
        <p14:creationId xmlns:p14="http://schemas.microsoft.com/office/powerpoint/2010/main" val="385120614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7">
            <a:extLst>
              <a:ext uri="{FF2B5EF4-FFF2-40B4-BE49-F238E27FC236}">
                <a16:creationId xmlns:a16="http://schemas.microsoft.com/office/drawing/2014/main" id="{2FA0E7CD-E738-F31C-DD89-F5A32D5E825A}"/>
              </a:ext>
            </a:extLst>
          </p:cNvPr>
          <p:cNvPicPr>
            <a:picLocks noChangeAspect="1"/>
          </p:cNvPicPr>
          <p:nvPr userDrawn="1"/>
        </p:nvPicPr>
        <p:blipFill rotWithShape="1">
          <a:blip r:embed="rId2"/>
          <a:srcRect l="54000"/>
          <a:stretch/>
        </p:blipFill>
        <p:spPr>
          <a:xfrm>
            <a:off x="6583680" y="-9221"/>
            <a:ext cx="5608320" cy="6858000"/>
          </a:xfrm>
          <a:prstGeom prst="rect">
            <a:avLst/>
          </a:prstGeom>
        </p:spPr>
      </p:pic>
      <p:pic>
        <p:nvPicPr>
          <p:cNvPr id="8" name="Imagen 8">
            <a:extLst>
              <a:ext uri="{FF2B5EF4-FFF2-40B4-BE49-F238E27FC236}">
                <a16:creationId xmlns:a16="http://schemas.microsoft.com/office/drawing/2014/main" id="{AC615FC6-25E2-5375-FD8E-6219EEB5EF0C}"/>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p>
            <a:fld id="{356548CD-5D4D-B04A-A769-B1AE8BE662B8}" type="slidenum">
              <a:rPr lang="es-MX" smtClean="0"/>
              <a:t>‹#›</a:t>
            </a:fld>
            <a:endParaRPr lang="es-MX" dirty="0"/>
          </a:p>
        </p:txBody>
      </p:sp>
      <p:sp>
        <p:nvSpPr>
          <p:cNvPr id="9" name="Título 1">
            <a:extLst>
              <a:ext uri="{FF2B5EF4-FFF2-40B4-BE49-F238E27FC236}">
                <a16:creationId xmlns:a16="http://schemas.microsoft.com/office/drawing/2014/main" id="{BC02DC39-B194-157F-92D5-408DA25FA7CF}"/>
              </a:ext>
            </a:extLst>
          </p:cNvPr>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bg1"/>
                </a:solidFill>
              </a:defRPr>
            </a:lvl1pPr>
          </a:lstStyle>
          <a:p>
            <a:r>
              <a:rPr lang="es-MX"/>
              <a:t>Haz clic para modificar el estilo de título del patrón</a:t>
            </a:r>
          </a:p>
        </p:txBody>
      </p:sp>
      <p:sp>
        <p:nvSpPr>
          <p:cNvPr id="10" name="Marcador de texto 2">
            <a:extLst>
              <a:ext uri="{FF2B5EF4-FFF2-40B4-BE49-F238E27FC236}">
                <a16:creationId xmlns:a16="http://schemas.microsoft.com/office/drawing/2014/main" id="{7B724F90-E06A-C2B6-0E45-1F720D36B558}"/>
              </a:ext>
            </a:extLst>
          </p:cNvPr>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rgbClr val="002169"/>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14" name="Imagen 7">
            <a:extLst>
              <a:ext uri="{FF2B5EF4-FFF2-40B4-BE49-F238E27FC236}">
                <a16:creationId xmlns:a16="http://schemas.microsoft.com/office/drawing/2014/main" id="{BD9B45E4-74FC-2E54-8113-E064F8F099D3}"/>
              </a:ext>
            </a:extLst>
          </p:cNvPr>
          <p:cNvPicPr>
            <a:picLocks noChangeAspect="1"/>
          </p:cNvPicPr>
          <p:nvPr userDrawn="1"/>
        </p:nvPicPr>
        <p:blipFill rotWithShape="1">
          <a:blip r:embed="rId2"/>
          <a:srcRect l="79758" b="86246"/>
          <a:stretch/>
        </p:blipFill>
        <p:spPr>
          <a:xfrm>
            <a:off x="9724102" y="-9220"/>
            <a:ext cx="2467897" cy="943286"/>
          </a:xfrm>
          <a:prstGeom prst="rect">
            <a:avLst/>
          </a:prstGeom>
        </p:spPr>
      </p:pic>
    </p:spTree>
    <p:extLst>
      <p:ext uri="{BB962C8B-B14F-4D97-AF65-F5344CB8AC3E}">
        <p14:creationId xmlns:p14="http://schemas.microsoft.com/office/powerpoint/2010/main" val="138946971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2" name="Imagen 6">
            <a:extLst>
              <a:ext uri="{FF2B5EF4-FFF2-40B4-BE49-F238E27FC236}">
                <a16:creationId xmlns:a16="http://schemas.microsoft.com/office/drawing/2014/main" id="{035D2A79-FEFF-6DF7-BD99-C619E593392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p>
            <a:fld id="{356548CD-5D4D-B04A-A769-B1AE8BE662B8}" type="slidenum">
              <a:rPr lang="es-MX" smtClean="0"/>
              <a:t>‹#›</a:t>
            </a:fld>
            <a:endParaRPr lang="es-MX" dirty="0"/>
          </a:p>
        </p:txBody>
      </p:sp>
      <p:sp>
        <p:nvSpPr>
          <p:cNvPr id="9" name="Título 1">
            <a:extLst>
              <a:ext uri="{FF2B5EF4-FFF2-40B4-BE49-F238E27FC236}">
                <a16:creationId xmlns:a16="http://schemas.microsoft.com/office/drawing/2014/main" id="{BC02DC39-B194-157F-92D5-408DA25FA7CF}"/>
              </a:ext>
            </a:extLst>
          </p:cNvPr>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tx2"/>
                </a:solidFill>
              </a:defRPr>
            </a:lvl1pPr>
          </a:lstStyle>
          <a:p>
            <a:r>
              <a:rPr lang="es-MX"/>
              <a:t>Haz clic para modificar el estilo de título del patrón</a:t>
            </a:r>
          </a:p>
        </p:txBody>
      </p:sp>
      <p:sp>
        <p:nvSpPr>
          <p:cNvPr id="10" name="Marcador de texto 2">
            <a:extLst>
              <a:ext uri="{FF2B5EF4-FFF2-40B4-BE49-F238E27FC236}">
                <a16:creationId xmlns:a16="http://schemas.microsoft.com/office/drawing/2014/main" id="{7B724F90-E06A-C2B6-0E45-1F720D36B558}"/>
              </a:ext>
            </a:extLst>
          </p:cNvPr>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3" name="Imagen 7">
            <a:extLst>
              <a:ext uri="{FF2B5EF4-FFF2-40B4-BE49-F238E27FC236}">
                <a16:creationId xmlns:a16="http://schemas.microsoft.com/office/drawing/2014/main" id="{FC4A6EAF-4DE8-A524-03FD-31D18BFE9877}"/>
              </a:ext>
            </a:extLst>
          </p:cNvPr>
          <p:cNvPicPr>
            <a:picLocks noChangeAspect="1"/>
          </p:cNvPicPr>
          <p:nvPr userDrawn="1"/>
        </p:nvPicPr>
        <p:blipFill rotWithShape="1">
          <a:blip r:embed="rId3"/>
          <a:srcRect l="79758" b="86246"/>
          <a:stretch/>
        </p:blipFill>
        <p:spPr>
          <a:xfrm>
            <a:off x="9724102" y="-9220"/>
            <a:ext cx="2467897" cy="943286"/>
          </a:xfrm>
          <a:prstGeom prst="rect">
            <a:avLst/>
          </a:prstGeom>
        </p:spPr>
      </p:pic>
    </p:spTree>
    <p:extLst>
      <p:ext uri="{BB962C8B-B14F-4D97-AF65-F5344CB8AC3E}">
        <p14:creationId xmlns:p14="http://schemas.microsoft.com/office/powerpoint/2010/main" val="147298083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00C318-0342-D3A9-8D62-FBBBBE1523AE}"/>
              </a:ext>
            </a:extLst>
          </p:cNvPr>
          <p:cNvSpPr>
            <a:spLocks noGrp="1"/>
          </p:cNvSpPr>
          <p:nvPr>
            <p:ph idx="1" hasCustomPrompt="1"/>
          </p:nvPr>
        </p:nvSpPr>
        <p:spPr>
          <a:xfrm>
            <a:off x="453889" y="1485217"/>
            <a:ext cx="11284224" cy="426077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dirty="0"/>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7A5D2E19-CF37-6C9B-EBAC-694069DF46DC}"/>
              </a:ext>
            </a:extLst>
          </p:cNvPr>
          <p:cNvSpPr txBox="1"/>
          <p:nvPr userDrawn="1"/>
        </p:nvSpPr>
        <p:spPr>
          <a:xfrm>
            <a:off x="14623774" y="1391478"/>
            <a:ext cx="184731" cy="369332"/>
          </a:xfrm>
          <a:prstGeom prst="rect">
            <a:avLst/>
          </a:prstGeom>
          <a:noFill/>
        </p:spPr>
        <p:txBody>
          <a:bodyPr wrap="none" rtlCol="0" anchor="b" anchorCtr="0">
            <a:noAutofit/>
          </a:bodyPr>
          <a:lstStyle/>
          <a:p>
            <a:endParaRPr lang="en-US" dirty="0"/>
          </a:p>
        </p:txBody>
      </p:sp>
      <p:sp>
        <p:nvSpPr>
          <p:cNvPr id="5" name="Title 4">
            <a:extLst>
              <a:ext uri="{FF2B5EF4-FFF2-40B4-BE49-F238E27FC236}">
                <a16:creationId xmlns:a16="http://schemas.microsoft.com/office/drawing/2014/main" id="{F812700F-2097-41FD-B59E-94F3A4179DA9}"/>
              </a:ext>
            </a:extLst>
          </p:cNvPr>
          <p:cNvSpPr>
            <a:spLocks noGrp="1"/>
          </p:cNvSpPr>
          <p:nvPr>
            <p:ph type="title"/>
          </p:nvPr>
        </p:nvSpPr>
        <p:spPr/>
        <p:txBody>
          <a:bodyPr/>
          <a:lstStyle/>
          <a:p>
            <a:r>
              <a:rPr lang="en-US" dirty="0"/>
              <a:t>Click to edit Master title style</a:t>
            </a:r>
          </a:p>
        </p:txBody>
      </p:sp>
      <p:sp>
        <p:nvSpPr>
          <p:cNvPr id="9" name="Marcador de pie de página 4">
            <a:extLst>
              <a:ext uri="{FF2B5EF4-FFF2-40B4-BE49-F238E27FC236}">
                <a16:creationId xmlns:a16="http://schemas.microsoft.com/office/drawing/2014/main" id="{1120153A-DF4E-2782-09CC-2302B1F041F1}"/>
              </a:ext>
            </a:extLst>
          </p:cNvPr>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1pPr>
          </a:lstStyle>
          <a:p>
            <a:endParaRPr lang="es-MX" dirty="0"/>
          </a:p>
        </p:txBody>
      </p:sp>
      <p:sp>
        <p:nvSpPr>
          <p:cNvPr id="2" name="矩形 1">
            <a:extLst>
              <a:ext uri="{FF2B5EF4-FFF2-40B4-BE49-F238E27FC236}">
                <a16:creationId xmlns:a16="http://schemas.microsoft.com/office/drawing/2014/main" id="{02E6AF33-8596-ABED-36CB-C5D569FE213C}"/>
              </a:ext>
            </a:extLst>
          </p:cNvPr>
          <p:cNvSpPr/>
          <p:nvPr userDrawn="1"/>
        </p:nvSpPr>
        <p:spPr>
          <a:xfrm>
            <a:off x="453887" y="6225418"/>
            <a:ext cx="986986" cy="517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B0AEBD4-371C-E642-CEF2-8A244DC35B31}"/>
              </a:ext>
            </a:extLst>
          </p:cNvPr>
          <p:cNvSpPr/>
          <p:nvPr userDrawn="1"/>
        </p:nvSpPr>
        <p:spPr>
          <a:xfrm>
            <a:off x="9903227" y="141694"/>
            <a:ext cx="2048627" cy="6526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3225278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CB01DA-F6EC-1558-4983-22EEB3C0C0D7}"/>
              </a:ext>
            </a:extLst>
          </p:cNvPr>
          <p:cNvSpPr/>
          <p:nvPr userDrawn="1"/>
        </p:nvSpPr>
        <p:spPr>
          <a:xfrm>
            <a:off x="133165" y="910942"/>
            <a:ext cx="11736280" cy="36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dirty="0"/>
          </a:p>
        </p:txBody>
      </p:sp>
      <p:sp>
        <p:nvSpPr>
          <p:cNvPr id="4" name="TextBox 3">
            <a:extLst>
              <a:ext uri="{FF2B5EF4-FFF2-40B4-BE49-F238E27FC236}">
                <a16:creationId xmlns:a16="http://schemas.microsoft.com/office/drawing/2014/main" id="{7A5D2E19-CF37-6C9B-EBAC-694069DF46DC}"/>
              </a:ext>
            </a:extLst>
          </p:cNvPr>
          <p:cNvSpPr txBox="1"/>
          <p:nvPr userDrawn="1"/>
        </p:nvSpPr>
        <p:spPr>
          <a:xfrm>
            <a:off x="14623774" y="1391478"/>
            <a:ext cx="184731" cy="369332"/>
          </a:xfrm>
          <a:prstGeom prst="rect">
            <a:avLst/>
          </a:prstGeom>
          <a:noFill/>
        </p:spPr>
        <p:txBody>
          <a:bodyPr wrap="none" rtlCol="0" anchor="b" anchorCtr="0">
            <a:noAutofit/>
          </a:bodyPr>
          <a:lstStyle/>
          <a:p>
            <a:endParaRPr lang="en-US" dirty="0"/>
          </a:p>
        </p:txBody>
      </p:sp>
      <p:cxnSp>
        <p:nvCxnSpPr>
          <p:cNvPr id="14" name="Conector recto 4">
            <a:extLst>
              <a:ext uri="{FF2B5EF4-FFF2-40B4-BE49-F238E27FC236}">
                <a16:creationId xmlns:a16="http://schemas.microsoft.com/office/drawing/2014/main" id="{8FEA0C3A-45A6-DC8C-260C-66C77CEEA1B0}"/>
              </a:ext>
            </a:extLst>
          </p:cNvPr>
          <p:cNvCxnSpPr>
            <a:cxnSpLocks/>
          </p:cNvCxnSpPr>
          <p:nvPr userDrawn="1"/>
        </p:nvCxnSpPr>
        <p:spPr>
          <a:xfrm>
            <a:off x="456817" y="1360558"/>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itle 4">
            <a:extLst>
              <a:ext uri="{FF2B5EF4-FFF2-40B4-BE49-F238E27FC236}">
                <a16:creationId xmlns:a16="http://schemas.microsoft.com/office/drawing/2014/main" id="{FB34F495-C8DD-25DF-0835-0BB592A198D4}"/>
              </a:ext>
            </a:extLst>
          </p:cNvPr>
          <p:cNvSpPr>
            <a:spLocks noGrp="1"/>
          </p:cNvSpPr>
          <p:nvPr>
            <p:ph type="title"/>
          </p:nvPr>
        </p:nvSpPr>
        <p:spPr>
          <a:xfrm>
            <a:off x="453887" y="688962"/>
            <a:ext cx="9421633" cy="586955"/>
          </a:xfrm>
        </p:spPr>
        <p:txBody>
          <a:bodyPr/>
          <a:lstStyle/>
          <a:p>
            <a:r>
              <a:rPr lang="en-US" dirty="0"/>
              <a:t>Click to edit Master title style</a:t>
            </a:r>
          </a:p>
        </p:txBody>
      </p:sp>
      <p:sp>
        <p:nvSpPr>
          <p:cNvPr id="17" name="Marcador de pie de página 4">
            <a:extLst>
              <a:ext uri="{FF2B5EF4-FFF2-40B4-BE49-F238E27FC236}">
                <a16:creationId xmlns:a16="http://schemas.microsoft.com/office/drawing/2014/main" id="{9F1F68DF-C7B4-37C8-1372-123AC8551A9A}"/>
              </a:ext>
            </a:extLst>
          </p:cNvPr>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dirty="0"/>
          </a:p>
        </p:txBody>
      </p:sp>
    </p:spTree>
    <p:extLst>
      <p:ext uri="{BB962C8B-B14F-4D97-AF65-F5344CB8AC3E}">
        <p14:creationId xmlns:p14="http://schemas.microsoft.com/office/powerpoint/2010/main" val="3200890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8688" y="401571"/>
            <a:ext cx="9144000" cy="430887"/>
          </a:xfrm>
          <a:prstGeom prst="rect">
            <a:avLst/>
          </a:prstGeo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a:extLst>
              <a:ext uri="{FF2B5EF4-FFF2-40B4-BE49-F238E27FC236}">
                <a16:creationId xmlns:a16="http://schemas.microsoft.com/office/drawing/2014/main" id="{011E1877-823C-D4AA-7F7B-F6B3595F3A81}"/>
              </a:ext>
            </a:extLst>
          </p:cNvPr>
          <p:cNvSpPr>
            <a:spLocks noGrp="1"/>
          </p:cNvSpPr>
          <p:nvPr>
            <p:ph type="body" sz="quarter" idx="14"/>
          </p:nvPr>
        </p:nvSpPr>
        <p:spPr>
          <a:xfrm>
            <a:off x="928688" y="997728"/>
            <a:ext cx="10950828" cy="4726877"/>
          </a:xfrm>
        </p:spPr>
        <p:txBody>
          <a:bodyPr/>
          <a:lstStyle>
            <a:lvl1pPr marL="342900" indent="-342900">
              <a:buFont typeface="Arial" panose="020B0604020202020204" pitchFamily="34" charset="0"/>
              <a:buChar char="•"/>
              <a:defRPr sz="2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Click to edit Master text styles</a:t>
            </a:r>
          </a:p>
          <a:p>
            <a:pPr lvl="3"/>
            <a:r>
              <a:rPr lang="en-US"/>
              <a:t>Second level</a:t>
            </a:r>
          </a:p>
        </p:txBody>
      </p:sp>
      <p:sp>
        <p:nvSpPr>
          <p:cNvPr id="3" name="Text Placeholder 9">
            <a:extLst>
              <a:ext uri="{FF2B5EF4-FFF2-40B4-BE49-F238E27FC236}">
                <a16:creationId xmlns:a16="http://schemas.microsoft.com/office/drawing/2014/main" id="{A771B0CE-FC65-EBB5-BF6C-B0DD845699B9}"/>
              </a:ext>
            </a:extLst>
          </p:cNvPr>
          <p:cNvSpPr>
            <a:spLocks noGrp="1"/>
          </p:cNvSpPr>
          <p:nvPr>
            <p:ph type="body" sz="quarter" idx="15" hasCustomPrompt="1"/>
          </p:nvPr>
        </p:nvSpPr>
        <p:spPr>
          <a:xfrm>
            <a:off x="928688" y="5889875"/>
            <a:ext cx="9144000" cy="778357"/>
          </a:xfrm>
        </p:spPr>
        <p:txBody>
          <a:bodyPr anchor="b"/>
          <a:lstStyle>
            <a:lvl1pPr marL="0" indent="0">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216102361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5_Título y objetos">
    <p:spTree>
      <p:nvGrpSpPr>
        <p:cNvPr id="1" name=""/>
        <p:cNvGrpSpPr/>
        <p:nvPr/>
      </p:nvGrpSpPr>
      <p:grpSpPr>
        <a:xfrm>
          <a:off x="0" y="0"/>
          <a:ext cx="0" cy="0"/>
          <a:chOff x="0" y="0"/>
          <a:chExt cx="0" cy="0"/>
        </a:xfrm>
      </p:grpSpPr>
      <p:pic>
        <p:nvPicPr>
          <p:cNvPr id="7" name="Imagen 7">
            <a:extLst>
              <a:ext uri="{FF2B5EF4-FFF2-40B4-BE49-F238E27FC236}">
                <a16:creationId xmlns:a16="http://schemas.microsoft.com/office/drawing/2014/main" id="{595DC10B-1DC8-7632-DEB9-6E6CC82A4A2F}"/>
              </a:ext>
            </a:extLst>
          </p:cNvPr>
          <p:cNvPicPr>
            <a:picLocks noChangeAspect="1"/>
          </p:cNvPicPr>
          <p:nvPr userDrawn="1"/>
        </p:nvPicPr>
        <p:blipFill rotWithShape="1">
          <a:blip r:embed="rId2"/>
          <a:srcRect t="93347" b="2287"/>
          <a:stretch/>
        </p:blipFill>
        <p:spPr>
          <a:xfrm>
            <a:off x="1345985" y="6393276"/>
            <a:ext cx="10759440" cy="264256"/>
          </a:xfrm>
          <a:prstGeom prst="rect">
            <a:avLst/>
          </a:prstGeom>
        </p:spPr>
      </p:pic>
      <p:sp>
        <p:nvSpPr>
          <p:cNvPr id="3" name="Marcador de contenido 2">
            <a:extLst>
              <a:ext uri="{FF2B5EF4-FFF2-40B4-BE49-F238E27FC236}">
                <a16:creationId xmlns:a16="http://schemas.microsoft.com/office/drawing/2014/main" id="{DC00C318-0342-D3A9-8D62-FBBBBE1523AE}"/>
              </a:ext>
            </a:extLst>
          </p:cNvPr>
          <p:cNvSpPr>
            <a:spLocks noGrp="1"/>
          </p:cNvSpPr>
          <p:nvPr>
            <p:ph idx="1" hasCustomPrompt="1"/>
          </p:nvPr>
        </p:nvSpPr>
        <p:spPr>
          <a:xfrm>
            <a:off x="453889" y="1811557"/>
            <a:ext cx="11284224" cy="393443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dirty="0"/>
          </a:p>
        </p:txBody>
      </p:sp>
      <p:pic>
        <p:nvPicPr>
          <p:cNvPr id="10" name="Imagen 9">
            <a:extLst>
              <a:ext uri="{FF2B5EF4-FFF2-40B4-BE49-F238E27FC236}">
                <a16:creationId xmlns:a16="http://schemas.microsoft.com/office/drawing/2014/main" id="{14A4AA0C-E5CD-2441-D9BB-2CC06D0D185C}"/>
              </a:ext>
            </a:extLst>
          </p:cNvPr>
          <p:cNvPicPr>
            <a:picLocks noChangeAspect="1"/>
          </p:cNvPicPr>
          <p:nvPr userDrawn="1"/>
        </p:nvPicPr>
        <p:blipFill>
          <a:blip r:embed="rId3"/>
          <a:stretch>
            <a:fillRect/>
          </a:stretch>
        </p:blipFill>
        <p:spPr>
          <a:xfrm>
            <a:off x="460513" y="6285057"/>
            <a:ext cx="885472" cy="365125"/>
          </a:xfrm>
          <a:prstGeom prst="rect">
            <a:avLst/>
          </a:prstGeom>
        </p:spPr>
      </p:pic>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637617"/>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ítulo 1">
            <a:extLst>
              <a:ext uri="{FF2B5EF4-FFF2-40B4-BE49-F238E27FC236}">
                <a16:creationId xmlns:a16="http://schemas.microsoft.com/office/drawing/2014/main" id="{09F0968B-AD6C-2512-BE7B-E9AF2A179B8E}"/>
              </a:ext>
            </a:extLst>
          </p:cNvPr>
          <p:cNvSpPr>
            <a:spLocks noGrp="1"/>
          </p:cNvSpPr>
          <p:nvPr>
            <p:ph type="title" hasCustomPrompt="1"/>
          </p:nvPr>
        </p:nvSpPr>
        <p:spPr>
          <a:xfrm>
            <a:off x="453887" y="677520"/>
            <a:ext cx="9106673" cy="520313"/>
          </a:xfrm>
          <a:prstGeom prst="rect">
            <a:avLst/>
          </a:prstGeom>
        </p:spPr>
        <p:txBody>
          <a:bodyPr anchor="b" anchorCtr="0">
            <a:noAutofit/>
          </a:bodyPr>
          <a:lstStyle>
            <a:lvl1pPr>
              <a:defRPr sz="2600">
                <a:solidFill>
                  <a:srgbClr val="000D45"/>
                </a:solidFill>
              </a:defRPr>
            </a:lvl1pPr>
          </a:lstStyle>
          <a:p>
            <a:r>
              <a:rPr lang="es-MX"/>
              <a:t>Haz clic para modificar el estilo de título del patrón</a:t>
            </a:r>
          </a:p>
        </p:txBody>
      </p:sp>
      <p:sp>
        <p:nvSpPr>
          <p:cNvPr id="4" name="TextBox 3">
            <a:extLst>
              <a:ext uri="{FF2B5EF4-FFF2-40B4-BE49-F238E27FC236}">
                <a16:creationId xmlns:a16="http://schemas.microsoft.com/office/drawing/2014/main" id="{7A5D2E19-CF37-6C9B-EBAC-694069DF46DC}"/>
              </a:ext>
            </a:extLst>
          </p:cNvPr>
          <p:cNvSpPr txBox="1"/>
          <p:nvPr userDrawn="1"/>
        </p:nvSpPr>
        <p:spPr>
          <a:xfrm>
            <a:off x="14623774" y="1391478"/>
            <a:ext cx="184731" cy="369332"/>
          </a:xfrm>
          <a:prstGeom prst="rect">
            <a:avLst/>
          </a:prstGeom>
          <a:noFill/>
        </p:spPr>
        <p:txBody>
          <a:bodyPr wrap="none" rtlCol="0" anchor="b" anchorCtr="0">
            <a:noAutofit/>
          </a:bodyPr>
          <a:lstStyle/>
          <a:p>
            <a:endParaRPr lang="en-US" dirty="0"/>
          </a:p>
        </p:txBody>
      </p:sp>
      <p:pic>
        <p:nvPicPr>
          <p:cNvPr id="5" name="Imagen 7">
            <a:extLst>
              <a:ext uri="{FF2B5EF4-FFF2-40B4-BE49-F238E27FC236}">
                <a16:creationId xmlns:a16="http://schemas.microsoft.com/office/drawing/2014/main" id="{26D73DD2-F9D9-D14F-4F31-4B43CAB47B01}"/>
              </a:ext>
            </a:extLst>
          </p:cNvPr>
          <p:cNvPicPr>
            <a:picLocks noChangeAspect="1"/>
          </p:cNvPicPr>
          <p:nvPr userDrawn="1"/>
        </p:nvPicPr>
        <p:blipFill rotWithShape="1">
          <a:blip r:embed="rId2"/>
          <a:srcRect l="79758" b="86246"/>
          <a:stretch/>
        </p:blipFill>
        <p:spPr>
          <a:xfrm>
            <a:off x="9724102" y="-9220"/>
            <a:ext cx="2467897" cy="943286"/>
          </a:xfrm>
          <a:prstGeom prst="rect">
            <a:avLst/>
          </a:prstGeom>
        </p:spPr>
      </p:pic>
      <p:sp>
        <p:nvSpPr>
          <p:cNvPr id="8" name="Marcador de pie de página 4">
            <a:extLst>
              <a:ext uri="{FF2B5EF4-FFF2-40B4-BE49-F238E27FC236}">
                <a16:creationId xmlns:a16="http://schemas.microsoft.com/office/drawing/2014/main" id="{F503F0EB-313E-2CD1-FBFD-5700A41D3A05}"/>
              </a:ext>
            </a:extLst>
          </p:cNvPr>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1pPr>
          </a:lstStyle>
          <a:p>
            <a:endParaRPr lang="es-MX" dirty="0"/>
          </a:p>
        </p:txBody>
      </p:sp>
    </p:spTree>
    <p:extLst>
      <p:ext uri="{BB962C8B-B14F-4D97-AF65-F5344CB8AC3E}">
        <p14:creationId xmlns:p14="http://schemas.microsoft.com/office/powerpoint/2010/main" val="2182160321"/>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dirty="0"/>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2" name="Marcador de contenido 2">
            <a:extLst>
              <a:ext uri="{FF2B5EF4-FFF2-40B4-BE49-F238E27FC236}">
                <a16:creationId xmlns:a16="http://schemas.microsoft.com/office/drawing/2014/main" id="{385BDB5D-790E-2119-B93C-1FE035FAD7F5}"/>
              </a:ext>
            </a:extLst>
          </p:cNvPr>
          <p:cNvSpPr>
            <a:spLocks noGrp="1"/>
          </p:cNvSpPr>
          <p:nvPr>
            <p:ph idx="13" hasCustomPrompt="1"/>
          </p:nvPr>
        </p:nvSpPr>
        <p:spPr>
          <a:xfrm>
            <a:off x="453889" y="1287878"/>
            <a:ext cx="11284224" cy="4529992"/>
          </a:xfrm>
        </p:spPr>
        <p:txBody>
          <a:bodyPr vert="horz" lIns="91440" tIns="45720" rIns="91440" bIns="45720" rtlCol="0">
            <a:normAutofit fontScale="92500" lnSpcReduction="20000"/>
          </a:bodyPr>
          <a:lstStyle>
            <a:lvl1pPr>
              <a:defRPr lang="es-MX" sz="1300" b="0" i="0" dirty="0" smtClean="0">
                <a:solidFill>
                  <a:srgbClr val="000D45"/>
                </a:solidFill>
                <a:latin typeface="Noto Sans Light" panose="020B0402040504020204" pitchFamily="34"/>
                <a:ea typeface="Noto Sans Light" panose="020B0402040504020204" pitchFamily="34"/>
                <a:cs typeface="Noto Sans Light" panose="020B0402040504020204" pitchFamily="34"/>
              </a:defRPr>
            </a:lvl1pPr>
            <a:lvl2pPr>
              <a:defRPr lang="es-MX" dirty="0" smtClean="0"/>
            </a:lvl2pPr>
            <a:lvl3pPr>
              <a:defRPr lang="es-MX" dirty="0" smtClean="0"/>
            </a:lvl3pPr>
            <a:lvl4pPr>
              <a:defRPr lang="es-MX" dirty="0" smtClean="0"/>
            </a:lvl4pPr>
            <a:lvl5pPr>
              <a:defRPr lang="es-MX" dirty="0"/>
            </a:lvl5pPr>
          </a:lstStyle>
          <a:p>
            <a:pPr algn="l">
              <a:lnSpc>
                <a:spcPct val="120000"/>
              </a:lnSpc>
            </a:pPr>
            <a:r>
              <a:rPr lang="es-MX" sz="1300" b="1">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lnSpc>
                <a:spcPct val="120000"/>
              </a:lnSpc>
            </a:pPr>
            <a:r>
              <a:rPr lang="es-MX" sz="1300">
                <a:solidFill>
                  <a:srgbClr val="000D45"/>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ct val="120000"/>
              </a:lnSpc>
            </a:pPr>
            <a:endParaRPr lang="es-MX" sz="1200">
              <a:solidFill>
                <a:srgbClr val="000D45"/>
              </a:solidFill>
            </a:endParaRPr>
          </a:p>
          <a:p>
            <a:pPr lvl="0">
              <a:lnSpc>
                <a:spcPct val="120000"/>
              </a:lnSpc>
            </a:pPr>
            <a:endParaRPr lang="es-MX"/>
          </a:p>
        </p:txBody>
      </p:sp>
      <p:pic>
        <p:nvPicPr>
          <p:cNvPr id="23" name="Imagen 8">
            <a:extLst>
              <a:ext uri="{FF2B5EF4-FFF2-40B4-BE49-F238E27FC236}">
                <a16:creationId xmlns:a16="http://schemas.microsoft.com/office/drawing/2014/main" id="{DBDC6338-8273-E02B-E802-2159CAC77CBB}"/>
              </a:ext>
            </a:extLst>
          </p:cNvPr>
          <p:cNvPicPr>
            <a:picLocks noChangeAspect="1"/>
          </p:cNvPicPr>
          <p:nvPr userDrawn="1"/>
        </p:nvPicPr>
        <p:blipFill>
          <a:blip r:embed="rId2"/>
          <a:stretch>
            <a:fillRect/>
          </a:stretch>
        </p:blipFill>
        <p:spPr>
          <a:xfrm>
            <a:off x="1245257" y="2864706"/>
            <a:ext cx="2979902" cy="2594708"/>
          </a:xfrm>
          <a:prstGeom prst="rect">
            <a:avLst/>
          </a:prstGeom>
        </p:spPr>
      </p:pic>
      <p:pic>
        <p:nvPicPr>
          <p:cNvPr id="24" name="Imagen 9">
            <a:extLst>
              <a:ext uri="{FF2B5EF4-FFF2-40B4-BE49-F238E27FC236}">
                <a16:creationId xmlns:a16="http://schemas.microsoft.com/office/drawing/2014/main" id="{74FA7D12-D289-600F-46A9-8703FB5B707A}"/>
              </a:ext>
            </a:extLst>
          </p:cNvPr>
          <p:cNvPicPr>
            <a:picLocks noChangeAspect="1"/>
          </p:cNvPicPr>
          <p:nvPr userDrawn="1"/>
        </p:nvPicPr>
        <p:blipFill>
          <a:blip r:embed="rId2"/>
          <a:stretch>
            <a:fillRect/>
          </a:stretch>
        </p:blipFill>
        <p:spPr>
          <a:xfrm>
            <a:off x="4650609" y="2864706"/>
            <a:ext cx="2979902" cy="2594708"/>
          </a:xfrm>
          <a:prstGeom prst="rect">
            <a:avLst/>
          </a:prstGeom>
        </p:spPr>
      </p:pic>
      <p:pic>
        <p:nvPicPr>
          <p:cNvPr id="25" name="Imagen 10">
            <a:extLst>
              <a:ext uri="{FF2B5EF4-FFF2-40B4-BE49-F238E27FC236}">
                <a16:creationId xmlns:a16="http://schemas.microsoft.com/office/drawing/2014/main" id="{36AD961E-2282-5B21-FCB8-3F9207E23DB4}"/>
              </a:ext>
            </a:extLst>
          </p:cNvPr>
          <p:cNvPicPr>
            <a:picLocks noChangeAspect="1"/>
          </p:cNvPicPr>
          <p:nvPr userDrawn="1"/>
        </p:nvPicPr>
        <p:blipFill>
          <a:blip r:embed="rId2"/>
          <a:stretch>
            <a:fillRect/>
          </a:stretch>
        </p:blipFill>
        <p:spPr>
          <a:xfrm>
            <a:off x="7866775" y="2864706"/>
            <a:ext cx="2979902" cy="2594708"/>
          </a:xfrm>
          <a:prstGeom prst="rect">
            <a:avLst/>
          </a:prstGeom>
        </p:spPr>
      </p:pic>
      <p:pic>
        <p:nvPicPr>
          <p:cNvPr id="26" name="Imagen 12">
            <a:extLst>
              <a:ext uri="{FF2B5EF4-FFF2-40B4-BE49-F238E27FC236}">
                <a16:creationId xmlns:a16="http://schemas.microsoft.com/office/drawing/2014/main" id="{AC2010D6-9998-6833-B0E5-8F4D61BA49E6}"/>
              </a:ext>
            </a:extLst>
          </p:cNvPr>
          <p:cNvPicPr>
            <a:picLocks noChangeAspect="1"/>
          </p:cNvPicPr>
          <p:nvPr userDrawn="1"/>
        </p:nvPicPr>
        <p:blipFill>
          <a:blip r:embed="rId3"/>
          <a:stretch>
            <a:fillRect/>
          </a:stretch>
        </p:blipFill>
        <p:spPr>
          <a:xfrm>
            <a:off x="8738309" y="3027106"/>
            <a:ext cx="1236834" cy="1177228"/>
          </a:xfrm>
          <a:prstGeom prst="rect">
            <a:avLst/>
          </a:prstGeom>
        </p:spPr>
      </p:pic>
      <p:pic>
        <p:nvPicPr>
          <p:cNvPr id="27" name="Imagen 14">
            <a:extLst>
              <a:ext uri="{FF2B5EF4-FFF2-40B4-BE49-F238E27FC236}">
                <a16:creationId xmlns:a16="http://schemas.microsoft.com/office/drawing/2014/main" id="{6F6CFCBC-496E-43A3-CFDB-0AA00F348813}"/>
              </a:ext>
            </a:extLst>
          </p:cNvPr>
          <p:cNvPicPr>
            <a:picLocks noChangeAspect="1"/>
          </p:cNvPicPr>
          <p:nvPr userDrawn="1"/>
        </p:nvPicPr>
        <p:blipFill>
          <a:blip r:embed="rId4"/>
          <a:stretch>
            <a:fillRect/>
          </a:stretch>
        </p:blipFill>
        <p:spPr>
          <a:xfrm>
            <a:off x="5522143" y="3027106"/>
            <a:ext cx="1236834" cy="1177228"/>
          </a:xfrm>
          <a:prstGeom prst="rect">
            <a:avLst/>
          </a:prstGeom>
        </p:spPr>
      </p:pic>
      <p:pic>
        <p:nvPicPr>
          <p:cNvPr id="28" name="Imagen 16">
            <a:extLst>
              <a:ext uri="{FF2B5EF4-FFF2-40B4-BE49-F238E27FC236}">
                <a16:creationId xmlns:a16="http://schemas.microsoft.com/office/drawing/2014/main" id="{9966F46C-F8FF-24F4-8991-B632D9C7F019}"/>
              </a:ext>
            </a:extLst>
          </p:cNvPr>
          <p:cNvPicPr>
            <a:picLocks noChangeAspect="1"/>
          </p:cNvPicPr>
          <p:nvPr userDrawn="1"/>
        </p:nvPicPr>
        <p:blipFill>
          <a:blip r:embed="rId5"/>
          <a:stretch>
            <a:fillRect/>
          </a:stretch>
        </p:blipFill>
        <p:spPr>
          <a:xfrm>
            <a:off x="2116846" y="3027106"/>
            <a:ext cx="1236834" cy="1177228"/>
          </a:xfrm>
          <a:prstGeom prst="rect">
            <a:avLst/>
          </a:prstGeom>
        </p:spPr>
      </p:pic>
      <p:sp>
        <p:nvSpPr>
          <p:cNvPr id="29" name="CuadroTexto 17">
            <a:extLst>
              <a:ext uri="{FF2B5EF4-FFF2-40B4-BE49-F238E27FC236}">
                <a16:creationId xmlns:a16="http://schemas.microsoft.com/office/drawing/2014/main" id="{426C91E1-C173-926B-53E9-720930A282CB}"/>
              </a:ext>
            </a:extLst>
          </p:cNvPr>
          <p:cNvSpPr txBox="1"/>
          <p:nvPr userDrawn="1"/>
        </p:nvSpPr>
        <p:spPr>
          <a:xfrm>
            <a:off x="1605346"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sit amet, consectetur adipiscing elit, sed do eiusmod tempor incididunt ut</a:t>
            </a:r>
          </a:p>
        </p:txBody>
      </p:sp>
      <p:sp>
        <p:nvSpPr>
          <p:cNvPr id="30" name="CuadroTexto 18">
            <a:extLst>
              <a:ext uri="{FF2B5EF4-FFF2-40B4-BE49-F238E27FC236}">
                <a16:creationId xmlns:a16="http://schemas.microsoft.com/office/drawing/2014/main" id="{9939E1DD-D678-70D0-AA39-6A0E1708385C}"/>
              </a:ext>
            </a:extLst>
          </p:cNvPr>
          <p:cNvSpPr txBox="1"/>
          <p:nvPr userDrawn="1"/>
        </p:nvSpPr>
        <p:spPr>
          <a:xfrm>
            <a:off x="5010698"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sit amet, consectetur adipiscing elit, sed do eiusmod tempor incididunt ut</a:t>
            </a:r>
          </a:p>
        </p:txBody>
      </p:sp>
      <p:sp>
        <p:nvSpPr>
          <p:cNvPr id="31" name="CuadroTexto 19">
            <a:extLst>
              <a:ext uri="{FF2B5EF4-FFF2-40B4-BE49-F238E27FC236}">
                <a16:creationId xmlns:a16="http://schemas.microsoft.com/office/drawing/2014/main" id="{DE82D28B-E106-9ED3-55C4-26C929D89DC6}"/>
              </a:ext>
            </a:extLst>
          </p:cNvPr>
          <p:cNvSpPr txBox="1"/>
          <p:nvPr userDrawn="1"/>
        </p:nvSpPr>
        <p:spPr>
          <a:xfrm>
            <a:off x="8226863"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sit amet, consectetur adipiscing elit, sed do eiusmod tempor incididunt ut</a:t>
            </a:r>
          </a:p>
        </p:txBody>
      </p:sp>
      <p:sp>
        <p:nvSpPr>
          <p:cNvPr id="2" name="Title 1">
            <a:extLst>
              <a:ext uri="{FF2B5EF4-FFF2-40B4-BE49-F238E27FC236}">
                <a16:creationId xmlns:a16="http://schemas.microsoft.com/office/drawing/2014/main" id="{881B117A-4536-FC76-AF6F-6BE1C16D4603}"/>
              </a:ext>
            </a:extLst>
          </p:cNvPr>
          <p:cNvSpPr>
            <a:spLocks noGrp="1"/>
          </p:cNvSpPr>
          <p:nvPr>
            <p:ph type="title"/>
          </p:nvPr>
        </p:nvSpPr>
        <p:spPr/>
        <p:txBody>
          <a:bodyPr/>
          <a:lstStyle/>
          <a:p>
            <a:r>
              <a:rPr lang="en-US"/>
              <a:t>Click to edit Master title style</a:t>
            </a:r>
          </a:p>
        </p:txBody>
      </p:sp>
      <p:sp>
        <p:nvSpPr>
          <p:cNvPr id="4" name="Marcador de pie de página 4">
            <a:extLst>
              <a:ext uri="{FF2B5EF4-FFF2-40B4-BE49-F238E27FC236}">
                <a16:creationId xmlns:a16="http://schemas.microsoft.com/office/drawing/2014/main" id="{C3B5ED8E-43A6-E055-B70B-C8C552069B98}"/>
              </a:ext>
            </a:extLst>
          </p:cNvPr>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1pPr>
          </a:lstStyle>
          <a:p>
            <a:endParaRPr lang="es-MX" dirty="0"/>
          </a:p>
        </p:txBody>
      </p:sp>
    </p:spTree>
    <p:extLst>
      <p:ext uri="{BB962C8B-B14F-4D97-AF65-F5344CB8AC3E}">
        <p14:creationId xmlns:p14="http://schemas.microsoft.com/office/powerpoint/2010/main" val="58792872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dirty="0"/>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1" name="Google Shape;305;p64">
            <a:extLst>
              <a:ext uri="{FF2B5EF4-FFF2-40B4-BE49-F238E27FC236}">
                <a16:creationId xmlns:a16="http://schemas.microsoft.com/office/drawing/2014/main" id="{53AB5D74-B13B-682B-F98B-8323080AF89E}"/>
              </a:ext>
            </a:extLst>
          </p:cNvPr>
          <p:cNvSpPr/>
          <p:nvPr userDrawn="1"/>
        </p:nvSpPr>
        <p:spPr>
          <a:xfrm>
            <a:off x="528982" y="3548058"/>
            <a:ext cx="2482107" cy="760417"/>
          </a:xfrm>
          <a:prstGeom prst="roundRect">
            <a:avLst>
              <a:gd name="adj" fmla="val 12630"/>
            </a:avLst>
          </a:prstGeom>
          <a:solidFill>
            <a:srgbClr val="375D8B"/>
          </a:solidFill>
          <a:ln w="28575">
            <a:solidFill>
              <a:schemeClr val="accent1"/>
            </a:solid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dirty="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1</a:t>
            </a:r>
            <a:endParaRPr lang="en-US" sz="1200" b="1" kern="0" dirty="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2" name="Google Shape;305;p64">
            <a:extLst>
              <a:ext uri="{FF2B5EF4-FFF2-40B4-BE49-F238E27FC236}">
                <a16:creationId xmlns:a16="http://schemas.microsoft.com/office/drawing/2014/main" id="{9C798354-3C7D-8838-88CF-A052B088DEAD}"/>
              </a:ext>
            </a:extLst>
          </p:cNvPr>
          <p:cNvSpPr/>
          <p:nvPr userDrawn="1"/>
        </p:nvSpPr>
        <p:spPr>
          <a:xfrm>
            <a:off x="3123659" y="3548058"/>
            <a:ext cx="1520642" cy="760417"/>
          </a:xfrm>
          <a:prstGeom prst="roundRect">
            <a:avLst>
              <a:gd name="adj" fmla="val 14255"/>
            </a:avLst>
          </a:prstGeom>
          <a:solidFill>
            <a:srgbClr val="00C280"/>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dirty="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2</a:t>
            </a:r>
            <a:endParaRPr lang="en-US" sz="1200" b="1" kern="0" dirty="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3" name="Google Shape;305;p64">
            <a:extLst>
              <a:ext uri="{FF2B5EF4-FFF2-40B4-BE49-F238E27FC236}">
                <a16:creationId xmlns:a16="http://schemas.microsoft.com/office/drawing/2014/main" id="{A79D0F7D-D93E-54A7-8F73-9C895EB1DF2E}"/>
              </a:ext>
            </a:extLst>
          </p:cNvPr>
          <p:cNvSpPr/>
          <p:nvPr userDrawn="1"/>
        </p:nvSpPr>
        <p:spPr>
          <a:xfrm>
            <a:off x="4756871" y="3548058"/>
            <a:ext cx="2053179" cy="760417"/>
          </a:xfrm>
          <a:prstGeom prst="roundRect">
            <a:avLst>
              <a:gd name="adj" fmla="val 14255"/>
            </a:avLst>
          </a:prstGeom>
          <a:solidFill>
            <a:srgbClr val="D3DBFF"/>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dirty="0">
                <a:solidFill>
                  <a:srgbClr val="375D8B"/>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3</a:t>
            </a:r>
            <a:endParaRPr lang="en-US" sz="1200" b="1" kern="0" dirty="0">
              <a:solidFill>
                <a:srgbClr val="375D8B"/>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4" name="Google Shape;305;p64">
            <a:extLst>
              <a:ext uri="{FF2B5EF4-FFF2-40B4-BE49-F238E27FC236}">
                <a16:creationId xmlns:a16="http://schemas.microsoft.com/office/drawing/2014/main" id="{3BD5B463-3386-61C2-E9B9-C09C6DC87C22}"/>
              </a:ext>
            </a:extLst>
          </p:cNvPr>
          <p:cNvSpPr/>
          <p:nvPr userDrawn="1"/>
        </p:nvSpPr>
        <p:spPr>
          <a:xfrm>
            <a:off x="6922618" y="3548058"/>
            <a:ext cx="1574424" cy="760417"/>
          </a:xfrm>
          <a:prstGeom prst="roundRect">
            <a:avLst>
              <a:gd name="adj" fmla="val 17504"/>
            </a:avLst>
          </a:prstGeom>
          <a:solidFill>
            <a:srgbClr val="000D45"/>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dirty="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4</a:t>
            </a:r>
            <a:endParaRPr lang="en-US" sz="1200" b="1" kern="0" dirty="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5" name="Google Shape;305;p64">
            <a:extLst>
              <a:ext uri="{FF2B5EF4-FFF2-40B4-BE49-F238E27FC236}">
                <a16:creationId xmlns:a16="http://schemas.microsoft.com/office/drawing/2014/main" id="{4FA4BDA3-FAF1-559F-1107-5D9BD000048E}"/>
              </a:ext>
            </a:extLst>
          </p:cNvPr>
          <p:cNvSpPr/>
          <p:nvPr userDrawn="1"/>
        </p:nvSpPr>
        <p:spPr>
          <a:xfrm>
            <a:off x="8609612" y="3548058"/>
            <a:ext cx="2892748" cy="760417"/>
          </a:xfrm>
          <a:prstGeom prst="roundRect">
            <a:avLst>
              <a:gd name="adj" fmla="val 15879"/>
            </a:avLst>
          </a:prstGeom>
          <a:solidFill>
            <a:srgbClr val="00C280"/>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dirty="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5</a:t>
            </a:r>
            <a:endParaRPr lang="en-US" sz="1200" b="1" kern="0" dirty="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6" name="TextBox 45">
            <a:extLst>
              <a:ext uri="{FF2B5EF4-FFF2-40B4-BE49-F238E27FC236}">
                <a16:creationId xmlns:a16="http://schemas.microsoft.com/office/drawing/2014/main" id="{17E271B4-42C5-C237-81C0-3687BBBCAED0}"/>
              </a:ext>
            </a:extLst>
          </p:cNvPr>
          <p:cNvSpPr txBox="1"/>
          <p:nvPr userDrawn="1"/>
        </p:nvSpPr>
        <p:spPr>
          <a:xfrm>
            <a:off x="3123659" y="2538810"/>
            <a:ext cx="97782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7" name="TextBox 46">
            <a:extLst>
              <a:ext uri="{FF2B5EF4-FFF2-40B4-BE49-F238E27FC236}">
                <a16:creationId xmlns:a16="http://schemas.microsoft.com/office/drawing/2014/main" id="{10937EE9-8F33-6CA4-10CE-0F1A21D9B049}"/>
              </a:ext>
            </a:extLst>
          </p:cNvPr>
          <p:cNvSpPr txBox="1"/>
          <p:nvPr userDrawn="1"/>
        </p:nvSpPr>
        <p:spPr>
          <a:xfrm>
            <a:off x="4756871" y="2538810"/>
            <a:ext cx="97782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8" name="TextBox 47">
            <a:extLst>
              <a:ext uri="{FF2B5EF4-FFF2-40B4-BE49-F238E27FC236}">
                <a16:creationId xmlns:a16="http://schemas.microsoft.com/office/drawing/2014/main" id="{4F73B7C4-A669-6BFD-65AF-4E81CC241064}"/>
              </a:ext>
            </a:extLst>
          </p:cNvPr>
          <p:cNvSpPr txBox="1"/>
          <p:nvPr userDrawn="1"/>
        </p:nvSpPr>
        <p:spPr>
          <a:xfrm>
            <a:off x="6922620" y="2538810"/>
            <a:ext cx="97782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9" name="TextBox 48">
            <a:extLst>
              <a:ext uri="{FF2B5EF4-FFF2-40B4-BE49-F238E27FC236}">
                <a16:creationId xmlns:a16="http://schemas.microsoft.com/office/drawing/2014/main" id="{022BB432-DDF4-0CFA-D860-F5EB4AEAB047}"/>
              </a:ext>
            </a:extLst>
          </p:cNvPr>
          <p:cNvSpPr txBox="1"/>
          <p:nvPr userDrawn="1"/>
        </p:nvSpPr>
        <p:spPr>
          <a:xfrm>
            <a:off x="8609614" y="2538810"/>
            <a:ext cx="97782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2025</a:t>
            </a:r>
            <a:endParaRPr sz="12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cxnSp>
        <p:nvCxnSpPr>
          <p:cNvPr id="50" name="Straight Connector 49">
            <a:extLst>
              <a:ext uri="{FF2B5EF4-FFF2-40B4-BE49-F238E27FC236}">
                <a16:creationId xmlns:a16="http://schemas.microsoft.com/office/drawing/2014/main" id="{183CE8EA-A84C-1268-99BA-C22511FFD378}"/>
              </a:ext>
            </a:extLst>
          </p:cNvPr>
          <p:cNvCxnSpPr>
            <a:cxnSpLocks/>
          </p:cNvCxnSpPr>
          <p:nvPr userDrawn="1"/>
        </p:nvCxnSpPr>
        <p:spPr>
          <a:xfrm flipV="1">
            <a:off x="301108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5F685C2-5CF4-B5DF-CA88-70282A2E3801}"/>
              </a:ext>
            </a:extLst>
          </p:cNvPr>
          <p:cNvCxnSpPr>
            <a:cxnSpLocks/>
          </p:cNvCxnSpPr>
          <p:nvPr userDrawn="1"/>
        </p:nvCxnSpPr>
        <p:spPr>
          <a:xfrm flipV="1">
            <a:off x="4644301"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E8F8EF2-D538-9CA2-2B90-59C867B7040F}"/>
              </a:ext>
            </a:extLst>
          </p:cNvPr>
          <p:cNvCxnSpPr>
            <a:cxnSpLocks/>
          </p:cNvCxnSpPr>
          <p:nvPr userDrawn="1"/>
        </p:nvCxnSpPr>
        <p:spPr>
          <a:xfrm flipV="1">
            <a:off x="680266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30801B9-D35F-EA13-ACA5-8D3445C13153}"/>
              </a:ext>
            </a:extLst>
          </p:cNvPr>
          <p:cNvCxnSpPr>
            <a:cxnSpLocks/>
          </p:cNvCxnSpPr>
          <p:nvPr userDrawn="1"/>
        </p:nvCxnSpPr>
        <p:spPr>
          <a:xfrm flipV="1">
            <a:off x="848332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4" name="TextBox 10">
            <a:extLst>
              <a:ext uri="{FF2B5EF4-FFF2-40B4-BE49-F238E27FC236}">
                <a16:creationId xmlns:a16="http://schemas.microsoft.com/office/drawing/2014/main" id="{1B56EDDE-CEBC-E04B-00B8-3B530FE2E100}"/>
              </a:ext>
            </a:extLst>
          </p:cNvPr>
          <p:cNvSpPr txBox="1"/>
          <p:nvPr userDrawn="1"/>
        </p:nvSpPr>
        <p:spPr>
          <a:xfrm>
            <a:off x="528983" y="4611731"/>
            <a:ext cx="1905280"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adipiscing elit, sed do eiusmod por incididunt ut labore et dolore magna. </a:t>
            </a:r>
          </a:p>
        </p:txBody>
      </p:sp>
      <p:sp>
        <p:nvSpPr>
          <p:cNvPr id="55" name="TextBox 10">
            <a:extLst>
              <a:ext uri="{FF2B5EF4-FFF2-40B4-BE49-F238E27FC236}">
                <a16:creationId xmlns:a16="http://schemas.microsoft.com/office/drawing/2014/main" id="{EDB16B51-FDE3-CD06-E9E7-9CB8AFCB2A7B}"/>
              </a:ext>
            </a:extLst>
          </p:cNvPr>
          <p:cNvSpPr txBox="1"/>
          <p:nvPr userDrawn="1"/>
        </p:nvSpPr>
        <p:spPr>
          <a:xfrm>
            <a:off x="3123927" y="4611731"/>
            <a:ext cx="1286796"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adipiscing elit, sed do eiusmod</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a:t>
            </a:r>
            <a:endPar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6" name="TextBox 10">
            <a:extLst>
              <a:ext uri="{FF2B5EF4-FFF2-40B4-BE49-F238E27FC236}">
                <a16:creationId xmlns:a16="http://schemas.microsoft.com/office/drawing/2014/main" id="{A5969C4C-E829-2817-13E1-0C05E326D40B}"/>
              </a:ext>
            </a:extLst>
          </p:cNvPr>
          <p:cNvSpPr txBox="1"/>
          <p:nvPr userDrawn="1"/>
        </p:nvSpPr>
        <p:spPr>
          <a:xfrm>
            <a:off x="4777700" y="4611731"/>
            <a:ext cx="1905280"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adipiscing elit, sed do eiusmod por incididunt ut labore et dolore magna. </a:t>
            </a:r>
          </a:p>
        </p:txBody>
      </p:sp>
      <p:sp>
        <p:nvSpPr>
          <p:cNvPr id="57" name="TextBox 10">
            <a:extLst>
              <a:ext uri="{FF2B5EF4-FFF2-40B4-BE49-F238E27FC236}">
                <a16:creationId xmlns:a16="http://schemas.microsoft.com/office/drawing/2014/main" id="{7F6F8184-A330-73A5-24C5-1F5B756E8E84}"/>
              </a:ext>
            </a:extLst>
          </p:cNvPr>
          <p:cNvSpPr txBox="1"/>
          <p:nvPr userDrawn="1"/>
        </p:nvSpPr>
        <p:spPr>
          <a:xfrm>
            <a:off x="8663394" y="4611731"/>
            <a:ext cx="1905280"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adipiscing elit, sed do eiusmod por incididunt ut labore et dolore magna. </a:t>
            </a:r>
          </a:p>
        </p:txBody>
      </p:sp>
      <p:sp>
        <p:nvSpPr>
          <p:cNvPr id="58" name="TextBox 10">
            <a:extLst>
              <a:ext uri="{FF2B5EF4-FFF2-40B4-BE49-F238E27FC236}">
                <a16:creationId xmlns:a16="http://schemas.microsoft.com/office/drawing/2014/main" id="{EDCEB5A9-A539-0799-0FD8-344EC1AA7619}"/>
              </a:ext>
            </a:extLst>
          </p:cNvPr>
          <p:cNvSpPr txBox="1"/>
          <p:nvPr userDrawn="1"/>
        </p:nvSpPr>
        <p:spPr>
          <a:xfrm>
            <a:off x="7009621" y="4611731"/>
            <a:ext cx="1286796"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adipiscing elit, sed do eiusmod</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a:t>
            </a:r>
            <a:endPar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9" name="TextBox 58">
            <a:extLst>
              <a:ext uri="{FF2B5EF4-FFF2-40B4-BE49-F238E27FC236}">
                <a16:creationId xmlns:a16="http://schemas.microsoft.com/office/drawing/2014/main" id="{33AE009A-898E-AE67-CD93-943AE1AA08C8}"/>
              </a:ext>
            </a:extLst>
          </p:cNvPr>
          <p:cNvSpPr txBox="1"/>
          <p:nvPr userDrawn="1"/>
        </p:nvSpPr>
        <p:spPr>
          <a:xfrm>
            <a:off x="657507" y="2538810"/>
            <a:ext cx="977823"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cxnSp>
        <p:nvCxnSpPr>
          <p:cNvPr id="60" name="Straight Connector 59">
            <a:extLst>
              <a:ext uri="{FF2B5EF4-FFF2-40B4-BE49-F238E27FC236}">
                <a16:creationId xmlns:a16="http://schemas.microsoft.com/office/drawing/2014/main" id="{DC83FB14-FA3C-62F4-69FF-4931A9C70B04}"/>
              </a:ext>
            </a:extLst>
          </p:cNvPr>
          <p:cNvCxnSpPr>
            <a:cxnSpLocks/>
          </p:cNvCxnSpPr>
          <p:nvPr userDrawn="1"/>
        </p:nvCxnSpPr>
        <p:spPr>
          <a:xfrm flipV="1">
            <a:off x="54493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2" name="Subtítulo 2">
            <a:extLst>
              <a:ext uri="{FF2B5EF4-FFF2-40B4-BE49-F238E27FC236}">
                <a16:creationId xmlns:a16="http://schemas.microsoft.com/office/drawing/2014/main" id="{820449EE-8048-6F15-2270-6C19A28F7E9E}"/>
              </a:ext>
            </a:extLst>
          </p:cNvPr>
          <p:cNvSpPr txBox="1">
            <a:spLocks/>
          </p:cNvSpPr>
          <p:nvPr userDrawn="1"/>
        </p:nvSpPr>
        <p:spPr>
          <a:xfrm>
            <a:off x="505616" y="1304521"/>
            <a:ext cx="9480331" cy="8610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 name="Title 1">
            <a:extLst>
              <a:ext uri="{FF2B5EF4-FFF2-40B4-BE49-F238E27FC236}">
                <a16:creationId xmlns:a16="http://schemas.microsoft.com/office/drawing/2014/main" id="{A7BDE72B-3873-493F-AD04-228AC47CA7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80878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dirty="0"/>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pic>
        <p:nvPicPr>
          <p:cNvPr id="2" name="Imagen 10">
            <a:extLst>
              <a:ext uri="{FF2B5EF4-FFF2-40B4-BE49-F238E27FC236}">
                <a16:creationId xmlns:a16="http://schemas.microsoft.com/office/drawing/2014/main" id="{77C3BD71-B2BB-A9F8-4F20-2C8BB0C7531F}"/>
              </a:ext>
            </a:extLst>
          </p:cNvPr>
          <p:cNvPicPr>
            <a:picLocks noChangeAspect="1"/>
          </p:cNvPicPr>
          <p:nvPr userDrawn="1"/>
        </p:nvPicPr>
        <p:blipFill>
          <a:blip r:embed="rId2"/>
          <a:stretch>
            <a:fillRect/>
          </a:stretch>
        </p:blipFill>
        <p:spPr>
          <a:xfrm>
            <a:off x="473016" y="1361763"/>
            <a:ext cx="2743200" cy="4549706"/>
          </a:xfrm>
          <a:prstGeom prst="rect">
            <a:avLst/>
          </a:prstGeom>
        </p:spPr>
      </p:pic>
      <p:pic>
        <p:nvPicPr>
          <p:cNvPr id="3" name="Imagen 11">
            <a:extLst>
              <a:ext uri="{FF2B5EF4-FFF2-40B4-BE49-F238E27FC236}">
                <a16:creationId xmlns:a16="http://schemas.microsoft.com/office/drawing/2014/main" id="{69BCFBFB-2800-0734-6203-9336CBCB3DBB}"/>
              </a:ext>
            </a:extLst>
          </p:cNvPr>
          <p:cNvPicPr>
            <a:picLocks noChangeAspect="1"/>
          </p:cNvPicPr>
          <p:nvPr userDrawn="1"/>
        </p:nvPicPr>
        <p:blipFill>
          <a:blip r:embed="rId2"/>
          <a:stretch>
            <a:fillRect/>
          </a:stretch>
        </p:blipFill>
        <p:spPr>
          <a:xfrm>
            <a:off x="3167654" y="1361763"/>
            <a:ext cx="2743200" cy="4549706"/>
          </a:xfrm>
          <a:prstGeom prst="rect">
            <a:avLst/>
          </a:prstGeom>
        </p:spPr>
      </p:pic>
      <p:pic>
        <p:nvPicPr>
          <p:cNvPr id="4" name="Imagen 12">
            <a:extLst>
              <a:ext uri="{FF2B5EF4-FFF2-40B4-BE49-F238E27FC236}">
                <a16:creationId xmlns:a16="http://schemas.microsoft.com/office/drawing/2014/main" id="{74388591-4997-DDA3-BFE8-363D32F267D3}"/>
              </a:ext>
            </a:extLst>
          </p:cNvPr>
          <p:cNvPicPr>
            <a:picLocks noChangeAspect="1"/>
          </p:cNvPicPr>
          <p:nvPr userDrawn="1"/>
        </p:nvPicPr>
        <p:blipFill>
          <a:blip r:embed="rId2"/>
          <a:stretch>
            <a:fillRect/>
          </a:stretch>
        </p:blipFill>
        <p:spPr>
          <a:xfrm>
            <a:off x="5923015" y="1361763"/>
            <a:ext cx="2743200" cy="4549706"/>
          </a:xfrm>
          <a:prstGeom prst="rect">
            <a:avLst/>
          </a:prstGeom>
        </p:spPr>
      </p:pic>
      <p:pic>
        <p:nvPicPr>
          <p:cNvPr id="5" name="Imagen 13">
            <a:extLst>
              <a:ext uri="{FF2B5EF4-FFF2-40B4-BE49-F238E27FC236}">
                <a16:creationId xmlns:a16="http://schemas.microsoft.com/office/drawing/2014/main" id="{E15847F2-CD7F-5A71-B877-359C708AB727}"/>
              </a:ext>
            </a:extLst>
          </p:cNvPr>
          <p:cNvPicPr>
            <a:picLocks noChangeAspect="1"/>
          </p:cNvPicPr>
          <p:nvPr userDrawn="1"/>
        </p:nvPicPr>
        <p:blipFill>
          <a:blip r:embed="rId2"/>
          <a:stretch>
            <a:fillRect/>
          </a:stretch>
        </p:blipFill>
        <p:spPr>
          <a:xfrm>
            <a:off x="8569972" y="1361763"/>
            <a:ext cx="2743200" cy="4549706"/>
          </a:xfrm>
          <a:prstGeom prst="rect">
            <a:avLst/>
          </a:prstGeom>
        </p:spPr>
      </p:pic>
      <p:sp>
        <p:nvSpPr>
          <p:cNvPr id="7" name="TextBox 6">
            <a:extLst>
              <a:ext uri="{FF2B5EF4-FFF2-40B4-BE49-F238E27FC236}">
                <a16:creationId xmlns:a16="http://schemas.microsoft.com/office/drawing/2014/main" id="{10876AFD-38F0-65EA-165C-99591C7D86C6}"/>
              </a:ext>
            </a:extLst>
          </p:cNvPr>
          <p:cNvSpPr txBox="1"/>
          <p:nvPr userDrawn="1"/>
        </p:nvSpPr>
        <p:spPr>
          <a:xfrm>
            <a:off x="776851" y="1489226"/>
            <a:ext cx="2098535" cy="707856"/>
          </a:xfrm>
          <a:prstGeom prst="rect">
            <a:avLst/>
          </a:prstGeom>
          <a:noFill/>
        </p:spPr>
        <p:txBody>
          <a:bodyPr wrap="square" lIns="137142" tIns="228570">
            <a:spAutoFit/>
          </a:bodyPr>
          <a:lstStyle/>
          <a:p>
            <a:r>
              <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01</a:t>
            </a:r>
          </a:p>
          <a:p>
            <a:r>
              <a:rPr lang="en-US" sz="18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1" name="TextBox 10">
            <a:extLst>
              <a:ext uri="{FF2B5EF4-FFF2-40B4-BE49-F238E27FC236}">
                <a16:creationId xmlns:a16="http://schemas.microsoft.com/office/drawing/2014/main" id="{4A2B5C0F-003A-0768-2EEC-0AF31615B1A1}"/>
              </a:ext>
            </a:extLst>
          </p:cNvPr>
          <p:cNvSpPr txBox="1"/>
          <p:nvPr userDrawn="1"/>
        </p:nvSpPr>
        <p:spPr>
          <a:xfrm>
            <a:off x="3406509" y="1489226"/>
            <a:ext cx="2098535" cy="707856"/>
          </a:xfrm>
          <a:prstGeom prst="rect">
            <a:avLst/>
          </a:prstGeom>
          <a:noFill/>
        </p:spPr>
        <p:txBody>
          <a:bodyPr wrap="square" lIns="137142" tIns="228570">
            <a:spAutoFit/>
          </a:bodyPr>
          <a:lstStyle/>
          <a:p>
            <a:r>
              <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02</a:t>
            </a:r>
          </a:p>
          <a:p>
            <a:r>
              <a:rPr lang="en-US" sz="18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3" name="TextBox 12">
            <a:extLst>
              <a:ext uri="{FF2B5EF4-FFF2-40B4-BE49-F238E27FC236}">
                <a16:creationId xmlns:a16="http://schemas.microsoft.com/office/drawing/2014/main" id="{642538C0-1386-2CBE-58F7-4A43E642CF1A}"/>
              </a:ext>
            </a:extLst>
          </p:cNvPr>
          <p:cNvSpPr txBox="1"/>
          <p:nvPr userDrawn="1"/>
        </p:nvSpPr>
        <p:spPr>
          <a:xfrm>
            <a:off x="6096000" y="1489225"/>
            <a:ext cx="2098535" cy="707856"/>
          </a:xfrm>
          <a:prstGeom prst="rect">
            <a:avLst/>
          </a:prstGeom>
          <a:noFill/>
        </p:spPr>
        <p:txBody>
          <a:bodyPr wrap="square" lIns="137142" tIns="228570">
            <a:spAutoFit/>
          </a:bodyPr>
          <a:lstStyle/>
          <a:p>
            <a:r>
              <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03</a:t>
            </a:r>
          </a:p>
          <a:p>
            <a:r>
              <a:rPr lang="en-US" sz="18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6" name="TextBox 15">
            <a:extLst>
              <a:ext uri="{FF2B5EF4-FFF2-40B4-BE49-F238E27FC236}">
                <a16:creationId xmlns:a16="http://schemas.microsoft.com/office/drawing/2014/main" id="{FCD48CBE-483E-0717-7940-ADDD8DBBACD7}"/>
              </a:ext>
            </a:extLst>
          </p:cNvPr>
          <p:cNvSpPr txBox="1"/>
          <p:nvPr userDrawn="1"/>
        </p:nvSpPr>
        <p:spPr>
          <a:xfrm>
            <a:off x="8839200" y="1489226"/>
            <a:ext cx="2098535" cy="707856"/>
          </a:xfrm>
          <a:prstGeom prst="rect">
            <a:avLst/>
          </a:prstGeom>
          <a:noFill/>
        </p:spPr>
        <p:txBody>
          <a:bodyPr wrap="square" lIns="137142" tIns="228570">
            <a:spAutoFit/>
          </a:bodyPr>
          <a:lstStyle/>
          <a:p>
            <a:r>
              <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04</a:t>
            </a:r>
          </a:p>
          <a:p>
            <a:r>
              <a:rPr lang="en-US" sz="18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7" name="TextBox 10">
            <a:extLst>
              <a:ext uri="{FF2B5EF4-FFF2-40B4-BE49-F238E27FC236}">
                <a16:creationId xmlns:a16="http://schemas.microsoft.com/office/drawing/2014/main" id="{37930C56-01CF-E68D-5E36-B8CBAF3C5AF5}"/>
              </a:ext>
            </a:extLst>
          </p:cNvPr>
          <p:cNvSpPr txBox="1"/>
          <p:nvPr userDrawn="1"/>
        </p:nvSpPr>
        <p:spPr>
          <a:xfrm>
            <a:off x="1077308" y="3442304"/>
            <a:ext cx="1622425" cy="1508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a:t>
            </a:r>
            <a:r>
              <a:rPr lang="en-US"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8" name="TextBox 10">
            <a:extLst>
              <a:ext uri="{FF2B5EF4-FFF2-40B4-BE49-F238E27FC236}">
                <a16:creationId xmlns:a16="http://schemas.microsoft.com/office/drawing/2014/main" id="{957A28BE-1C8A-CDEB-469E-47369E9FC737}"/>
              </a:ext>
            </a:extLst>
          </p:cNvPr>
          <p:cNvSpPr txBox="1"/>
          <p:nvPr userDrawn="1"/>
        </p:nvSpPr>
        <p:spPr>
          <a:xfrm>
            <a:off x="3772820" y="3442304"/>
            <a:ext cx="1622425" cy="1508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a:t>
            </a:r>
            <a:r>
              <a:rPr lang="en-US"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9" name="TextBox 10">
            <a:extLst>
              <a:ext uri="{FF2B5EF4-FFF2-40B4-BE49-F238E27FC236}">
                <a16:creationId xmlns:a16="http://schemas.microsoft.com/office/drawing/2014/main" id="{C46AEC24-E8A7-E364-6E7C-A150529215F0}"/>
              </a:ext>
            </a:extLst>
          </p:cNvPr>
          <p:cNvSpPr txBox="1"/>
          <p:nvPr userDrawn="1"/>
        </p:nvSpPr>
        <p:spPr>
          <a:xfrm>
            <a:off x="6483402" y="3442304"/>
            <a:ext cx="1622425" cy="1508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a:t>
            </a:r>
            <a:r>
              <a:rPr lang="en-US"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0" name="TextBox 10">
            <a:extLst>
              <a:ext uri="{FF2B5EF4-FFF2-40B4-BE49-F238E27FC236}">
                <a16:creationId xmlns:a16="http://schemas.microsoft.com/office/drawing/2014/main" id="{4905661D-0164-B77F-9ACB-95442064A722}"/>
              </a:ext>
            </a:extLst>
          </p:cNvPr>
          <p:cNvSpPr txBox="1"/>
          <p:nvPr userDrawn="1"/>
        </p:nvSpPr>
        <p:spPr>
          <a:xfrm>
            <a:off x="9130359" y="3442304"/>
            <a:ext cx="1622425" cy="15081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a:t>
            </a:r>
            <a:r>
              <a:rPr lang="en-US"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1" name="Imagen 23">
            <a:extLst>
              <a:ext uri="{FF2B5EF4-FFF2-40B4-BE49-F238E27FC236}">
                <a16:creationId xmlns:a16="http://schemas.microsoft.com/office/drawing/2014/main" id="{E8BFF388-BDF8-E37D-8E8F-3DAE2853D424}"/>
              </a:ext>
            </a:extLst>
          </p:cNvPr>
          <p:cNvPicPr>
            <a:picLocks noChangeAspect="1"/>
          </p:cNvPicPr>
          <p:nvPr userDrawn="1"/>
        </p:nvPicPr>
        <p:blipFill>
          <a:blip r:embed="rId3"/>
          <a:stretch>
            <a:fillRect/>
          </a:stretch>
        </p:blipFill>
        <p:spPr>
          <a:xfrm>
            <a:off x="9173698" y="2135231"/>
            <a:ext cx="1429537" cy="1360644"/>
          </a:xfrm>
          <a:prstGeom prst="rect">
            <a:avLst/>
          </a:prstGeom>
        </p:spPr>
      </p:pic>
      <p:pic>
        <p:nvPicPr>
          <p:cNvPr id="22" name="Imagen 26">
            <a:extLst>
              <a:ext uri="{FF2B5EF4-FFF2-40B4-BE49-F238E27FC236}">
                <a16:creationId xmlns:a16="http://schemas.microsoft.com/office/drawing/2014/main" id="{23DC74A3-61B3-2676-22A8-61C4946FB456}"/>
              </a:ext>
            </a:extLst>
          </p:cNvPr>
          <p:cNvPicPr>
            <a:picLocks noChangeAspect="1"/>
          </p:cNvPicPr>
          <p:nvPr userDrawn="1"/>
        </p:nvPicPr>
        <p:blipFill>
          <a:blip r:embed="rId4"/>
          <a:stretch>
            <a:fillRect/>
          </a:stretch>
        </p:blipFill>
        <p:spPr>
          <a:xfrm>
            <a:off x="6482124" y="2135231"/>
            <a:ext cx="1429537" cy="1360644"/>
          </a:xfrm>
          <a:prstGeom prst="rect">
            <a:avLst/>
          </a:prstGeom>
        </p:spPr>
      </p:pic>
      <p:pic>
        <p:nvPicPr>
          <p:cNvPr id="23" name="Imagen 29">
            <a:extLst>
              <a:ext uri="{FF2B5EF4-FFF2-40B4-BE49-F238E27FC236}">
                <a16:creationId xmlns:a16="http://schemas.microsoft.com/office/drawing/2014/main" id="{B16EA38A-4EA3-E8D9-776F-BE5C59739D96}"/>
              </a:ext>
            </a:extLst>
          </p:cNvPr>
          <p:cNvPicPr>
            <a:picLocks noChangeAspect="1"/>
          </p:cNvPicPr>
          <p:nvPr userDrawn="1"/>
        </p:nvPicPr>
        <p:blipFill>
          <a:blip r:embed="rId5"/>
          <a:stretch>
            <a:fillRect/>
          </a:stretch>
        </p:blipFill>
        <p:spPr>
          <a:xfrm>
            <a:off x="3671182" y="2135231"/>
            <a:ext cx="1429537" cy="1360644"/>
          </a:xfrm>
          <a:prstGeom prst="rect">
            <a:avLst/>
          </a:prstGeom>
        </p:spPr>
      </p:pic>
      <p:pic>
        <p:nvPicPr>
          <p:cNvPr id="24" name="Imagen 31">
            <a:extLst>
              <a:ext uri="{FF2B5EF4-FFF2-40B4-BE49-F238E27FC236}">
                <a16:creationId xmlns:a16="http://schemas.microsoft.com/office/drawing/2014/main" id="{68CB3467-BDD3-413C-81B7-5A7E5ABCB1CC}"/>
              </a:ext>
            </a:extLst>
          </p:cNvPr>
          <p:cNvPicPr>
            <a:picLocks noChangeAspect="1"/>
          </p:cNvPicPr>
          <p:nvPr userDrawn="1"/>
        </p:nvPicPr>
        <p:blipFill>
          <a:blip r:embed="rId6"/>
          <a:stretch>
            <a:fillRect/>
          </a:stretch>
        </p:blipFill>
        <p:spPr>
          <a:xfrm>
            <a:off x="1138394" y="2135231"/>
            <a:ext cx="1429537" cy="1360644"/>
          </a:xfrm>
          <a:prstGeom prst="rect">
            <a:avLst/>
          </a:prstGeom>
        </p:spPr>
      </p:pic>
      <p:sp>
        <p:nvSpPr>
          <p:cNvPr id="25" name="Title 24">
            <a:extLst>
              <a:ext uri="{FF2B5EF4-FFF2-40B4-BE49-F238E27FC236}">
                <a16:creationId xmlns:a16="http://schemas.microsoft.com/office/drawing/2014/main" id="{CE4C1CE1-BB13-57C7-6955-C0A7A64C33A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178395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dirty="0"/>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5" name="TextBox 14">
            <a:extLst>
              <a:ext uri="{FF2B5EF4-FFF2-40B4-BE49-F238E27FC236}">
                <a16:creationId xmlns:a16="http://schemas.microsoft.com/office/drawing/2014/main" id="{A8E372EB-6C93-0F65-395E-E137F957DFEE}"/>
              </a:ext>
            </a:extLst>
          </p:cNvPr>
          <p:cNvSpPr txBox="1"/>
          <p:nvPr userDrawn="1"/>
        </p:nvSpPr>
        <p:spPr>
          <a:xfrm>
            <a:off x="776851" y="1733351"/>
            <a:ext cx="2098535" cy="707856"/>
          </a:xfrm>
          <a:prstGeom prst="rect">
            <a:avLst/>
          </a:prstGeom>
          <a:noFill/>
        </p:spPr>
        <p:txBody>
          <a:bodyPr wrap="square" lIns="137142" tIns="228570">
            <a:spAutoFit/>
          </a:bodyPr>
          <a:lstStyle/>
          <a:p>
            <a:r>
              <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01</a:t>
            </a:r>
          </a:p>
          <a:p>
            <a:r>
              <a:rPr lang="en-US" sz="18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Primary</a:t>
            </a:r>
            <a:endPar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26" name="TextBox 14">
            <a:extLst>
              <a:ext uri="{FF2B5EF4-FFF2-40B4-BE49-F238E27FC236}">
                <a16:creationId xmlns:a16="http://schemas.microsoft.com/office/drawing/2014/main" id="{B61A661F-45F1-1A6F-50A4-8739C121D22D}"/>
              </a:ext>
            </a:extLst>
          </p:cNvPr>
          <p:cNvSpPr txBox="1"/>
          <p:nvPr userDrawn="1"/>
        </p:nvSpPr>
        <p:spPr>
          <a:xfrm>
            <a:off x="776851" y="3441817"/>
            <a:ext cx="2098535" cy="707856"/>
          </a:xfrm>
          <a:prstGeom prst="rect">
            <a:avLst/>
          </a:prstGeom>
          <a:noFill/>
        </p:spPr>
        <p:txBody>
          <a:bodyPr wrap="square" lIns="137142" tIns="228570">
            <a:spAutoFit/>
          </a:bodyPr>
          <a:lstStyle/>
          <a:p>
            <a:r>
              <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02</a:t>
            </a:r>
          </a:p>
          <a:p>
            <a:r>
              <a:rPr lang="en-US" sz="18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Secondary</a:t>
            </a:r>
            <a:endPar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27" name="TextBox 14">
            <a:extLst>
              <a:ext uri="{FF2B5EF4-FFF2-40B4-BE49-F238E27FC236}">
                <a16:creationId xmlns:a16="http://schemas.microsoft.com/office/drawing/2014/main" id="{46DC01B6-84BA-6B74-9388-F8935EF43BA1}"/>
              </a:ext>
            </a:extLst>
          </p:cNvPr>
          <p:cNvSpPr txBox="1"/>
          <p:nvPr userDrawn="1"/>
        </p:nvSpPr>
        <p:spPr>
          <a:xfrm>
            <a:off x="776851" y="4936233"/>
            <a:ext cx="2098535" cy="707856"/>
          </a:xfrm>
          <a:prstGeom prst="rect">
            <a:avLst/>
          </a:prstGeom>
          <a:noFill/>
        </p:spPr>
        <p:txBody>
          <a:bodyPr wrap="square" lIns="137142" tIns="228570">
            <a:spAutoFit/>
          </a:bodyPr>
          <a:lstStyle/>
          <a:p>
            <a:r>
              <a:rPr lang="en-US" sz="1000"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03</a:t>
            </a:r>
          </a:p>
          <a:p>
            <a:r>
              <a:rPr lang="es-MX" b="1" spc="-25" dirty="0">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Highlights</a:t>
            </a:r>
          </a:p>
        </p:txBody>
      </p:sp>
      <p:pic>
        <p:nvPicPr>
          <p:cNvPr id="28" name="Imagen 20">
            <a:extLst>
              <a:ext uri="{FF2B5EF4-FFF2-40B4-BE49-F238E27FC236}">
                <a16:creationId xmlns:a16="http://schemas.microsoft.com/office/drawing/2014/main" id="{A8AEB972-A195-8C69-CB0A-26053EE527FB}"/>
              </a:ext>
            </a:extLst>
          </p:cNvPr>
          <p:cNvPicPr>
            <a:picLocks noChangeAspect="1"/>
          </p:cNvPicPr>
          <p:nvPr userDrawn="1"/>
        </p:nvPicPr>
        <p:blipFill>
          <a:blip r:embed="rId2"/>
          <a:stretch>
            <a:fillRect/>
          </a:stretch>
        </p:blipFill>
        <p:spPr>
          <a:xfrm>
            <a:off x="2910908" y="4936233"/>
            <a:ext cx="7772400" cy="1016265"/>
          </a:xfrm>
          <a:prstGeom prst="rect">
            <a:avLst/>
          </a:prstGeom>
        </p:spPr>
      </p:pic>
      <p:pic>
        <p:nvPicPr>
          <p:cNvPr id="29" name="Imagen 24">
            <a:extLst>
              <a:ext uri="{FF2B5EF4-FFF2-40B4-BE49-F238E27FC236}">
                <a16:creationId xmlns:a16="http://schemas.microsoft.com/office/drawing/2014/main" id="{B81C9E60-8EC6-6B48-CB19-A329CE67625D}"/>
              </a:ext>
            </a:extLst>
          </p:cNvPr>
          <p:cNvPicPr>
            <a:picLocks noChangeAspect="1"/>
          </p:cNvPicPr>
          <p:nvPr userDrawn="1"/>
        </p:nvPicPr>
        <p:blipFill>
          <a:blip r:embed="rId3"/>
          <a:stretch>
            <a:fillRect/>
          </a:stretch>
        </p:blipFill>
        <p:spPr>
          <a:xfrm>
            <a:off x="2910908" y="3295718"/>
            <a:ext cx="7772400" cy="1396920"/>
          </a:xfrm>
          <a:prstGeom prst="rect">
            <a:avLst/>
          </a:prstGeom>
        </p:spPr>
      </p:pic>
      <p:pic>
        <p:nvPicPr>
          <p:cNvPr id="30" name="Imagen 28">
            <a:extLst>
              <a:ext uri="{FF2B5EF4-FFF2-40B4-BE49-F238E27FC236}">
                <a16:creationId xmlns:a16="http://schemas.microsoft.com/office/drawing/2014/main" id="{100421EB-9299-0B4C-4564-62B2D6EFEDE2}"/>
              </a:ext>
            </a:extLst>
          </p:cNvPr>
          <p:cNvPicPr>
            <a:picLocks noChangeAspect="1"/>
          </p:cNvPicPr>
          <p:nvPr userDrawn="1"/>
        </p:nvPicPr>
        <p:blipFill rotWithShape="1">
          <a:blip r:embed="rId4"/>
          <a:srcRect b="20305"/>
          <a:stretch/>
        </p:blipFill>
        <p:spPr>
          <a:xfrm>
            <a:off x="2875386" y="1448607"/>
            <a:ext cx="7772400" cy="1603516"/>
          </a:xfrm>
          <a:prstGeom prst="rect">
            <a:avLst/>
          </a:prstGeom>
        </p:spPr>
      </p:pic>
      <p:sp>
        <p:nvSpPr>
          <p:cNvPr id="2" name="Title 1">
            <a:extLst>
              <a:ext uri="{FF2B5EF4-FFF2-40B4-BE49-F238E27FC236}">
                <a16:creationId xmlns:a16="http://schemas.microsoft.com/office/drawing/2014/main" id="{25F518FF-E280-65B5-DA73-818CE27A694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820979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EA602-4F0D-F509-E09E-3A20233B61CF}"/>
              </a:ext>
            </a:extLst>
          </p:cNvPr>
          <p:cNvSpPr>
            <a:spLocks noGrp="1"/>
          </p:cNvSpPr>
          <p:nvPr>
            <p:ph type="title"/>
          </p:nvPr>
        </p:nvSpPr>
        <p:spPr>
          <a:xfrm>
            <a:off x="831850" y="1709738"/>
            <a:ext cx="10515600" cy="2852737"/>
          </a:xfrm>
          <a:prstGeom prst="rect">
            <a:avLst/>
          </a:prstGeom>
        </p:spPr>
        <p:txBody>
          <a:bodyPr anchor="b">
            <a:normAutofit/>
          </a:bodyPr>
          <a:lstStyle>
            <a:lvl1pPr algn="ctr">
              <a:defRPr sz="2800">
                <a:solidFill>
                  <a:schemeClr val="tx2"/>
                </a:solidFill>
              </a:defRPr>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42C54C1B-5409-3A2B-9265-3FDE36548178}"/>
              </a:ext>
            </a:extLst>
          </p:cNvPr>
          <p:cNvSpPr>
            <a:spLocks noGrp="1"/>
          </p:cNvSpPr>
          <p:nvPr>
            <p:ph type="body" idx="1"/>
          </p:nvPr>
        </p:nvSpPr>
        <p:spPr>
          <a:xfrm>
            <a:off x="831850" y="4589463"/>
            <a:ext cx="10515600" cy="1500187"/>
          </a:xfrm>
        </p:spPr>
        <p:txBody>
          <a:bodyPr>
            <a:normAutofit/>
          </a:bodyPr>
          <a:lstStyle>
            <a:lvl1pPr marL="0" indent="0" algn="ctr">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6" name="Marcador de número de diapositiva 5">
            <a:extLst>
              <a:ext uri="{FF2B5EF4-FFF2-40B4-BE49-F238E27FC236}">
                <a16:creationId xmlns:a16="http://schemas.microsoft.com/office/drawing/2014/main" id="{F6D22006-82E8-2878-F1D1-532DE4D8E9BE}"/>
              </a:ext>
            </a:extLst>
          </p:cNvPr>
          <p:cNvSpPr>
            <a:spLocks noGrp="1"/>
          </p:cNvSpPr>
          <p:nvPr>
            <p:ph type="sldNum" sz="quarter" idx="12"/>
          </p:nvPr>
        </p:nvSpPr>
        <p:spPr/>
        <p:txBody>
          <a:bodyPr/>
          <a:lstStyle/>
          <a:p>
            <a:fld id="{356548CD-5D4D-B04A-A769-B1AE8BE662B8}" type="slidenum">
              <a:rPr lang="es-MX" smtClean="0"/>
              <a:t>‹#›</a:t>
            </a:fld>
            <a:endParaRPr lang="es-MX" dirty="0"/>
          </a:p>
        </p:txBody>
      </p:sp>
      <p:sp>
        <p:nvSpPr>
          <p:cNvPr id="4" name="Marcador de pie de página 4">
            <a:extLst>
              <a:ext uri="{FF2B5EF4-FFF2-40B4-BE49-F238E27FC236}">
                <a16:creationId xmlns:a16="http://schemas.microsoft.com/office/drawing/2014/main" id="{F6C3B9C7-8FCA-A831-C110-74E482BDEED1}"/>
              </a:ext>
            </a:extLst>
          </p:cNvPr>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stStyle>
          <a:p>
            <a:endParaRPr lang="es-MX" dirty="0"/>
          </a:p>
        </p:txBody>
      </p:sp>
    </p:spTree>
    <p:extLst>
      <p:ext uri="{BB962C8B-B14F-4D97-AF65-F5344CB8AC3E}">
        <p14:creationId xmlns:p14="http://schemas.microsoft.com/office/powerpoint/2010/main" val="75040541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A72A0-6EF1-0BBE-0B41-5BE03296851D}"/>
              </a:ext>
            </a:extLst>
          </p:cNvPr>
          <p:cNvSpPr>
            <a:spLocks noGrp="1"/>
          </p:cNvSpPr>
          <p:nvPr>
            <p:ph type="title"/>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9BC07CF3-C4AA-A69A-F83C-324F1EC560B9}"/>
              </a:ext>
            </a:extLst>
          </p:cNvPr>
          <p:cNvSpPr>
            <a:spLocks noGrp="1"/>
          </p:cNvSpPr>
          <p:nvPr>
            <p:ph sz="half" idx="1"/>
          </p:nvPr>
        </p:nvSpPr>
        <p:spPr>
          <a:xfrm>
            <a:off x="838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B94F6E47-07E5-E5BB-C5B8-EA8ED3FC21E3}"/>
              </a:ext>
            </a:extLst>
          </p:cNvPr>
          <p:cNvSpPr>
            <a:spLocks noGrp="1"/>
          </p:cNvSpPr>
          <p:nvPr>
            <p:ph sz="half" idx="2"/>
          </p:nvPr>
        </p:nvSpPr>
        <p:spPr>
          <a:xfrm>
            <a:off x="6172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9" name="Slide Number Placeholder 8">
            <a:extLst>
              <a:ext uri="{FF2B5EF4-FFF2-40B4-BE49-F238E27FC236}">
                <a16:creationId xmlns:a16="http://schemas.microsoft.com/office/drawing/2014/main" id="{D6DFD555-CE0A-1F25-3F64-D95C2378257C}"/>
              </a:ext>
            </a:extLst>
          </p:cNvPr>
          <p:cNvSpPr>
            <a:spLocks noGrp="1"/>
          </p:cNvSpPr>
          <p:nvPr>
            <p:ph type="sldNum" sz="quarter" idx="11"/>
          </p:nvPr>
        </p:nvSpPr>
        <p:spPr/>
        <p:txBody>
          <a:bodyPr/>
          <a:lstStyle/>
          <a:p>
            <a:fld id="{356548CD-5D4D-B04A-A769-B1AE8BE662B8}" type="slidenum">
              <a:rPr lang="es-MX" smtClean="0"/>
              <a:pPr/>
              <a:t>‹#›</a:t>
            </a:fld>
            <a:endParaRPr lang="es-MX" dirty="0"/>
          </a:p>
        </p:txBody>
      </p:sp>
      <p:sp>
        <p:nvSpPr>
          <p:cNvPr id="5" name="Marcador de pie de página 4">
            <a:extLst>
              <a:ext uri="{FF2B5EF4-FFF2-40B4-BE49-F238E27FC236}">
                <a16:creationId xmlns:a16="http://schemas.microsoft.com/office/drawing/2014/main" id="{AE14B5EA-CC46-5C4F-1E3B-9B46BB46086D}"/>
              </a:ext>
            </a:extLst>
          </p:cNvPr>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dirty="0"/>
          </a:p>
        </p:txBody>
      </p:sp>
    </p:spTree>
    <p:extLst>
      <p:ext uri="{BB962C8B-B14F-4D97-AF65-F5344CB8AC3E}">
        <p14:creationId xmlns:p14="http://schemas.microsoft.com/office/powerpoint/2010/main" val="225462640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2B3FE-18AE-0BB4-A959-ECF3FA2419DC}"/>
              </a:ext>
            </a:extLst>
          </p:cNvPr>
          <p:cNvSpPr>
            <a:spLocks noGrp="1"/>
          </p:cNvSpPr>
          <p:nvPr>
            <p:ph type="title"/>
          </p:nvPr>
        </p:nvSpPr>
        <p:spPr>
          <a:xfrm>
            <a:off x="839788" y="365125"/>
            <a:ext cx="10515600" cy="1325563"/>
          </a:xfrm>
          <a:prstGeom prst="rect">
            <a:avLst/>
          </a:prstGeo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4889F73A-58F0-AE9E-1E34-F524EB7AE2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030C26B8-8354-9AE3-9069-6AEAD1C84A05}"/>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20696799-4BFA-986C-343A-7F0BF6E658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55CA31AA-6F19-F571-E51F-41E7CD174EC8}"/>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6F446895-EF43-456D-0255-AF9DB9103D7A}"/>
              </a:ext>
            </a:extLst>
          </p:cNvPr>
          <p:cNvSpPr>
            <a:spLocks noGrp="1"/>
          </p:cNvSpPr>
          <p:nvPr>
            <p:ph type="dt" sz="half" idx="10"/>
          </p:nvPr>
        </p:nvSpPr>
        <p:spPr>
          <a:xfrm>
            <a:off x="453888" y="6356350"/>
            <a:ext cx="2743200" cy="365125"/>
          </a:xfrm>
          <a:prstGeom prst="rect">
            <a:avLst/>
          </a:prstGeom>
        </p:spPr>
        <p:txBody>
          <a:bodyPr/>
          <a:lstStyle/>
          <a:p>
            <a:fld id="{92FE414D-9D9A-A649-978A-ED70954CC5F1}" type="datetime1">
              <a:rPr lang="es-MX" smtClean="0"/>
              <a:t>05/08/2025</a:t>
            </a:fld>
            <a:endParaRPr lang="es-MX" dirty="0"/>
          </a:p>
        </p:txBody>
      </p:sp>
      <p:sp>
        <p:nvSpPr>
          <p:cNvPr id="8" name="Marcador de pie de página 7">
            <a:extLst>
              <a:ext uri="{FF2B5EF4-FFF2-40B4-BE49-F238E27FC236}">
                <a16:creationId xmlns:a16="http://schemas.microsoft.com/office/drawing/2014/main" id="{66AE3A4A-282B-4314-0EA1-712EC780D9E5}"/>
              </a:ext>
            </a:extLst>
          </p:cNvPr>
          <p:cNvSpPr>
            <a:spLocks noGrp="1"/>
          </p:cNvSpPr>
          <p:nvPr>
            <p:ph type="ftr" sz="quarter" idx="11"/>
          </p:nvPr>
        </p:nvSpPr>
        <p:spPr>
          <a:xfrm>
            <a:off x="4038600" y="6356350"/>
            <a:ext cx="4114800" cy="365125"/>
          </a:xfrm>
          <a:prstGeom prst="rect">
            <a:avLst/>
          </a:prstGeom>
        </p:spPr>
        <p:txBody>
          <a:bodyPr/>
          <a:lstStyle/>
          <a:p>
            <a:endParaRPr lang="es-MX" dirty="0"/>
          </a:p>
        </p:txBody>
      </p:sp>
      <p:sp>
        <p:nvSpPr>
          <p:cNvPr id="9" name="Marcador de número de diapositiva 8">
            <a:extLst>
              <a:ext uri="{FF2B5EF4-FFF2-40B4-BE49-F238E27FC236}">
                <a16:creationId xmlns:a16="http://schemas.microsoft.com/office/drawing/2014/main" id="{276E0421-3269-2835-F814-25DF6C9DCE4D}"/>
              </a:ext>
            </a:extLst>
          </p:cNvPr>
          <p:cNvSpPr>
            <a:spLocks noGrp="1"/>
          </p:cNvSpPr>
          <p:nvPr>
            <p:ph type="sldNum" sz="quarter" idx="12"/>
          </p:nvPr>
        </p:nvSpPr>
        <p:spPr/>
        <p:txBody>
          <a:bodyPr/>
          <a:lstStyle/>
          <a:p>
            <a:fld id="{356548CD-5D4D-B04A-A769-B1AE8BE662B8}" type="slidenum">
              <a:rPr lang="es-MX" smtClean="0"/>
              <a:t>‹#›</a:t>
            </a:fld>
            <a:endParaRPr lang="es-MX" dirty="0"/>
          </a:p>
        </p:txBody>
      </p:sp>
    </p:spTree>
    <p:extLst>
      <p:ext uri="{BB962C8B-B14F-4D97-AF65-F5344CB8AC3E}">
        <p14:creationId xmlns:p14="http://schemas.microsoft.com/office/powerpoint/2010/main" val="4130151372"/>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01ADB8-C373-8915-B56A-98D9DB3AECF6}"/>
              </a:ext>
            </a:extLst>
          </p:cNvPr>
          <p:cNvSpPr>
            <a:spLocks noGrp="1"/>
          </p:cNvSpPr>
          <p:nvPr>
            <p:ph type="title"/>
          </p:nvPr>
        </p:nvSpPr>
        <p:spPr>
          <a:xfrm>
            <a:off x="2276061" y="3804064"/>
            <a:ext cx="7832035" cy="1325563"/>
          </a:xfrm>
          <a:prstGeom prst="rect">
            <a:avLst/>
          </a:prstGeom>
        </p:spPr>
        <p:txBody>
          <a:bodyPr>
            <a:normAutofit/>
          </a:bodyPr>
          <a:lstStyle>
            <a:lvl1pPr>
              <a:defRPr sz="3200"/>
            </a:lvl1pPr>
          </a:lstStyle>
          <a:p>
            <a:r>
              <a:rPr lang="es-MX"/>
              <a:t>Haz clic para modificar el estilo de título del patrón</a:t>
            </a:r>
          </a:p>
        </p:txBody>
      </p:sp>
      <p:sp>
        <p:nvSpPr>
          <p:cNvPr id="3" name="Marcador de fecha 2">
            <a:extLst>
              <a:ext uri="{FF2B5EF4-FFF2-40B4-BE49-F238E27FC236}">
                <a16:creationId xmlns:a16="http://schemas.microsoft.com/office/drawing/2014/main" id="{11FC6D0D-08C7-B591-A4CB-FBA714C52EB1}"/>
              </a:ext>
            </a:extLst>
          </p:cNvPr>
          <p:cNvSpPr>
            <a:spLocks noGrp="1"/>
          </p:cNvSpPr>
          <p:nvPr>
            <p:ph type="dt" sz="half" idx="10"/>
          </p:nvPr>
        </p:nvSpPr>
        <p:spPr>
          <a:xfrm>
            <a:off x="453888" y="6356350"/>
            <a:ext cx="2743200" cy="365125"/>
          </a:xfrm>
          <a:prstGeom prst="rect">
            <a:avLst/>
          </a:prstGeom>
        </p:spPr>
        <p:txBody>
          <a:bodyPr/>
          <a:lstStyle/>
          <a:p>
            <a:fld id="{FD5FA390-6D8D-434C-B776-4F4C303F929F}" type="datetime1">
              <a:rPr lang="es-MX" smtClean="0"/>
              <a:t>05/08/2025</a:t>
            </a:fld>
            <a:endParaRPr lang="es-MX" dirty="0"/>
          </a:p>
        </p:txBody>
      </p:sp>
      <p:sp>
        <p:nvSpPr>
          <p:cNvPr id="4" name="Marcador de pie de página 3">
            <a:extLst>
              <a:ext uri="{FF2B5EF4-FFF2-40B4-BE49-F238E27FC236}">
                <a16:creationId xmlns:a16="http://schemas.microsoft.com/office/drawing/2014/main" id="{A019EC70-390A-1BBB-0349-C6A124AFA4DA}"/>
              </a:ext>
            </a:extLst>
          </p:cNvPr>
          <p:cNvSpPr>
            <a:spLocks noGrp="1"/>
          </p:cNvSpPr>
          <p:nvPr>
            <p:ph type="ftr" sz="quarter" idx="11"/>
          </p:nvPr>
        </p:nvSpPr>
        <p:spPr>
          <a:xfrm>
            <a:off x="4038600" y="6356350"/>
            <a:ext cx="4114800" cy="365125"/>
          </a:xfrm>
          <a:prstGeom prst="rect">
            <a:avLst/>
          </a:prstGeom>
        </p:spPr>
        <p:txBody>
          <a:bodyPr/>
          <a:lstStyle/>
          <a:p>
            <a:endParaRPr lang="es-MX" dirty="0"/>
          </a:p>
        </p:txBody>
      </p:sp>
      <p:sp>
        <p:nvSpPr>
          <p:cNvPr id="5" name="Marcador de número de diapositiva 4">
            <a:extLst>
              <a:ext uri="{FF2B5EF4-FFF2-40B4-BE49-F238E27FC236}">
                <a16:creationId xmlns:a16="http://schemas.microsoft.com/office/drawing/2014/main" id="{AA01F80D-D528-3079-34BD-E7497AEC95AC}"/>
              </a:ext>
            </a:extLst>
          </p:cNvPr>
          <p:cNvSpPr>
            <a:spLocks noGrp="1"/>
          </p:cNvSpPr>
          <p:nvPr>
            <p:ph type="sldNum" sz="quarter" idx="12"/>
          </p:nvPr>
        </p:nvSpPr>
        <p:spPr/>
        <p:txBody>
          <a:bodyPr/>
          <a:lstStyle/>
          <a:p>
            <a:fld id="{356548CD-5D4D-B04A-A769-B1AE8BE662B8}" type="slidenum">
              <a:rPr lang="es-MX" smtClean="0"/>
              <a:t>‹#›</a:t>
            </a:fld>
            <a:endParaRPr lang="es-MX" dirty="0"/>
          </a:p>
        </p:txBody>
      </p:sp>
    </p:spTree>
    <p:extLst>
      <p:ext uri="{BB962C8B-B14F-4D97-AF65-F5344CB8AC3E}">
        <p14:creationId xmlns:p14="http://schemas.microsoft.com/office/powerpoint/2010/main" val="13168709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86BC4D4-52C7-6DE1-D5B2-F795549B6FB6}"/>
              </a:ext>
            </a:extLst>
          </p:cNvPr>
          <p:cNvSpPr>
            <a:spLocks noGrp="1"/>
          </p:cNvSpPr>
          <p:nvPr>
            <p:ph type="dt" sz="half" idx="10"/>
          </p:nvPr>
        </p:nvSpPr>
        <p:spPr>
          <a:xfrm>
            <a:off x="453888" y="6356350"/>
            <a:ext cx="2743200" cy="365125"/>
          </a:xfrm>
          <a:prstGeom prst="rect">
            <a:avLst/>
          </a:prstGeom>
        </p:spPr>
        <p:txBody>
          <a:bodyPr/>
          <a:lstStyle/>
          <a:p>
            <a:fld id="{19E03ED0-82CE-C54D-BAD3-54C493B58F95}" type="datetime1">
              <a:rPr lang="es-MX" smtClean="0"/>
              <a:t>05/08/2025</a:t>
            </a:fld>
            <a:endParaRPr lang="es-MX" dirty="0"/>
          </a:p>
        </p:txBody>
      </p:sp>
      <p:sp>
        <p:nvSpPr>
          <p:cNvPr id="3" name="Marcador de pie de página 2">
            <a:extLst>
              <a:ext uri="{FF2B5EF4-FFF2-40B4-BE49-F238E27FC236}">
                <a16:creationId xmlns:a16="http://schemas.microsoft.com/office/drawing/2014/main" id="{36EB80E2-58FC-E905-91F6-BCB87FE11F6A}"/>
              </a:ext>
            </a:extLst>
          </p:cNvPr>
          <p:cNvSpPr>
            <a:spLocks noGrp="1"/>
          </p:cNvSpPr>
          <p:nvPr>
            <p:ph type="ftr" sz="quarter" idx="11"/>
          </p:nvPr>
        </p:nvSpPr>
        <p:spPr>
          <a:xfrm>
            <a:off x="4038600" y="6356350"/>
            <a:ext cx="4114800" cy="365125"/>
          </a:xfrm>
          <a:prstGeom prst="rect">
            <a:avLst/>
          </a:prstGeom>
        </p:spPr>
        <p:txBody>
          <a:bodyPr/>
          <a:lstStyle/>
          <a:p>
            <a:endParaRPr lang="es-MX" dirty="0"/>
          </a:p>
        </p:txBody>
      </p:sp>
      <p:sp>
        <p:nvSpPr>
          <p:cNvPr id="4" name="Marcador de número de diapositiva 3">
            <a:extLst>
              <a:ext uri="{FF2B5EF4-FFF2-40B4-BE49-F238E27FC236}">
                <a16:creationId xmlns:a16="http://schemas.microsoft.com/office/drawing/2014/main" id="{21C7D654-3C77-633F-9391-50361475566A}"/>
              </a:ext>
            </a:extLst>
          </p:cNvPr>
          <p:cNvSpPr>
            <a:spLocks noGrp="1"/>
          </p:cNvSpPr>
          <p:nvPr>
            <p:ph type="sldNum" sz="quarter" idx="12"/>
          </p:nvPr>
        </p:nvSpPr>
        <p:spPr/>
        <p:txBody>
          <a:bodyPr/>
          <a:lstStyle/>
          <a:p>
            <a:fld id="{356548CD-5D4D-B04A-A769-B1AE8BE662B8}" type="slidenum">
              <a:rPr lang="es-MX" smtClean="0"/>
              <a:t>‹#›</a:t>
            </a:fld>
            <a:endParaRPr lang="es-MX" dirty="0"/>
          </a:p>
        </p:txBody>
      </p:sp>
    </p:spTree>
    <p:extLst>
      <p:ext uri="{BB962C8B-B14F-4D97-AF65-F5344CB8AC3E}">
        <p14:creationId xmlns:p14="http://schemas.microsoft.com/office/powerpoint/2010/main" val="16133595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DD01BAE-D72E-8E14-8433-20BA7F1594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AF21752C-DB78-CA66-B98C-1C968D5F79E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44488" y="6160679"/>
            <a:ext cx="1672522" cy="357055"/>
          </a:xfrm>
          <a:prstGeom prst="rect">
            <a:avLst/>
          </a:prstGeom>
        </p:spPr>
      </p:pic>
      <p:pic>
        <p:nvPicPr>
          <p:cNvPr id="6" name="Graphic 5">
            <a:extLst>
              <a:ext uri="{FF2B5EF4-FFF2-40B4-BE49-F238E27FC236}">
                <a16:creationId xmlns:a16="http://schemas.microsoft.com/office/drawing/2014/main" id="{0274AC25-82AE-3D8A-552C-0393DB25AB65}"/>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4488" y="317552"/>
            <a:ext cx="1076068" cy="439036"/>
          </a:xfrm>
          <a:prstGeom prst="rect">
            <a:avLst/>
          </a:prstGeom>
        </p:spPr>
      </p:pic>
      <p:sp>
        <p:nvSpPr>
          <p:cNvPr id="7" name="Title 1">
            <a:extLst>
              <a:ext uri="{FF2B5EF4-FFF2-40B4-BE49-F238E27FC236}">
                <a16:creationId xmlns:a16="http://schemas.microsoft.com/office/drawing/2014/main" id="{507F85D9-5F7A-3EE7-166E-A20AC50E9387}"/>
              </a:ext>
            </a:extLst>
          </p:cNvPr>
          <p:cNvSpPr>
            <a:spLocks noGrp="1"/>
          </p:cNvSpPr>
          <p:nvPr>
            <p:ph type="ctrTitle"/>
          </p:nvPr>
        </p:nvSpPr>
        <p:spPr>
          <a:xfrm>
            <a:off x="355607" y="3877048"/>
            <a:ext cx="4665973" cy="1354217"/>
          </a:xfrm>
          <a:prstGeom prst="rect">
            <a:avLst/>
          </a:prstGeom>
        </p:spPr>
        <p:txBody>
          <a:bodyPr anchor="b"/>
          <a:lstStyle>
            <a:lvl1pPr algn="l">
              <a:defRPr sz="4400" cap="all"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90523508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29A2C-0367-3C86-219B-D1D71459D7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4F17A32-C7D1-B55D-FAE9-D03525AB3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192AEB52-4383-EF51-9EB6-68F0A85D6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AF7C162-B4E4-1944-8B16-635BB4DC41A4}"/>
              </a:ext>
            </a:extLst>
          </p:cNvPr>
          <p:cNvSpPr>
            <a:spLocks noGrp="1"/>
          </p:cNvSpPr>
          <p:nvPr>
            <p:ph type="dt" sz="half" idx="10"/>
          </p:nvPr>
        </p:nvSpPr>
        <p:spPr>
          <a:xfrm>
            <a:off x="453888" y="6356350"/>
            <a:ext cx="2743200" cy="365125"/>
          </a:xfrm>
          <a:prstGeom prst="rect">
            <a:avLst/>
          </a:prstGeom>
        </p:spPr>
        <p:txBody>
          <a:bodyPr/>
          <a:lstStyle/>
          <a:p>
            <a:fld id="{BD2977DB-1221-CE4C-85CD-745382053D96}" type="datetime1">
              <a:rPr lang="es-MX" smtClean="0"/>
              <a:t>05/08/2025</a:t>
            </a:fld>
            <a:endParaRPr lang="es-MX" dirty="0"/>
          </a:p>
        </p:txBody>
      </p:sp>
      <p:sp>
        <p:nvSpPr>
          <p:cNvPr id="6" name="Marcador de pie de página 5">
            <a:extLst>
              <a:ext uri="{FF2B5EF4-FFF2-40B4-BE49-F238E27FC236}">
                <a16:creationId xmlns:a16="http://schemas.microsoft.com/office/drawing/2014/main" id="{8A995A5E-0222-515A-BE6E-AFC5CC9C8C25}"/>
              </a:ext>
            </a:extLst>
          </p:cNvPr>
          <p:cNvSpPr>
            <a:spLocks noGrp="1"/>
          </p:cNvSpPr>
          <p:nvPr>
            <p:ph type="ftr" sz="quarter" idx="11"/>
          </p:nvPr>
        </p:nvSpPr>
        <p:spPr>
          <a:xfrm>
            <a:off x="4038600" y="6356350"/>
            <a:ext cx="4114800" cy="365125"/>
          </a:xfrm>
          <a:prstGeom prst="rect">
            <a:avLst/>
          </a:prstGeom>
        </p:spPr>
        <p:txBody>
          <a:bodyPr/>
          <a:lstStyle/>
          <a:p>
            <a:endParaRPr lang="es-MX" dirty="0"/>
          </a:p>
        </p:txBody>
      </p:sp>
      <p:sp>
        <p:nvSpPr>
          <p:cNvPr id="7" name="Marcador de número de diapositiva 6">
            <a:extLst>
              <a:ext uri="{FF2B5EF4-FFF2-40B4-BE49-F238E27FC236}">
                <a16:creationId xmlns:a16="http://schemas.microsoft.com/office/drawing/2014/main" id="{E2251620-5CA6-925C-46B7-058D99F72806}"/>
              </a:ext>
            </a:extLst>
          </p:cNvPr>
          <p:cNvSpPr>
            <a:spLocks noGrp="1"/>
          </p:cNvSpPr>
          <p:nvPr>
            <p:ph type="sldNum" sz="quarter" idx="12"/>
          </p:nvPr>
        </p:nvSpPr>
        <p:spPr/>
        <p:txBody>
          <a:bodyPr/>
          <a:lstStyle/>
          <a:p>
            <a:fld id="{356548CD-5D4D-B04A-A769-B1AE8BE662B8}" type="slidenum">
              <a:rPr lang="es-MX" smtClean="0"/>
              <a:t>‹#›</a:t>
            </a:fld>
            <a:endParaRPr lang="es-MX" dirty="0"/>
          </a:p>
        </p:txBody>
      </p:sp>
    </p:spTree>
    <p:extLst>
      <p:ext uri="{BB962C8B-B14F-4D97-AF65-F5344CB8AC3E}">
        <p14:creationId xmlns:p14="http://schemas.microsoft.com/office/powerpoint/2010/main" val="122079851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E4507-2FAE-469A-ACCC-E0DCE0208E1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37E3D423-42B2-7352-EF55-269EB087BF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Marcador de texto 3">
            <a:extLst>
              <a:ext uri="{FF2B5EF4-FFF2-40B4-BE49-F238E27FC236}">
                <a16:creationId xmlns:a16="http://schemas.microsoft.com/office/drawing/2014/main" id="{3C23D37D-5C47-4863-8641-5B22170F3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3A382B71-60D3-90FD-0796-A6B14DC588BF}"/>
              </a:ext>
            </a:extLst>
          </p:cNvPr>
          <p:cNvSpPr>
            <a:spLocks noGrp="1"/>
          </p:cNvSpPr>
          <p:nvPr>
            <p:ph type="dt" sz="half" idx="10"/>
          </p:nvPr>
        </p:nvSpPr>
        <p:spPr>
          <a:xfrm>
            <a:off x="453888" y="6356350"/>
            <a:ext cx="2743200" cy="365125"/>
          </a:xfrm>
          <a:prstGeom prst="rect">
            <a:avLst/>
          </a:prstGeom>
        </p:spPr>
        <p:txBody>
          <a:bodyPr/>
          <a:lstStyle/>
          <a:p>
            <a:fld id="{6F908EE3-8D2B-5745-AEB3-E54D02C2540D}" type="datetime1">
              <a:rPr lang="es-MX" smtClean="0"/>
              <a:t>05/08/2025</a:t>
            </a:fld>
            <a:endParaRPr lang="es-MX" dirty="0"/>
          </a:p>
        </p:txBody>
      </p:sp>
      <p:sp>
        <p:nvSpPr>
          <p:cNvPr id="6" name="Marcador de pie de página 5">
            <a:extLst>
              <a:ext uri="{FF2B5EF4-FFF2-40B4-BE49-F238E27FC236}">
                <a16:creationId xmlns:a16="http://schemas.microsoft.com/office/drawing/2014/main" id="{564A49A5-7BA1-64C0-9B47-1642450F02EE}"/>
              </a:ext>
            </a:extLst>
          </p:cNvPr>
          <p:cNvSpPr>
            <a:spLocks noGrp="1"/>
          </p:cNvSpPr>
          <p:nvPr>
            <p:ph type="ftr" sz="quarter" idx="11"/>
          </p:nvPr>
        </p:nvSpPr>
        <p:spPr>
          <a:xfrm>
            <a:off x="4038600" y="6356350"/>
            <a:ext cx="4114800" cy="365125"/>
          </a:xfrm>
          <a:prstGeom prst="rect">
            <a:avLst/>
          </a:prstGeom>
        </p:spPr>
        <p:txBody>
          <a:bodyPr/>
          <a:lstStyle/>
          <a:p>
            <a:endParaRPr lang="es-MX" dirty="0"/>
          </a:p>
        </p:txBody>
      </p:sp>
      <p:sp>
        <p:nvSpPr>
          <p:cNvPr id="7" name="Marcador de número de diapositiva 6">
            <a:extLst>
              <a:ext uri="{FF2B5EF4-FFF2-40B4-BE49-F238E27FC236}">
                <a16:creationId xmlns:a16="http://schemas.microsoft.com/office/drawing/2014/main" id="{24B5BF7A-697D-BDB1-99AF-9B17234ED951}"/>
              </a:ext>
            </a:extLst>
          </p:cNvPr>
          <p:cNvSpPr>
            <a:spLocks noGrp="1"/>
          </p:cNvSpPr>
          <p:nvPr>
            <p:ph type="sldNum" sz="quarter" idx="12"/>
          </p:nvPr>
        </p:nvSpPr>
        <p:spPr/>
        <p:txBody>
          <a:bodyPr/>
          <a:lstStyle/>
          <a:p>
            <a:fld id="{356548CD-5D4D-B04A-A769-B1AE8BE662B8}" type="slidenum">
              <a:rPr lang="es-MX" smtClean="0"/>
              <a:t>‹#›</a:t>
            </a:fld>
            <a:endParaRPr lang="es-MX" dirty="0"/>
          </a:p>
        </p:txBody>
      </p:sp>
    </p:spTree>
    <p:extLst>
      <p:ext uri="{BB962C8B-B14F-4D97-AF65-F5344CB8AC3E}">
        <p14:creationId xmlns:p14="http://schemas.microsoft.com/office/powerpoint/2010/main" val="282583028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DF6D6E-7830-3415-9943-6A1809F0A8A7}"/>
              </a:ext>
            </a:extLst>
          </p:cNvPr>
          <p:cNvSpPr>
            <a:spLocks noGrp="1"/>
          </p:cNvSpPr>
          <p:nvPr>
            <p:ph type="title"/>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A42B37D5-B81B-EA95-ADEE-006BA978A293}"/>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142F519C-81C1-DAD1-05FB-9BC8C8E4A90C}"/>
              </a:ext>
            </a:extLst>
          </p:cNvPr>
          <p:cNvSpPr>
            <a:spLocks noGrp="1"/>
          </p:cNvSpPr>
          <p:nvPr>
            <p:ph type="dt" sz="half" idx="10"/>
          </p:nvPr>
        </p:nvSpPr>
        <p:spPr>
          <a:xfrm>
            <a:off x="453888" y="6356350"/>
            <a:ext cx="2743200" cy="365125"/>
          </a:xfrm>
          <a:prstGeom prst="rect">
            <a:avLst/>
          </a:prstGeom>
        </p:spPr>
        <p:txBody>
          <a:bodyPr/>
          <a:lstStyle/>
          <a:p>
            <a:fld id="{4B47806C-5A1B-E943-9EE5-EC940526ABD9}" type="datetime1">
              <a:rPr lang="es-MX" smtClean="0"/>
              <a:t>05/08/2025</a:t>
            </a:fld>
            <a:endParaRPr lang="es-MX" dirty="0"/>
          </a:p>
        </p:txBody>
      </p:sp>
      <p:sp>
        <p:nvSpPr>
          <p:cNvPr id="5" name="Marcador de pie de página 4">
            <a:extLst>
              <a:ext uri="{FF2B5EF4-FFF2-40B4-BE49-F238E27FC236}">
                <a16:creationId xmlns:a16="http://schemas.microsoft.com/office/drawing/2014/main" id="{54AF165E-09CD-2988-7625-B2E76277B493}"/>
              </a:ext>
            </a:extLst>
          </p:cNvPr>
          <p:cNvSpPr>
            <a:spLocks noGrp="1"/>
          </p:cNvSpPr>
          <p:nvPr>
            <p:ph type="ftr" sz="quarter" idx="11"/>
          </p:nvPr>
        </p:nvSpPr>
        <p:spPr>
          <a:xfrm>
            <a:off x="4038600" y="6356350"/>
            <a:ext cx="4114800" cy="365125"/>
          </a:xfrm>
          <a:prstGeom prst="rect">
            <a:avLst/>
          </a:prstGeom>
        </p:spPr>
        <p:txBody>
          <a:bodyPr/>
          <a:lstStyle/>
          <a:p>
            <a:endParaRPr lang="es-MX" dirty="0"/>
          </a:p>
        </p:txBody>
      </p:sp>
      <p:sp>
        <p:nvSpPr>
          <p:cNvPr id="6" name="Marcador de número de diapositiva 5">
            <a:extLst>
              <a:ext uri="{FF2B5EF4-FFF2-40B4-BE49-F238E27FC236}">
                <a16:creationId xmlns:a16="http://schemas.microsoft.com/office/drawing/2014/main" id="{C6B95FD4-6274-E19A-D3C3-2C4EE8469E2D}"/>
              </a:ext>
            </a:extLst>
          </p:cNvPr>
          <p:cNvSpPr>
            <a:spLocks noGrp="1"/>
          </p:cNvSpPr>
          <p:nvPr>
            <p:ph type="sldNum" sz="quarter" idx="12"/>
          </p:nvPr>
        </p:nvSpPr>
        <p:spPr/>
        <p:txBody>
          <a:bodyPr/>
          <a:lstStyle/>
          <a:p>
            <a:fld id="{356548CD-5D4D-B04A-A769-B1AE8BE662B8}" type="slidenum">
              <a:rPr lang="es-MX" smtClean="0"/>
              <a:t>‹#›</a:t>
            </a:fld>
            <a:endParaRPr lang="es-MX" dirty="0"/>
          </a:p>
        </p:txBody>
      </p:sp>
    </p:spTree>
    <p:extLst>
      <p:ext uri="{BB962C8B-B14F-4D97-AF65-F5344CB8AC3E}">
        <p14:creationId xmlns:p14="http://schemas.microsoft.com/office/powerpoint/2010/main" val="181705410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7D2044A-2E97-AC13-5C13-7B6772283690}"/>
              </a:ext>
            </a:extLst>
          </p:cNvPr>
          <p:cNvSpPr>
            <a:spLocks noGrp="1"/>
          </p:cNvSpPr>
          <p:nvPr>
            <p:ph type="title" orient="vert"/>
          </p:nvPr>
        </p:nvSpPr>
        <p:spPr>
          <a:xfrm>
            <a:off x="8724900" y="365125"/>
            <a:ext cx="2628900" cy="5811838"/>
          </a:xfrm>
          <a:prstGeom prst="rect">
            <a:avLst/>
          </a:prstGeo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B3FD165A-5FA3-8AB8-EE9B-B04C7A9645FF}"/>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CD35DB99-76DB-C895-6893-2F7F4A5A1BCB}"/>
              </a:ext>
            </a:extLst>
          </p:cNvPr>
          <p:cNvSpPr>
            <a:spLocks noGrp="1"/>
          </p:cNvSpPr>
          <p:nvPr>
            <p:ph type="dt" sz="half" idx="10"/>
          </p:nvPr>
        </p:nvSpPr>
        <p:spPr>
          <a:xfrm>
            <a:off x="453888" y="6356350"/>
            <a:ext cx="2743200" cy="365125"/>
          </a:xfrm>
          <a:prstGeom prst="rect">
            <a:avLst/>
          </a:prstGeom>
        </p:spPr>
        <p:txBody>
          <a:bodyPr/>
          <a:lstStyle/>
          <a:p>
            <a:fld id="{B1DCE303-397F-1C42-931B-3F52DC85BF4F}" type="datetime1">
              <a:rPr lang="es-MX" smtClean="0"/>
              <a:t>05/08/2025</a:t>
            </a:fld>
            <a:endParaRPr lang="es-MX" dirty="0"/>
          </a:p>
        </p:txBody>
      </p:sp>
      <p:sp>
        <p:nvSpPr>
          <p:cNvPr id="5" name="Marcador de pie de página 4">
            <a:extLst>
              <a:ext uri="{FF2B5EF4-FFF2-40B4-BE49-F238E27FC236}">
                <a16:creationId xmlns:a16="http://schemas.microsoft.com/office/drawing/2014/main" id="{37764EB1-DC5D-7B76-DAAC-6CA3562F939A}"/>
              </a:ext>
            </a:extLst>
          </p:cNvPr>
          <p:cNvSpPr>
            <a:spLocks noGrp="1"/>
          </p:cNvSpPr>
          <p:nvPr>
            <p:ph type="ftr" sz="quarter" idx="11"/>
          </p:nvPr>
        </p:nvSpPr>
        <p:spPr>
          <a:xfrm>
            <a:off x="4038600" y="6356350"/>
            <a:ext cx="4114800" cy="365125"/>
          </a:xfrm>
          <a:prstGeom prst="rect">
            <a:avLst/>
          </a:prstGeom>
        </p:spPr>
        <p:txBody>
          <a:bodyPr/>
          <a:lstStyle/>
          <a:p>
            <a:endParaRPr lang="es-MX" dirty="0"/>
          </a:p>
        </p:txBody>
      </p:sp>
      <p:sp>
        <p:nvSpPr>
          <p:cNvPr id="6" name="Marcador de número de diapositiva 5">
            <a:extLst>
              <a:ext uri="{FF2B5EF4-FFF2-40B4-BE49-F238E27FC236}">
                <a16:creationId xmlns:a16="http://schemas.microsoft.com/office/drawing/2014/main" id="{8E186F27-0D88-A1E8-A232-7D1C491392F3}"/>
              </a:ext>
            </a:extLst>
          </p:cNvPr>
          <p:cNvSpPr>
            <a:spLocks noGrp="1"/>
          </p:cNvSpPr>
          <p:nvPr>
            <p:ph type="sldNum" sz="quarter" idx="12"/>
          </p:nvPr>
        </p:nvSpPr>
        <p:spPr/>
        <p:txBody>
          <a:bodyPr/>
          <a:lstStyle/>
          <a:p>
            <a:fld id="{356548CD-5D4D-B04A-A769-B1AE8BE662B8}" type="slidenum">
              <a:rPr lang="es-MX" smtClean="0"/>
              <a:t>‹#›</a:t>
            </a:fld>
            <a:endParaRPr lang="es-MX" dirty="0"/>
          </a:p>
        </p:txBody>
      </p:sp>
    </p:spTree>
    <p:extLst>
      <p:ext uri="{BB962C8B-B14F-4D97-AF65-F5344CB8AC3E}">
        <p14:creationId xmlns:p14="http://schemas.microsoft.com/office/powerpoint/2010/main" val="3475200309"/>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8688" y="401571"/>
            <a:ext cx="9144000" cy="430887"/>
          </a:xfrm>
          <a:prstGeom prst="rect">
            <a:avLst/>
          </a:prstGeo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dirty="0"/>
          </a:p>
        </p:txBody>
      </p:sp>
      <p:sp>
        <p:nvSpPr>
          <p:cNvPr id="7" name="Text Placeholder 9">
            <a:extLst>
              <a:ext uri="{FF2B5EF4-FFF2-40B4-BE49-F238E27FC236}">
                <a16:creationId xmlns:a16="http://schemas.microsoft.com/office/drawing/2014/main" id="{011E1877-823C-D4AA-7F7B-F6B3595F3A81}"/>
              </a:ext>
            </a:extLst>
          </p:cNvPr>
          <p:cNvSpPr>
            <a:spLocks noGrp="1"/>
          </p:cNvSpPr>
          <p:nvPr>
            <p:ph type="body" sz="quarter" idx="14"/>
          </p:nvPr>
        </p:nvSpPr>
        <p:spPr>
          <a:xfrm>
            <a:off x="928688" y="997728"/>
            <a:ext cx="10950828" cy="4726877"/>
          </a:xfrm>
        </p:spPr>
        <p:txBody>
          <a:bodyPr/>
          <a:lstStyle>
            <a:lvl1pPr marL="342900" indent="-342900">
              <a:buFont typeface="Arial" panose="020B0604020202020204" pitchFamily="34" charset="0"/>
              <a:buChar char="•"/>
              <a:defRPr sz="2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Click to edit Master text styles</a:t>
            </a:r>
          </a:p>
          <a:p>
            <a:pPr lvl="3"/>
            <a:r>
              <a:rPr lang="en-US"/>
              <a:t>Second level</a:t>
            </a:r>
          </a:p>
        </p:txBody>
      </p:sp>
      <p:sp>
        <p:nvSpPr>
          <p:cNvPr id="3" name="Text Placeholder 9">
            <a:extLst>
              <a:ext uri="{FF2B5EF4-FFF2-40B4-BE49-F238E27FC236}">
                <a16:creationId xmlns:a16="http://schemas.microsoft.com/office/drawing/2014/main" id="{A771B0CE-FC65-EBB5-BF6C-B0DD845699B9}"/>
              </a:ext>
            </a:extLst>
          </p:cNvPr>
          <p:cNvSpPr>
            <a:spLocks noGrp="1"/>
          </p:cNvSpPr>
          <p:nvPr>
            <p:ph type="body" sz="quarter" idx="15" hasCustomPrompt="1"/>
          </p:nvPr>
        </p:nvSpPr>
        <p:spPr>
          <a:xfrm>
            <a:off x="928688" y="5889875"/>
            <a:ext cx="9144000" cy="778357"/>
          </a:xfrm>
        </p:spPr>
        <p:txBody>
          <a:bodyPr anchor="b"/>
          <a:lstStyle>
            <a:lvl1pPr marL="0" indent="0">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186019535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DD01BAE-D72E-8E14-8433-20BA7F1594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AF21752C-DB78-CA66-B98C-1C968D5F79E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44488" y="6160679"/>
            <a:ext cx="1672522" cy="357055"/>
          </a:xfrm>
          <a:prstGeom prst="rect">
            <a:avLst/>
          </a:prstGeom>
        </p:spPr>
      </p:pic>
      <p:pic>
        <p:nvPicPr>
          <p:cNvPr id="6" name="Graphic 5">
            <a:extLst>
              <a:ext uri="{FF2B5EF4-FFF2-40B4-BE49-F238E27FC236}">
                <a16:creationId xmlns:a16="http://schemas.microsoft.com/office/drawing/2014/main" id="{0274AC25-82AE-3D8A-552C-0393DB25AB65}"/>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4488" y="317552"/>
            <a:ext cx="1076068" cy="439036"/>
          </a:xfrm>
          <a:prstGeom prst="rect">
            <a:avLst/>
          </a:prstGeom>
        </p:spPr>
      </p:pic>
      <p:sp>
        <p:nvSpPr>
          <p:cNvPr id="7" name="Title 1">
            <a:extLst>
              <a:ext uri="{FF2B5EF4-FFF2-40B4-BE49-F238E27FC236}">
                <a16:creationId xmlns:a16="http://schemas.microsoft.com/office/drawing/2014/main" id="{507F85D9-5F7A-3EE7-166E-A20AC50E9387}"/>
              </a:ext>
            </a:extLst>
          </p:cNvPr>
          <p:cNvSpPr>
            <a:spLocks noGrp="1"/>
          </p:cNvSpPr>
          <p:nvPr>
            <p:ph type="ctrTitle"/>
          </p:nvPr>
        </p:nvSpPr>
        <p:spPr>
          <a:xfrm>
            <a:off x="355607" y="3877048"/>
            <a:ext cx="4665973" cy="1354217"/>
          </a:xfrm>
          <a:prstGeom prst="rect">
            <a:avLst/>
          </a:prstGeom>
        </p:spPr>
        <p:txBody>
          <a:bodyPr anchor="b"/>
          <a:lstStyle>
            <a:lvl1pPr algn="l">
              <a:defRPr sz="4400" cap="all" baseline="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1583506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31C-EFFC-953D-5734-089CE2C357C2}"/>
              </a:ext>
            </a:extLst>
          </p:cNvPr>
          <p:cNvSpPr>
            <a:spLocks noGrp="1"/>
          </p:cNvSpPr>
          <p:nvPr>
            <p:ph type="title"/>
          </p:nvPr>
        </p:nvSpPr>
        <p:spPr>
          <a:xfrm>
            <a:off x="453887" y="639887"/>
            <a:ext cx="11284225" cy="588357"/>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FA1CCC-731B-0333-2650-3C7E4CB331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133025-82C8-C05A-5343-E65795953B40}"/>
              </a:ext>
            </a:extLst>
          </p:cNvPr>
          <p:cNvSpPr>
            <a:spLocks noGrp="1"/>
          </p:cNvSpPr>
          <p:nvPr>
            <p:ph type="dt" sz="half" idx="10"/>
          </p:nvPr>
        </p:nvSpPr>
        <p:spPr/>
        <p:txBody>
          <a:bodyPr/>
          <a:lstStyle/>
          <a:p>
            <a:fld id="{110DB9D9-FCC2-42A1-BC1B-A64962A86ED4}" type="datetimeFigureOut">
              <a:rPr lang="en-GB" smtClean="0"/>
              <a:t>05/08/2025</a:t>
            </a:fld>
            <a:endParaRPr lang="en-GB" dirty="0"/>
          </a:p>
        </p:txBody>
      </p:sp>
      <p:sp>
        <p:nvSpPr>
          <p:cNvPr id="5" name="Footer Placeholder 4">
            <a:extLst>
              <a:ext uri="{FF2B5EF4-FFF2-40B4-BE49-F238E27FC236}">
                <a16:creationId xmlns:a16="http://schemas.microsoft.com/office/drawing/2014/main" id="{C5F98AD3-23DB-2D7E-F6D7-48DF51DF40D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E297AED-E31A-2C18-D893-4ACA953A2C50}"/>
              </a:ext>
            </a:extLst>
          </p:cNvPr>
          <p:cNvSpPr>
            <a:spLocks noGrp="1"/>
          </p:cNvSpPr>
          <p:nvPr>
            <p:ph type="sldNum" sz="quarter" idx="12"/>
          </p:nvPr>
        </p:nvSpPr>
        <p:spPr/>
        <p:txBody>
          <a:bodyPr/>
          <a:lstStyle/>
          <a:p>
            <a:fld id="{A2E0DDB5-99C4-40AC-ACF2-13C19674CE84}" type="slidenum">
              <a:rPr lang="en-GB" smtClean="0"/>
              <a:t>‹#›</a:t>
            </a:fld>
            <a:endParaRPr lang="en-GB" dirty="0"/>
          </a:p>
        </p:txBody>
      </p:sp>
    </p:spTree>
    <p:extLst>
      <p:ext uri="{BB962C8B-B14F-4D97-AF65-F5344CB8AC3E}">
        <p14:creationId xmlns:p14="http://schemas.microsoft.com/office/powerpoint/2010/main" val="173672540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8688" y="300942"/>
            <a:ext cx="9144000" cy="832453"/>
          </a:xfrm>
        </p:spPr>
        <p:txBody>
          <a:bodyPr anchor="b">
            <a:noAutofit/>
          </a:bodyPr>
          <a:lstStyle/>
          <a:p>
            <a:r>
              <a:rPr lang="en-US"/>
              <a:t>Click to edit Master title style</a:t>
            </a:r>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dirty="0"/>
          </a:p>
        </p:txBody>
      </p:sp>
      <p:sp>
        <p:nvSpPr>
          <p:cNvPr id="7" name="Text Placeholder 9">
            <a:extLst>
              <a:ext uri="{FF2B5EF4-FFF2-40B4-BE49-F238E27FC236}">
                <a16:creationId xmlns:a16="http://schemas.microsoft.com/office/drawing/2014/main" id="{011E1877-823C-D4AA-7F7B-F6B3595F3A81}"/>
              </a:ext>
            </a:extLst>
          </p:cNvPr>
          <p:cNvSpPr>
            <a:spLocks noGrp="1"/>
          </p:cNvSpPr>
          <p:nvPr>
            <p:ph type="body" sz="quarter" idx="14"/>
          </p:nvPr>
        </p:nvSpPr>
        <p:spPr>
          <a:xfrm>
            <a:off x="928688" y="1307690"/>
            <a:ext cx="10414502" cy="4416915"/>
          </a:xfrm>
        </p:spPr>
        <p:txBody>
          <a:bodyPr/>
          <a:lstStyle>
            <a:lvl1pPr marL="342900" indent="-342900">
              <a:buFont typeface="Arial" panose="020B0604020202020204" pitchFamily="34" charset="0"/>
              <a:buChar char="•"/>
              <a:defRPr sz="2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Click to edit Master text styles</a:t>
            </a:r>
          </a:p>
          <a:p>
            <a:pPr lvl="3"/>
            <a:r>
              <a:rPr lang="en-US"/>
              <a:t>Second level</a:t>
            </a:r>
          </a:p>
        </p:txBody>
      </p:sp>
      <p:sp>
        <p:nvSpPr>
          <p:cNvPr id="3" name="Text Placeholder 9">
            <a:extLst>
              <a:ext uri="{FF2B5EF4-FFF2-40B4-BE49-F238E27FC236}">
                <a16:creationId xmlns:a16="http://schemas.microsoft.com/office/drawing/2014/main" id="{A771B0CE-FC65-EBB5-BF6C-B0DD845699B9}"/>
              </a:ext>
            </a:extLst>
          </p:cNvPr>
          <p:cNvSpPr>
            <a:spLocks noGrp="1"/>
          </p:cNvSpPr>
          <p:nvPr>
            <p:ph type="body" sz="quarter" idx="15" hasCustomPrompt="1"/>
          </p:nvPr>
        </p:nvSpPr>
        <p:spPr>
          <a:xfrm>
            <a:off x="928688" y="5889875"/>
            <a:ext cx="9144000" cy="778357"/>
          </a:xfrm>
        </p:spPr>
        <p:txBody>
          <a:bodyPr anchor="b"/>
          <a:lstStyle>
            <a:lvl1pPr marL="0" indent="0">
              <a:spcBef>
                <a:spcPts val="0"/>
              </a:spcBef>
              <a:spcAft>
                <a:spcPts val="0"/>
              </a:spcAft>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338170754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2_divi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DD01BAE-D72E-8E14-8433-20BA7F1594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AF21752C-DB78-CA66-B98C-1C968D5F79E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44488" y="6160679"/>
            <a:ext cx="1672522" cy="357055"/>
          </a:xfrm>
          <a:prstGeom prst="rect">
            <a:avLst/>
          </a:prstGeom>
        </p:spPr>
      </p:pic>
      <p:pic>
        <p:nvPicPr>
          <p:cNvPr id="6" name="Graphic 5">
            <a:extLst>
              <a:ext uri="{FF2B5EF4-FFF2-40B4-BE49-F238E27FC236}">
                <a16:creationId xmlns:a16="http://schemas.microsoft.com/office/drawing/2014/main" id="{0274AC25-82AE-3D8A-552C-0393DB25AB65}"/>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4488" y="317552"/>
            <a:ext cx="1076068" cy="439036"/>
          </a:xfrm>
          <a:prstGeom prst="rect">
            <a:avLst/>
          </a:prstGeom>
        </p:spPr>
      </p:pic>
      <p:sp>
        <p:nvSpPr>
          <p:cNvPr id="7" name="Title 1">
            <a:extLst>
              <a:ext uri="{FF2B5EF4-FFF2-40B4-BE49-F238E27FC236}">
                <a16:creationId xmlns:a16="http://schemas.microsoft.com/office/drawing/2014/main" id="{507F85D9-5F7A-3EE7-166E-A20AC50E9387}"/>
              </a:ext>
            </a:extLst>
          </p:cNvPr>
          <p:cNvSpPr>
            <a:spLocks noGrp="1"/>
          </p:cNvSpPr>
          <p:nvPr>
            <p:ph type="ctrTitle" hasCustomPrompt="1"/>
          </p:nvPr>
        </p:nvSpPr>
        <p:spPr>
          <a:xfrm>
            <a:off x="355607" y="4061714"/>
            <a:ext cx="4665973" cy="1169551"/>
          </a:xfrm>
        </p:spPr>
        <p:txBody>
          <a:bodyPr anchor="b"/>
          <a:lstStyle>
            <a:lvl1pPr algn="l">
              <a:defRPr sz="3800" cap="none" baseline="0">
                <a:solidFill>
                  <a:schemeClr val="tx1"/>
                </a:solidFill>
              </a:defRPr>
            </a:lvl1pPr>
          </a:lstStyle>
          <a:p>
            <a:r>
              <a:rPr lang="en-US" dirty="0"/>
              <a:t>Click to edit master title style</a:t>
            </a:r>
          </a:p>
        </p:txBody>
      </p:sp>
      <p:sp>
        <p:nvSpPr>
          <p:cNvPr id="2" name="Text Placeholder 9">
            <a:extLst>
              <a:ext uri="{FF2B5EF4-FFF2-40B4-BE49-F238E27FC236}">
                <a16:creationId xmlns:a16="http://schemas.microsoft.com/office/drawing/2014/main" id="{9DA69262-B9FA-9D1A-3047-D8D78256FA75}"/>
              </a:ext>
            </a:extLst>
          </p:cNvPr>
          <p:cNvSpPr>
            <a:spLocks noGrp="1"/>
          </p:cNvSpPr>
          <p:nvPr>
            <p:ph type="body" sz="quarter" idx="15" hasCustomPrompt="1"/>
          </p:nvPr>
        </p:nvSpPr>
        <p:spPr>
          <a:xfrm>
            <a:off x="2361498" y="5889875"/>
            <a:ext cx="4409692" cy="778357"/>
          </a:xfrm>
        </p:spPr>
        <p:txBody>
          <a:bodyPr anchor="b"/>
          <a:lstStyle>
            <a:lvl1pPr marL="0" indent="0">
              <a:spcBef>
                <a:spcPts val="0"/>
              </a:spcBef>
              <a:spcAft>
                <a:spcPts val="0"/>
              </a:spcAft>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394397540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sub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5033" y="500062"/>
            <a:ext cx="9144000" cy="430887"/>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dirty="0"/>
          </a:p>
        </p:txBody>
      </p:sp>
      <p:sp>
        <p:nvSpPr>
          <p:cNvPr id="8" name="Subtitle 2">
            <a:extLst>
              <a:ext uri="{FF2B5EF4-FFF2-40B4-BE49-F238E27FC236}">
                <a16:creationId xmlns:a16="http://schemas.microsoft.com/office/drawing/2014/main" id="{5A8D1FB2-3624-817A-413E-5E434FFAC511}"/>
              </a:ext>
            </a:extLst>
          </p:cNvPr>
          <p:cNvSpPr>
            <a:spLocks noGrp="1"/>
          </p:cNvSpPr>
          <p:nvPr>
            <p:ph type="subTitle" idx="13"/>
          </p:nvPr>
        </p:nvSpPr>
        <p:spPr>
          <a:xfrm>
            <a:off x="928688" y="987749"/>
            <a:ext cx="9144000" cy="246221"/>
          </a:xfrm>
        </p:spPr>
        <p:txBody>
          <a:bodyPr>
            <a:sp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504263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2286000" y="3692869"/>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id="{177516F2-452D-753E-8BA4-DC5FFD44A0D8}"/>
              </a:ext>
            </a:extLst>
          </p:cNvPr>
          <p:cNvSpPr>
            <a:spLocks noGrp="1"/>
          </p:cNvSpPr>
          <p:nvPr>
            <p:ph type="subTitle" idx="1"/>
          </p:nvPr>
        </p:nvSpPr>
        <p:spPr>
          <a:xfrm>
            <a:off x="2285998" y="4313583"/>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dirty="0"/>
          </a:p>
        </p:txBody>
      </p:sp>
      <p:pic>
        <p:nvPicPr>
          <p:cNvPr id="5" name="图片 4" descr="手机屏幕的截图&#10;&#10;AI 生成的内容可能不正确。">
            <a:extLst>
              <a:ext uri="{FF2B5EF4-FFF2-40B4-BE49-F238E27FC236}">
                <a16:creationId xmlns:a16="http://schemas.microsoft.com/office/drawing/2014/main" id="{E7FB1CE3-2723-77CA-7A30-0E606044FB2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575491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6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5033" y="1546492"/>
            <a:ext cx="9144000" cy="430887"/>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dirty="0"/>
          </a:p>
        </p:txBody>
      </p:sp>
      <p:sp>
        <p:nvSpPr>
          <p:cNvPr id="7" name="Text Placeholder 9">
            <a:extLst>
              <a:ext uri="{FF2B5EF4-FFF2-40B4-BE49-F238E27FC236}">
                <a16:creationId xmlns:a16="http://schemas.microsoft.com/office/drawing/2014/main" id="{011E1877-823C-D4AA-7F7B-F6B3595F3A81}"/>
              </a:ext>
            </a:extLst>
          </p:cNvPr>
          <p:cNvSpPr>
            <a:spLocks noGrp="1"/>
          </p:cNvSpPr>
          <p:nvPr>
            <p:ph type="body" sz="quarter" idx="14"/>
          </p:nvPr>
        </p:nvSpPr>
        <p:spPr>
          <a:xfrm>
            <a:off x="925033" y="2142649"/>
            <a:ext cx="6915947" cy="1741487"/>
          </a:xfrm>
        </p:spPr>
        <p:txBody>
          <a:bodyPr/>
          <a:lstStyle>
            <a:lvl1pPr marL="342900" indent="-342900">
              <a:buFont typeface="Arial" panose="020B0604020202020204" pitchFamily="34" charset="0"/>
              <a:buChar char="•"/>
              <a:defRPr sz="2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9580016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2286000" y="3692869"/>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id="{177516F2-452D-753E-8BA4-DC5FFD44A0D8}"/>
              </a:ext>
            </a:extLst>
          </p:cNvPr>
          <p:cNvSpPr>
            <a:spLocks noGrp="1"/>
          </p:cNvSpPr>
          <p:nvPr>
            <p:ph type="subTitle" idx="1"/>
          </p:nvPr>
        </p:nvSpPr>
        <p:spPr>
          <a:xfrm>
            <a:off x="2285998" y="4313583"/>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a:p>
        </p:txBody>
      </p:sp>
      <p:pic>
        <p:nvPicPr>
          <p:cNvPr id="5" name="图片 4" descr="手机屏幕的截图&#10;&#10;AI 生成的内容可能不正确。">
            <a:extLst>
              <a:ext uri="{FF2B5EF4-FFF2-40B4-BE49-F238E27FC236}">
                <a16:creationId xmlns:a16="http://schemas.microsoft.com/office/drawing/2014/main" id="{3FF9DEA2-F5AC-88EA-0013-358B219CE4B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4262164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2286000" y="2512463"/>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id="{177516F2-452D-753E-8BA4-DC5FFD44A0D8}"/>
              </a:ext>
            </a:extLst>
          </p:cNvPr>
          <p:cNvSpPr>
            <a:spLocks noGrp="1"/>
          </p:cNvSpPr>
          <p:nvPr>
            <p:ph type="subTitle" idx="1"/>
          </p:nvPr>
        </p:nvSpPr>
        <p:spPr>
          <a:xfrm>
            <a:off x="2285998" y="3133177"/>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a:p>
        </p:txBody>
      </p:sp>
      <p:sp>
        <p:nvSpPr>
          <p:cNvPr id="10" name="Marcador de pie de página 4">
            <a:extLst>
              <a:ext uri="{FF2B5EF4-FFF2-40B4-BE49-F238E27FC236}">
                <a16:creationId xmlns:a16="http://schemas.microsoft.com/office/drawing/2014/main" id="{4F0CD16D-8B5A-7CDD-CC47-6312192B9B8E}"/>
              </a:ext>
            </a:extLst>
          </p:cNvPr>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Tree>
    <p:extLst>
      <p:ext uri="{BB962C8B-B14F-4D97-AF65-F5344CB8AC3E}">
        <p14:creationId xmlns:p14="http://schemas.microsoft.com/office/powerpoint/2010/main" val="1991379413"/>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453887" y="3768378"/>
            <a:ext cx="8382000" cy="527465"/>
          </a:xfrm>
          <a:prstGeom prst="rect">
            <a:avLst/>
          </a:prstGeom>
        </p:spPr>
        <p:txBody>
          <a:bodyPr anchor="b">
            <a:noAutofit/>
          </a:bodyPr>
          <a:lstStyle>
            <a:lvl1pPr algn="l">
              <a:defRPr sz="4200">
                <a:solidFill>
                  <a:schemeClr val="bg1"/>
                </a:solidFill>
              </a:defRPr>
            </a:lvl1pPr>
          </a:lstStyle>
          <a:p>
            <a:r>
              <a:rPr lang="es-MX"/>
              <a:t>Haz clic para modificar el estilo de 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a:p>
        </p:txBody>
      </p:sp>
      <p:sp>
        <p:nvSpPr>
          <p:cNvPr id="10" name="Marcador de pie de página 4">
            <a:extLst>
              <a:ext uri="{FF2B5EF4-FFF2-40B4-BE49-F238E27FC236}">
                <a16:creationId xmlns:a16="http://schemas.microsoft.com/office/drawing/2014/main" id="{4F0CD16D-8B5A-7CDD-CC47-6312192B9B8E}"/>
              </a:ext>
            </a:extLst>
          </p:cNvPr>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Tree>
    <p:extLst>
      <p:ext uri="{BB962C8B-B14F-4D97-AF65-F5344CB8AC3E}">
        <p14:creationId xmlns:p14="http://schemas.microsoft.com/office/powerpoint/2010/main" val="143648784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a:p>
        </p:txBody>
      </p:sp>
      <p:sp>
        <p:nvSpPr>
          <p:cNvPr id="4" name="Marcador de título 1">
            <a:extLst>
              <a:ext uri="{FF2B5EF4-FFF2-40B4-BE49-F238E27FC236}">
                <a16:creationId xmlns:a16="http://schemas.microsoft.com/office/drawing/2014/main" id="{CDD308F0-D78A-483C-F3CE-6D4E6EF67F58}"/>
              </a:ext>
            </a:extLst>
          </p:cNvPr>
          <p:cNvSpPr>
            <a:spLocks noGrp="1"/>
          </p:cNvSpPr>
          <p:nvPr>
            <p:ph type="title"/>
          </p:nvPr>
        </p:nvSpPr>
        <p:spPr>
          <a:xfrm>
            <a:off x="453887" y="1109143"/>
            <a:ext cx="11284225" cy="694720"/>
          </a:xfrm>
          <a:prstGeom prst="rect">
            <a:avLst/>
          </a:prstGeom>
        </p:spPr>
        <p:txBody>
          <a:bodyPr vert="horz" lIns="91440" tIns="45720" rIns="91440" bIns="45720" rtlCol="0" anchor="t" anchorCtr="0">
            <a:normAutofit/>
          </a:bodyPr>
          <a:lstStyle>
            <a:lvl1pPr>
              <a:defRPr>
                <a:solidFill>
                  <a:schemeClr val="bg1"/>
                </a:solidFill>
              </a:defRPr>
            </a:lvl1pPr>
          </a:lstStyle>
          <a:p>
            <a:r>
              <a:rPr lang="es-MX"/>
              <a:t>Haz clic para modificar el estilo de título del patrón</a:t>
            </a:r>
          </a:p>
        </p:txBody>
      </p:sp>
      <p:sp>
        <p:nvSpPr>
          <p:cNvPr id="5" name="Marcador de texto 2">
            <a:extLst>
              <a:ext uri="{FF2B5EF4-FFF2-40B4-BE49-F238E27FC236}">
                <a16:creationId xmlns:a16="http://schemas.microsoft.com/office/drawing/2014/main" id="{CCE7D2A2-318C-4F18-D3B4-559198018CD5}"/>
              </a:ext>
            </a:extLst>
          </p:cNvPr>
          <p:cNvSpPr>
            <a:spLocks noGrp="1"/>
          </p:cNvSpPr>
          <p:nvPr>
            <p:ph idx="1"/>
          </p:nvPr>
        </p:nvSpPr>
        <p:spPr>
          <a:xfrm>
            <a:off x="453889" y="1928552"/>
            <a:ext cx="11284224" cy="4019811"/>
          </a:xfrm>
          <a:prstGeom prst="rect">
            <a:avLst/>
          </a:prstGeom>
        </p:spPr>
        <p:txBody>
          <a:bodyPr vert="horz" lIns="91440" tIns="45720" rIns="91440" bIns="45720" rtlCol="0">
            <a:normAutofit/>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Marcador de pie de página 4">
            <a:extLst>
              <a:ext uri="{FF2B5EF4-FFF2-40B4-BE49-F238E27FC236}">
                <a16:creationId xmlns:a16="http://schemas.microsoft.com/office/drawing/2014/main" id="{CAB1D08F-47D6-5BB0-237C-F42992C77B2F}"/>
              </a:ext>
            </a:extLst>
          </p:cNvPr>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Tree>
    <p:extLst>
      <p:ext uri="{BB962C8B-B14F-4D97-AF65-F5344CB8AC3E}">
        <p14:creationId xmlns:p14="http://schemas.microsoft.com/office/powerpoint/2010/main" val="188093925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7">
            <a:extLst>
              <a:ext uri="{FF2B5EF4-FFF2-40B4-BE49-F238E27FC236}">
                <a16:creationId xmlns:a16="http://schemas.microsoft.com/office/drawing/2014/main" id="{2FA0E7CD-E738-F31C-DD89-F5A32D5E825A}"/>
              </a:ext>
            </a:extLst>
          </p:cNvPr>
          <p:cNvPicPr>
            <a:picLocks noChangeAspect="1"/>
          </p:cNvPicPr>
          <p:nvPr userDrawn="1"/>
        </p:nvPicPr>
        <p:blipFill rotWithShape="1">
          <a:blip r:embed="rId2"/>
          <a:srcRect l="54000"/>
          <a:stretch/>
        </p:blipFill>
        <p:spPr>
          <a:xfrm>
            <a:off x="6583680" y="-9221"/>
            <a:ext cx="5608320" cy="6858000"/>
          </a:xfrm>
          <a:prstGeom prst="rect">
            <a:avLst/>
          </a:prstGeom>
        </p:spPr>
      </p:pic>
      <p:pic>
        <p:nvPicPr>
          <p:cNvPr id="8" name="Imagen 8">
            <a:extLst>
              <a:ext uri="{FF2B5EF4-FFF2-40B4-BE49-F238E27FC236}">
                <a16:creationId xmlns:a16="http://schemas.microsoft.com/office/drawing/2014/main" id="{AC615FC6-25E2-5375-FD8E-6219EEB5EF0C}"/>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a:extLst>
              <a:ext uri="{FF2B5EF4-FFF2-40B4-BE49-F238E27FC236}">
                <a16:creationId xmlns:a16="http://schemas.microsoft.com/office/drawing/2014/main" id="{BC02DC39-B194-157F-92D5-408DA25FA7CF}"/>
              </a:ext>
            </a:extLst>
          </p:cNvPr>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bg1"/>
                </a:solidFill>
              </a:defRPr>
            </a:lvl1pPr>
          </a:lstStyle>
          <a:p>
            <a:r>
              <a:rPr lang="es-MX"/>
              <a:t>Haz clic para modificar el estilo de título del patrón</a:t>
            </a:r>
          </a:p>
        </p:txBody>
      </p:sp>
      <p:sp>
        <p:nvSpPr>
          <p:cNvPr id="10" name="Marcador de texto 2">
            <a:extLst>
              <a:ext uri="{FF2B5EF4-FFF2-40B4-BE49-F238E27FC236}">
                <a16:creationId xmlns:a16="http://schemas.microsoft.com/office/drawing/2014/main" id="{7B724F90-E06A-C2B6-0E45-1F720D36B558}"/>
              </a:ext>
            </a:extLst>
          </p:cNvPr>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rgbClr val="002169"/>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14" name="Imagen 7">
            <a:extLst>
              <a:ext uri="{FF2B5EF4-FFF2-40B4-BE49-F238E27FC236}">
                <a16:creationId xmlns:a16="http://schemas.microsoft.com/office/drawing/2014/main" id="{BD9B45E4-74FC-2E54-8113-E064F8F099D3}"/>
              </a:ext>
            </a:extLst>
          </p:cNvPr>
          <p:cNvPicPr>
            <a:picLocks noChangeAspect="1"/>
          </p:cNvPicPr>
          <p:nvPr userDrawn="1"/>
        </p:nvPicPr>
        <p:blipFill rotWithShape="1">
          <a:blip r:embed="rId2"/>
          <a:srcRect l="79758" b="86246"/>
          <a:stretch/>
        </p:blipFill>
        <p:spPr>
          <a:xfrm>
            <a:off x="9724102" y="-9220"/>
            <a:ext cx="2467897" cy="943286"/>
          </a:xfrm>
          <a:prstGeom prst="rect">
            <a:avLst/>
          </a:prstGeom>
        </p:spPr>
      </p:pic>
    </p:spTree>
    <p:extLst>
      <p:ext uri="{BB962C8B-B14F-4D97-AF65-F5344CB8AC3E}">
        <p14:creationId xmlns:p14="http://schemas.microsoft.com/office/powerpoint/2010/main" val="125052139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2" name="Imagen 6">
            <a:extLst>
              <a:ext uri="{FF2B5EF4-FFF2-40B4-BE49-F238E27FC236}">
                <a16:creationId xmlns:a16="http://schemas.microsoft.com/office/drawing/2014/main" id="{035D2A79-FEFF-6DF7-BD99-C619E593392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a:extLst>
              <a:ext uri="{FF2B5EF4-FFF2-40B4-BE49-F238E27FC236}">
                <a16:creationId xmlns:a16="http://schemas.microsoft.com/office/drawing/2014/main" id="{BC02DC39-B194-157F-92D5-408DA25FA7CF}"/>
              </a:ext>
            </a:extLst>
          </p:cNvPr>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tx2"/>
                </a:solidFill>
              </a:defRPr>
            </a:lvl1pPr>
          </a:lstStyle>
          <a:p>
            <a:r>
              <a:rPr lang="es-MX"/>
              <a:t>Haz clic para modificar el estilo de título del patrón</a:t>
            </a:r>
          </a:p>
        </p:txBody>
      </p:sp>
      <p:sp>
        <p:nvSpPr>
          <p:cNvPr id="10" name="Marcador de texto 2">
            <a:extLst>
              <a:ext uri="{FF2B5EF4-FFF2-40B4-BE49-F238E27FC236}">
                <a16:creationId xmlns:a16="http://schemas.microsoft.com/office/drawing/2014/main" id="{7B724F90-E06A-C2B6-0E45-1F720D36B558}"/>
              </a:ext>
            </a:extLst>
          </p:cNvPr>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3" name="Imagen 7">
            <a:extLst>
              <a:ext uri="{FF2B5EF4-FFF2-40B4-BE49-F238E27FC236}">
                <a16:creationId xmlns:a16="http://schemas.microsoft.com/office/drawing/2014/main" id="{FC4A6EAF-4DE8-A524-03FD-31D18BFE9877}"/>
              </a:ext>
            </a:extLst>
          </p:cNvPr>
          <p:cNvPicPr>
            <a:picLocks noChangeAspect="1"/>
          </p:cNvPicPr>
          <p:nvPr userDrawn="1"/>
        </p:nvPicPr>
        <p:blipFill rotWithShape="1">
          <a:blip r:embed="rId3"/>
          <a:srcRect l="79758" b="86246"/>
          <a:stretch/>
        </p:blipFill>
        <p:spPr>
          <a:xfrm>
            <a:off x="9724102" y="-9220"/>
            <a:ext cx="2467897" cy="943286"/>
          </a:xfrm>
          <a:prstGeom prst="rect">
            <a:avLst/>
          </a:prstGeom>
        </p:spPr>
      </p:pic>
    </p:spTree>
    <p:extLst>
      <p:ext uri="{BB962C8B-B14F-4D97-AF65-F5344CB8AC3E}">
        <p14:creationId xmlns:p14="http://schemas.microsoft.com/office/powerpoint/2010/main" val="385727863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00C318-0342-D3A9-8D62-FBBBBE1523AE}"/>
              </a:ext>
            </a:extLst>
          </p:cNvPr>
          <p:cNvSpPr>
            <a:spLocks noGrp="1"/>
          </p:cNvSpPr>
          <p:nvPr>
            <p:ph idx="1" hasCustomPrompt="1"/>
          </p:nvPr>
        </p:nvSpPr>
        <p:spPr>
          <a:xfrm>
            <a:off x="453889" y="1485217"/>
            <a:ext cx="11284224" cy="426077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 name="Marcador de pie de página 4">
            <a:extLst>
              <a:ext uri="{FF2B5EF4-FFF2-40B4-BE49-F238E27FC236}">
                <a16:creationId xmlns:a16="http://schemas.microsoft.com/office/drawing/2014/main" id="{3F53A8EF-2F27-F1BF-E00E-BB454E6C8FD1}"/>
              </a:ext>
            </a:extLst>
          </p:cNvPr>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
        <p:nvSpPr>
          <p:cNvPr id="4" name="TextBox 3">
            <a:extLst>
              <a:ext uri="{FF2B5EF4-FFF2-40B4-BE49-F238E27FC236}">
                <a16:creationId xmlns:a16="http://schemas.microsoft.com/office/drawing/2014/main" id="{7A5D2E19-CF37-6C9B-EBAC-694069DF46DC}"/>
              </a:ext>
            </a:extLst>
          </p:cNvPr>
          <p:cNvSpPr txBox="1"/>
          <p:nvPr userDrawn="1"/>
        </p:nvSpPr>
        <p:spPr>
          <a:xfrm>
            <a:off x="14623774" y="1391478"/>
            <a:ext cx="184731" cy="369332"/>
          </a:xfrm>
          <a:prstGeom prst="rect">
            <a:avLst/>
          </a:prstGeom>
          <a:noFill/>
        </p:spPr>
        <p:txBody>
          <a:bodyPr wrap="none" rtlCol="0" anchor="b" anchorCtr="0">
            <a:noAutofit/>
          </a:bodyPr>
          <a:lstStyle/>
          <a:p>
            <a:endParaRPr lang="en-US"/>
          </a:p>
        </p:txBody>
      </p:sp>
      <p:sp>
        <p:nvSpPr>
          <p:cNvPr id="5" name="Title 4">
            <a:extLst>
              <a:ext uri="{FF2B5EF4-FFF2-40B4-BE49-F238E27FC236}">
                <a16:creationId xmlns:a16="http://schemas.microsoft.com/office/drawing/2014/main" id="{F812700F-2097-41FD-B59E-94F3A4179DA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323675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5_Título y objetos">
    <p:spTree>
      <p:nvGrpSpPr>
        <p:cNvPr id="1" name=""/>
        <p:cNvGrpSpPr/>
        <p:nvPr/>
      </p:nvGrpSpPr>
      <p:grpSpPr>
        <a:xfrm>
          <a:off x="0" y="0"/>
          <a:ext cx="0" cy="0"/>
          <a:chOff x="0" y="0"/>
          <a:chExt cx="0" cy="0"/>
        </a:xfrm>
      </p:grpSpPr>
      <p:pic>
        <p:nvPicPr>
          <p:cNvPr id="7" name="Imagen 7">
            <a:extLst>
              <a:ext uri="{FF2B5EF4-FFF2-40B4-BE49-F238E27FC236}">
                <a16:creationId xmlns:a16="http://schemas.microsoft.com/office/drawing/2014/main" id="{595DC10B-1DC8-7632-DEB9-6E6CC82A4A2F}"/>
              </a:ext>
            </a:extLst>
          </p:cNvPr>
          <p:cNvPicPr>
            <a:picLocks noChangeAspect="1"/>
          </p:cNvPicPr>
          <p:nvPr userDrawn="1"/>
        </p:nvPicPr>
        <p:blipFill rotWithShape="1">
          <a:blip r:embed="rId2"/>
          <a:srcRect t="93347" b="2287"/>
          <a:stretch/>
        </p:blipFill>
        <p:spPr>
          <a:xfrm>
            <a:off x="1345985" y="6393276"/>
            <a:ext cx="10759440" cy="264256"/>
          </a:xfrm>
          <a:prstGeom prst="rect">
            <a:avLst/>
          </a:prstGeom>
        </p:spPr>
      </p:pic>
      <p:sp>
        <p:nvSpPr>
          <p:cNvPr id="3" name="Marcador de contenido 2">
            <a:extLst>
              <a:ext uri="{FF2B5EF4-FFF2-40B4-BE49-F238E27FC236}">
                <a16:creationId xmlns:a16="http://schemas.microsoft.com/office/drawing/2014/main" id="{DC00C318-0342-D3A9-8D62-FBBBBE1523AE}"/>
              </a:ext>
            </a:extLst>
          </p:cNvPr>
          <p:cNvSpPr>
            <a:spLocks noGrp="1"/>
          </p:cNvSpPr>
          <p:nvPr>
            <p:ph idx="1" hasCustomPrompt="1"/>
          </p:nvPr>
        </p:nvSpPr>
        <p:spPr>
          <a:xfrm>
            <a:off x="453889" y="1811557"/>
            <a:ext cx="11284224" cy="393443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pic>
        <p:nvPicPr>
          <p:cNvPr id="10" name="Imagen 9">
            <a:extLst>
              <a:ext uri="{FF2B5EF4-FFF2-40B4-BE49-F238E27FC236}">
                <a16:creationId xmlns:a16="http://schemas.microsoft.com/office/drawing/2014/main" id="{14A4AA0C-E5CD-2441-D9BB-2CC06D0D185C}"/>
              </a:ext>
            </a:extLst>
          </p:cNvPr>
          <p:cNvPicPr>
            <a:picLocks noChangeAspect="1"/>
          </p:cNvPicPr>
          <p:nvPr userDrawn="1"/>
        </p:nvPicPr>
        <p:blipFill>
          <a:blip r:embed="rId3"/>
          <a:stretch>
            <a:fillRect/>
          </a:stretch>
        </p:blipFill>
        <p:spPr>
          <a:xfrm>
            <a:off x="460513" y="6285057"/>
            <a:ext cx="885472" cy="365125"/>
          </a:xfrm>
          <a:prstGeom prst="rect">
            <a:avLst/>
          </a:prstGeom>
        </p:spPr>
      </p:pic>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637617"/>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ítulo 1">
            <a:extLst>
              <a:ext uri="{FF2B5EF4-FFF2-40B4-BE49-F238E27FC236}">
                <a16:creationId xmlns:a16="http://schemas.microsoft.com/office/drawing/2014/main" id="{09F0968B-AD6C-2512-BE7B-E9AF2A179B8E}"/>
              </a:ext>
            </a:extLst>
          </p:cNvPr>
          <p:cNvSpPr>
            <a:spLocks noGrp="1"/>
          </p:cNvSpPr>
          <p:nvPr>
            <p:ph type="title" hasCustomPrompt="1"/>
          </p:nvPr>
        </p:nvSpPr>
        <p:spPr>
          <a:xfrm>
            <a:off x="453887" y="677520"/>
            <a:ext cx="9106673" cy="520313"/>
          </a:xfrm>
          <a:prstGeom prst="rect">
            <a:avLst/>
          </a:prstGeom>
        </p:spPr>
        <p:txBody>
          <a:bodyPr anchor="b" anchorCtr="0">
            <a:noAutofit/>
          </a:bodyPr>
          <a:lstStyle>
            <a:lvl1pPr>
              <a:defRPr sz="2600">
                <a:solidFill>
                  <a:srgbClr val="000D45"/>
                </a:solidFill>
              </a:defRPr>
            </a:lvl1pPr>
          </a:lstStyle>
          <a:p>
            <a:r>
              <a:rPr lang="es-MX"/>
              <a:t>Haz clic para modificar el estilo de título del patrón</a:t>
            </a:r>
          </a:p>
        </p:txBody>
      </p:sp>
      <p:sp>
        <p:nvSpPr>
          <p:cNvPr id="2" name="Marcador de pie de página 4">
            <a:extLst>
              <a:ext uri="{FF2B5EF4-FFF2-40B4-BE49-F238E27FC236}">
                <a16:creationId xmlns:a16="http://schemas.microsoft.com/office/drawing/2014/main" id="{3F53A8EF-2F27-F1BF-E00E-BB454E6C8FD1}"/>
              </a:ext>
            </a:extLst>
          </p:cNvPr>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
        <p:nvSpPr>
          <p:cNvPr id="4" name="TextBox 3">
            <a:extLst>
              <a:ext uri="{FF2B5EF4-FFF2-40B4-BE49-F238E27FC236}">
                <a16:creationId xmlns:a16="http://schemas.microsoft.com/office/drawing/2014/main" id="{7A5D2E19-CF37-6C9B-EBAC-694069DF46DC}"/>
              </a:ext>
            </a:extLst>
          </p:cNvPr>
          <p:cNvSpPr txBox="1"/>
          <p:nvPr userDrawn="1"/>
        </p:nvSpPr>
        <p:spPr>
          <a:xfrm>
            <a:off x="14623774" y="1391478"/>
            <a:ext cx="184731" cy="369332"/>
          </a:xfrm>
          <a:prstGeom prst="rect">
            <a:avLst/>
          </a:prstGeom>
          <a:noFill/>
        </p:spPr>
        <p:txBody>
          <a:bodyPr wrap="none" rtlCol="0" anchor="b" anchorCtr="0">
            <a:noAutofit/>
          </a:bodyPr>
          <a:lstStyle/>
          <a:p>
            <a:endParaRPr lang="en-US"/>
          </a:p>
        </p:txBody>
      </p:sp>
      <p:pic>
        <p:nvPicPr>
          <p:cNvPr id="5" name="Imagen 7">
            <a:extLst>
              <a:ext uri="{FF2B5EF4-FFF2-40B4-BE49-F238E27FC236}">
                <a16:creationId xmlns:a16="http://schemas.microsoft.com/office/drawing/2014/main" id="{26D73DD2-F9D9-D14F-4F31-4B43CAB47B01}"/>
              </a:ext>
            </a:extLst>
          </p:cNvPr>
          <p:cNvPicPr>
            <a:picLocks noChangeAspect="1"/>
          </p:cNvPicPr>
          <p:nvPr userDrawn="1"/>
        </p:nvPicPr>
        <p:blipFill rotWithShape="1">
          <a:blip r:embed="rId2"/>
          <a:srcRect l="79758" b="86246"/>
          <a:stretch/>
        </p:blipFill>
        <p:spPr>
          <a:xfrm>
            <a:off x="9724102" y="-9220"/>
            <a:ext cx="2467897" cy="943286"/>
          </a:xfrm>
          <a:prstGeom prst="rect">
            <a:avLst/>
          </a:prstGeom>
        </p:spPr>
      </p:pic>
    </p:spTree>
    <p:extLst>
      <p:ext uri="{BB962C8B-B14F-4D97-AF65-F5344CB8AC3E}">
        <p14:creationId xmlns:p14="http://schemas.microsoft.com/office/powerpoint/2010/main" val="80857726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2" name="Marcador de contenido 2">
            <a:extLst>
              <a:ext uri="{FF2B5EF4-FFF2-40B4-BE49-F238E27FC236}">
                <a16:creationId xmlns:a16="http://schemas.microsoft.com/office/drawing/2014/main" id="{385BDB5D-790E-2119-B93C-1FE035FAD7F5}"/>
              </a:ext>
            </a:extLst>
          </p:cNvPr>
          <p:cNvSpPr>
            <a:spLocks noGrp="1"/>
          </p:cNvSpPr>
          <p:nvPr>
            <p:ph idx="13" hasCustomPrompt="1"/>
          </p:nvPr>
        </p:nvSpPr>
        <p:spPr>
          <a:xfrm>
            <a:off x="453889" y="1287878"/>
            <a:ext cx="11284224" cy="4529992"/>
          </a:xfrm>
        </p:spPr>
        <p:txBody>
          <a:bodyPr vert="horz" lIns="91440" tIns="45720" rIns="91440" bIns="45720" rtlCol="0">
            <a:normAutofit fontScale="92500" lnSpcReduction="20000"/>
          </a:bodyPr>
          <a:lstStyle>
            <a:lvl1pPr>
              <a:defRPr lang="es-MX" sz="1300" b="0" i="0" dirty="0" smtClean="0">
                <a:solidFill>
                  <a:srgbClr val="000D45"/>
                </a:solidFill>
                <a:latin typeface="Noto Sans Light" panose="020B0402040504020204" pitchFamily="34"/>
                <a:ea typeface="Noto Sans Light" panose="020B0402040504020204" pitchFamily="34"/>
                <a:cs typeface="Noto Sans Light" panose="020B0402040504020204" pitchFamily="34"/>
              </a:defRPr>
            </a:lvl1pPr>
            <a:lvl2pPr>
              <a:defRPr lang="es-MX" dirty="0" smtClean="0"/>
            </a:lvl2pPr>
            <a:lvl3pPr>
              <a:defRPr lang="es-MX" dirty="0" smtClean="0"/>
            </a:lvl3pPr>
            <a:lvl4pPr>
              <a:defRPr lang="es-MX" dirty="0" smtClean="0"/>
            </a:lvl4pPr>
            <a:lvl5pPr>
              <a:defRPr lang="es-MX" dirty="0"/>
            </a:lvl5pPr>
          </a:lstStyle>
          <a:p>
            <a:pPr algn="l">
              <a:lnSpc>
                <a:spcPct val="120000"/>
              </a:lnSpc>
            </a:pPr>
            <a:r>
              <a:rPr lang="es-MX" sz="1300" b="1">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lnSpc>
                <a:spcPct val="120000"/>
              </a:lnSpc>
            </a:pPr>
            <a:r>
              <a:rPr lang="es-MX" sz="1300">
                <a:solidFill>
                  <a:srgbClr val="000D45"/>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ct val="120000"/>
              </a:lnSpc>
            </a:pPr>
            <a:endParaRPr lang="es-MX" sz="1200">
              <a:solidFill>
                <a:srgbClr val="000D45"/>
              </a:solidFill>
            </a:endParaRPr>
          </a:p>
          <a:p>
            <a:pPr lvl="0">
              <a:lnSpc>
                <a:spcPct val="120000"/>
              </a:lnSpc>
            </a:pPr>
            <a:endParaRPr lang="es-MX"/>
          </a:p>
        </p:txBody>
      </p:sp>
      <p:pic>
        <p:nvPicPr>
          <p:cNvPr id="23" name="Imagen 8">
            <a:extLst>
              <a:ext uri="{FF2B5EF4-FFF2-40B4-BE49-F238E27FC236}">
                <a16:creationId xmlns:a16="http://schemas.microsoft.com/office/drawing/2014/main" id="{DBDC6338-8273-E02B-E802-2159CAC77CBB}"/>
              </a:ext>
            </a:extLst>
          </p:cNvPr>
          <p:cNvPicPr>
            <a:picLocks noChangeAspect="1"/>
          </p:cNvPicPr>
          <p:nvPr userDrawn="1"/>
        </p:nvPicPr>
        <p:blipFill>
          <a:blip r:embed="rId2"/>
          <a:stretch>
            <a:fillRect/>
          </a:stretch>
        </p:blipFill>
        <p:spPr>
          <a:xfrm>
            <a:off x="1245257" y="2864706"/>
            <a:ext cx="2979902" cy="2594708"/>
          </a:xfrm>
          <a:prstGeom prst="rect">
            <a:avLst/>
          </a:prstGeom>
        </p:spPr>
      </p:pic>
      <p:pic>
        <p:nvPicPr>
          <p:cNvPr id="24" name="Imagen 9">
            <a:extLst>
              <a:ext uri="{FF2B5EF4-FFF2-40B4-BE49-F238E27FC236}">
                <a16:creationId xmlns:a16="http://schemas.microsoft.com/office/drawing/2014/main" id="{74FA7D12-D289-600F-46A9-8703FB5B707A}"/>
              </a:ext>
            </a:extLst>
          </p:cNvPr>
          <p:cNvPicPr>
            <a:picLocks noChangeAspect="1"/>
          </p:cNvPicPr>
          <p:nvPr userDrawn="1"/>
        </p:nvPicPr>
        <p:blipFill>
          <a:blip r:embed="rId2"/>
          <a:stretch>
            <a:fillRect/>
          </a:stretch>
        </p:blipFill>
        <p:spPr>
          <a:xfrm>
            <a:off x="4650609" y="2864706"/>
            <a:ext cx="2979902" cy="2594708"/>
          </a:xfrm>
          <a:prstGeom prst="rect">
            <a:avLst/>
          </a:prstGeom>
        </p:spPr>
      </p:pic>
      <p:pic>
        <p:nvPicPr>
          <p:cNvPr id="25" name="Imagen 10">
            <a:extLst>
              <a:ext uri="{FF2B5EF4-FFF2-40B4-BE49-F238E27FC236}">
                <a16:creationId xmlns:a16="http://schemas.microsoft.com/office/drawing/2014/main" id="{36AD961E-2282-5B21-FCB8-3F9207E23DB4}"/>
              </a:ext>
            </a:extLst>
          </p:cNvPr>
          <p:cNvPicPr>
            <a:picLocks noChangeAspect="1"/>
          </p:cNvPicPr>
          <p:nvPr userDrawn="1"/>
        </p:nvPicPr>
        <p:blipFill>
          <a:blip r:embed="rId2"/>
          <a:stretch>
            <a:fillRect/>
          </a:stretch>
        </p:blipFill>
        <p:spPr>
          <a:xfrm>
            <a:off x="7866775" y="2864706"/>
            <a:ext cx="2979902" cy="2594708"/>
          </a:xfrm>
          <a:prstGeom prst="rect">
            <a:avLst/>
          </a:prstGeom>
        </p:spPr>
      </p:pic>
      <p:pic>
        <p:nvPicPr>
          <p:cNvPr id="26" name="Imagen 12">
            <a:extLst>
              <a:ext uri="{FF2B5EF4-FFF2-40B4-BE49-F238E27FC236}">
                <a16:creationId xmlns:a16="http://schemas.microsoft.com/office/drawing/2014/main" id="{AC2010D6-9998-6833-B0E5-8F4D61BA49E6}"/>
              </a:ext>
            </a:extLst>
          </p:cNvPr>
          <p:cNvPicPr>
            <a:picLocks noChangeAspect="1"/>
          </p:cNvPicPr>
          <p:nvPr userDrawn="1"/>
        </p:nvPicPr>
        <p:blipFill>
          <a:blip r:embed="rId3"/>
          <a:stretch>
            <a:fillRect/>
          </a:stretch>
        </p:blipFill>
        <p:spPr>
          <a:xfrm>
            <a:off x="8738309" y="3027106"/>
            <a:ext cx="1236834" cy="1177228"/>
          </a:xfrm>
          <a:prstGeom prst="rect">
            <a:avLst/>
          </a:prstGeom>
        </p:spPr>
      </p:pic>
      <p:pic>
        <p:nvPicPr>
          <p:cNvPr id="27" name="Imagen 14">
            <a:extLst>
              <a:ext uri="{FF2B5EF4-FFF2-40B4-BE49-F238E27FC236}">
                <a16:creationId xmlns:a16="http://schemas.microsoft.com/office/drawing/2014/main" id="{6F6CFCBC-496E-43A3-CFDB-0AA00F348813}"/>
              </a:ext>
            </a:extLst>
          </p:cNvPr>
          <p:cNvPicPr>
            <a:picLocks noChangeAspect="1"/>
          </p:cNvPicPr>
          <p:nvPr userDrawn="1"/>
        </p:nvPicPr>
        <p:blipFill>
          <a:blip r:embed="rId4"/>
          <a:stretch>
            <a:fillRect/>
          </a:stretch>
        </p:blipFill>
        <p:spPr>
          <a:xfrm>
            <a:off x="5522143" y="3027106"/>
            <a:ext cx="1236834" cy="1177228"/>
          </a:xfrm>
          <a:prstGeom prst="rect">
            <a:avLst/>
          </a:prstGeom>
        </p:spPr>
      </p:pic>
      <p:pic>
        <p:nvPicPr>
          <p:cNvPr id="28" name="Imagen 16">
            <a:extLst>
              <a:ext uri="{FF2B5EF4-FFF2-40B4-BE49-F238E27FC236}">
                <a16:creationId xmlns:a16="http://schemas.microsoft.com/office/drawing/2014/main" id="{9966F46C-F8FF-24F4-8991-B632D9C7F019}"/>
              </a:ext>
            </a:extLst>
          </p:cNvPr>
          <p:cNvPicPr>
            <a:picLocks noChangeAspect="1"/>
          </p:cNvPicPr>
          <p:nvPr userDrawn="1"/>
        </p:nvPicPr>
        <p:blipFill>
          <a:blip r:embed="rId5"/>
          <a:stretch>
            <a:fillRect/>
          </a:stretch>
        </p:blipFill>
        <p:spPr>
          <a:xfrm>
            <a:off x="2116846" y="3027106"/>
            <a:ext cx="1236834" cy="1177228"/>
          </a:xfrm>
          <a:prstGeom prst="rect">
            <a:avLst/>
          </a:prstGeom>
        </p:spPr>
      </p:pic>
      <p:sp>
        <p:nvSpPr>
          <p:cNvPr id="29" name="CuadroTexto 17">
            <a:extLst>
              <a:ext uri="{FF2B5EF4-FFF2-40B4-BE49-F238E27FC236}">
                <a16:creationId xmlns:a16="http://schemas.microsoft.com/office/drawing/2014/main" id="{426C91E1-C173-926B-53E9-720930A282CB}"/>
              </a:ext>
            </a:extLst>
          </p:cNvPr>
          <p:cNvSpPr txBox="1"/>
          <p:nvPr userDrawn="1"/>
        </p:nvSpPr>
        <p:spPr>
          <a:xfrm>
            <a:off x="1605346"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sit amet, consectetur adipiscing elit, sed do eiusmod tempor incididunt ut</a:t>
            </a:r>
          </a:p>
        </p:txBody>
      </p:sp>
      <p:sp>
        <p:nvSpPr>
          <p:cNvPr id="30" name="CuadroTexto 18">
            <a:extLst>
              <a:ext uri="{FF2B5EF4-FFF2-40B4-BE49-F238E27FC236}">
                <a16:creationId xmlns:a16="http://schemas.microsoft.com/office/drawing/2014/main" id="{9939E1DD-D678-70D0-AA39-6A0E1708385C}"/>
              </a:ext>
            </a:extLst>
          </p:cNvPr>
          <p:cNvSpPr txBox="1"/>
          <p:nvPr userDrawn="1"/>
        </p:nvSpPr>
        <p:spPr>
          <a:xfrm>
            <a:off x="5010698"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sit amet, consectetur adipiscing elit, sed do eiusmod tempor incididunt ut</a:t>
            </a:r>
          </a:p>
        </p:txBody>
      </p:sp>
      <p:sp>
        <p:nvSpPr>
          <p:cNvPr id="31" name="CuadroTexto 19">
            <a:extLst>
              <a:ext uri="{FF2B5EF4-FFF2-40B4-BE49-F238E27FC236}">
                <a16:creationId xmlns:a16="http://schemas.microsoft.com/office/drawing/2014/main" id="{DE82D28B-E106-9ED3-55C4-26C929D89DC6}"/>
              </a:ext>
            </a:extLst>
          </p:cNvPr>
          <p:cNvSpPr txBox="1"/>
          <p:nvPr userDrawn="1"/>
        </p:nvSpPr>
        <p:spPr>
          <a:xfrm>
            <a:off x="8226863"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sit amet, consectetur adipiscing elit, sed do eiusmod tempor incididunt ut</a:t>
            </a:r>
          </a:p>
        </p:txBody>
      </p:sp>
      <p:sp>
        <p:nvSpPr>
          <p:cNvPr id="3" name="Marcador de pie de página 4">
            <a:extLst>
              <a:ext uri="{FF2B5EF4-FFF2-40B4-BE49-F238E27FC236}">
                <a16:creationId xmlns:a16="http://schemas.microsoft.com/office/drawing/2014/main" id="{99BD3017-1A97-0214-0BC4-1264FFC7684C}"/>
              </a:ext>
            </a:extLst>
          </p:cNvPr>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
        <p:nvSpPr>
          <p:cNvPr id="2" name="Title 1">
            <a:extLst>
              <a:ext uri="{FF2B5EF4-FFF2-40B4-BE49-F238E27FC236}">
                <a16:creationId xmlns:a16="http://schemas.microsoft.com/office/drawing/2014/main" id="{881B117A-4536-FC76-AF6F-6BE1C16D46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246175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2286000" y="2512463"/>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a:extLst>
              <a:ext uri="{FF2B5EF4-FFF2-40B4-BE49-F238E27FC236}">
                <a16:creationId xmlns:a16="http://schemas.microsoft.com/office/drawing/2014/main" id="{177516F2-452D-753E-8BA4-DC5FFD44A0D8}"/>
              </a:ext>
            </a:extLst>
          </p:cNvPr>
          <p:cNvSpPr>
            <a:spLocks noGrp="1"/>
          </p:cNvSpPr>
          <p:nvPr>
            <p:ph type="subTitle" idx="1"/>
          </p:nvPr>
        </p:nvSpPr>
        <p:spPr>
          <a:xfrm>
            <a:off x="2285998" y="3133177"/>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dirty="0"/>
          </a:p>
        </p:txBody>
      </p:sp>
      <p:sp>
        <p:nvSpPr>
          <p:cNvPr id="10" name="Marcador de pie de página 4">
            <a:extLst>
              <a:ext uri="{FF2B5EF4-FFF2-40B4-BE49-F238E27FC236}">
                <a16:creationId xmlns:a16="http://schemas.microsoft.com/office/drawing/2014/main" id="{4F0CD16D-8B5A-7CDD-CC47-6312192B9B8E}"/>
              </a:ext>
            </a:extLst>
          </p:cNvPr>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dirty="0"/>
          </a:p>
        </p:txBody>
      </p:sp>
    </p:spTree>
    <p:extLst>
      <p:ext uri="{BB962C8B-B14F-4D97-AF65-F5344CB8AC3E}">
        <p14:creationId xmlns:p14="http://schemas.microsoft.com/office/powerpoint/2010/main" val="123393110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1" name="Google Shape;305;p64">
            <a:extLst>
              <a:ext uri="{FF2B5EF4-FFF2-40B4-BE49-F238E27FC236}">
                <a16:creationId xmlns:a16="http://schemas.microsoft.com/office/drawing/2014/main" id="{53AB5D74-B13B-682B-F98B-8323080AF89E}"/>
              </a:ext>
            </a:extLst>
          </p:cNvPr>
          <p:cNvSpPr/>
          <p:nvPr userDrawn="1"/>
        </p:nvSpPr>
        <p:spPr>
          <a:xfrm>
            <a:off x="528982" y="3548058"/>
            <a:ext cx="2482107" cy="760417"/>
          </a:xfrm>
          <a:prstGeom prst="roundRect">
            <a:avLst>
              <a:gd name="adj" fmla="val 12630"/>
            </a:avLst>
          </a:prstGeom>
          <a:solidFill>
            <a:srgbClr val="375D8B"/>
          </a:solidFill>
          <a:ln w="28575">
            <a:solidFill>
              <a:schemeClr val="accent1"/>
            </a:solid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1</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2" name="Google Shape;305;p64">
            <a:extLst>
              <a:ext uri="{FF2B5EF4-FFF2-40B4-BE49-F238E27FC236}">
                <a16:creationId xmlns:a16="http://schemas.microsoft.com/office/drawing/2014/main" id="{9C798354-3C7D-8838-88CF-A052B088DEAD}"/>
              </a:ext>
            </a:extLst>
          </p:cNvPr>
          <p:cNvSpPr/>
          <p:nvPr userDrawn="1"/>
        </p:nvSpPr>
        <p:spPr>
          <a:xfrm>
            <a:off x="3123659" y="3548058"/>
            <a:ext cx="1520642" cy="760417"/>
          </a:xfrm>
          <a:prstGeom prst="roundRect">
            <a:avLst>
              <a:gd name="adj" fmla="val 14255"/>
            </a:avLst>
          </a:prstGeom>
          <a:solidFill>
            <a:srgbClr val="00C280"/>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2</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3" name="Google Shape;305;p64">
            <a:extLst>
              <a:ext uri="{FF2B5EF4-FFF2-40B4-BE49-F238E27FC236}">
                <a16:creationId xmlns:a16="http://schemas.microsoft.com/office/drawing/2014/main" id="{A79D0F7D-D93E-54A7-8F73-9C895EB1DF2E}"/>
              </a:ext>
            </a:extLst>
          </p:cNvPr>
          <p:cNvSpPr/>
          <p:nvPr userDrawn="1"/>
        </p:nvSpPr>
        <p:spPr>
          <a:xfrm>
            <a:off x="4756871" y="3548058"/>
            <a:ext cx="2053179" cy="760417"/>
          </a:xfrm>
          <a:prstGeom prst="roundRect">
            <a:avLst>
              <a:gd name="adj" fmla="val 14255"/>
            </a:avLst>
          </a:prstGeom>
          <a:solidFill>
            <a:srgbClr val="D3DBFF"/>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rgbClr val="375D8B"/>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3</a:t>
            </a:r>
            <a:endParaRPr lang="en-US" sz="1200" b="1" kern="0">
              <a:solidFill>
                <a:srgbClr val="375D8B"/>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4" name="Google Shape;305;p64">
            <a:extLst>
              <a:ext uri="{FF2B5EF4-FFF2-40B4-BE49-F238E27FC236}">
                <a16:creationId xmlns:a16="http://schemas.microsoft.com/office/drawing/2014/main" id="{3BD5B463-3386-61C2-E9B9-C09C6DC87C22}"/>
              </a:ext>
            </a:extLst>
          </p:cNvPr>
          <p:cNvSpPr/>
          <p:nvPr userDrawn="1"/>
        </p:nvSpPr>
        <p:spPr>
          <a:xfrm>
            <a:off x="6922618" y="3548058"/>
            <a:ext cx="1574424" cy="760417"/>
          </a:xfrm>
          <a:prstGeom prst="roundRect">
            <a:avLst>
              <a:gd name="adj" fmla="val 17504"/>
            </a:avLst>
          </a:prstGeom>
          <a:solidFill>
            <a:srgbClr val="000D45"/>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4</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5" name="Google Shape;305;p64">
            <a:extLst>
              <a:ext uri="{FF2B5EF4-FFF2-40B4-BE49-F238E27FC236}">
                <a16:creationId xmlns:a16="http://schemas.microsoft.com/office/drawing/2014/main" id="{4FA4BDA3-FAF1-559F-1107-5D9BD000048E}"/>
              </a:ext>
            </a:extLst>
          </p:cNvPr>
          <p:cNvSpPr/>
          <p:nvPr userDrawn="1"/>
        </p:nvSpPr>
        <p:spPr>
          <a:xfrm>
            <a:off x="8609612" y="3548058"/>
            <a:ext cx="2892748" cy="760417"/>
          </a:xfrm>
          <a:prstGeom prst="roundRect">
            <a:avLst>
              <a:gd name="adj" fmla="val 15879"/>
            </a:avLst>
          </a:prstGeom>
          <a:solidFill>
            <a:srgbClr val="00C280"/>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5</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6" name="TextBox 45">
            <a:extLst>
              <a:ext uri="{FF2B5EF4-FFF2-40B4-BE49-F238E27FC236}">
                <a16:creationId xmlns:a16="http://schemas.microsoft.com/office/drawing/2014/main" id="{17E271B4-42C5-C237-81C0-3687BBBCAED0}"/>
              </a:ext>
            </a:extLst>
          </p:cNvPr>
          <p:cNvSpPr txBox="1"/>
          <p:nvPr userDrawn="1"/>
        </p:nvSpPr>
        <p:spPr>
          <a:xfrm>
            <a:off x="3123659" y="2538810"/>
            <a:ext cx="97782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7" name="TextBox 46">
            <a:extLst>
              <a:ext uri="{FF2B5EF4-FFF2-40B4-BE49-F238E27FC236}">
                <a16:creationId xmlns:a16="http://schemas.microsoft.com/office/drawing/2014/main" id="{10937EE9-8F33-6CA4-10CE-0F1A21D9B049}"/>
              </a:ext>
            </a:extLst>
          </p:cNvPr>
          <p:cNvSpPr txBox="1"/>
          <p:nvPr userDrawn="1"/>
        </p:nvSpPr>
        <p:spPr>
          <a:xfrm>
            <a:off x="4756871" y="2538810"/>
            <a:ext cx="97782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8" name="TextBox 47">
            <a:extLst>
              <a:ext uri="{FF2B5EF4-FFF2-40B4-BE49-F238E27FC236}">
                <a16:creationId xmlns:a16="http://schemas.microsoft.com/office/drawing/2014/main" id="{4F73B7C4-A669-6BFD-65AF-4E81CC241064}"/>
              </a:ext>
            </a:extLst>
          </p:cNvPr>
          <p:cNvSpPr txBox="1"/>
          <p:nvPr userDrawn="1"/>
        </p:nvSpPr>
        <p:spPr>
          <a:xfrm>
            <a:off x="6922620" y="2538810"/>
            <a:ext cx="97782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9" name="TextBox 48">
            <a:extLst>
              <a:ext uri="{FF2B5EF4-FFF2-40B4-BE49-F238E27FC236}">
                <a16:creationId xmlns:a16="http://schemas.microsoft.com/office/drawing/2014/main" id="{022BB432-DDF4-0CFA-D860-F5EB4AEAB047}"/>
              </a:ext>
            </a:extLst>
          </p:cNvPr>
          <p:cNvSpPr txBox="1"/>
          <p:nvPr userDrawn="1"/>
        </p:nvSpPr>
        <p:spPr>
          <a:xfrm>
            <a:off x="8609614" y="2538810"/>
            <a:ext cx="97782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2025</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cxnSp>
        <p:nvCxnSpPr>
          <p:cNvPr id="50" name="Straight Connector 49">
            <a:extLst>
              <a:ext uri="{FF2B5EF4-FFF2-40B4-BE49-F238E27FC236}">
                <a16:creationId xmlns:a16="http://schemas.microsoft.com/office/drawing/2014/main" id="{183CE8EA-A84C-1268-99BA-C22511FFD378}"/>
              </a:ext>
            </a:extLst>
          </p:cNvPr>
          <p:cNvCxnSpPr>
            <a:cxnSpLocks/>
          </p:cNvCxnSpPr>
          <p:nvPr userDrawn="1"/>
        </p:nvCxnSpPr>
        <p:spPr>
          <a:xfrm flipV="1">
            <a:off x="301108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5F685C2-5CF4-B5DF-CA88-70282A2E3801}"/>
              </a:ext>
            </a:extLst>
          </p:cNvPr>
          <p:cNvCxnSpPr>
            <a:cxnSpLocks/>
          </p:cNvCxnSpPr>
          <p:nvPr userDrawn="1"/>
        </p:nvCxnSpPr>
        <p:spPr>
          <a:xfrm flipV="1">
            <a:off x="4644301"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E8F8EF2-D538-9CA2-2B90-59C867B7040F}"/>
              </a:ext>
            </a:extLst>
          </p:cNvPr>
          <p:cNvCxnSpPr>
            <a:cxnSpLocks/>
          </p:cNvCxnSpPr>
          <p:nvPr userDrawn="1"/>
        </p:nvCxnSpPr>
        <p:spPr>
          <a:xfrm flipV="1">
            <a:off x="680266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30801B9-D35F-EA13-ACA5-8D3445C13153}"/>
              </a:ext>
            </a:extLst>
          </p:cNvPr>
          <p:cNvCxnSpPr>
            <a:cxnSpLocks/>
          </p:cNvCxnSpPr>
          <p:nvPr userDrawn="1"/>
        </p:nvCxnSpPr>
        <p:spPr>
          <a:xfrm flipV="1">
            <a:off x="848332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4" name="TextBox 10">
            <a:extLst>
              <a:ext uri="{FF2B5EF4-FFF2-40B4-BE49-F238E27FC236}">
                <a16:creationId xmlns:a16="http://schemas.microsoft.com/office/drawing/2014/main" id="{1B56EDDE-CEBC-E04B-00B8-3B530FE2E100}"/>
              </a:ext>
            </a:extLst>
          </p:cNvPr>
          <p:cNvSpPr txBox="1"/>
          <p:nvPr userDrawn="1"/>
        </p:nvSpPr>
        <p:spPr>
          <a:xfrm>
            <a:off x="528983" y="4611731"/>
            <a:ext cx="1905280"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por</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 et dolore magna. </a:t>
            </a:r>
          </a:p>
        </p:txBody>
      </p:sp>
      <p:sp>
        <p:nvSpPr>
          <p:cNvPr id="55" name="TextBox 10">
            <a:extLst>
              <a:ext uri="{FF2B5EF4-FFF2-40B4-BE49-F238E27FC236}">
                <a16:creationId xmlns:a16="http://schemas.microsoft.com/office/drawing/2014/main" id="{EDB16B51-FDE3-CD06-E9E7-9CB8AFCB2A7B}"/>
              </a:ext>
            </a:extLst>
          </p:cNvPr>
          <p:cNvSpPr txBox="1"/>
          <p:nvPr userDrawn="1"/>
        </p:nvSpPr>
        <p:spPr>
          <a:xfrm>
            <a:off x="3123927" y="4611731"/>
            <a:ext cx="1286796"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a:t>
            </a:r>
            <a:endPar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6" name="TextBox 10">
            <a:extLst>
              <a:ext uri="{FF2B5EF4-FFF2-40B4-BE49-F238E27FC236}">
                <a16:creationId xmlns:a16="http://schemas.microsoft.com/office/drawing/2014/main" id="{A5969C4C-E829-2817-13E1-0C05E326D40B}"/>
              </a:ext>
            </a:extLst>
          </p:cNvPr>
          <p:cNvSpPr txBox="1"/>
          <p:nvPr userDrawn="1"/>
        </p:nvSpPr>
        <p:spPr>
          <a:xfrm>
            <a:off x="4777700" y="4611731"/>
            <a:ext cx="1905280"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por</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 et dolore magna. </a:t>
            </a:r>
          </a:p>
        </p:txBody>
      </p:sp>
      <p:sp>
        <p:nvSpPr>
          <p:cNvPr id="57" name="TextBox 10">
            <a:extLst>
              <a:ext uri="{FF2B5EF4-FFF2-40B4-BE49-F238E27FC236}">
                <a16:creationId xmlns:a16="http://schemas.microsoft.com/office/drawing/2014/main" id="{7F6F8184-A330-73A5-24C5-1F5B756E8E84}"/>
              </a:ext>
            </a:extLst>
          </p:cNvPr>
          <p:cNvSpPr txBox="1"/>
          <p:nvPr userDrawn="1"/>
        </p:nvSpPr>
        <p:spPr>
          <a:xfrm>
            <a:off x="8663394" y="4611731"/>
            <a:ext cx="1905280"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por</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 et dolore magna. </a:t>
            </a:r>
          </a:p>
        </p:txBody>
      </p:sp>
      <p:sp>
        <p:nvSpPr>
          <p:cNvPr id="58" name="TextBox 10">
            <a:extLst>
              <a:ext uri="{FF2B5EF4-FFF2-40B4-BE49-F238E27FC236}">
                <a16:creationId xmlns:a16="http://schemas.microsoft.com/office/drawing/2014/main" id="{EDCEB5A9-A539-0799-0FD8-344EC1AA7619}"/>
              </a:ext>
            </a:extLst>
          </p:cNvPr>
          <p:cNvSpPr txBox="1"/>
          <p:nvPr userDrawn="1"/>
        </p:nvSpPr>
        <p:spPr>
          <a:xfrm>
            <a:off x="7009621" y="4611731"/>
            <a:ext cx="1286796"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lang="en-US" sz="1100" dirty="0">
                <a:solidFill>
                  <a:srgbClr val="000D45"/>
                </a:solidFill>
                <a:latin typeface="Noto Sans" panose="020B0502040504020204" pitchFamily="34" charset="0"/>
                <a:ea typeface="Noto Sans" panose="020B0502040504020204" pitchFamily="34" charset="0"/>
                <a:cs typeface="Noto Sans" panose="020B0502040504020204" pitchFamily="34" charset="0"/>
              </a:rPr>
              <a:t>.</a:t>
            </a:r>
            <a:endParaRPr sz="11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9" name="TextBox 58">
            <a:extLst>
              <a:ext uri="{FF2B5EF4-FFF2-40B4-BE49-F238E27FC236}">
                <a16:creationId xmlns:a16="http://schemas.microsoft.com/office/drawing/2014/main" id="{33AE009A-898E-AE67-CD93-943AE1AA08C8}"/>
              </a:ext>
            </a:extLst>
          </p:cNvPr>
          <p:cNvSpPr txBox="1"/>
          <p:nvPr userDrawn="1"/>
        </p:nvSpPr>
        <p:spPr>
          <a:xfrm>
            <a:off x="657507" y="2538810"/>
            <a:ext cx="977823"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cxnSp>
        <p:nvCxnSpPr>
          <p:cNvPr id="60" name="Straight Connector 59">
            <a:extLst>
              <a:ext uri="{FF2B5EF4-FFF2-40B4-BE49-F238E27FC236}">
                <a16:creationId xmlns:a16="http://schemas.microsoft.com/office/drawing/2014/main" id="{DC83FB14-FA3C-62F4-69FF-4931A9C70B04}"/>
              </a:ext>
            </a:extLst>
          </p:cNvPr>
          <p:cNvCxnSpPr>
            <a:cxnSpLocks/>
          </p:cNvCxnSpPr>
          <p:nvPr userDrawn="1"/>
        </p:nvCxnSpPr>
        <p:spPr>
          <a:xfrm flipV="1">
            <a:off x="54493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2" name="Subtítulo 2">
            <a:extLst>
              <a:ext uri="{FF2B5EF4-FFF2-40B4-BE49-F238E27FC236}">
                <a16:creationId xmlns:a16="http://schemas.microsoft.com/office/drawing/2014/main" id="{820449EE-8048-6F15-2270-6C19A28F7E9E}"/>
              </a:ext>
            </a:extLst>
          </p:cNvPr>
          <p:cNvSpPr txBox="1">
            <a:spLocks/>
          </p:cNvSpPr>
          <p:nvPr userDrawn="1"/>
        </p:nvSpPr>
        <p:spPr>
          <a:xfrm>
            <a:off x="505616" y="1304521"/>
            <a:ext cx="9480331" cy="8610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 name="Title 1">
            <a:extLst>
              <a:ext uri="{FF2B5EF4-FFF2-40B4-BE49-F238E27FC236}">
                <a16:creationId xmlns:a16="http://schemas.microsoft.com/office/drawing/2014/main" id="{A7BDE72B-3873-493F-AD04-228AC47CA7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54804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pic>
        <p:nvPicPr>
          <p:cNvPr id="2" name="Imagen 10">
            <a:extLst>
              <a:ext uri="{FF2B5EF4-FFF2-40B4-BE49-F238E27FC236}">
                <a16:creationId xmlns:a16="http://schemas.microsoft.com/office/drawing/2014/main" id="{77C3BD71-B2BB-A9F8-4F20-2C8BB0C7531F}"/>
              </a:ext>
            </a:extLst>
          </p:cNvPr>
          <p:cNvPicPr>
            <a:picLocks noChangeAspect="1"/>
          </p:cNvPicPr>
          <p:nvPr userDrawn="1"/>
        </p:nvPicPr>
        <p:blipFill>
          <a:blip r:embed="rId2"/>
          <a:stretch>
            <a:fillRect/>
          </a:stretch>
        </p:blipFill>
        <p:spPr>
          <a:xfrm>
            <a:off x="473016" y="1361763"/>
            <a:ext cx="2743200" cy="4549706"/>
          </a:xfrm>
          <a:prstGeom prst="rect">
            <a:avLst/>
          </a:prstGeom>
        </p:spPr>
      </p:pic>
      <p:pic>
        <p:nvPicPr>
          <p:cNvPr id="3" name="Imagen 11">
            <a:extLst>
              <a:ext uri="{FF2B5EF4-FFF2-40B4-BE49-F238E27FC236}">
                <a16:creationId xmlns:a16="http://schemas.microsoft.com/office/drawing/2014/main" id="{69BCFBFB-2800-0734-6203-9336CBCB3DBB}"/>
              </a:ext>
            </a:extLst>
          </p:cNvPr>
          <p:cNvPicPr>
            <a:picLocks noChangeAspect="1"/>
          </p:cNvPicPr>
          <p:nvPr userDrawn="1"/>
        </p:nvPicPr>
        <p:blipFill>
          <a:blip r:embed="rId2"/>
          <a:stretch>
            <a:fillRect/>
          </a:stretch>
        </p:blipFill>
        <p:spPr>
          <a:xfrm>
            <a:off x="3167654" y="1361763"/>
            <a:ext cx="2743200" cy="4549706"/>
          </a:xfrm>
          <a:prstGeom prst="rect">
            <a:avLst/>
          </a:prstGeom>
        </p:spPr>
      </p:pic>
      <p:pic>
        <p:nvPicPr>
          <p:cNvPr id="4" name="Imagen 12">
            <a:extLst>
              <a:ext uri="{FF2B5EF4-FFF2-40B4-BE49-F238E27FC236}">
                <a16:creationId xmlns:a16="http://schemas.microsoft.com/office/drawing/2014/main" id="{74388591-4997-DDA3-BFE8-363D32F267D3}"/>
              </a:ext>
            </a:extLst>
          </p:cNvPr>
          <p:cNvPicPr>
            <a:picLocks noChangeAspect="1"/>
          </p:cNvPicPr>
          <p:nvPr userDrawn="1"/>
        </p:nvPicPr>
        <p:blipFill>
          <a:blip r:embed="rId2"/>
          <a:stretch>
            <a:fillRect/>
          </a:stretch>
        </p:blipFill>
        <p:spPr>
          <a:xfrm>
            <a:off x="5923015" y="1361763"/>
            <a:ext cx="2743200" cy="4549706"/>
          </a:xfrm>
          <a:prstGeom prst="rect">
            <a:avLst/>
          </a:prstGeom>
        </p:spPr>
      </p:pic>
      <p:pic>
        <p:nvPicPr>
          <p:cNvPr id="5" name="Imagen 13">
            <a:extLst>
              <a:ext uri="{FF2B5EF4-FFF2-40B4-BE49-F238E27FC236}">
                <a16:creationId xmlns:a16="http://schemas.microsoft.com/office/drawing/2014/main" id="{E15847F2-CD7F-5A71-B877-359C708AB727}"/>
              </a:ext>
            </a:extLst>
          </p:cNvPr>
          <p:cNvPicPr>
            <a:picLocks noChangeAspect="1"/>
          </p:cNvPicPr>
          <p:nvPr userDrawn="1"/>
        </p:nvPicPr>
        <p:blipFill>
          <a:blip r:embed="rId2"/>
          <a:stretch>
            <a:fillRect/>
          </a:stretch>
        </p:blipFill>
        <p:spPr>
          <a:xfrm>
            <a:off x="8569972" y="1361763"/>
            <a:ext cx="2743200" cy="4549706"/>
          </a:xfrm>
          <a:prstGeom prst="rect">
            <a:avLst/>
          </a:prstGeom>
        </p:spPr>
      </p:pic>
      <p:sp>
        <p:nvSpPr>
          <p:cNvPr id="7" name="TextBox 6">
            <a:extLst>
              <a:ext uri="{FF2B5EF4-FFF2-40B4-BE49-F238E27FC236}">
                <a16:creationId xmlns:a16="http://schemas.microsoft.com/office/drawing/2014/main" id="{10876AFD-38F0-65EA-165C-99591C7D86C6}"/>
              </a:ext>
            </a:extLst>
          </p:cNvPr>
          <p:cNvSpPr txBox="1"/>
          <p:nvPr userDrawn="1"/>
        </p:nvSpPr>
        <p:spPr>
          <a:xfrm>
            <a:off x="776851" y="1489226"/>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01</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1" name="TextBox 10">
            <a:extLst>
              <a:ext uri="{FF2B5EF4-FFF2-40B4-BE49-F238E27FC236}">
                <a16:creationId xmlns:a16="http://schemas.microsoft.com/office/drawing/2014/main" id="{4A2B5C0F-003A-0768-2EEC-0AF31615B1A1}"/>
              </a:ext>
            </a:extLst>
          </p:cNvPr>
          <p:cNvSpPr txBox="1"/>
          <p:nvPr userDrawn="1"/>
        </p:nvSpPr>
        <p:spPr>
          <a:xfrm>
            <a:off x="3406509" y="1489226"/>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02</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3" name="TextBox 12">
            <a:extLst>
              <a:ext uri="{FF2B5EF4-FFF2-40B4-BE49-F238E27FC236}">
                <a16:creationId xmlns:a16="http://schemas.microsoft.com/office/drawing/2014/main" id="{642538C0-1386-2CBE-58F7-4A43E642CF1A}"/>
              </a:ext>
            </a:extLst>
          </p:cNvPr>
          <p:cNvSpPr txBox="1"/>
          <p:nvPr userDrawn="1"/>
        </p:nvSpPr>
        <p:spPr>
          <a:xfrm>
            <a:off x="6096000" y="1489225"/>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03</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6" name="TextBox 15">
            <a:extLst>
              <a:ext uri="{FF2B5EF4-FFF2-40B4-BE49-F238E27FC236}">
                <a16:creationId xmlns:a16="http://schemas.microsoft.com/office/drawing/2014/main" id="{FCD48CBE-483E-0717-7940-ADDD8DBBACD7}"/>
              </a:ext>
            </a:extLst>
          </p:cNvPr>
          <p:cNvSpPr txBox="1"/>
          <p:nvPr userDrawn="1"/>
        </p:nvSpPr>
        <p:spPr>
          <a:xfrm>
            <a:off x="8839200" y="1489226"/>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04</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7" name="TextBox 10">
            <a:extLst>
              <a:ext uri="{FF2B5EF4-FFF2-40B4-BE49-F238E27FC236}">
                <a16:creationId xmlns:a16="http://schemas.microsoft.com/office/drawing/2014/main" id="{37930C56-01CF-E68D-5E36-B8CBAF3C5AF5}"/>
              </a:ext>
            </a:extLst>
          </p:cNvPr>
          <p:cNvSpPr txBox="1"/>
          <p:nvPr userDrawn="1"/>
        </p:nvSpPr>
        <p:spPr>
          <a:xfrm>
            <a:off x="1077308" y="3442304"/>
            <a:ext cx="1622425" cy="1508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8" name="TextBox 10">
            <a:extLst>
              <a:ext uri="{FF2B5EF4-FFF2-40B4-BE49-F238E27FC236}">
                <a16:creationId xmlns:a16="http://schemas.microsoft.com/office/drawing/2014/main" id="{957A28BE-1C8A-CDEB-469E-47369E9FC737}"/>
              </a:ext>
            </a:extLst>
          </p:cNvPr>
          <p:cNvSpPr txBox="1"/>
          <p:nvPr userDrawn="1"/>
        </p:nvSpPr>
        <p:spPr>
          <a:xfrm>
            <a:off x="3772820" y="3442304"/>
            <a:ext cx="1622425" cy="1508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9" name="TextBox 10">
            <a:extLst>
              <a:ext uri="{FF2B5EF4-FFF2-40B4-BE49-F238E27FC236}">
                <a16:creationId xmlns:a16="http://schemas.microsoft.com/office/drawing/2014/main" id="{C46AEC24-E8A7-E364-6E7C-A150529215F0}"/>
              </a:ext>
            </a:extLst>
          </p:cNvPr>
          <p:cNvSpPr txBox="1"/>
          <p:nvPr userDrawn="1"/>
        </p:nvSpPr>
        <p:spPr>
          <a:xfrm>
            <a:off x="6483402" y="3442304"/>
            <a:ext cx="1622425" cy="1508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dirty="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0" name="TextBox 10">
            <a:extLst>
              <a:ext uri="{FF2B5EF4-FFF2-40B4-BE49-F238E27FC236}">
                <a16:creationId xmlns:a16="http://schemas.microsoft.com/office/drawing/2014/main" id="{4905661D-0164-B77F-9ACB-95442064A722}"/>
              </a:ext>
            </a:extLst>
          </p:cNvPr>
          <p:cNvSpPr txBox="1"/>
          <p:nvPr userDrawn="1"/>
        </p:nvSpPr>
        <p:spPr>
          <a:xfrm>
            <a:off x="9130359" y="3442304"/>
            <a:ext cx="1622425" cy="15081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1" name="Imagen 23">
            <a:extLst>
              <a:ext uri="{FF2B5EF4-FFF2-40B4-BE49-F238E27FC236}">
                <a16:creationId xmlns:a16="http://schemas.microsoft.com/office/drawing/2014/main" id="{E8BFF388-BDF8-E37D-8E8F-3DAE2853D424}"/>
              </a:ext>
            </a:extLst>
          </p:cNvPr>
          <p:cNvPicPr>
            <a:picLocks noChangeAspect="1"/>
          </p:cNvPicPr>
          <p:nvPr userDrawn="1"/>
        </p:nvPicPr>
        <p:blipFill>
          <a:blip r:embed="rId3"/>
          <a:stretch>
            <a:fillRect/>
          </a:stretch>
        </p:blipFill>
        <p:spPr>
          <a:xfrm>
            <a:off x="9173698" y="2135231"/>
            <a:ext cx="1429537" cy="1360644"/>
          </a:xfrm>
          <a:prstGeom prst="rect">
            <a:avLst/>
          </a:prstGeom>
        </p:spPr>
      </p:pic>
      <p:pic>
        <p:nvPicPr>
          <p:cNvPr id="22" name="Imagen 26">
            <a:extLst>
              <a:ext uri="{FF2B5EF4-FFF2-40B4-BE49-F238E27FC236}">
                <a16:creationId xmlns:a16="http://schemas.microsoft.com/office/drawing/2014/main" id="{23DC74A3-61B3-2676-22A8-61C4946FB456}"/>
              </a:ext>
            </a:extLst>
          </p:cNvPr>
          <p:cNvPicPr>
            <a:picLocks noChangeAspect="1"/>
          </p:cNvPicPr>
          <p:nvPr userDrawn="1"/>
        </p:nvPicPr>
        <p:blipFill>
          <a:blip r:embed="rId4"/>
          <a:stretch>
            <a:fillRect/>
          </a:stretch>
        </p:blipFill>
        <p:spPr>
          <a:xfrm>
            <a:off x="6482124" y="2135231"/>
            <a:ext cx="1429537" cy="1360644"/>
          </a:xfrm>
          <a:prstGeom prst="rect">
            <a:avLst/>
          </a:prstGeom>
        </p:spPr>
      </p:pic>
      <p:pic>
        <p:nvPicPr>
          <p:cNvPr id="23" name="Imagen 29">
            <a:extLst>
              <a:ext uri="{FF2B5EF4-FFF2-40B4-BE49-F238E27FC236}">
                <a16:creationId xmlns:a16="http://schemas.microsoft.com/office/drawing/2014/main" id="{B16EA38A-4EA3-E8D9-776F-BE5C59739D96}"/>
              </a:ext>
            </a:extLst>
          </p:cNvPr>
          <p:cNvPicPr>
            <a:picLocks noChangeAspect="1"/>
          </p:cNvPicPr>
          <p:nvPr userDrawn="1"/>
        </p:nvPicPr>
        <p:blipFill>
          <a:blip r:embed="rId5"/>
          <a:stretch>
            <a:fillRect/>
          </a:stretch>
        </p:blipFill>
        <p:spPr>
          <a:xfrm>
            <a:off x="3671182" y="2135231"/>
            <a:ext cx="1429537" cy="1360644"/>
          </a:xfrm>
          <a:prstGeom prst="rect">
            <a:avLst/>
          </a:prstGeom>
        </p:spPr>
      </p:pic>
      <p:pic>
        <p:nvPicPr>
          <p:cNvPr id="24" name="Imagen 31">
            <a:extLst>
              <a:ext uri="{FF2B5EF4-FFF2-40B4-BE49-F238E27FC236}">
                <a16:creationId xmlns:a16="http://schemas.microsoft.com/office/drawing/2014/main" id="{68CB3467-BDD3-413C-81B7-5A7E5ABCB1CC}"/>
              </a:ext>
            </a:extLst>
          </p:cNvPr>
          <p:cNvPicPr>
            <a:picLocks noChangeAspect="1"/>
          </p:cNvPicPr>
          <p:nvPr userDrawn="1"/>
        </p:nvPicPr>
        <p:blipFill>
          <a:blip r:embed="rId6"/>
          <a:stretch>
            <a:fillRect/>
          </a:stretch>
        </p:blipFill>
        <p:spPr>
          <a:xfrm>
            <a:off x="1138394" y="2135231"/>
            <a:ext cx="1429537" cy="1360644"/>
          </a:xfrm>
          <a:prstGeom prst="rect">
            <a:avLst/>
          </a:prstGeom>
        </p:spPr>
      </p:pic>
      <p:sp>
        <p:nvSpPr>
          <p:cNvPr id="25" name="Title 24">
            <a:extLst>
              <a:ext uri="{FF2B5EF4-FFF2-40B4-BE49-F238E27FC236}">
                <a16:creationId xmlns:a16="http://schemas.microsoft.com/office/drawing/2014/main" id="{CE4C1CE1-BB13-57C7-6955-C0A7A64C33A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899834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5" name="TextBox 14">
            <a:extLst>
              <a:ext uri="{FF2B5EF4-FFF2-40B4-BE49-F238E27FC236}">
                <a16:creationId xmlns:a16="http://schemas.microsoft.com/office/drawing/2014/main" id="{A8E372EB-6C93-0F65-395E-E137F957DFEE}"/>
              </a:ext>
            </a:extLst>
          </p:cNvPr>
          <p:cNvSpPr txBox="1"/>
          <p:nvPr userDrawn="1"/>
        </p:nvSpPr>
        <p:spPr>
          <a:xfrm>
            <a:off x="776851" y="1733351"/>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01</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Primary</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26" name="TextBox 14">
            <a:extLst>
              <a:ext uri="{FF2B5EF4-FFF2-40B4-BE49-F238E27FC236}">
                <a16:creationId xmlns:a16="http://schemas.microsoft.com/office/drawing/2014/main" id="{B61A661F-45F1-1A6F-50A4-8739C121D22D}"/>
              </a:ext>
            </a:extLst>
          </p:cNvPr>
          <p:cNvSpPr txBox="1"/>
          <p:nvPr userDrawn="1"/>
        </p:nvSpPr>
        <p:spPr>
          <a:xfrm>
            <a:off x="776851" y="3441817"/>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02</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Secondary</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27" name="TextBox 14">
            <a:extLst>
              <a:ext uri="{FF2B5EF4-FFF2-40B4-BE49-F238E27FC236}">
                <a16:creationId xmlns:a16="http://schemas.microsoft.com/office/drawing/2014/main" id="{46DC01B6-84BA-6B74-9388-F8935EF43BA1}"/>
              </a:ext>
            </a:extLst>
          </p:cNvPr>
          <p:cNvSpPr txBox="1"/>
          <p:nvPr userDrawn="1"/>
        </p:nvSpPr>
        <p:spPr>
          <a:xfrm>
            <a:off x="776851" y="4936233"/>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03</a:t>
            </a:r>
          </a:p>
          <a:p>
            <a:r>
              <a:rPr lang="es-MX"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Highlights</a:t>
            </a:r>
          </a:p>
        </p:txBody>
      </p:sp>
      <p:pic>
        <p:nvPicPr>
          <p:cNvPr id="28" name="Imagen 20">
            <a:extLst>
              <a:ext uri="{FF2B5EF4-FFF2-40B4-BE49-F238E27FC236}">
                <a16:creationId xmlns:a16="http://schemas.microsoft.com/office/drawing/2014/main" id="{A8AEB972-A195-8C69-CB0A-26053EE527FB}"/>
              </a:ext>
            </a:extLst>
          </p:cNvPr>
          <p:cNvPicPr>
            <a:picLocks noChangeAspect="1"/>
          </p:cNvPicPr>
          <p:nvPr userDrawn="1"/>
        </p:nvPicPr>
        <p:blipFill>
          <a:blip r:embed="rId2"/>
          <a:stretch>
            <a:fillRect/>
          </a:stretch>
        </p:blipFill>
        <p:spPr>
          <a:xfrm>
            <a:off x="2910908" y="4936233"/>
            <a:ext cx="7772400" cy="1016265"/>
          </a:xfrm>
          <a:prstGeom prst="rect">
            <a:avLst/>
          </a:prstGeom>
        </p:spPr>
      </p:pic>
      <p:pic>
        <p:nvPicPr>
          <p:cNvPr id="29" name="Imagen 24">
            <a:extLst>
              <a:ext uri="{FF2B5EF4-FFF2-40B4-BE49-F238E27FC236}">
                <a16:creationId xmlns:a16="http://schemas.microsoft.com/office/drawing/2014/main" id="{B81C9E60-8EC6-6B48-CB19-A329CE67625D}"/>
              </a:ext>
            </a:extLst>
          </p:cNvPr>
          <p:cNvPicPr>
            <a:picLocks noChangeAspect="1"/>
          </p:cNvPicPr>
          <p:nvPr userDrawn="1"/>
        </p:nvPicPr>
        <p:blipFill>
          <a:blip r:embed="rId3"/>
          <a:stretch>
            <a:fillRect/>
          </a:stretch>
        </p:blipFill>
        <p:spPr>
          <a:xfrm>
            <a:off x="2910908" y="3295718"/>
            <a:ext cx="7772400" cy="1396920"/>
          </a:xfrm>
          <a:prstGeom prst="rect">
            <a:avLst/>
          </a:prstGeom>
        </p:spPr>
      </p:pic>
      <p:pic>
        <p:nvPicPr>
          <p:cNvPr id="30" name="Imagen 28">
            <a:extLst>
              <a:ext uri="{FF2B5EF4-FFF2-40B4-BE49-F238E27FC236}">
                <a16:creationId xmlns:a16="http://schemas.microsoft.com/office/drawing/2014/main" id="{100421EB-9299-0B4C-4564-62B2D6EFEDE2}"/>
              </a:ext>
            </a:extLst>
          </p:cNvPr>
          <p:cNvPicPr>
            <a:picLocks noChangeAspect="1"/>
          </p:cNvPicPr>
          <p:nvPr userDrawn="1"/>
        </p:nvPicPr>
        <p:blipFill rotWithShape="1">
          <a:blip r:embed="rId4"/>
          <a:srcRect b="20305"/>
          <a:stretch/>
        </p:blipFill>
        <p:spPr>
          <a:xfrm>
            <a:off x="2875386" y="1448607"/>
            <a:ext cx="7772400" cy="1603516"/>
          </a:xfrm>
          <a:prstGeom prst="rect">
            <a:avLst/>
          </a:prstGeom>
        </p:spPr>
      </p:pic>
      <p:sp>
        <p:nvSpPr>
          <p:cNvPr id="2" name="Title 1">
            <a:extLst>
              <a:ext uri="{FF2B5EF4-FFF2-40B4-BE49-F238E27FC236}">
                <a16:creationId xmlns:a16="http://schemas.microsoft.com/office/drawing/2014/main" id="{25F518FF-E280-65B5-DA73-818CE27A694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465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EA602-4F0D-F509-E09E-3A20233B61CF}"/>
              </a:ext>
            </a:extLst>
          </p:cNvPr>
          <p:cNvSpPr>
            <a:spLocks noGrp="1"/>
          </p:cNvSpPr>
          <p:nvPr>
            <p:ph type="title"/>
          </p:nvPr>
        </p:nvSpPr>
        <p:spPr>
          <a:xfrm>
            <a:off x="831850" y="1709738"/>
            <a:ext cx="10515600" cy="2852737"/>
          </a:xfrm>
          <a:prstGeom prst="rect">
            <a:avLst/>
          </a:prstGeom>
        </p:spPr>
        <p:txBody>
          <a:bodyPr anchor="b">
            <a:normAutofit/>
          </a:bodyPr>
          <a:lstStyle>
            <a:lvl1pPr algn="ctr">
              <a:defRPr sz="2800">
                <a:solidFill>
                  <a:schemeClr val="tx2"/>
                </a:solidFill>
              </a:defRPr>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42C54C1B-5409-3A2B-9265-3FDE36548178}"/>
              </a:ext>
            </a:extLst>
          </p:cNvPr>
          <p:cNvSpPr>
            <a:spLocks noGrp="1"/>
          </p:cNvSpPr>
          <p:nvPr>
            <p:ph type="body" idx="1"/>
          </p:nvPr>
        </p:nvSpPr>
        <p:spPr>
          <a:xfrm>
            <a:off x="831850" y="4589463"/>
            <a:ext cx="10515600" cy="1500187"/>
          </a:xfrm>
        </p:spPr>
        <p:txBody>
          <a:bodyPr>
            <a:normAutofit/>
          </a:bodyPr>
          <a:lstStyle>
            <a:lvl1pPr marL="0" indent="0" algn="ctr">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6" name="Marcador de número de diapositiva 5">
            <a:extLst>
              <a:ext uri="{FF2B5EF4-FFF2-40B4-BE49-F238E27FC236}">
                <a16:creationId xmlns:a16="http://schemas.microsoft.com/office/drawing/2014/main" id="{F6D22006-82E8-2878-F1D1-532DE4D8E9BE}"/>
              </a:ext>
            </a:extLst>
          </p:cNvPr>
          <p:cNvSpPr>
            <a:spLocks noGrp="1"/>
          </p:cNvSpPr>
          <p:nvPr>
            <p:ph type="sldNum" sz="quarter" idx="12"/>
          </p:nvPr>
        </p:nvSpPr>
        <p:spPr/>
        <p:txBody>
          <a:bodyPr/>
          <a:lstStyle/>
          <a:p>
            <a:fld id="{356548CD-5D4D-B04A-A769-B1AE8BE662B8}" type="slidenum">
              <a:rPr lang="es-MX" smtClean="0"/>
              <a:t>‹#›</a:t>
            </a:fld>
            <a:endParaRPr lang="es-MX"/>
          </a:p>
        </p:txBody>
      </p:sp>
      <p:sp>
        <p:nvSpPr>
          <p:cNvPr id="4" name="Marcador de pie de página 4">
            <a:extLst>
              <a:ext uri="{FF2B5EF4-FFF2-40B4-BE49-F238E27FC236}">
                <a16:creationId xmlns:a16="http://schemas.microsoft.com/office/drawing/2014/main" id="{F6C3B9C7-8FCA-A831-C110-74E482BDEED1}"/>
              </a:ext>
            </a:extLst>
          </p:cNvPr>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Tree>
    <p:extLst>
      <p:ext uri="{BB962C8B-B14F-4D97-AF65-F5344CB8AC3E}">
        <p14:creationId xmlns:p14="http://schemas.microsoft.com/office/powerpoint/2010/main" val="39313411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A72A0-6EF1-0BBE-0B41-5BE03296851D}"/>
              </a:ext>
            </a:extLst>
          </p:cNvPr>
          <p:cNvSpPr>
            <a:spLocks noGrp="1"/>
          </p:cNvSpPr>
          <p:nvPr>
            <p:ph type="title"/>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9BC07CF3-C4AA-A69A-F83C-324F1EC560B9}"/>
              </a:ext>
            </a:extLst>
          </p:cNvPr>
          <p:cNvSpPr>
            <a:spLocks noGrp="1"/>
          </p:cNvSpPr>
          <p:nvPr>
            <p:ph sz="half" idx="1"/>
          </p:nvPr>
        </p:nvSpPr>
        <p:spPr>
          <a:xfrm>
            <a:off x="838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B94F6E47-07E5-E5BB-C5B8-EA8ED3FC21E3}"/>
              </a:ext>
            </a:extLst>
          </p:cNvPr>
          <p:cNvSpPr>
            <a:spLocks noGrp="1"/>
          </p:cNvSpPr>
          <p:nvPr>
            <p:ph sz="half" idx="2"/>
          </p:nvPr>
        </p:nvSpPr>
        <p:spPr>
          <a:xfrm>
            <a:off x="6172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Footer Placeholder 7">
            <a:extLst>
              <a:ext uri="{FF2B5EF4-FFF2-40B4-BE49-F238E27FC236}">
                <a16:creationId xmlns:a16="http://schemas.microsoft.com/office/drawing/2014/main" id="{D79501AB-1C7D-8ECB-A944-0F10452EF602}"/>
              </a:ext>
            </a:extLst>
          </p:cNvPr>
          <p:cNvSpPr>
            <a:spLocks noGrp="1"/>
          </p:cNvSpPr>
          <p:nvPr>
            <p:ph type="ftr" sz="quarter" idx="10"/>
          </p:nvPr>
        </p:nvSpPr>
        <p:spPr/>
        <p:txBody>
          <a:bodyPr/>
          <a:lstStyle/>
          <a:p>
            <a:endParaRPr lang="es-MX"/>
          </a:p>
        </p:txBody>
      </p:sp>
      <p:sp>
        <p:nvSpPr>
          <p:cNvPr id="9" name="Slide Number Placeholder 8">
            <a:extLst>
              <a:ext uri="{FF2B5EF4-FFF2-40B4-BE49-F238E27FC236}">
                <a16:creationId xmlns:a16="http://schemas.microsoft.com/office/drawing/2014/main" id="{D6DFD555-CE0A-1F25-3F64-D95C2378257C}"/>
              </a:ext>
            </a:extLst>
          </p:cNvPr>
          <p:cNvSpPr>
            <a:spLocks noGrp="1"/>
          </p:cNvSpPr>
          <p:nvPr>
            <p:ph type="sldNum" sz="quarter" idx="11"/>
          </p:nvPr>
        </p:nvSpPr>
        <p:spPr/>
        <p:txBody>
          <a:bodyPr/>
          <a:lstStyle/>
          <a:p>
            <a:fld id="{356548CD-5D4D-B04A-A769-B1AE8BE662B8}" type="slidenum">
              <a:rPr lang="es-MX" smtClean="0"/>
              <a:pPr/>
              <a:t>‹#›</a:t>
            </a:fld>
            <a:endParaRPr lang="es-MX"/>
          </a:p>
        </p:txBody>
      </p:sp>
    </p:spTree>
    <p:extLst>
      <p:ext uri="{BB962C8B-B14F-4D97-AF65-F5344CB8AC3E}">
        <p14:creationId xmlns:p14="http://schemas.microsoft.com/office/powerpoint/2010/main" val="258708451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2B3FE-18AE-0BB4-A959-ECF3FA2419DC}"/>
              </a:ext>
            </a:extLst>
          </p:cNvPr>
          <p:cNvSpPr>
            <a:spLocks noGrp="1"/>
          </p:cNvSpPr>
          <p:nvPr>
            <p:ph type="title"/>
          </p:nvPr>
        </p:nvSpPr>
        <p:spPr>
          <a:xfrm>
            <a:off x="839788" y="365125"/>
            <a:ext cx="10515600" cy="1325563"/>
          </a:xfrm>
          <a:prstGeom prst="rect">
            <a:avLst/>
          </a:prstGeo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4889F73A-58F0-AE9E-1E34-F524EB7AE2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030C26B8-8354-9AE3-9069-6AEAD1C84A05}"/>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20696799-4BFA-986C-343A-7F0BF6E658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55CA31AA-6F19-F571-E51F-41E7CD174EC8}"/>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6F446895-EF43-456D-0255-AF9DB9103D7A}"/>
              </a:ext>
            </a:extLst>
          </p:cNvPr>
          <p:cNvSpPr>
            <a:spLocks noGrp="1"/>
          </p:cNvSpPr>
          <p:nvPr>
            <p:ph type="dt" sz="half" idx="10"/>
          </p:nvPr>
        </p:nvSpPr>
        <p:spPr>
          <a:xfrm>
            <a:off x="453888" y="6356350"/>
            <a:ext cx="2743200" cy="365125"/>
          </a:xfrm>
          <a:prstGeom prst="rect">
            <a:avLst/>
          </a:prstGeom>
        </p:spPr>
        <p:txBody>
          <a:bodyPr/>
          <a:lstStyle/>
          <a:p>
            <a:fld id="{92FE414D-9D9A-A649-978A-ED70954CC5F1}" type="datetime1">
              <a:rPr lang="es-MX" smtClean="0"/>
              <a:t>05/08/2025</a:t>
            </a:fld>
            <a:endParaRPr lang="es-MX"/>
          </a:p>
        </p:txBody>
      </p:sp>
      <p:sp>
        <p:nvSpPr>
          <p:cNvPr id="8" name="Marcador de pie de página 7">
            <a:extLst>
              <a:ext uri="{FF2B5EF4-FFF2-40B4-BE49-F238E27FC236}">
                <a16:creationId xmlns:a16="http://schemas.microsoft.com/office/drawing/2014/main" id="{66AE3A4A-282B-4314-0EA1-712EC780D9E5}"/>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9" name="Marcador de número de diapositiva 8">
            <a:extLst>
              <a:ext uri="{FF2B5EF4-FFF2-40B4-BE49-F238E27FC236}">
                <a16:creationId xmlns:a16="http://schemas.microsoft.com/office/drawing/2014/main" id="{276E0421-3269-2835-F814-25DF6C9DCE4D}"/>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57577028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01ADB8-C373-8915-B56A-98D9DB3AECF6}"/>
              </a:ext>
            </a:extLst>
          </p:cNvPr>
          <p:cNvSpPr>
            <a:spLocks noGrp="1"/>
          </p:cNvSpPr>
          <p:nvPr>
            <p:ph type="title"/>
          </p:nvPr>
        </p:nvSpPr>
        <p:spPr>
          <a:xfrm>
            <a:off x="2276061" y="3804064"/>
            <a:ext cx="7832035" cy="1325563"/>
          </a:xfrm>
          <a:prstGeom prst="rect">
            <a:avLst/>
          </a:prstGeom>
        </p:spPr>
        <p:txBody>
          <a:bodyPr>
            <a:normAutofit/>
          </a:bodyPr>
          <a:lstStyle>
            <a:lvl1pPr>
              <a:defRPr sz="3200"/>
            </a:lvl1pPr>
          </a:lstStyle>
          <a:p>
            <a:r>
              <a:rPr lang="es-MX"/>
              <a:t>Haz clic para modificar el estilo de título del patrón</a:t>
            </a:r>
          </a:p>
        </p:txBody>
      </p:sp>
      <p:sp>
        <p:nvSpPr>
          <p:cNvPr id="3" name="Marcador de fecha 2">
            <a:extLst>
              <a:ext uri="{FF2B5EF4-FFF2-40B4-BE49-F238E27FC236}">
                <a16:creationId xmlns:a16="http://schemas.microsoft.com/office/drawing/2014/main" id="{11FC6D0D-08C7-B591-A4CB-FBA714C52EB1}"/>
              </a:ext>
            </a:extLst>
          </p:cNvPr>
          <p:cNvSpPr>
            <a:spLocks noGrp="1"/>
          </p:cNvSpPr>
          <p:nvPr>
            <p:ph type="dt" sz="half" idx="10"/>
          </p:nvPr>
        </p:nvSpPr>
        <p:spPr>
          <a:xfrm>
            <a:off x="453888" y="6356350"/>
            <a:ext cx="2743200" cy="365125"/>
          </a:xfrm>
          <a:prstGeom prst="rect">
            <a:avLst/>
          </a:prstGeom>
        </p:spPr>
        <p:txBody>
          <a:bodyPr/>
          <a:lstStyle/>
          <a:p>
            <a:fld id="{FD5FA390-6D8D-434C-B776-4F4C303F929F}" type="datetime1">
              <a:rPr lang="es-MX" smtClean="0"/>
              <a:t>05/08/2025</a:t>
            </a:fld>
            <a:endParaRPr lang="es-MX"/>
          </a:p>
        </p:txBody>
      </p:sp>
      <p:sp>
        <p:nvSpPr>
          <p:cNvPr id="4" name="Marcador de pie de página 3">
            <a:extLst>
              <a:ext uri="{FF2B5EF4-FFF2-40B4-BE49-F238E27FC236}">
                <a16:creationId xmlns:a16="http://schemas.microsoft.com/office/drawing/2014/main" id="{A019EC70-390A-1BBB-0349-C6A124AFA4DA}"/>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5" name="Marcador de número de diapositiva 4">
            <a:extLst>
              <a:ext uri="{FF2B5EF4-FFF2-40B4-BE49-F238E27FC236}">
                <a16:creationId xmlns:a16="http://schemas.microsoft.com/office/drawing/2014/main" id="{AA01F80D-D528-3079-34BD-E7497AEC95AC}"/>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417127155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86BC4D4-52C7-6DE1-D5B2-F795549B6FB6}"/>
              </a:ext>
            </a:extLst>
          </p:cNvPr>
          <p:cNvSpPr>
            <a:spLocks noGrp="1"/>
          </p:cNvSpPr>
          <p:nvPr>
            <p:ph type="dt" sz="half" idx="10"/>
          </p:nvPr>
        </p:nvSpPr>
        <p:spPr>
          <a:xfrm>
            <a:off x="453888" y="6356350"/>
            <a:ext cx="2743200" cy="365125"/>
          </a:xfrm>
          <a:prstGeom prst="rect">
            <a:avLst/>
          </a:prstGeom>
        </p:spPr>
        <p:txBody>
          <a:bodyPr/>
          <a:lstStyle/>
          <a:p>
            <a:fld id="{19E03ED0-82CE-C54D-BAD3-54C493B58F95}" type="datetime1">
              <a:rPr lang="es-MX" smtClean="0"/>
              <a:t>05/08/2025</a:t>
            </a:fld>
            <a:endParaRPr lang="es-MX"/>
          </a:p>
        </p:txBody>
      </p:sp>
      <p:sp>
        <p:nvSpPr>
          <p:cNvPr id="3" name="Marcador de pie de página 2">
            <a:extLst>
              <a:ext uri="{FF2B5EF4-FFF2-40B4-BE49-F238E27FC236}">
                <a16:creationId xmlns:a16="http://schemas.microsoft.com/office/drawing/2014/main" id="{36EB80E2-58FC-E905-91F6-BCB87FE11F6A}"/>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4" name="Marcador de número de diapositiva 3">
            <a:extLst>
              <a:ext uri="{FF2B5EF4-FFF2-40B4-BE49-F238E27FC236}">
                <a16:creationId xmlns:a16="http://schemas.microsoft.com/office/drawing/2014/main" id="{21C7D654-3C77-633F-9391-50361475566A}"/>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24949487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29A2C-0367-3C86-219B-D1D71459D7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4F17A32-C7D1-B55D-FAE9-D03525AB3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192AEB52-4383-EF51-9EB6-68F0A85D6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AF7C162-B4E4-1944-8B16-635BB4DC41A4}"/>
              </a:ext>
            </a:extLst>
          </p:cNvPr>
          <p:cNvSpPr>
            <a:spLocks noGrp="1"/>
          </p:cNvSpPr>
          <p:nvPr>
            <p:ph type="dt" sz="half" idx="10"/>
          </p:nvPr>
        </p:nvSpPr>
        <p:spPr>
          <a:xfrm>
            <a:off x="453888" y="6356350"/>
            <a:ext cx="2743200" cy="365125"/>
          </a:xfrm>
          <a:prstGeom prst="rect">
            <a:avLst/>
          </a:prstGeom>
        </p:spPr>
        <p:txBody>
          <a:bodyPr/>
          <a:lstStyle/>
          <a:p>
            <a:fld id="{BD2977DB-1221-CE4C-85CD-745382053D96}" type="datetime1">
              <a:rPr lang="es-MX" smtClean="0"/>
              <a:t>05/08/2025</a:t>
            </a:fld>
            <a:endParaRPr lang="es-MX"/>
          </a:p>
        </p:txBody>
      </p:sp>
      <p:sp>
        <p:nvSpPr>
          <p:cNvPr id="6" name="Marcador de pie de página 5">
            <a:extLst>
              <a:ext uri="{FF2B5EF4-FFF2-40B4-BE49-F238E27FC236}">
                <a16:creationId xmlns:a16="http://schemas.microsoft.com/office/drawing/2014/main" id="{8A995A5E-0222-515A-BE6E-AFC5CC9C8C25}"/>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a:extLst>
              <a:ext uri="{FF2B5EF4-FFF2-40B4-BE49-F238E27FC236}">
                <a16:creationId xmlns:a16="http://schemas.microsoft.com/office/drawing/2014/main" id="{E2251620-5CA6-925C-46B7-058D99F72806}"/>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13496338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E4507-2FAE-469A-ACCC-E0DCE0208E1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37E3D423-42B2-7352-EF55-269EB087BF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C23D37D-5C47-4863-8641-5B22170F3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3A382B71-60D3-90FD-0796-A6B14DC588BF}"/>
              </a:ext>
            </a:extLst>
          </p:cNvPr>
          <p:cNvSpPr>
            <a:spLocks noGrp="1"/>
          </p:cNvSpPr>
          <p:nvPr>
            <p:ph type="dt" sz="half" idx="10"/>
          </p:nvPr>
        </p:nvSpPr>
        <p:spPr>
          <a:xfrm>
            <a:off x="453888" y="6356350"/>
            <a:ext cx="2743200" cy="365125"/>
          </a:xfrm>
          <a:prstGeom prst="rect">
            <a:avLst/>
          </a:prstGeom>
        </p:spPr>
        <p:txBody>
          <a:bodyPr/>
          <a:lstStyle/>
          <a:p>
            <a:fld id="{6F908EE3-8D2B-5745-AEB3-E54D02C2540D}" type="datetime1">
              <a:rPr lang="es-MX" smtClean="0"/>
              <a:t>05/08/2025</a:t>
            </a:fld>
            <a:endParaRPr lang="es-MX"/>
          </a:p>
        </p:txBody>
      </p:sp>
      <p:sp>
        <p:nvSpPr>
          <p:cNvPr id="6" name="Marcador de pie de página 5">
            <a:extLst>
              <a:ext uri="{FF2B5EF4-FFF2-40B4-BE49-F238E27FC236}">
                <a16:creationId xmlns:a16="http://schemas.microsoft.com/office/drawing/2014/main" id="{564A49A5-7BA1-64C0-9B47-1642450F02EE}"/>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a:extLst>
              <a:ext uri="{FF2B5EF4-FFF2-40B4-BE49-F238E27FC236}">
                <a16:creationId xmlns:a16="http://schemas.microsoft.com/office/drawing/2014/main" id="{24B5BF7A-697D-BDB1-99AF-9B17234ED951}"/>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7810739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453887" y="3768378"/>
            <a:ext cx="8382000" cy="527465"/>
          </a:xfrm>
          <a:prstGeom prst="rect">
            <a:avLst/>
          </a:prstGeom>
        </p:spPr>
        <p:txBody>
          <a:bodyPr anchor="b">
            <a:noAutofit/>
          </a:bodyPr>
          <a:lstStyle>
            <a:lvl1pPr algn="l">
              <a:defRPr sz="4200">
                <a:solidFill>
                  <a:schemeClr val="bg1"/>
                </a:solidFill>
              </a:defRPr>
            </a:lvl1pPr>
          </a:lstStyle>
          <a:p>
            <a:r>
              <a:rPr lang="es-MX"/>
              <a:t>Haz clic para modificar el estilo de 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dirty="0"/>
          </a:p>
        </p:txBody>
      </p:sp>
      <p:sp>
        <p:nvSpPr>
          <p:cNvPr id="10" name="Marcador de pie de página 4">
            <a:extLst>
              <a:ext uri="{FF2B5EF4-FFF2-40B4-BE49-F238E27FC236}">
                <a16:creationId xmlns:a16="http://schemas.microsoft.com/office/drawing/2014/main" id="{4F0CD16D-8B5A-7CDD-CC47-6312192B9B8E}"/>
              </a:ext>
            </a:extLst>
          </p:cNvPr>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dirty="0"/>
          </a:p>
        </p:txBody>
      </p:sp>
    </p:spTree>
    <p:extLst>
      <p:ext uri="{BB962C8B-B14F-4D97-AF65-F5344CB8AC3E}">
        <p14:creationId xmlns:p14="http://schemas.microsoft.com/office/powerpoint/2010/main" val="288970287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DF6D6E-7830-3415-9943-6A1809F0A8A7}"/>
              </a:ext>
            </a:extLst>
          </p:cNvPr>
          <p:cNvSpPr>
            <a:spLocks noGrp="1"/>
          </p:cNvSpPr>
          <p:nvPr>
            <p:ph type="title"/>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A42B37D5-B81B-EA95-ADEE-006BA978A293}"/>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142F519C-81C1-DAD1-05FB-9BC8C8E4A90C}"/>
              </a:ext>
            </a:extLst>
          </p:cNvPr>
          <p:cNvSpPr>
            <a:spLocks noGrp="1"/>
          </p:cNvSpPr>
          <p:nvPr>
            <p:ph type="dt" sz="half" idx="10"/>
          </p:nvPr>
        </p:nvSpPr>
        <p:spPr>
          <a:xfrm>
            <a:off x="453888" y="6356350"/>
            <a:ext cx="2743200" cy="365125"/>
          </a:xfrm>
          <a:prstGeom prst="rect">
            <a:avLst/>
          </a:prstGeom>
        </p:spPr>
        <p:txBody>
          <a:bodyPr/>
          <a:lstStyle/>
          <a:p>
            <a:fld id="{4B47806C-5A1B-E943-9EE5-EC940526ABD9}" type="datetime1">
              <a:rPr lang="es-MX" smtClean="0"/>
              <a:t>05/08/2025</a:t>
            </a:fld>
            <a:endParaRPr lang="es-MX"/>
          </a:p>
        </p:txBody>
      </p:sp>
      <p:sp>
        <p:nvSpPr>
          <p:cNvPr id="5" name="Marcador de pie de página 4">
            <a:extLst>
              <a:ext uri="{FF2B5EF4-FFF2-40B4-BE49-F238E27FC236}">
                <a16:creationId xmlns:a16="http://schemas.microsoft.com/office/drawing/2014/main" id="{54AF165E-09CD-2988-7625-B2E76277B493}"/>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a:extLst>
              <a:ext uri="{FF2B5EF4-FFF2-40B4-BE49-F238E27FC236}">
                <a16:creationId xmlns:a16="http://schemas.microsoft.com/office/drawing/2014/main" id="{C6B95FD4-6274-E19A-D3C3-2C4EE8469E2D}"/>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03687832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7D2044A-2E97-AC13-5C13-7B6772283690}"/>
              </a:ext>
            </a:extLst>
          </p:cNvPr>
          <p:cNvSpPr>
            <a:spLocks noGrp="1"/>
          </p:cNvSpPr>
          <p:nvPr>
            <p:ph type="title" orient="vert"/>
          </p:nvPr>
        </p:nvSpPr>
        <p:spPr>
          <a:xfrm>
            <a:off x="8724900" y="365125"/>
            <a:ext cx="2628900" cy="5811838"/>
          </a:xfrm>
          <a:prstGeom prst="rect">
            <a:avLst/>
          </a:prstGeo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B3FD165A-5FA3-8AB8-EE9B-B04C7A9645FF}"/>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CD35DB99-76DB-C895-6893-2F7F4A5A1BCB}"/>
              </a:ext>
            </a:extLst>
          </p:cNvPr>
          <p:cNvSpPr>
            <a:spLocks noGrp="1"/>
          </p:cNvSpPr>
          <p:nvPr>
            <p:ph type="dt" sz="half" idx="10"/>
          </p:nvPr>
        </p:nvSpPr>
        <p:spPr>
          <a:xfrm>
            <a:off x="453888" y="6356350"/>
            <a:ext cx="2743200" cy="365125"/>
          </a:xfrm>
          <a:prstGeom prst="rect">
            <a:avLst/>
          </a:prstGeom>
        </p:spPr>
        <p:txBody>
          <a:bodyPr/>
          <a:lstStyle/>
          <a:p>
            <a:fld id="{B1DCE303-397F-1C42-931B-3F52DC85BF4F}" type="datetime1">
              <a:rPr lang="es-MX" smtClean="0"/>
              <a:t>05/08/2025</a:t>
            </a:fld>
            <a:endParaRPr lang="es-MX"/>
          </a:p>
        </p:txBody>
      </p:sp>
      <p:sp>
        <p:nvSpPr>
          <p:cNvPr id="5" name="Marcador de pie de página 4">
            <a:extLst>
              <a:ext uri="{FF2B5EF4-FFF2-40B4-BE49-F238E27FC236}">
                <a16:creationId xmlns:a16="http://schemas.microsoft.com/office/drawing/2014/main" id="{37764EB1-DC5D-7B76-DAAC-6CA3562F939A}"/>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a:extLst>
              <a:ext uri="{FF2B5EF4-FFF2-40B4-BE49-F238E27FC236}">
                <a16:creationId xmlns:a16="http://schemas.microsoft.com/office/drawing/2014/main" id="{8E186F27-0D88-A1E8-A232-7D1C491392F3}"/>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952253845"/>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8688" y="401571"/>
            <a:ext cx="9144000" cy="430887"/>
          </a:xfrm>
          <a:prstGeom prst="rect">
            <a:avLst/>
          </a:prstGeo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a:extLst>
              <a:ext uri="{FF2B5EF4-FFF2-40B4-BE49-F238E27FC236}">
                <a16:creationId xmlns:a16="http://schemas.microsoft.com/office/drawing/2014/main" id="{011E1877-823C-D4AA-7F7B-F6B3595F3A81}"/>
              </a:ext>
            </a:extLst>
          </p:cNvPr>
          <p:cNvSpPr>
            <a:spLocks noGrp="1"/>
          </p:cNvSpPr>
          <p:nvPr>
            <p:ph type="body" sz="quarter" idx="14"/>
          </p:nvPr>
        </p:nvSpPr>
        <p:spPr>
          <a:xfrm>
            <a:off x="928688" y="997728"/>
            <a:ext cx="10950828" cy="4726877"/>
          </a:xfrm>
        </p:spPr>
        <p:txBody>
          <a:bodyPr/>
          <a:lstStyle>
            <a:lvl1pPr marL="342900" indent="-342900">
              <a:buFont typeface="Arial" panose="020B0604020202020204" pitchFamily="34" charset="0"/>
              <a:buChar char="•"/>
              <a:defRPr sz="2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Click to edit Master text styles</a:t>
            </a:r>
          </a:p>
          <a:p>
            <a:pPr lvl="3"/>
            <a:r>
              <a:rPr lang="en-US"/>
              <a:t>Second level</a:t>
            </a:r>
          </a:p>
        </p:txBody>
      </p:sp>
      <p:sp>
        <p:nvSpPr>
          <p:cNvPr id="3" name="Text Placeholder 9">
            <a:extLst>
              <a:ext uri="{FF2B5EF4-FFF2-40B4-BE49-F238E27FC236}">
                <a16:creationId xmlns:a16="http://schemas.microsoft.com/office/drawing/2014/main" id="{A771B0CE-FC65-EBB5-BF6C-B0DD845699B9}"/>
              </a:ext>
            </a:extLst>
          </p:cNvPr>
          <p:cNvSpPr>
            <a:spLocks noGrp="1"/>
          </p:cNvSpPr>
          <p:nvPr>
            <p:ph type="body" sz="quarter" idx="15" hasCustomPrompt="1"/>
          </p:nvPr>
        </p:nvSpPr>
        <p:spPr>
          <a:xfrm>
            <a:off x="928688" y="5889875"/>
            <a:ext cx="9144000" cy="778357"/>
          </a:xfrm>
        </p:spPr>
        <p:txBody>
          <a:bodyPr anchor="b"/>
          <a:lstStyle>
            <a:lvl1pPr marL="0" indent="0">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415077143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DD01BAE-D72E-8E14-8433-20BA7F1594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AF21752C-DB78-CA66-B98C-1C968D5F79E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44488" y="6160679"/>
            <a:ext cx="1672522" cy="357055"/>
          </a:xfrm>
          <a:prstGeom prst="rect">
            <a:avLst/>
          </a:prstGeom>
        </p:spPr>
      </p:pic>
      <p:pic>
        <p:nvPicPr>
          <p:cNvPr id="6" name="Graphic 5">
            <a:extLst>
              <a:ext uri="{FF2B5EF4-FFF2-40B4-BE49-F238E27FC236}">
                <a16:creationId xmlns:a16="http://schemas.microsoft.com/office/drawing/2014/main" id="{0274AC25-82AE-3D8A-552C-0393DB25AB65}"/>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4488" y="317552"/>
            <a:ext cx="1076068" cy="439036"/>
          </a:xfrm>
          <a:prstGeom prst="rect">
            <a:avLst/>
          </a:prstGeom>
        </p:spPr>
      </p:pic>
      <p:sp>
        <p:nvSpPr>
          <p:cNvPr id="7" name="Title 1">
            <a:extLst>
              <a:ext uri="{FF2B5EF4-FFF2-40B4-BE49-F238E27FC236}">
                <a16:creationId xmlns:a16="http://schemas.microsoft.com/office/drawing/2014/main" id="{507F85D9-5F7A-3EE7-166E-A20AC50E9387}"/>
              </a:ext>
            </a:extLst>
          </p:cNvPr>
          <p:cNvSpPr>
            <a:spLocks noGrp="1"/>
          </p:cNvSpPr>
          <p:nvPr>
            <p:ph type="ctrTitle"/>
          </p:nvPr>
        </p:nvSpPr>
        <p:spPr>
          <a:xfrm>
            <a:off x="355607" y="3877048"/>
            <a:ext cx="4665973" cy="1354217"/>
          </a:xfrm>
          <a:prstGeom prst="rect">
            <a:avLst/>
          </a:prstGeom>
        </p:spPr>
        <p:txBody>
          <a:bodyPr anchor="b"/>
          <a:lstStyle>
            <a:lvl1pPr algn="l">
              <a:defRPr sz="4400" cap="all"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121430239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31C-EFFC-953D-5734-089CE2C357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FA1CCC-731B-0333-2650-3C7E4CB331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133025-82C8-C05A-5343-E65795953B40}"/>
              </a:ext>
            </a:extLst>
          </p:cNvPr>
          <p:cNvSpPr>
            <a:spLocks noGrp="1"/>
          </p:cNvSpPr>
          <p:nvPr>
            <p:ph type="dt" sz="half" idx="10"/>
          </p:nvPr>
        </p:nvSpPr>
        <p:spPr/>
        <p:txBody>
          <a:bodyPr/>
          <a:lstStyle/>
          <a:p>
            <a:fld id="{110DB9D9-FCC2-42A1-BC1B-A64962A86ED4}" type="datetimeFigureOut">
              <a:rPr lang="en-GB" smtClean="0"/>
              <a:t>05/08/2025</a:t>
            </a:fld>
            <a:endParaRPr lang="en-GB"/>
          </a:p>
        </p:txBody>
      </p:sp>
      <p:sp>
        <p:nvSpPr>
          <p:cNvPr id="5" name="Footer Placeholder 4">
            <a:extLst>
              <a:ext uri="{FF2B5EF4-FFF2-40B4-BE49-F238E27FC236}">
                <a16:creationId xmlns:a16="http://schemas.microsoft.com/office/drawing/2014/main" id="{C5F98AD3-23DB-2D7E-F6D7-48DF51DF40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297AED-E31A-2C18-D893-4ACA953A2C50}"/>
              </a:ext>
            </a:extLst>
          </p:cNvPr>
          <p:cNvSpPr>
            <a:spLocks noGrp="1"/>
          </p:cNvSpPr>
          <p:nvPr>
            <p:ph type="sldNum" sz="quarter" idx="12"/>
          </p:nvPr>
        </p:nvSpPr>
        <p:spPr/>
        <p:txBody>
          <a:bodyPr/>
          <a:lstStyle/>
          <a:p>
            <a:fld id="{A2E0DDB5-99C4-40AC-ACF2-13C19674CE84}" type="slidenum">
              <a:rPr lang="en-GB" smtClean="0"/>
              <a:t>‹#›</a:t>
            </a:fld>
            <a:endParaRPr lang="en-GB"/>
          </a:p>
        </p:txBody>
      </p:sp>
    </p:spTree>
    <p:extLst>
      <p:ext uri="{BB962C8B-B14F-4D97-AF65-F5344CB8AC3E}">
        <p14:creationId xmlns:p14="http://schemas.microsoft.com/office/powerpoint/2010/main" val="1213537890"/>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C855A-3276-720A-81F0-AB7B75A63A2F}"/>
              </a:ext>
            </a:extLst>
          </p:cNvPr>
          <p:cNvSpPr>
            <a:spLocks noGrp="1"/>
          </p:cNvSpPr>
          <p:nvPr>
            <p:ph type="title"/>
          </p:nvPr>
        </p:nvSpPr>
        <p:spPr>
          <a:xfrm>
            <a:off x="1054462" y="242705"/>
            <a:ext cx="11005457" cy="1009651"/>
          </a:xfrm>
        </p:spPr>
        <p:txBody>
          <a:bodyPr>
            <a:normAutofit/>
          </a:bodyPr>
          <a:lstStyle>
            <a:lvl1pPr>
              <a:lnSpc>
                <a:spcPct val="100000"/>
              </a:lnSpc>
              <a:defRPr sz="2800" b="1"/>
            </a:lvl1pPr>
          </a:lstStyle>
          <a:p>
            <a:r>
              <a:rPr lang="zh-CN" altLang="en-US"/>
              <a:t>单击此处编辑母版标题样式</a:t>
            </a:r>
          </a:p>
        </p:txBody>
      </p:sp>
    </p:spTree>
    <p:extLst>
      <p:ext uri="{BB962C8B-B14F-4D97-AF65-F5344CB8AC3E}">
        <p14:creationId xmlns:p14="http://schemas.microsoft.com/office/powerpoint/2010/main" val="3147682638"/>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3306" y="296863"/>
            <a:ext cx="11295782" cy="582168"/>
          </a:xfrm>
          <a:prstGeom prst="rect">
            <a:avLst/>
          </a:prstGeom>
        </p:spPr>
        <p:txBody>
          <a:bodyPr lIns="0" tIns="0" rIns="0" bIns="0"/>
          <a:lstStyle>
            <a:lvl1pPr>
              <a:lnSpc>
                <a:spcPct val="100000"/>
              </a:lnSpc>
              <a:defRPr sz="2800" b="1">
                <a:solidFill>
                  <a:srgbClr val="0000C9"/>
                </a:solidFill>
              </a:defRPr>
            </a:lvl1pPr>
          </a:lstStyle>
          <a:p>
            <a:r>
              <a:rPr lang="en-US" altLang="zh-CN" dirty="0"/>
              <a:t>Click to edit Master title style</a:t>
            </a:r>
            <a:endParaRPr lang="en-US" dirty="0"/>
          </a:p>
        </p:txBody>
      </p:sp>
    </p:spTree>
    <p:extLst>
      <p:ext uri="{BB962C8B-B14F-4D97-AF65-F5344CB8AC3E}">
        <p14:creationId xmlns:p14="http://schemas.microsoft.com/office/powerpoint/2010/main" val="3688368371"/>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3306" y="296863"/>
            <a:ext cx="11295782" cy="582168"/>
          </a:xfrm>
          <a:prstGeom prst="rect">
            <a:avLst/>
          </a:prstGeom>
        </p:spPr>
        <p:txBody>
          <a:bodyPr lIns="0" tIns="0" rIns="0" bIns="0"/>
          <a:lstStyle>
            <a:lvl1pPr>
              <a:lnSpc>
                <a:spcPct val="100000"/>
              </a:lnSpc>
              <a:defRPr sz="2800" b="1">
                <a:solidFill>
                  <a:srgbClr val="0000C9"/>
                </a:solidFill>
              </a:defRPr>
            </a:lvl1pPr>
          </a:lstStyle>
          <a:p>
            <a:r>
              <a:rPr lang="en-US" altLang="zh-CN" dirty="0"/>
              <a:t>Click to edit Master title style</a:t>
            </a:r>
            <a:endParaRPr lang="en-US" dirty="0"/>
          </a:p>
        </p:txBody>
      </p:sp>
      <p:sp>
        <p:nvSpPr>
          <p:cNvPr id="6" name="文本占位符 5"/>
          <p:cNvSpPr>
            <a:spLocks noGrp="1"/>
          </p:cNvSpPr>
          <p:nvPr>
            <p:ph type="body" sz="quarter" idx="10" hasCustomPrompt="1"/>
          </p:nvPr>
        </p:nvSpPr>
        <p:spPr>
          <a:xfrm>
            <a:off x="1377950" y="6124130"/>
            <a:ext cx="9937750" cy="354013"/>
          </a:xfrm>
          <a:prstGeom prst="rect">
            <a:avLst/>
          </a:prstGeom>
        </p:spPr>
        <p:txBody>
          <a:bodyPr lIns="0" tIns="0" rIns="0" bIns="0" anchor="b" anchorCtr="0"/>
          <a:lstStyle>
            <a:lvl1pPr marL="0" indent="0">
              <a:lnSpc>
                <a:spcPct val="100000"/>
              </a:lnSpc>
              <a:spcBef>
                <a:spcPts val="0"/>
              </a:spcBef>
              <a:buNone/>
              <a:defRPr sz="800">
                <a:solidFill>
                  <a:schemeClr val="bg1">
                    <a:lumMod val="50000"/>
                  </a:schemeClr>
                </a:solidFill>
              </a:defRPr>
            </a:lvl1pPr>
          </a:lstStyle>
          <a:p>
            <a:pPr lvl="0"/>
            <a:r>
              <a:rPr lang="zh-CN" altLang="en-US" dirty="0"/>
              <a:t>输入文本</a:t>
            </a:r>
          </a:p>
        </p:txBody>
      </p:sp>
    </p:spTree>
    <p:extLst>
      <p:ext uri="{BB962C8B-B14F-4D97-AF65-F5344CB8AC3E}">
        <p14:creationId xmlns:p14="http://schemas.microsoft.com/office/powerpoint/2010/main" val="3596652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dirty="0"/>
          </a:p>
        </p:txBody>
      </p:sp>
      <p:sp>
        <p:nvSpPr>
          <p:cNvPr id="4" name="Marcador de título 1">
            <a:extLst>
              <a:ext uri="{FF2B5EF4-FFF2-40B4-BE49-F238E27FC236}">
                <a16:creationId xmlns:a16="http://schemas.microsoft.com/office/drawing/2014/main" id="{CDD308F0-D78A-483C-F3CE-6D4E6EF67F58}"/>
              </a:ext>
            </a:extLst>
          </p:cNvPr>
          <p:cNvSpPr>
            <a:spLocks noGrp="1"/>
          </p:cNvSpPr>
          <p:nvPr>
            <p:ph type="title"/>
          </p:nvPr>
        </p:nvSpPr>
        <p:spPr>
          <a:xfrm>
            <a:off x="453887" y="1109143"/>
            <a:ext cx="11284225" cy="694720"/>
          </a:xfrm>
          <a:prstGeom prst="rect">
            <a:avLst/>
          </a:prstGeom>
        </p:spPr>
        <p:txBody>
          <a:bodyPr vert="horz" lIns="91440" tIns="45720" rIns="91440" bIns="45720" rtlCol="0" anchor="t" anchorCtr="0">
            <a:normAutofit/>
          </a:bodyPr>
          <a:lstStyle>
            <a:lvl1pPr>
              <a:defRPr>
                <a:solidFill>
                  <a:schemeClr val="bg1"/>
                </a:solidFill>
              </a:defRPr>
            </a:lvl1pPr>
          </a:lstStyle>
          <a:p>
            <a:r>
              <a:rPr lang="es-MX"/>
              <a:t>Haz clic para modificar el estilo de título del patrón</a:t>
            </a:r>
          </a:p>
        </p:txBody>
      </p:sp>
      <p:sp>
        <p:nvSpPr>
          <p:cNvPr id="5" name="Marcador de texto 2">
            <a:extLst>
              <a:ext uri="{FF2B5EF4-FFF2-40B4-BE49-F238E27FC236}">
                <a16:creationId xmlns:a16="http://schemas.microsoft.com/office/drawing/2014/main" id="{CCE7D2A2-318C-4F18-D3B4-559198018CD5}"/>
              </a:ext>
            </a:extLst>
          </p:cNvPr>
          <p:cNvSpPr>
            <a:spLocks noGrp="1"/>
          </p:cNvSpPr>
          <p:nvPr>
            <p:ph idx="1"/>
          </p:nvPr>
        </p:nvSpPr>
        <p:spPr>
          <a:xfrm>
            <a:off x="453889" y="1928552"/>
            <a:ext cx="11284224" cy="4019811"/>
          </a:xfrm>
          <a:prstGeom prst="rect">
            <a:avLst/>
          </a:prstGeom>
        </p:spPr>
        <p:txBody>
          <a:bodyPr vert="horz" lIns="91440" tIns="45720" rIns="91440" bIns="45720" rtlCol="0">
            <a:normAutofit/>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Marcador de pie de página 4">
            <a:extLst>
              <a:ext uri="{FF2B5EF4-FFF2-40B4-BE49-F238E27FC236}">
                <a16:creationId xmlns:a16="http://schemas.microsoft.com/office/drawing/2014/main" id="{CAB1D08F-47D6-5BB0-237C-F42992C77B2F}"/>
              </a:ext>
            </a:extLst>
          </p:cNvPr>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dirty="0"/>
          </a:p>
        </p:txBody>
      </p:sp>
    </p:spTree>
    <p:extLst>
      <p:ext uri="{BB962C8B-B14F-4D97-AF65-F5344CB8AC3E}">
        <p14:creationId xmlns:p14="http://schemas.microsoft.com/office/powerpoint/2010/main" val="10405245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7">
            <a:extLst>
              <a:ext uri="{FF2B5EF4-FFF2-40B4-BE49-F238E27FC236}">
                <a16:creationId xmlns:a16="http://schemas.microsoft.com/office/drawing/2014/main" id="{2FA0E7CD-E738-F31C-DD89-F5A32D5E825A}"/>
              </a:ext>
            </a:extLst>
          </p:cNvPr>
          <p:cNvPicPr>
            <a:picLocks noChangeAspect="1"/>
          </p:cNvPicPr>
          <p:nvPr userDrawn="1"/>
        </p:nvPicPr>
        <p:blipFill rotWithShape="1">
          <a:blip r:embed="rId2"/>
          <a:srcRect l="54000"/>
          <a:stretch/>
        </p:blipFill>
        <p:spPr>
          <a:xfrm>
            <a:off x="6583680" y="-9221"/>
            <a:ext cx="5608320" cy="6858000"/>
          </a:xfrm>
          <a:prstGeom prst="rect">
            <a:avLst/>
          </a:prstGeom>
        </p:spPr>
      </p:pic>
      <p:pic>
        <p:nvPicPr>
          <p:cNvPr id="8" name="Imagen 8">
            <a:extLst>
              <a:ext uri="{FF2B5EF4-FFF2-40B4-BE49-F238E27FC236}">
                <a16:creationId xmlns:a16="http://schemas.microsoft.com/office/drawing/2014/main" id="{AC615FC6-25E2-5375-FD8E-6219EEB5EF0C}"/>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p>
            <a:fld id="{356548CD-5D4D-B04A-A769-B1AE8BE662B8}" type="slidenum">
              <a:rPr lang="es-MX" smtClean="0"/>
              <a:t>‹#›</a:t>
            </a:fld>
            <a:endParaRPr lang="es-MX" dirty="0"/>
          </a:p>
        </p:txBody>
      </p:sp>
      <p:sp>
        <p:nvSpPr>
          <p:cNvPr id="9" name="Título 1">
            <a:extLst>
              <a:ext uri="{FF2B5EF4-FFF2-40B4-BE49-F238E27FC236}">
                <a16:creationId xmlns:a16="http://schemas.microsoft.com/office/drawing/2014/main" id="{BC02DC39-B194-157F-92D5-408DA25FA7CF}"/>
              </a:ext>
            </a:extLst>
          </p:cNvPr>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bg1"/>
                </a:solidFill>
              </a:defRPr>
            </a:lvl1pPr>
          </a:lstStyle>
          <a:p>
            <a:r>
              <a:rPr lang="es-MX"/>
              <a:t>Haz clic para modificar el estilo de título del patrón</a:t>
            </a:r>
          </a:p>
        </p:txBody>
      </p:sp>
      <p:sp>
        <p:nvSpPr>
          <p:cNvPr id="10" name="Marcador de texto 2">
            <a:extLst>
              <a:ext uri="{FF2B5EF4-FFF2-40B4-BE49-F238E27FC236}">
                <a16:creationId xmlns:a16="http://schemas.microsoft.com/office/drawing/2014/main" id="{7B724F90-E06A-C2B6-0E45-1F720D36B558}"/>
              </a:ext>
            </a:extLst>
          </p:cNvPr>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rgbClr val="002169"/>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14" name="Imagen 7">
            <a:extLst>
              <a:ext uri="{FF2B5EF4-FFF2-40B4-BE49-F238E27FC236}">
                <a16:creationId xmlns:a16="http://schemas.microsoft.com/office/drawing/2014/main" id="{BD9B45E4-74FC-2E54-8113-E064F8F099D3}"/>
              </a:ext>
            </a:extLst>
          </p:cNvPr>
          <p:cNvPicPr>
            <a:picLocks noChangeAspect="1"/>
          </p:cNvPicPr>
          <p:nvPr userDrawn="1"/>
        </p:nvPicPr>
        <p:blipFill rotWithShape="1">
          <a:blip r:embed="rId2"/>
          <a:srcRect l="79758" b="86246"/>
          <a:stretch/>
        </p:blipFill>
        <p:spPr>
          <a:xfrm>
            <a:off x="9724102" y="-9220"/>
            <a:ext cx="2467897" cy="943286"/>
          </a:xfrm>
          <a:prstGeom prst="rect">
            <a:avLst/>
          </a:prstGeom>
        </p:spPr>
      </p:pic>
    </p:spTree>
    <p:extLst>
      <p:ext uri="{BB962C8B-B14F-4D97-AF65-F5344CB8AC3E}">
        <p14:creationId xmlns:p14="http://schemas.microsoft.com/office/powerpoint/2010/main" val="27969577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2" name="Imagen 6">
            <a:extLst>
              <a:ext uri="{FF2B5EF4-FFF2-40B4-BE49-F238E27FC236}">
                <a16:creationId xmlns:a16="http://schemas.microsoft.com/office/drawing/2014/main" id="{035D2A79-FEFF-6DF7-BD99-C619E593392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p>
            <a:fld id="{356548CD-5D4D-B04A-A769-B1AE8BE662B8}" type="slidenum">
              <a:rPr lang="es-MX" smtClean="0"/>
              <a:t>‹#›</a:t>
            </a:fld>
            <a:endParaRPr lang="es-MX" dirty="0"/>
          </a:p>
        </p:txBody>
      </p:sp>
      <p:sp>
        <p:nvSpPr>
          <p:cNvPr id="9" name="Título 1">
            <a:extLst>
              <a:ext uri="{FF2B5EF4-FFF2-40B4-BE49-F238E27FC236}">
                <a16:creationId xmlns:a16="http://schemas.microsoft.com/office/drawing/2014/main" id="{BC02DC39-B194-157F-92D5-408DA25FA7CF}"/>
              </a:ext>
            </a:extLst>
          </p:cNvPr>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tx2"/>
                </a:solidFill>
              </a:defRPr>
            </a:lvl1pPr>
          </a:lstStyle>
          <a:p>
            <a:r>
              <a:rPr lang="es-MX"/>
              <a:t>Haz clic para modificar el estilo de título del patrón</a:t>
            </a:r>
          </a:p>
        </p:txBody>
      </p:sp>
      <p:sp>
        <p:nvSpPr>
          <p:cNvPr id="10" name="Marcador de texto 2">
            <a:extLst>
              <a:ext uri="{FF2B5EF4-FFF2-40B4-BE49-F238E27FC236}">
                <a16:creationId xmlns:a16="http://schemas.microsoft.com/office/drawing/2014/main" id="{7B724F90-E06A-C2B6-0E45-1F720D36B558}"/>
              </a:ext>
            </a:extLst>
          </p:cNvPr>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3" name="Imagen 7">
            <a:extLst>
              <a:ext uri="{FF2B5EF4-FFF2-40B4-BE49-F238E27FC236}">
                <a16:creationId xmlns:a16="http://schemas.microsoft.com/office/drawing/2014/main" id="{FC4A6EAF-4DE8-A524-03FD-31D18BFE9877}"/>
              </a:ext>
            </a:extLst>
          </p:cNvPr>
          <p:cNvPicPr>
            <a:picLocks noChangeAspect="1"/>
          </p:cNvPicPr>
          <p:nvPr userDrawn="1"/>
        </p:nvPicPr>
        <p:blipFill rotWithShape="1">
          <a:blip r:embed="rId3"/>
          <a:srcRect l="79758" b="86246"/>
          <a:stretch/>
        </p:blipFill>
        <p:spPr>
          <a:xfrm>
            <a:off x="9724102" y="-9220"/>
            <a:ext cx="2467897" cy="943286"/>
          </a:xfrm>
          <a:prstGeom prst="rect">
            <a:avLst/>
          </a:prstGeom>
        </p:spPr>
      </p:pic>
    </p:spTree>
    <p:extLst>
      <p:ext uri="{BB962C8B-B14F-4D97-AF65-F5344CB8AC3E}">
        <p14:creationId xmlns:p14="http://schemas.microsoft.com/office/powerpoint/2010/main" val="48823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FC66BB3F-ECBA-9F66-B3F0-89B14CAEFAE8}"/>
              </a:ext>
            </a:extLst>
          </p:cNvPr>
          <p:cNvSpPr>
            <a:spLocks noGrp="1"/>
          </p:cNvSpPr>
          <p:nvPr>
            <p:ph type="ctrTitle"/>
          </p:nvPr>
        </p:nvSpPr>
        <p:spPr>
          <a:xfrm>
            <a:off x="453887" y="3768378"/>
            <a:ext cx="8382000" cy="527465"/>
          </a:xfrm>
          <a:prstGeom prst="rect">
            <a:avLst/>
          </a:prstGeom>
        </p:spPr>
        <p:txBody>
          <a:bodyPr anchor="b">
            <a:noAutofit/>
          </a:bodyPr>
          <a:lstStyle>
            <a:lvl1pPr algn="l">
              <a:defRPr sz="4200">
                <a:solidFill>
                  <a:schemeClr val="bg1"/>
                </a:solidFill>
              </a:defRPr>
            </a:lvl1pPr>
          </a:lstStyle>
          <a:p>
            <a:r>
              <a:rPr lang="es-MX"/>
              <a:t>Haz clic para modificar el estilo de título del patrón</a:t>
            </a:r>
          </a:p>
        </p:txBody>
      </p:sp>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a:p>
        </p:txBody>
      </p:sp>
      <p:sp>
        <p:nvSpPr>
          <p:cNvPr id="10" name="Marcador de pie de página 4">
            <a:extLst>
              <a:ext uri="{FF2B5EF4-FFF2-40B4-BE49-F238E27FC236}">
                <a16:creationId xmlns:a16="http://schemas.microsoft.com/office/drawing/2014/main" id="{4F0CD16D-8B5A-7CDD-CC47-6312192B9B8E}"/>
              </a:ext>
            </a:extLst>
          </p:cNvPr>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Tree>
    <p:extLst>
      <p:ext uri="{BB962C8B-B14F-4D97-AF65-F5344CB8AC3E}">
        <p14:creationId xmlns:p14="http://schemas.microsoft.com/office/powerpoint/2010/main" val="23666132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00C318-0342-D3A9-8D62-FBBBBE1523AE}"/>
              </a:ext>
            </a:extLst>
          </p:cNvPr>
          <p:cNvSpPr>
            <a:spLocks noGrp="1"/>
          </p:cNvSpPr>
          <p:nvPr>
            <p:ph idx="1" hasCustomPrompt="1"/>
          </p:nvPr>
        </p:nvSpPr>
        <p:spPr>
          <a:xfrm>
            <a:off x="453889" y="1485217"/>
            <a:ext cx="11284224" cy="426077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p>
        </p:txBody>
      </p:sp>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dirty="0"/>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 name="Marcador de pie de página 4">
            <a:extLst>
              <a:ext uri="{FF2B5EF4-FFF2-40B4-BE49-F238E27FC236}">
                <a16:creationId xmlns:a16="http://schemas.microsoft.com/office/drawing/2014/main" id="{3F53A8EF-2F27-F1BF-E00E-BB454E6C8FD1}"/>
              </a:ext>
            </a:extLst>
          </p:cNvPr>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rgbClr val="405C87"/>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dirty="0"/>
          </a:p>
        </p:txBody>
      </p:sp>
      <p:sp>
        <p:nvSpPr>
          <p:cNvPr id="4" name="TextBox 3">
            <a:extLst>
              <a:ext uri="{FF2B5EF4-FFF2-40B4-BE49-F238E27FC236}">
                <a16:creationId xmlns:a16="http://schemas.microsoft.com/office/drawing/2014/main" id="{7A5D2E19-CF37-6C9B-EBAC-694069DF46DC}"/>
              </a:ext>
            </a:extLst>
          </p:cNvPr>
          <p:cNvSpPr txBox="1"/>
          <p:nvPr userDrawn="1"/>
        </p:nvSpPr>
        <p:spPr>
          <a:xfrm>
            <a:off x="14623774" y="1391478"/>
            <a:ext cx="184731" cy="369332"/>
          </a:xfrm>
          <a:prstGeom prst="rect">
            <a:avLst/>
          </a:prstGeom>
          <a:noFill/>
        </p:spPr>
        <p:txBody>
          <a:bodyPr wrap="none" rtlCol="0" anchor="b" anchorCtr="0">
            <a:noAutofit/>
          </a:bodyPr>
          <a:lstStyle/>
          <a:p>
            <a:endParaRPr lang="en-US" dirty="0"/>
          </a:p>
        </p:txBody>
      </p:sp>
      <p:sp>
        <p:nvSpPr>
          <p:cNvPr id="5" name="Title 4">
            <a:extLst>
              <a:ext uri="{FF2B5EF4-FFF2-40B4-BE49-F238E27FC236}">
                <a16:creationId xmlns:a16="http://schemas.microsoft.com/office/drawing/2014/main" id="{F812700F-2097-41FD-B59E-94F3A4179DA9}"/>
              </a:ext>
            </a:extLst>
          </p:cNvPr>
          <p:cNvSpPr>
            <a:spLocks noGrp="1"/>
          </p:cNvSpPr>
          <p:nvPr>
            <p:ph type="title"/>
          </p:nvPr>
        </p:nvSpPr>
        <p:spPr/>
        <p:txBody>
          <a:bodyPr/>
          <a:lstStyle/>
          <a:p>
            <a:r>
              <a:rPr lang="en-US" dirty="0"/>
              <a:t>Click to edit Master title style</a:t>
            </a:r>
          </a:p>
        </p:txBody>
      </p:sp>
      <p:sp>
        <p:nvSpPr>
          <p:cNvPr id="7" name="矩形 6">
            <a:extLst>
              <a:ext uri="{FF2B5EF4-FFF2-40B4-BE49-F238E27FC236}">
                <a16:creationId xmlns:a16="http://schemas.microsoft.com/office/drawing/2014/main" id="{59398E6B-5DB6-C728-7643-B17724A3BF31}"/>
              </a:ext>
            </a:extLst>
          </p:cNvPr>
          <p:cNvSpPr/>
          <p:nvPr userDrawn="1"/>
        </p:nvSpPr>
        <p:spPr>
          <a:xfrm>
            <a:off x="385482" y="6239435"/>
            <a:ext cx="1237130" cy="4337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86AD6EF-F9CD-070A-946E-0BBB858256FD}"/>
              </a:ext>
            </a:extLst>
          </p:cNvPr>
          <p:cNvSpPr/>
          <p:nvPr userDrawn="1"/>
        </p:nvSpPr>
        <p:spPr>
          <a:xfrm>
            <a:off x="9950824" y="262470"/>
            <a:ext cx="2079810" cy="48441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97205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5_Título y objetos">
    <p:spTree>
      <p:nvGrpSpPr>
        <p:cNvPr id="1" name=""/>
        <p:cNvGrpSpPr/>
        <p:nvPr/>
      </p:nvGrpSpPr>
      <p:grpSpPr>
        <a:xfrm>
          <a:off x="0" y="0"/>
          <a:ext cx="0" cy="0"/>
          <a:chOff x="0" y="0"/>
          <a:chExt cx="0" cy="0"/>
        </a:xfrm>
      </p:grpSpPr>
      <p:pic>
        <p:nvPicPr>
          <p:cNvPr id="7" name="Imagen 7">
            <a:extLst>
              <a:ext uri="{FF2B5EF4-FFF2-40B4-BE49-F238E27FC236}">
                <a16:creationId xmlns:a16="http://schemas.microsoft.com/office/drawing/2014/main" id="{595DC10B-1DC8-7632-DEB9-6E6CC82A4A2F}"/>
              </a:ext>
            </a:extLst>
          </p:cNvPr>
          <p:cNvPicPr>
            <a:picLocks noChangeAspect="1"/>
          </p:cNvPicPr>
          <p:nvPr userDrawn="1"/>
        </p:nvPicPr>
        <p:blipFill rotWithShape="1">
          <a:blip r:embed="rId2"/>
          <a:srcRect t="93347" b="2287"/>
          <a:stretch/>
        </p:blipFill>
        <p:spPr>
          <a:xfrm>
            <a:off x="1345985" y="6393276"/>
            <a:ext cx="10759440" cy="264256"/>
          </a:xfrm>
          <a:prstGeom prst="rect">
            <a:avLst/>
          </a:prstGeom>
        </p:spPr>
      </p:pic>
      <p:sp>
        <p:nvSpPr>
          <p:cNvPr id="3" name="Marcador de contenido 2">
            <a:extLst>
              <a:ext uri="{FF2B5EF4-FFF2-40B4-BE49-F238E27FC236}">
                <a16:creationId xmlns:a16="http://schemas.microsoft.com/office/drawing/2014/main" id="{DC00C318-0342-D3A9-8D62-FBBBBE1523AE}"/>
              </a:ext>
            </a:extLst>
          </p:cNvPr>
          <p:cNvSpPr>
            <a:spLocks noGrp="1"/>
          </p:cNvSpPr>
          <p:nvPr>
            <p:ph idx="1" hasCustomPrompt="1"/>
          </p:nvPr>
        </p:nvSpPr>
        <p:spPr>
          <a:xfrm>
            <a:off x="453889" y="1811557"/>
            <a:ext cx="11284224" cy="393443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dirty="0"/>
          </a:p>
        </p:txBody>
      </p:sp>
      <p:pic>
        <p:nvPicPr>
          <p:cNvPr id="10" name="Imagen 9">
            <a:extLst>
              <a:ext uri="{FF2B5EF4-FFF2-40B4-BE49-F238E27FC236}">
                <a16:creationId xmlns:a16="http://schemas.microsoft.com/office/drawing/2014/main" id="{14A4AA0C-E5CD-2441-D9BB-2CC06D0D185C}"/>
              </a:ext>
            </a:extLst>
          </p:cNvPr>
          <p:cNvPicPr>
            <a:picLocks noChangeAspect="1"/>
          </p:cNvPicPr>
          <p:nvPr userDrawn="1"/>
        </p:nvPicPr>
        <p:blipFill>
          <a:blip r:embed="rId3"/>
          <a:stretch>
            <a:fillRect/>
          </a:stretch>
        </p:blipFill>
        <p:spPr>
          <a:xfrm>
            <a:off x="460513" y="6285057"/>
            <a:ext cx="885472" cy="365125"/>
          </a:xfrm>
          <a:prstGeom prst="rect">
            <a:avLst/>
          </a:prstGeom>
        </p:spPr>
      </p:pic>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637617"/>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ítulo 1">
            <a:extLst>
              <a:ext uri="{FF2B5EF4-FFF2-40B4-BE49-F238E27FC236}">
                <a16:creationId xmlns:a16="http://schemas.microsoft.com/office/drawing/2014/main" id="{09F0968B-AD6C-2512-BE7B-E9AF2A179B8E}"/>
              </a:ext>
            </a:extLst>
          </p:cNvPr>
          <p:cNvSpPr>
            <a:spLocks noGrp="1"/>
          </p:cNvSpPr>
          <p:nvPr>
            <p:ph type="title" hasCustomPrompt="1"/>
          </p:nvPr>
        </p:nvSpPr>
        <p:spPr>
          <a:xfrm>
            <a:off x="453887" y="677520"/>
            <a:ext cx="9106673" cy="520313"/>
          </a:xfrm>
          <a:prstGeom prst="rect">
            <a:avLst/>
          </a:prstGeom>
        </p:spPr>
        <p:txBody>
          <a:bodyPr anchor="b" anchorCtr="0">
            <a:noAutofit/>
          </a:bodyPr>
          <a:lstStyle>
            <a:lvl1pPr>
              <a:defRPr sz="2600">
                <a:solidFill>
                  <a:srgbClr val="000D45"/>
                </a:solidFill>
              </a:defRPr>
            </a:lvl1pPr>
          </a:lstStyle>
          <a:p>
            <a:r>
              <a:rPr lang="es-MX"/>
              <a:t>Haz clic para modificar el estilo de título del patrón</a:t>
            </a:r>
          </a:p>
        </p:txBody>
      </p:sp>
      <p:sp>
        <p:nvSpPr>
          <p:cNvPr id="2" name="Marcador de pie de página 4">
            <a:extLst>
              <a:ext uri="{FF2B5EF4-FFF2-40B4-BE49-F238E27FC236}">
                <a16:creationId xmlns:a16="http://schemas.microsoft.com/office/drawing/2014/main" id="{3F53A8EF-2F27-F1BF-E00E-BB454E6C8FD1}"/>
              </a:ext>
            </a:extLst>
          </p:cNvPr>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dirty="0"/>
          </a:p>
        </p:txBody>
      </p:sp>
      <p:sp>
        <p:nvSpPr>
          <p:cNvPr id="4" name="TextBox 3">
            <a:extLst>
              <a:ext uri="{FF2B5EF4-FFF2-40B4-BE49-F238E27FC236}">
                <a16:creationId xmlns:a16="http://schemas.microsoft.com/office/drawing/2014/main" id="{7A5D2E19-CF37-6C9B-EBAC-694069DF46DC}"/>
              </a:ext>
            </a:extLst>
          </p:cNvPr>
          <p:cNvSpPr txBox="1"/>
          <p:nvPr userDrawn="1"/>
        </p:nvSpPr>
        <p:spPr>
          <a:xfrm>
            <a:off x="14623774" y="1391478"/>
            <a:ext cx="184731" cy="369332"/>
          </a:xfrm>
          <a:prstGeom prst="rect">
            <a:avLst/>
          </a:prstGeom>
          <a:noFill/>
        </p:spPr>
        <p:txBody>
          <a:bodyPr wrap="none" rtlCol="0" anchor="b" anchorCtr="0">
            <a:noAutofit/>
          </a:bodyPr>
          <a:lstStyle/>
          <a:p>
            <a:endParaRPr lang="en-US" dirty="0"/>
          </a:p>
        </p:txBody>
      </p:sp>
      <p:pic>
        <p:nvPicPr>
          <p:cNvPr id="5" name="Imagen 7">
            <a:extLst>
              <a:ext uri="{FF2B5EF4-FFF2-40B4-BE49-F238E27FC236}">
                <a16:creationId xmlns:a16="http://schemas.microsoft.com/office/drawing/2014/main" id="{26D73DD2-F9D9-D14F-4F31-4B43CAB47B01}"/>
              </a:ext>
            </a:extLst>
          </p:cNvPr>
          <p:cNvPicPr>
            <a:picLocks noChangeAspect="1"/>
          </p:cNvPicPr>
          <p:nvPr userDrawn="1"/>
        </p:nvPicPr>
        <p:blipFill rotWithShape="1">
          <a:blip r:embed="rId2"/>
          <a:srcRect l="79758" b="86246"/>
          <a:stretch/>
        </p:blipFill>
        <p:spPr>
          <a:xfrm>
            <a:off x="9724102" y="-9220"/>
            <a:ext cx="2467897" cy="943286"/>
          </a:xfrm>
          <a:prstGeom prst="rect">
            <a:avLst/>
          </a:prstGeom>
        </p:spPr>
      </p:pic>
    </p:spTree>
    <p:extLst>
      <p:ext uri="{BB962C8B-B14F-4D97-AF65-F5344CB8AC3E}">
        <p14:creationId xmlns:p14="http://schemas.microsoft.com/office/powerpoint/2010/main" val="21218409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dirty="0"/>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2" name="Marcador de contenido 2">
            <a:extLst>
              <a:ext uri="{FF2B5EF4-FFF2-40B4-BE49-F238E27FC236}">
                <a16:creationId xmlns:a16="http://schemas.microsoft.com/office/drawing/2014/main" id="{385BDB5D-790E-2119-B93C-1FE035FAD7F5}"/>
              </a:ext>
            </a:extLst>
          </p:cNvPr>
          <p:cNvSpPr>
            <a:spLocks noGrp="1"/>
          </p:cNvSpPr>
          <p:nvPr>
            <p:ph idx="13" hasCustomPrompt="1"/>
          </p:nvPr>
        </p:nvSpPr>
        <p:spPr>
          <a:xfrm>
            <a:off x="453889" y="1287878"/>
            <a:ext cx="11284224" cy="4529992"/>
          </a:xfrm>
        </p:spPr>
        <p:txBody>
          <a:bodyPr vert="horz" lIns="91440" tIns="45720" rIns="91440" bIns="45720" rtlCol="0">
            <a:normAutofit fontScale="92500" lnSpcReduction="20000"/>
          </a:bodyPr>
          <a:lstStyle>
            <a:lvl1pPr>
              <a:defRPr lang="es-MX" sz="1300" b="0" i="0" dirty="0" smtClean="0">
                <a:solidFill>
                  <a:srgbClr val="000D45"/>
                </a:solidFill>
                <a:latin typeface="Noto Sans Light" panose="020B0402040504020204" pitchFamily="34"/>
                <a:ea typeface="Noto Sans Light" panose="020B0402040504020204" pitchFamily="34"/>
                <a:cs typeface="Noto Sans Light" panose="020B0402040504020204" pitchFamily="34"/>
              </a:defRPr>
            </a:lvl1pPr>
            <a:lvl2pPr>
              <a:defRPr lang="es-MX" dirty="0" smtClean="0"/>
            </a:lvl2pPr>
            <a:lvl3pPr>
              <a:defRPr lang="es-MX" dirty="0" smtClean="0"/>
            </a:lvl3pPr>
            <a:lvl4pPr>
              <a:defRPr lang="es-MX" dirty="0" smtClean="0"/>
            </a:lvl4pPr>
            <a:lvl5pPr>
              <a:defRPr lang="es-MX" dirty="0"/>
            </a:lvl5pPr>
          </a:lstStyle>
          <a:p>
            <a:pPr algn="l">
              <a:lnSpc>
                <a:spcPct val="120000"/>
              </a:lnSpc>
            </a:pPr>
            <a:r>
              <a:rPr lang="es-MX" sz="1300" b="1">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lnSpc>
                <a:spcPct val="120000"/>
              </a:lnSpc>
            </a:pPr>
            <a:r>
              <a:rPr lang="es-MX" sz="1300">
                <a:solidFill>
                  <a:srgbClr val="000D45"/>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ct val="120000"/>
              </a:lnSpc>
            </a:pPr>
            <a:endParaRPr lang="es-MX" sz="1200">
              <a:solidFill>
                <a:srgbClr val="000D45"/>
              </a:solidFill>
            </a:endParaRPr>
          </a:p>
          <a:p>
            <a:pPr lvl="0">
              <a:lnSpc>
                <a:spcPct val="120000"/>
              </a:lnSpc>
            </a:pPr>
            <a:endParaRPr lang="es-MX"/>
          </a:p>
        </p:txBody>
      </p:sp>
      <p:pic>
        <p:nvPicPr>
          <p:cNvPr id="23" name="Imagen 8">
            <a:extLst>
              <a:ext uri="{FF2B5EF4-FFF2-40B4-BE49-F238E27FC236}">
                <a16:creationId xmlns:a16="http://schemas.microsoft.com/office/drawing/2014/main" id="{DBDC6338-8273-E02B-E802-2159CAC77CBB}"/>
              </a:ext>
            </a:extLst>
          </p:cNvPr>
          <p:cNvPicPr>
            <a:picLocks noChangeAspect="1"/>
          </p:cNvPicPr>
          <p:nvPr userDrawn="1"/>
        </p:nvPicPr>
        <p:blipFill>
          <a:blip r:embed="rId2"/>
          <a:stretch>
            <a:fillRect/>
          </a:stretch>
        </p:blipFill>
        <p:spPr>
          <a:xfrm>
            <a:off x="1245257" y="2864706"/>
            <a:ext cx="2979902" cy="2594708"/>
          </a:xfrm>
          <a:prstGeom prst="rect">
            <a:avLst/>
          </a:prstGeom>
        </p:spPr>
      </p:pic>
      <p:pic>
        <p:nvPicPr>
          <p:cNvPr id="24" name="Imagen 9">
            <a:extLst>
              <a:ext uri="{FF2B5EF4-FFF2-40B4-BE49-F238E27FC236}">
                <a16:creationId xmlns:a16="http://schemas.microsoft.com/office/drawing/2014/main" id="{74FA7D12-D289-600F-46A9-8703FB5B707A}"/>
              </a:ext>
            </a:extLst>
          </p:cNvPr>
          <p:cNvPicPr>
            <a:picLocks noChangeAspect="1"/>
          </p:cNvPicPr>
          <p:nvPr userDrawn="1"/>
        </p:nvPicPr>
        <p:blipFill>
          <a:blip r:embed="rId2"/>
          <a:stretch>
            <a:fillRect/>
          </a:stretch>
        </p:blipFill>
        <p:spPr>
          <a:xfrm>
            <a:off x="4650609" y="2864706"/>
            <a:ext cx="2979902" cy="2594708"/>
          </a:xfrm>
          <a:prstGeom prst="rect">
            <a:avLst/>
          </a:prstGeom>
        </p:spPr>
      </p:pic>
      <p:pic>
        <p:nvPicPr>
          <p:cNvPr id="25" name="Imagen 10">
            <a:extLst>
              <a:ext uri="{FF2B5EF4-FFF2-40B4-BE49-F238E27FC236}">
                <a16:creationId xmlns:a16="http://schemas.microsoft.com/office/drawing/2014/main" id="{36AD961E-2282-5B21-FCB8-3F9207E23DB4}"/>
              </a:ext>
            </a:extLst>
          </p:cNvPr>
          <p:cNvPicPr>
            <a:picLocks noChangeAspect="1"/>
          </p:cNvPicPr>
          <p:nvPr userDrawn="1"/>
        </p:nvPicPr>
        <p:blipFill>
          <a:blip r:embed="rId2"/>
          <a:stretch>
            <a:fillRect/>
          </a:stretch>
        </p:blipFill>
        <p:spPr>
          <a:xfrm>
            <a:off x="7866775" y="2864706"/>
            <a:ext cx="2979902" cy="2594708"/>
          </a:xfrm>
          <a:prstGeom prst="rect">
            <a:avLst/>
          </a:prstGeom>
        </p:spPr>
      </p:pic>
      <p:pic>
        <p:nvPicPr>
          <p:cNvPr id="26" name="Imagen 12">
            <a:extLst>
              <a:ext uri="{FF2B5EF4-FFF2-40B4-BE49-F238E27FC236}">
                <a16:creationId xmlns:a16="http://schemas.microsoft.com/office/drawing/2014/main" id="{AC2010D6-9998-6833-B0E5-8F4D61BA49E6}"/>
              </a:ext>
            </a:extLst>
          </p:cNvPr>
          <p:cNvPicPr>
            <a:picLocks noChangeAspect="1"/>
          </p:cNvPicPr>
          <p:nvPr userDrawn="1"/>
        </p:nvPicPr>
        <p:blipFill>
          <a:blip r:embed="rId3"/>
          <a:stretch>
            <a:fillRect/>
          </a:stretch>
        </p:blipFill>
        <p:spPr>
          <a:xfrm>
            <a:off x="8738309" y="3027106"/>
            <a:ext cx="1236834" cy="1177228"/>
          </a:xfrm>
          <a:prstGeom prst="rect">
            <a:avLst/>
          </a:prstGeom>
        </p:spPr>
      </p:pic>
      <p:pic>
        <p:nvPicPr>
          <p:cNvPr id="27" name="Imagen 14">
            <a:extLst>
              <a:ext uri="{FF2B5EF4-FFF2-40B4-BE49-F238E27FC236}">
                <a16:creationId xmlns:a16="http://schemas.microsoft.com/office/drawing/2014/main" id="{6F6CFCBC-496E-43A3-CFDB-0AA00F348813}"/>
              </a:ext>
            </a:extLst>
          </p:cNvPr>
          <p:cNvPicPr>
            <a:picLocks noChangeAspect="1"/>
          </p:cNvPicPr>
          <p:nvPr userDrawn="1"/>
        </p:nvPicPr>
        <p:blipFill>
          <a:blip r:embed="rId4"/>
          <a:stretch>
            <a:fillRect/>
          </a:stretch>
        </p:blipFill>
        <p:spPr>
          <a:xfrm>
            <a:off x="5522143" y="3027106"/>
            <a:ext cx="1236834" cy="1177228"/>
          </a:xfrm>
          <a:prstGeom prst="rect">
            <a:avLst/>
          </a:prstGeom>
        </p:spPr>
      </p:pic>
      <p:pic>
        <p:nvPicPr>
          <p:cNvPr id="28" name="Imagen 16">
            <a:extLst>
              <a:ext uri="{FF2B5EF4-FFF2-40B4-BE49-F238E27FC236}">
                <a16:creationId xmlns:a16="http://schemas.microsoft.com/office/drawing/2014/main" id="{9966F46C-F8FF-24F4-8991-B632D9C7F019}"/>
              </a:ext>
            </a:extLst>
          </p:cNvPr>
          <p:cNvPicPr>
            <a:picLocks noChangeAspect="1"/>
          </p:cNvPicPr>
          <p:nvPr userDrawn="1"/>
        </p:nvPicPr>
        <p:blipFill>
          <a:blip r:embed="rId5"/>
          <a:stretch>
            <a:fillRect/>
          </a:stretch>
        </p:blipFill>
        <p:spPr>
          <a:xfrm>
            <a:off x="2116846" y="3027106"/>
            <a:ext cx="1236834" cy="1177228"/>
          </a:xfrm>
          <a:prstGeom prst="rect">
            <a:avLst/>
          </a:prstGeom>
        </p:spPr>
      </p:pic>
      <p:sp>
        <p:nvSpPr>
          <p:cNvPr id="29" name="CuadroTexto 17">
            <a:extLst>
              <a:ext uri="{FF2B5EF4-FFF2-40B4-BE49-F238E27FC236}">
                <a16:creationId xmlns:a16="http://schemas.microsoft.com/office/drawing/2014/main" id="{426C91E1-C173-926B-53E9-720930A282CB}"/>
              </a:ext>
            </a:extLst>
          </p:cNvPr>
          <p:cNvSpPr txBox="1"/>
          <p:nvPr userDrawn="1"/>
        </p:nvSpPr>
        <p:spPr>
          <a:xfrm>
            <a:off x="1605346"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sit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amet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consectetur</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adipiscing</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elit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sed do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eiusmod</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tempor</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incididunt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ut</a:t>
            </a:r>
          </a:p>
        </p:txBody>
      </p:sp>
      <p:sp>
        <p:nvSpPr>
          <p:cNvPr id="30" name="CuadroTexto 18">
            <a:extLst>
              <a:ext uri="{FF2B5EF4-FFF2-40B4-BE49-F238E27FC236}">
                <a16:creationId xmlns:a16="http://schemas.microsoft.com/office/drawing/2014/main" id="{9939E1DD-D678-70D0-AA39-6A0E1708385C}"/>
              </a:ext>
            </a:extLst>
          </p:cNvPr>
          <p:cNvSpPr txBox="1"/>
          <p:nvPr userDrawn="1"/>
        </p:nvSpPr>
        <p:spPr>
          <a:xfrm>
            <a:off x="5010698"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sit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amet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consectetur</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adipiscing</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elit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sed do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eiusmod</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tempor</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incididunt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ut</a:t>
            </a:r>
          </a:p>
        </p:txBody>
      </p:sp>
      <p:sp>
        <p:nvSpPr>
          <p:cNvPr id="31" name="CuadroTexto 19">
            <a:extLst>
              <a:ext uri="{FF2B5EF4-FFF2-40B4-BE49-F238E27FC236}">
                <a16:creationId xmlns:a16="http://schemas.microsoft.com/office/drawing/2014/main" id="{DE82D28B-E106-9ED3-55C4-26C929D89DC6}"/>
              </a:ext>
            </a:extLst>
          </p:cNvPr>
          <p:cNvSpPr txBox="1"/>
          <p:nvPr userDrawn="1"/>
        </p:nvSpPr>
        <p:spPr>
          <a:xfrm>
            <a:off x="8226863"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sit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amet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consectetur</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adipiscing</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elit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sed do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eiusmod</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tempor</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a:t>
            </a:r>
            <a:r>
              <a:rPr lang="es-MX" sz="1200" dirty="0" err="1">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incididunt</a:t>
            </a: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 ut</a:t>
            </a:r>
          </a:p>
        </p:txBody>
      </p:sp>
      <p:sp>
        <p:nvSpPr>
          <p:cNvPr id="3" name="Marcador de pie de página 4">
            <a:extLst>
              <a:ext uri="{FF2B5EF4-FFF2-40B4-BE49-F238E27FC236}">
                <a16:creationId xmlns:a16="http://schemas.microsoft.com/office/drawing/2014/main" id="{99BD3017-1A97-0214-0BC4-1264FFC7684C}"/>
              </a:ext>
            </a:extLst>
          </p:cNvPr>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
        <p:nvSpPr>
          <p:cNvPr id="2" name="Title 1">
            <a:extLst>
              <a:ext uri="{FF2B5EF4-FFF2-40B4-BE49-F238E27FC236}">
                <a16:creationId xmlns:a16="http://schemas.microsoft.com/office/drawing/2014/main" id="{881B117A-4536-FC76-AF6F-6BE1C16D46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30074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1" name="Google Shape;305;p64">
            <a:extLst>
              <a:ext uri="{FF2B5EF4-FFF2-40B4-BE49-F238E27FC236}">
                <a16:creationId xmlns:a16="http://schemas.microsoft.com/office/drawing/2014/main" id="{53AB5D74-B13B-682B-F98B-8323080AF89E}"/>
              </a:ext>
            </a:extLst>
          </p:cNvPr>
          <p:cNvSpPr/>
          <p:nvPr userDrawn="1"/>
        </p:nvSpPr>
        <p:spPr>
          <a:xfrm>
            <a:off x="528982" y="3548058"/>
            <a:ext cx="2482107" cy="760417"/>
          </a:xfrm>
          <a:prstGeom prst="roundRect">
            <a:avLst>
              <a:gd name="adj" fmla="val 12630"/>
            </a:avLst>
          </a:prstGeom>
          <a:solidFill>
            <a:srgbClr val="375D8B"/>
          </a:solidFill>
          <a:ln w="28575">
            <a:solidFill>
              <a:schemeClr val="accent1"/>
            </a:solid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1</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2" name="Google Shape;305;p64">
            <a:extLst>
              <a:ext uri="{FF2B5EF4-FFF2-40B4-BE49-F238E27FC236}">
                <a16:creationId xmlns:a16="http://schemas.microsoft.com/office/drawing/2014/main" id="{9C798354-3C7D-8838-88CF-A052B088DEAD}"/>
              </a:ext>
            </a:extLst>
          </p:cNvPr>
          <p:cNvSpPr/>
          <p:nvPr userDrawn="1"/>
        </p:nvSpPr>
        <p:spPr>
          <a:xfrm>
            <a:off x="3123659" y="3548058"/>
            <a:ext cx="1520642" cy="760417"/>
          </a:xfrm>
          <a:prstGeom prst="roundRect">
            <a:avLst>
              <a:gd name="adj" fmla="val 14255"/>
            </a:avLst>
          </a:prstGeom>
          <a:solidFill>
            <a:srgbClr val="00C280"/>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2</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3" name="Google Shape;305;p64">
            <a:extLst>
              <a:ext uri="{FF2B5EF4-FFF2-40B4-BE49-F238E27FC236}">
                <a16:creationId xmlns:a16="http://schemas.microsoft.com/office/drawing/2014/main" id="{A79D0F7D-D93E-54A7-8F73-9C895EB1DF2E}"/>
              </a:ext>
            </a:extLst>
          </p:cNvPr>
          <p:cNvSpPr/>
          <p:nvPr userDrawn="1"/>
        </p:nvSpPr>
        <p:spPr>
          <a:xfrm>
            <a:off x="4756871" y="3548058"/>
            <a:ext cx="2053179" cy="760417"/>
          </a:xfrm>
          <a:prstGeom prst="roundRect">
            <a:avLst>
              <a:gd name="adj" fmla="val 14255"/>
            </a:avLst>
          </a:prstGeom>
          <a:solidFill>
            <a:srgbClr val="D3DBFF"/>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rgbClr val="375D8B"/>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3</a:t>
            </a:r>
            <a:endParaRPr lang="en-US" sz="1200" b="1" kern="0">
              <a:solidFill>
                <a:srgbClr val="375D8B"/>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4" name="Google Shape;305;p64">
            <a:extLst>
              <a:ext uri="{FF2B5EF4-FFF2-40B4-BE49-F238E27FC236}">
                <a16:creationId xmlns:a16="http://schemas.microsoft.com/office/drawing/2014/main" id="{3BD5B463-3386-61C2-E9B9-C09C6DC87C22}"/>
              </a:ext>
            </a:extLst>
          </p:cNvPr>
          <p:cNvSpPr/>
          <p:nvPr userDrawn="1"/>
        </p:nvSpPr>
        <p:spPr>
          <a:xfrm>
            <a:off x="6922618" y="3548058"/>
            <a:ext cx="1574424" cy="760417"/>
          </a:xfrm>
          <a:prstGeom prst="roundRect">
            <a:avLst>
              <a:gd name="adj" fmla="val 17504"/>
            </a:avLst>
          </a:prstGeom>
          <a:solidFill>
            <a:srgbClr val="000D45"/>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4</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5" name="Google Shape;305;p64">
            <a:extLst>
              <a:ext uri="{FF2B5EF4-FFF2-40B4-BE49-F238E27FC236}">
                <a16:creationId xmlns:a16="http://schemas.microsoft.com/office/drawing/2014/main" id="{4FA4BDA3-FAF1-559F-1107-5D9BD000048E}"/>
              </a:ext>
            </a:extLst>
          </p:cNvPr>
          <p:cNvSpPr/>
          <p:nvPr userDrawn="1"/>
        </p:nvSpPr>
        <p:spPr>
          <a:xfrm>
            <a:off x="8609612" y="3548058"/>
            <a:ext cx="2892748" cy="760417"/>
          </a:xfrm>
          <a:prstGeom prst="roundRect">
            <a:avLst>
              <a:gd name="adj" fmla="val 15879"/>
            </a:avLst>
          </a:prstGeom>
          <a:solidFill>
            <a:srgbClr val="00C280"/>
          </a:solidFill>
          <a:ln w="28575">
            <a:noFill/>
          </a:ln>
        </p:spPr>
        <p:txBody>
          <a:bodyPr spcFirstLastPara="1" wrap="square" lIns="0" tIns="0" rIns="0" bIns="0" anchor="ctr" anchorCtr="0">
            <a:noAutofit/>
          </a:bodyPr>
          <a:lstStyle/>
          <a:p>
            <a:pPr algn="ctr" defTabSz="609433">
              <a:lnSpc>
                <a:spcPts val="1400"/>
              </a:lnSpc>
              <a:buClr>
                <a:srgbClr val="FFFFFF"/>
              </a:buClr>
              <a:buSzPts val="1800"/>
              <a:defRPr/>
            </a:pPr>
            <a:r>
              <a:rPr lang="en-US" sz="14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Century Gothic"/>
              </a:rPr>
              <a:t>Stage 5</a:t>
            </a:r>
            <a:endParaRPr lang="en-US" sz="1200" b="1" kern="0">
              <a:solidFill>
                <a:schemeClr val="bg1"/>
              </a:solidFill>
              <a:latin typeface="Noto Sans ExtBd" panose="020B0502040504020204" pitchFamily="34" charset="0"/>
              <a:ea typeface="Noto Sans ExtBd" panose="020B0502040504020204" pitchFamily="34" charset="0"/>
              <a:cs typeface="Noto Sans ExtBd" panose="020B0502040504020204" pitchFamily="34" charset="0"/>
              <a:sym typeface="Arial"/>
            </a:endParaRPr>
          </a:p>
        </p:txBody>
      </p:sp>
      <p:sp>
        <p:nvSpPr>
          <p:cNvPr id="46" name="TextBox 45">
            <a:extLst>
              <a:ext uri="{FF2B5EF4-FFF2-40B4-BE49-F238E27FC236}">
                <a16:creationId xmlns:a16="http://schemas.microsoft.com/office/drawing/2014/main" id="{17E271B4-42C5-C237-81C0-3687BBBCAED0}"/>
              </a:ext>
            </a:extLst>
          </p:cNvPr>
          <p:cNvSpPr txBox="1"/>
          <p:nvPr userDrawn="1"/>
        </p:nvSpPr>
        <p:spPr>
          <a:xfrm>
            <a:off x="3123659" y="2538810"/>
            <a:ext cx="977823"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7" name="TextBox 46">
            <a:extLst>
              <a:ext uri="{FF2B5EF4-FFF2-40B4-BE49-F238E27FC236}">
                <a16:creationId xmlns:a16="http://schemas.microsoft.com/office/drawing/2014/main" id="{10937EE9-8F33-6CA4-10CE-0F1A21D9B049}"/>
              </a:ext>
            </a:extLst>
          </p:cNvPr>
          <p:cNvSpPr txBox="1"/>
          <p:nvPr userDrawn="1"/>
        </p:nvSpPr>
        <p:spPr>
          <a:xfrm>
            <a:off x="4756871" y="2538810"/>
            <a:ext cx="977823"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8" name="TextBox 47">
            <a:extLst>
              <a:ext uri="{FF2B5EF4-FFF2-40B4-BE49-F238E27FC236}">
                <a16:creationId xmlns:a16="http://schemas.microsoft.com/office/drawing/2014/main" id="{4F73B7C4-A669-6BFD-65AF-4E81CC241064}"/>
              </a:ext>
            </a:extLst>
          </p:cNvPr>
          <p:cNvSpPr txBox="1"/>
          <p:nvPr userDrawn="1"/>
        </p:nvSpPr>
        <p:spPr>
          <a:xfrm>
            <a:off x="6922620" y="2538810"/>
            <a:ext cx="977823"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9" name="TextBox 48">
            <a:extLst>
              <a:ext uri="{FF2B5EF4-FFF2-40B4-BE49-F238E27FC236}">
                <a16:creationId xmlns:a16="http://schemas.microsoft.com/office/drawing/2014/main" id="{022BB432-DDF4-0CFA-D860-F5EB4AEAB047}"/>
              </a:ext>
            </a:extLst>
          </p:cNvPr>
          <p:cNvSpPr txBox="1"/>
          <p:nvPr userDrawn="1"/>
        </p:nvSpPr>
        <p:spPr>
          <a:xfrm>
            <a:off x="8609614" y="2538810"/>
            <a:ext cx="977823"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2025</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cxnSp>
        <p:nvCxnSpPr>
          <p:cNvPr id="50" name="Straight Connector 49">
            <a:extLst>
              <a:ext uri="{FF2B5EF4-FFF2-40B4-BE49-F238E27FC236}">
                <a16:creationId xmlns:a16="http://schemas.microsoft.com/office/drawing/2014/main" id="{183CE8EA-A84C-1268-99BA-C22511FFD378}"/>
              </a:ext>
            </a:extLst>
          </p:cNvPr>
          <p:cNvCxnSpPr>
            <a:cxnSpLocks/>
          </p:cNvCxnSpPr>
          <p:nvPr userDrawn="1"/>
        </p:nvCxnSpPr>
        <p:spPr>
          <a:xfrm flipV="1">
            <a:off x="301108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5F685C2-5CF4-B5DF-CA88-70282A2E3801}"/>
              </a:ext>
            </a:extLst>
          </p:cNvPr>
          <p:cNvCxnSpPr>
            <a:cxnSpLocks/>
          </p:cNvCxnSpPr>
          <p:nvPr userDrawn="1"/>
        </p:nvCxnSpPr>
        <p:spPr>
          <a:xfrm flipV="1">
            <a:off x="4644301"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E8F8EF2-D538-9CA2-2B90-59C867B7040F}"/>
              </a:ext>
            </a:extLst>
          </p:cNvPr>
          <p:cNvCxnSpPr>
            <a:cxnSpLocks/>
          </p:cNvCxnSpPr>
          <p:nvPr userDrawn="1"/>
        </p:nvCxnSpPr>
        <p:spPr>
          <a:xfrm flipV="1">
            <a:off x="680266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630801B9-D35F-EA13-ACA5-8D3445C13153}"/>
              </a:ext>
            </a:extLst>
          </p:cNvPr>
          <p:cNvCxnSpPr>
            <a:cxnSpLocks/>
          </p:cNvCxnSpPr>
          <p:nvPr userDrawn="1"/>
        </p:nvCxnSpPr>
        <p:spPr>
          <a:xfrm flipV="1">
            <a:off x="848332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4" name="TextBox 10">
            <a:extLst>
              <a:ext uri="{FF2B5EF4-FFF2-40B4-BE49-F238E27FC236}">
                <a16:creationId xmlns:a16="http://schemas.microsoft.com/office/drawing/2014/main" id="{1B56EDDE-CEBC-E04B-00B8-3B530FE2E100}"/>
              </a:ext>
            </a:extLst>
          </p:cNvPr>
          <p:cNvSpPr txBox="1"/>
          <p:nvPr userDrawn="1"/>
        </p:nvSpPr>
        <p:spPr>
          <a:xfrm>
            <a:off x="528983" y="4611731"/>
            <a:ext cx="1905280" cy="6771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por</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labore et dolore magna. </a:t>
            </a:r>
          </a:p>
        </p:txBody>
      </p:sp>
      <p:sp>
        <p:nvSpPr>
          <p:cNvPr id="55" name="TextBox 10">
            <a:extLst>
              <a:ext uri="{FF2B5EF4-FFF2-40B4-BE49-F238E27FC236}">
                <a16:creationId xmlns:a16="http://schemas.microsoft.com/office/drawing/2014/main" id="{EDB16B51-FDE3-CD06-E9E7-9CB8AFCB2A7B}"/>
              </a:ext>
            </a:extLst>
          </p:cNvPr>
          <p:cNvSpPr txBox="1"/>
          <p:nvPr userDrawn="1"/>
        </p:nvSpPr>
        <p:spPr>
          <a:xfrm>
            <a:off x="3123927" y="4611731"/>
            <a:ext cx="1286796" cy="6771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lang="en-US" sz="1100">
                <a:solidFill>
                  <a:srgbClr val="000D45"/>
                </a:solidFill>
                <a:latin typeface="Noto Sans" panose="020B0502040504020204" pitchFamily="34" charset="0"/>
                <a:ea typeface="Noto Sans" panose="020B0502040504020204" pitchFamily="34" charset="0"/>
                <a:cs typeface="Noto Sans" panose="020B0502040504020204" pitchFamily="34" charset="0"/>
              </a:rPr>
              <a:t>.</a:t>
            </a:r>
            <a:endParaRPr sz="11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6" name="TextBox 10">
            <a:extLst>
              <a:ext uri="{FF2B5EF4-FFF2-40B4-BE49-F238E27FC236}">
                <a16:creationId xmlns:a16="http://schemas.microsoft.com/office/drawing/2014/main" id="{A5969C4C-E829-2817-13E1-0C05E326D40B}"/>
              </a:ext>
            </a:extLst>
          </p:cNvPr>
          <p:cNvSpPr txBox="1"/>
          <p:nvPr userDrawn="1"/>
        </p:nvSpPr>
        <p:spPr>
          <a:xfrm>
            <a:off x="4777700" y="4611731"/>
            <a:ext cx="1905280" cy="6771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por</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labore et dolore magna. </a:t>
            </a:r>
          </a:p>
        </p:txBody>
      </p:sp>
      <p:sp>
        <p:nvSpPr>
          <p:cNvPr id="57" name="TextBox 10">
            <a:extLst>
              <a:ext uri="{FF2B5EF4-FFF2-40B4-BE49-F238E27FC236}">
                <a16:creationId xmlns:a16="http://schemas.microsoft.com/office/drawing/2014/main" id="{7F6F8184-A330-73A5-24C5-1F5B756E8E84}"/>
              </a:ext>
            </a:extLst>
          </p:cNvPr>
          <p:cNvSpPr txBox="1"/>
          <p:nvPr userDrawn="1"/>
        </p:nvSpPr>
        <p:spPr>
          <a:xfrm>
            <a:off x="8663394" y="4611731"/>
            <a:ext cx="1905280" cy="6771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por</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labore et dolore magna. </a:t>
            </a:r>
          </a:p>
        </p:txBody>
      </p:sp>
      <p:sp>
        <p:nvSpPr>
          <p:cNvPr id="58" name="TextBox 10">
            <a:extLst>
              <a:ext uri="{FF2B5EF4-FFF2-40B4-BE49-F238E27FC236}">
                <a16:creationId xmlns:a16="http://schemas.microsoft.com/office/drawing/2014/main" id="{EDCEB5A9-A539-0799-0FD8-344EC1AA7619}"/>
              </a:ext>
            </a:extLst>
          </p:cNvPr>
          <p:cNvSpPr txBox="1"/>
          <p:nvPr userDrawn="1"/>
        </p:nvSpPr>
        <p:spPr>
          <a:xfrm>
            <a:off x="7009621" y="4611731"/>
            <a:ext cx="1286796" cy="67710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a:t>
            </a:r>
            <a:r>
              <a:rPr lang="en-US"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10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10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lang="en-US" sz="1100">
                <a:solidFill>
                  <a:srgbClr val="000D45"/>
                </a:solidFill>
                <a:latin typeface="Noto Sans" panose="020B0502040504020204" pitchFamily="34" charset="0"/>
                <a:ea typeface="Noto Sans" panose="020B0502040504020204" pitchFamily="34" charset="0"/>
                <a:cs typeface="Noto Sans" panose="020B0502040504020204" pitchFamily="34" charset="0"/>
              </a:rPr>
              <a:t>.</a:t>
            </a:r>
            <a:endParaRPr sz="11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59" name="TextBox 58">
            <a:extLst>
              <a:ext uri="{FF2B5EF4-FFF2-40B4-BE49-F238E27FC236}">
                <a16:creationId xmlns:a16="http://schemas.microsoft.com/office/drawing/2014/main" id="{33AE009A-898E-AE67-CD93-943AE1AA08C8}"/>
              </a:ext>
            </a:extLst>
          </p:cNvPr>
          <p:cNvSpPr txBox="1"/>
          <p:nvPr userDrawn="1"/>
        </p:nvSpPr>
        <p:spPr>
          <a:xfrm>
            <a:off x="657507" y="2538810"/>
            <a:ext cx="977823"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Month</a:t>
            </a:r>
          </a:p>
          <a:p>
            <a:pPr defTabSz="1170137">
              <a:defRPr sz="1900">
                <a:solidFill>
                  <a:srgbClr val="041E42"/>
                </a:solidFill>
                <a:latin typeface="Bogle Regular"/>
                <a:ea typeface="Bogle Regular"/>
                <a:cs typeface="Bogle Regular"/>
                <a:sym typeface="Bogle Regular"/>
              </a:defRPr>
            </a:pPr>
            <a:r>
              <a:rPr lang="en-US" sz="1200">
                <a:solidFill>
                  <a:srgbClr val="000D45"/>
                </a:solidFill>
                <a:latin typeface="Noto Sans" panose="020B0502040504020204" pitchFamily="34" charset="0"/>
                <a:ea typeface="Noto Sans" panose="020B0502040504020204" pitchFamily="34" charset="0"/>
                <a:cs typeface="Noto Sans" panose="020B0502040504020204" pitchFamily="34" charset="0"/>
              </a:rPr>
              <a:t>2024</a:t>
            </a:r>
            <a:endParaRPr sz="12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cxnSp>
        <p:nvCxnSpPr>
          <p:cNvPr id="60" name="Straight Connector 59">
            <a:extLst>
              <a:ext uri="{FF2B5EF4-FFF2-40B4-BE49-F238E27FC236}">
                <a16:creationId xmlns:a16="http://schemas.microsoft.com/office/drawing/2014/main" id="{DC83FB14-FA3C-62F4-69FF-4931A9C70B04}"/>
              </a:ext>
            </a:extLst>
          </p:cNvPr>
          <p:cNvCxnSpPr>
            <a:cxnSpLocks/>
          </p:cNvCxnSpPr>
          <p:nvPr userDrawn="1"/>
        </p:nvCxnSpPr>
        <p:spPr>
          <a:xfrm flipV="1">
            <a:off x="54493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2" name="Subtítulo 2">
            <a:extLst>
              <a:ext uri="{FF2B5EF4-FFF2-40B4-BE49-F238E27FC236}">
                <a16:creationId xmlns:a16="http://schemas.microsoft.com/office/drawing/2014/main" id="{820449EE-8048-6F15-2270-6C19A28F7E9E}"/>
              </a:ext>
            </a:extLst>
          </p:cNvPr>
          <p:cNvSpPr txBox="1">
            <a:spLocks/>
          </p:cNvSpPr>
          <p:nvPr userDrawn="1"/>
        </p:nvSpPr>
        <p:spPr>
          <a:xfrm>
            <a:off x="505616" y="1304521"/>
            <a:ext cx="9480331" cy="8610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sit</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ut labore et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dolore</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magna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aliqua</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Ut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enim</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ad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minim</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veniam</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quis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nostrud</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exercitation</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ullamco</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laboris</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nisi</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ut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aliquip</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ex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ea</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commodo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consequat</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Duis</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aute</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irure</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dolor in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reprehenderit</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in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voluptate</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velit</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esse</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cillum</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dolore</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eu</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fugiat</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nulla</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lang="es-MX" sz="1200" dirty="0" err="1">
                <a:solidFill>
                  <a:srgbClr val="000D45"/>
                </a:solidFill>
                <a:latin typeface="Noto Sans" panose="020B0502040504020204" pitchFamily="34" charset="0"/>
                <a:ea typeface="Noto Sans" panose="020B0502040504020204" pitchFamily="34" charset="0"/>
                <a:cs typeface="Noto Sans" panose="020B0502040504020204" pitchFamily="34" charset="0"/>
              </a:rPr>
              <a:t>pariatur</a:t>
            </a:r>
            <a:r>
              <a:rPr lang="es-MX"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 </a:t>
            </a:r>
          </a:p>
        </p:txBody>
      </p:sp>
      <p:sp>
        <p:nvSpPr>
          <p:cNvPr id="2" name="Title 1">
            <a:extLst>
              <a:ext uri="{FF2B5EF4-FFF2-40B4-BE49-F238E27FC236}">
                <a16:creationId xmlns:a16="http://schemas.microsoft.com/office/drawing/2014/main" id="{A7BDE72B-3873-493F-AD04-228AC47CA70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32807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pic>
        <p:nvPicPr>
          <p:cNvPr id="2" name="Imagen 10">
            <a:extLst>
              <a:ext uri="{FF2B5EF4-FFF2-40B4-BE49-F238E27FC236}">
                <a16:creationId xmlns:a16="http://schemas.microsoft.com/office/drawing/2014/main" id="{77C3BD71-B2BB-A9F8-4F20-2C8BB0C7531F}"/>
              </a:ext>
            </a:extLst>
          </p:cNvPr>
          <p:cNvPicPr>
            <a:picLocks noChangeAspect="1"/>
          </p:cNvPicPr>
          <p:nvPr userDrawn="1"/>
        </p:nvPicPr>
        <p:blipFill>
          <a:blip r:embed="rId2"/>
          <a:stretch>
            <a:fillRect/>
          </a:stretch>
        </p:blipFill>
        <p:spPr>
          <a:xfrm>
            <a:off x="473016" y="1361763"/>
            <a:ext cx="2743200" cy="4549706"/>
          </a:xfrm>
          <a:prstGeom prst="rect">
            <a:avLst/>
          </a:prstGeom>
        </p:spPr>
      </p:pic>
      <p:pic>
        <p:nvPicPr>
          <p:cNvPr id="3" name="Imagen 11">
            <a:extLst>
              <a:ext uri="{FF2B5EF4-FFF2-40B4-BE49-F238E27FC236}">
                <a16:creationId xmlns:a16="http://schemas.microsoft.com/office/drawing/2014/main" id="{69BCFBFB-2800-0734-6203-9336CBCB3DBB}"/>
              </a:ext>
            </a:extLst>
          </p:cNvPr>
          <p:cNvPicPr>
            <a:picLocks noChangeAspect="1"/>
          </p:cNvPicPr>
          <p:nvPr userDrawn="1"/>
        </p:nvPicPr>
        <p:blipFill>
          <a:blip r:embed="rId2"/>
          <a:stretch>
            <a:fillRect/>
          </a:stretch>
        </p:blipFill>
        <p:spPr>
          <a:xfrm>
            <a:off x="3167654" y="1361763"/>
            <a:ext cx="2743200" cy="4549706"/>
          </a:xfrm>
          <a:prstGeom prst="rect">
            <a:avLst/>
          </a:prstGeom>
        </p:spPr>
      </p:pic>
      <p:pic>
        <p:nvPicPr>
          <p:cNvPr id="4" name="Imagen 12">
            <a:extLst>
              <a:ext uri="{FF2B5EF4-FFF2-40B4-BE49-F238E27FC236}">
                <a16:creationId xmlns:a16="http://schemas.microsoft.com/office/drawing/2014/main" id="{74388591-4997-DDA3-BFE8-363D32F267D3}"/>
              </a:ext>
            </a:extLst>
          </p:cNvPr>
          <p:cNvPicPr>
            <a:picLocks noChangeAspect="1"/>
          </p:cNvPicPr>
          <p:nvPr userDrawn="1"/>
        </p:nvPicPr>
        <p:blipFill>
          <a:blip r:embed="rId2"/>
          <a:stretch>
            <a:fillRect/>
          </a:stretch>
        </p:blipFill>
        <p:spPr>
          <a:xfrm>
            <a:off x="5923015" y="1361763"/>
            <a:ext cx="2743200" cy="4549706"/>
          </a:xfrm>
          <a:prstGeom prst="rect">
            <a:avLst/>
          </a:prstGeom>
        </p:spPr>
      </p:pic>
      <p:pic>
        <p:nvPicPr>
          <p:cNvPr id="5" name="Imagen 13">
            <a:extLst>
              <a:ext uri="{FF2B5EF4-FFF2-40B4-BE49-F238E27FC236}">
                <a16:creationId xmlns:a16="http://schemas.microsoft.com/office/drawing/2014/main" id="{E15847F2-CD7F-5A71-B877-359C708AB727}"/>
              </a:ext>
            </a:extLst>
          </p:cNvPr>
          <p:cNvPicPr>
            <a:picLocks noChangeAspect="1"/>
          </p:cNvPicPr>
          <p:nvPr userDrawn="1"/>
        </p:nvPicPr>
        <p:blipFill>
          <a:blip r:embed="rId2"/>
          <a:stretch>
            <a:fillRect/>
          </a:stretch>
        </p:blipFill>
        <p:spPr>
          <a:xfrm>
            <a:off x="8569972" y="1361763"/>
            <a:ext cx="2743200" cy="4549706"/>
          </a:xfrm>
          <a:prstGeom prst="rect">
            <a:avLst/>
          </a:prstGeom>
        </p:spPr>
      </p:pic>
      <p:sp>
        <p:nvSpPr>
          <p:cNvPr id="7" name="TextBox 6">
            <a:extLst>
              <a:ext uri="{FF2B5EF4-FFF2-40B4-BE49-F238E27FC236}">
                <a16:creationId xmlns:a16="http://schemas.microsoft.com/office/drawing/2014/main" id="{10876AFD-38F0-65EA-165C-99591C7D86C6}"/>
              </a:ext>
            </a:extLst>
          </p:cNvPr>
          <p:cNvSpPr txBox="1"/>
          <p:nvPr userDrawn="1"/>
        </p:nvSpPr>
        <p:spPr>
          <a:xfrm>
            <a:off x="776851" y="1489226"/>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01</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1" name="TextBox 10">
            <a:extLst>
              <a:ext uri="{FF2B5EF4-FFF2-40B4-BE49-F238E27FC236}">
                <a16:creationId xmlns:a16="http://schemas.microsoft.com/office/drawing/2014/main" id="{4A2B5C0F-003A-0768-2EEC-0AF31615B1A1}"/>
              </a:ext>
            </a:extLst>
          </p:cNvPr>
          <p:cNvSpPr txBox="1"/>
          <p:nvPr userDrawn="1"/>
        </p:nvSpPr>
        <p:spPr>
          <a:xfrm>
            <a:off x="3406509" y="1489226"/>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02</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3" name="TextBox 12">
            <a:extLst>
              <a:ext uri="{FF2B5EF4-FFF2-40B4-BE49-F238E27FC236}">
                <a16:creationId xmlns:a16="http://schemas.microsoft.com/office/drawing/2014/main" id="{642538C0-1386-2CBE-58F7-4A43E642CF1A}"/>
              </a:ext>
            </a:extLst>
          </p:cNvPr>
          <p:cNvSpPr txBox="1"/>
          <p:nvPr userDrawn="1"/>
        </p:nvSpPr>
        <p:spPr>
          <a:xfrm>
            <a:off x="6096000" y="1489225"/>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03</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6" name="TextBox 15">
            <a:extLst>
              <a:ext uri="{FF2B5EF4-FFF2-40B4-BE49-F238E27FC236}">
                <a16:creationId xmlns:a16="http://schemas.microsoft.com/office/drawing/2014/main" id="{FCD48CBE-483E-0717-7940-ADDD8DBBACD7}"/>
              </a:ext>
            </a:extLst>
          </p:cNvPr>
          <p:cNvSpPr txBox="1"/>
          <p:nvPr userDrawn="1"/>
        </p:nvSpPr>
        <p:spPr>
          <a:xfrm>
            <a:off x="8839200" y="1489226"/>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04</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Headline</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17" name="TextBox 10">
            <a:extLst>
              <a:ext uri="{FF2B5EF4-FFF2-40B4-BE49-F238E27FC236}">
                <a16:creationId xmlns:a16="http://schemas.microsoft.com/office/drawing/2014/main" id="{37930C56-01CF-E68D-5E36-B8CBAF3C5AF5}"/>
              </a:ext>
            </a:extLst>
          </p:cNvPr>
          <p:cNvSpPr txBox="1"/>
          <p:nvPr userDrawn="1"/>
        </p:nvSpPr>
        <p:spPr>
          <a:xfrm>
            <a:off x="1077308" y="3442304"/>
            <a:ext cx="1622425" cy="15081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8" name="TextBox 10">
            <a:extLst>
              <a:ext uri="{FF2B5EF4-FFF2-40B4-BE49-F238E27FC236}">
                <a16:creationId xmlns:a16="http://schemas.microsoft.com/office/drawing/2014/main" id="{957A28BE-1C8A-CDEB-469E-47369E9FC737}"/>
              </a:ext>
            </a:extLst>
          </p:cNvPr>
          <p:cNvSpPr txBox="1"/>
          <p:nvPr userDrawn="1"/>
        </p:nvSpPr>
        <p:spPr>
          <a:xfrm>
            <a:off x="3772820" y="3442304"/>
            <a:ext cx="1622425" cy="15081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19" name="TextBox 10">
            <a:extLst>
              <a:ext uri="{FF2B5EF4-FFF2-40B4-BE49-F238E27FC236}">
                <a16:creationId xmlns:a16="http://schemas.microsoft.com/office/drawing/2014/main" id="{C46AEC24-E8A7-E364-6E7C-A150529215F0}"/>
              </a:ext>
            </a:extLst>
          </p:cNvPr>
          <p:cNvSpPr txBox="1"/>
          <p:nvPr userDrawn="1"/>
        </p:nvSpPr>
        <p:spPr>
          <a:xfrm>
            <a:off x="6483402" y="3442304"/>
            <a:ext cx="1622425" cy="15081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20" name="TextBox 10">
            <a:extLst>
              <a:ext uri="{FF2B5EF4-FFF2-40B4-BE49-F238E27FC236}">
                <a16:creationId xmlns:a16="http://schemas.microsoft.com/office/drawing/2014/main" id="{4905661D-0164-B77F-9ACB-95442064A722}"/>
              </a:ext>
            </a:extLst>
          </p:cNvPr>
          <p:cNvSpPr txBox="1"/>
          <p:nvPr userDrawn="1"/>
        </p:nvSpPr>
        <p:spPr>
          <a:xfrm>
            <a:off x="9130359" y="3442304"/>
            <a:ext cx="1622425" cy="15081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defTabSz="1170137">
              <a:defRPr sz="1900">
                <a:solidFill>
                  <a:srgbClr val="041E42"/>
                </a:solidFill>
                <a:latin typeface="Bogle Regular"/>
                <a:ea typeface="Bogle Regular"/>
                <a:cs typeface="Bogle Regular"/>
                <a:sym typeface="Bogle Regular"/>
              </a:defRPr>
            </a:pP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amet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consectetur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adipiscing</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elit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sed do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eiusmod</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tempor</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incididunt</a:t>
            </a:r>
            <a:r>
              <a:rPr sz="1400">
                <a:solidFill>
                  <a:srgbClr val="000D45"/>
                </a:solidFill>
                <a:latin typeface="Noto Sans" panose="020B0502040504020204" pitchFamily="34" charset="0"/>
                <a:ea typeface="Noto Sans" panose="020B0502040504020204" pitchFamily="34" charset="0"/>
                <a:cs typeface="Noto Sans" panose="020B0502040504020204" pitchFamily="34" charset="0"/>
              </a:rPr>
              <a:t> </a:t>
            </a:r>
            <a:r>
              <a:rPr sz="1400" err="1">
                <a:solidFill>
                  <a:srgbClr val="000D45"/>
                </a:solidFill>
                <a:latin typeface="Noto Sans" panose="020B0502040504020204" pitchFamily="34" charset="0"/>
                <a:ea typeface="Noto Sans" panose="020B0502040504020204" pitchFamily="34" charset="0"/>
                <a:cs typeface="Noto Sans" panose="020B0502040504020204" pitchFamily="34" charset="0"/>
              </a:rPr>
              <a:t>ut</a:t>
            </a:r>
            <a:r>
              <a:rPr lang="en-US" sz="1400">
                <a:solidFill>
                  <a:srgbClr val="000D45"/>
                </a:solidFill>
                <a:latin typeface="Noto Sans" panose="020B0502040504020204" pitchFamily="34" charset="0"/>
                <a:ea typeface="Noto Sans" panose="020B0502040504020204" pitchFamily="34" charset="0"/>
                <a:cs typeface="Noto Sans" panose="020B0502040504020204" pitchFamily="34" charset="0"/>
              </a:rPr>
              <a:t> labore.</a:t>
            </a:r>
            <a:endParaRPr sz="140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21" name="Imagen 23">
            <a:extLst>
              <a:ext uri="{FF2B5EF4-FFF2-40B4-BE49-F238E27FC236}">
                <a16:creationId xmlns:a16="http://schemas.microsoft.com/office/drawing/2014/main" id="{E8BFF388-BDF8-E37D-8E8F-3DAE2853D424}"/>
              </a:ext>
            </a:extLst>
          </p:cNvPr>
          <p:cNvPicPr>
            <a:picLocks noChangeAspect="1"/>
          </p:cNvPicPr>
          <p:nvPr userDrawn="1"/>
        </p:nvPicPr>
        <p:blipFill>
          <a:blip r:embed="rId3"/>
          <a:stretch>
            <a:fillRect/>
          </a:stretch>
        </p:blipFill>
        <p:spPr>
          <a:xfrm>
            <a:off x="9173698" y="2135231"/>
            <a:ext cx="1429537" cy="1360644"/>
          </a:xfrm>
          <a:prstGeom prst="rect">
            <a:avLst/>
          </a:prstGeom>
        </p:spPr>
      </p:pic>
      <p:pic>
        <p:nvPicPr>
          <p:cNvPr id="22" name="Imagen 26">
            <a:extLst>
              <a:ext uri="{FF2B5EF4-FFF2-40B4-BE49-F238E27FC236}">
                <a16:creationId xmlns:a16="http://schemas.microsoft.com/office/drawing/2014/main" id="{23DC74A3-61B3-2676-22A8-61C4946FB456}"/>
              </a:ext>
            </a:extLst>
          </p:cNvPr>
          <p:cNvPicPr>
            <a:picLocks noChangeAspect="1"/>
          </p:cNvPicPr>
          <p:nvPr userDrawn="1"/>
        </p:nvPicPr>
        <p:blipFill>
          <a:blip r:embed="rId4"/>
          <a:stretch>
            <a:fillRect/>
          </a:stretch>
        </p:blipFill>
        <p:spPr>
          <a:xfrm>
            <a:off x="6482124" y="2135231"/>
            <a:ext cx="1429537" cy="1360644"/>
          </a:xfrm>
          <a:prstGeom prst="rect">
            <a:avLst/>
          </a:prstGeom>
        </p:spPr>
      </p:pic>
      <p:pic>
        <p:nvPicPr>
          <p:cNvPr id="23" name="Imagen 29">
            <a:extLst>
              <a:ext uri="{FF2B5EF4-FFF2-40B4-BE49-F238E27FC236}">
                <a16:creationId xmlns:a16="http://schemas.microsoft.com/office/drawing/2014/main" id="{B16EA38A-4EA3-E8D9-776F-BE5C59739D96}"/>
              </a:ext>
            </a:extLst>
          </p:cNvPr>
          <p:cNvPicPr>
            <a:picLocks noChangeAspect="1"/>
          </p:cNvPicPr>
          <p:nvPr userDrawn="1"/>
        </p:nvPicPr>
        <p:blipFill>
          <a:blip r:embed="rId5"/>
          <a:stretch>
            <a:fillRect/>
          </a:stretch>
        </p:blipFill>
        <p:spPr>
          <a:xfrm>
            <a:off x="3671182" y="2135231"/>
            <a:ext cx="1429537" cy="1360644"/>
          </a:xfrm>
          <a:prstGeom prst="rect">
            <a:avLst/>
          </a:prstGeom>
        </p:spPr>
      </p:pic>
      <p:pic>
        <p:nvPicPr>
          <p:cNvPr id="24" name="Imagen 31">
            <a:extLst>
              <a:ext uri="{FF2B5EF4-FFF2-40B4-BE49-F238E27FC236}">
                <a16:creationId xmlns:a16="http://schemas.microsoft.com/office/drawing/2014/main" id="{68CB3467-BDD3-413C-81B7-5A7E5ABCB1CC}"/>
              </a:ext>
            </a:extLst>
          </p:cNvPr>
          <p:cNvPicPr>
            <a:picLocks noChangeAspect="1"/>
          </p:cNvPicPr>
          <p:nvPr userDrawn="1"/>
        </p:nvPicPr>
        <p:blipFill>
          <a:blip r:embed="rId6"/>
          <a:stretch>
            <a:fillRect/>
          </a:stretch>
        </p:blipFill>
        <p:spPr>
          <a:xfrm>
            <a:off x="1138394" y="2135231"/>
            <a:ext cx="1429537" cy="1360644"/>
          </a:xfrm>
          <a:prstGeom prst="rect">
            <a:avLst/>
          </a:prstGeom>
        </p:spPr>
      </p:pic>
      <p:sp>
        <p:nvSpPr>
          <p:cNvPr id="25" name="Title 24">
            <a:extLst>
              <a:ext uri="{FF2B5EF4-FFF2-40B4-BE49-F238E27FC236}">
                <a16:creationId xmlns:a16="http://schemas.microsoft.com/office/drawing/2014/main" id="{CE4C1CE1-BB13-57C7-6955-C0A7A64C33A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93493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5" name="TextBox 14">
            <a:extLst>
              <a:ext uri="{FF2B5EF4-FFF2-40B4-BE49-F238E27FC236}">
                <a16:creationId xmlns:a16="http://schemas.microsoft.com/office/drawing/2014/main" id="{A8E372EB-6C93-0F65-395E-E137F957DFEE}"/>
              </a:ext>
            </a:extLst>
          </p:cNvPr>
          <p:cNvSpPr txBox="1"/>
          <p:nvPr userDrawn="1"/>
        </p:nvSpPr>
        <p:spPr>
          <a:xfrm>
            <a:off x="776851" y="1733351"/>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01</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Primary</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26" name="TextBox 14">
            <a:extLst>
              <a:ext uri="{FF2B5EF4-FFF2-40B4-BE49-F238E27FC236}">
                <a16:creationId xmlns:a16="http://schemas.microsoft.com/office/drawing/2014/main" id="{B61A661F-45F1-1A6F-50A4-8739C121D22D}"/>
              </a:ext>
            </a:extLst>
          </p:cNvPr>
          <p:cNvSpPr txBox="1"/>
          <p:nvPr userDrawn="1"/>
        </p:nvSpPr>
        <p:spPr>
          <a:xfrm>
            <a:off x="776851" y="3441817"/>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02</a:t>
            </a:r>
          </a:p>
          <a:p>
            <a:r>
              <a:rPr lang="en-US" sz="18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Secondary</a:t>
            </a:r>
            <a:endPar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endParaRPr>
          </a:p>
        </p:txBody>
      </p:sp>
      <p:sp>
        <p:nvSpPr>
          <p:cNvPr id="27" name="TextBox 14">
            <a:extLst>
              <a:ext uri="{FF2B5EF4-FFF2-40B4-BE49-F238E27FC236}">
                <a16:creationId xmlns:a16="http://schemas.microsoft.com/office/drawing/2014/main" id="{46DC01B6-84BA-6B74-9388-F8935EF43BA1}"/>
              </a:ext>
            </a:extLst>
          </p:cNvPr>
          <p:cNvSpPr txBox="1"/>
          <p:nvPr userDrawn="1"/>
        </p:nvSpPr>
        <p:spPr>
          <a:xfrm>
            <a:off x="776851" y="4936233"/>
            <a:ext cx="2098535" cy="707856"/>
          </a:xfrm>
          <a:prstGeom prst="rect">
            <a:avLst/>
          </a:prstGeom>
          <a:noFill/>
        </p:spPr>
        <p:txBody>
          <a:bodyPr wrap="square" lIns="137142" tIns="228570">
            <a:spAutoFit/>
          </a:bodyPr>
          <a:lstStyle/>
          <a:p>
            <a:r>
              <a:rPr lang="en-US" sz="1000"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03</a:t>
            </a:r>
          </a:p>
          <a:p>
            <a:r>
              <a:rPr lang="es-MX" b="1" spc="-25">
                <a:solidFill>
                  <a:srgbClr val="000D45"/>
                </a:solidFill>
                <a:latin typeface="Noto Sans ExtBd" panose="020B0502040504020204" pitchFamily="34" charset="0"/>
                <a:ea typeface="Noto Sans ExtBd" panose="020B0502040504020204" pitchFamily="34" charset="0"/>
                <a:cs typeface="Noto Sans ExtBd" panose="020B0502040504020204" pitchFamily="34" charset="0"/>
              </a:rPr>
              <a:t>Highlights</a:t>
            </a:r>
          </a:p>
        </p:txBody>
      </p:sp>
      <p:pic>
        <p:nvPicPr>
          <p:cNvPr id="28" name="Imagen 20">
            <a:extLst>
              <a:ext uri="{FF2B5EF4-FFF2-40B4-BE49-F238E27FC236}">
                <a16:creationId xmlns:a16="http://schemas.microsoft.com/office/drawing/2014/main" id="{A8AEB972-A195-8C69-CB0A-26053EE527FB}"/>
              </a:ext>
            </a:extLst>
          </p:cNvPr>
          <p:cNvPicPr>
            <a:picLocks noChangeAspect="1"/>
          </p:cNvPicPr>
          <p:nvPr userDrawn="1"/>
        </p:nvPicPr>
        <p:blipFill>
          <a:blip r:embed="rId2"/>
          <a:stretch>
            <a:fillRect/>
          </a:stretch>
        </p:blipFill>
        <p:spPr>
          <a:xfrm>
            <a:off x="2910908" y="4936233"/>
            <a:ext cx="7772400" cy="1016265"/>
          </a:xfrm>
          <a:prstGeom prst="rect">
            <a:avLst/>
          </a:prstGeom>
        </p:spPr>
      </p:pic>
      <p:pic>
        <p:nvPicPr>
          <p:cNvPr id="29" name="Imagen 24">
            <a:extLst>
              <a:ext uri="{FF2B5EF4-FFF2-40B4-BE49-F238E27FC236}">
                <a16:creationId xmlns:a16="http://schemas.microsoft.com/office/drawing/2014/main" id="{B81C9E60-8EC6-6B48-CB19-A329CE67625D}"/>
              </a:ext>
            </a:extLst>
          </p:cNvPr>
          <p:cNvPicPr>
            <a:picLocks noChangeAspect="1"/>
          </p:cNvPicPr>
          <p:nvPr userDrawn="1"/>
        </p:nvPicPr>
        <p:blipFill>
          <a:blip r:embed="rId3"/>
          <a:stretch>
            <a:fillRect/>
          </a:stretch>
        </p:blipFill>
        <p:spPr>
          <a:xfrm>
            <a:off x="2910908" y="3295718"/>
            <a:ext cx="7772400" cy="1396920"/>
          </a:xfrm>
          <a:prstGeom prst="rect">
            <a:avLst/>
          </a:prstGeom>
        </p:spPr>
      </p:pic>
      <p:pic>
        <p:nvPicPr>
          <p:cNvPr id="30" name="Imagen 28">
            <a:extLst>
              <a:ext uri="{FF2B5EF4-FFF2-40B4-BE49-F238E27FC236}">
                <a16:creationId xmlns:a16="http://schemas.microsoft.com/office/drawing/2014/main" id="{100421EB-9299-0B4C-4564-62B2D6EFEDE2}"/>
              </a:ext>
            </a:extLst>
          </p:cNvPr>
          <p:cNvPicPr>
            <a:picLocks noChangeAspect="1"/>
          </p:cNvPicPr>
          <p:nvPr userDrawn="1"/>
        </p:nvPicPr>
        <p:blipFill rotWithShape="1">
          <a:blip r:embed="rId4"/>
          <a:srcRect b="20305"/>
          <a:stretch/>
        </p:blipFill>
        <p:spPr>
          <a:xfrm>
            <a:off x="2875386" y="1448607"/>
            <a:ext cx="7772400" cy="1603516"/>
          </a:xfrm>
          <a:prstGeom prst="rect">
            <a:avLst/>
          </a:prstGeom>
        </p:spPr>
      </p:pic>
      <p:sp>
        <p:nvSpPr>
          <p:cNvPr id="2" name="Title 1">
            <a:extLst>
              <a:ext uri="{FF2B5EF4-FFF2-40B4-BE49-F238E27FC236}">
                <a16:creationId xmlns:a16="http://schemas.microsoft.com/office/drawing/2014/main" id="{25F518FF-E280-65B5-DA73-818CE27A694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21122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EA602-4F0D-F509-E09E-3A20233B61CF}"/>
              </a:ext>
            </a:extLst>
          </p:cNvPr>
          <p:cNvSpPr>
            <a:spLocks noGrp="1"/>
          </p:cNvSpPr>
          <p:nvPr>
            <p:ph type="title"/>
          </p:nvPr>
        </p:nvSpPr>
        <p:spPr>
          <a:xfrm>
            <a:off x="831850" y="1709738"/>
            <a:ext cx="10515600" cy="2852737"/>
          </a:xfrm>
          <a:prstGeom prst="rect">
            <a:avLst/>
          </a:prstGeom>
        </p:spPr>
        <p:txBody>
          <a:bodyPr anchor="b">
            <a:normAutofit/>
          </a:bodyPr>
          <a:lstStyle>
            <a:lvl1pPr algn="ctr">
              <a:defRPr sz="2800">
                <a:solidFill>
                  <a:schemeClr val="tx2"/>
                </a:solidFill>
              </a:defRPr>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42C54C1B-5409-3A2B-9265-3FDE36548178}"/>
              </a:ext>
            </a:extLst>
          </p:cNvPr>
          <p:cNvSpPr>
            <a:spLocks noGrp="1"/>
          </p:cNvSpPr>
          <p:nvPr>
            <p:ph type="body" idx="1"/>
          </p:nvPr>
        </p:nvSpPr>
        <p:spPr>
          <a:xfrm>
            <a:off x="831850" y="4589463"/>
            <a:ext cx="10515600" cy="1500187"/>
          </a:xfrm>
        </p:spPr>
        <p:txBody>
          <a:bodyPr>
            <a:normAutofit/>
          </a:bodyPr>
          <a:lstStyle>
            <a:lvl1pPr marL="0" indent="0" algn="ctr">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6" name="Marcador de número de diapositiva 5">
            <a:extLst>
              <a:ext uri="{FF2B5EF4-FFF2-40B4-BE49-F238E27FC236}">
                <a16:creationId xmlns:a16="http://schemas.microsoft.com/office/drawing/2014/main" id="{F6D22006-82E8-2878-F1D1-532DE4D8E9BE}"/>
              </a:ext>
            </a:extLst>
          </p:cNvPr>
          <p:cNvSpPr>
            <a:spLocks noGrp="1"/>
          </p:cNvSpPr>
          <p:nvPr>
            <p:ph type="sldNum" sz="quarter" idx="12"/>
          </p:nvPr>
        </p:nvSpPr>
        <p:spPr/>
        <p:txBody>
          <a:bodyPr/>
          <a:lstStyle/>
          <a:p>
            <a:fld id="{356548CD-5D4D-B04A-A769-B1AE8BE662B8}" type="slidenum">
              <a:rPr lang="es-MX" smtClean="0"/>
              <a:t>‹#›</a:t>
            </a:fld>
            <a:endParaRPr lang="es-MX"/>
          </a:p>
        </p:txBody>
      </p:sp>
      <p:sp>
        <p:nvSpPr>
          <p:cNvPr id="4" name="Marcador de pie de página 4">
            <a:extLst>
              <a:ext uri="{FF2B5EF4-FFF2-40B4-BE49-F238E27FC236}">
                <a16:creationId xmlns:a16="http://schemas.microsoft.com/office/drawing/2014/main" id="{F6C3B9C7-8FCA-A831-C110-74E482BDEED1}"/>
              </a:ext>
            </a:extLst>
          </p:cNvPr>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Tree>
    <p:extLst>
      <p:ext uri="{BB962C8B-B14F-4D97-AF65-F5344CB8AC3E}">
        <p14:creationId xmlns:p14="http://schemas.microsoft.com/office/powerpoint/2010/main" val="2834590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A72A0-6EF1-0BBE-0B41-5BE03296851D}"/>
              </a:ext>
            </a:extLst>
          </p:cNvPr>
          <p:cNvSpPr>
            <a:spLocks noGrp="1"/>
          </p:cNvSpPr>
          <p:nvPr>
            <p:ph type="title"/>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9BC07CF3-C4AA-A69A-F83C-324F1EC560B9}"/>
              </a:ext>
            </a:extLst>
          </p:cNvPr>
          <p:cNvSpPr>
            <a:spLocks noGrp="1"/>
          </p:cNvSpPr>
          <p:nvPr>
            <p:ph sz="half" idx="1"/>
          </p:nvPr>
        </p:nvSpPr>
        <p:spPr>
          <a:xfrm>
            <a:off x="838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B94F6E47-07E5-E5BB-C5B8-EA8ED3FC21E3}"/>
              </a:ext>
            </a:extLst>
          </p:cNvPr>
          <p:cNvSpPr>
            <a:spLocks noGrp="1"/>
          </p:cNvSpPr>
          <p:nvPr>
            <p:ph sz="half" idx="2"/>
          </p:nvPr>
        </p:nvSpPr>
        <p:spPr>
          <a:xfrm>
            <a:off x="6172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Footer Placeholder 7">
            <a:extLst>
              <a:ext uri="{FF2B5EF4-FFF2-40B4-BE49-F238E27FC236}">
                <a16:creationId xmlns:a16="http://schemas.microsoft.com/office/drawing/2014/main" id="{D79501AB-1C7D-8ECB-A944-0F10452EF602}"/>
              </a:ext>
            </a:extLst>
          </p:cNvPr>
          <p:cNvSpPr>
            <a:spLocks noGrp="1"/>
          </p:cNvSpPr>
          <p:nvPr>
            <p:ph type="ftr" sz="quarter" idx="10"/>
          </p:nvPr>
        </p:nvSpPr>
        <p:spPr/>
        <p:txBody>
          <a:bodyPr/>
          <a:lstStyle/>
          <a:p>
            <a:endParaRPr lang="es-MX"/>
          </a:p>
        </p:txBody>
      </p:sp>
      <p:sp>
        <p:nvSpPr>
          <p:cNvPr id="9" name="Slide Number Placeholder 8">
            <a:extLst>
              <a:ext uri="{FF2B5EF4-FFF2-40B4-BE49-F238E27FC236}">
                <a16:creationId xmlns:a16="http://schemas.microsoft.com/office/drawing/2014/main" id="{D6DFD555-CE0A-1F25-3F64-D95C2378257C}"/>
              </a:ext>
            </a:extLst>
          </p:cNvPr>
          <p:cNvSpPr>
            <a:spLocks noGrp="1"/>
          </p:cNvSpPr>
          <p:nvPr>
            <p:ph type="sldNum" sz="quarter" idx="11"/>
          </p:nvPr>
        </p:nvSpPr>
        <p:spPr/>
        <p:txBody>
          <a:bodyPr/>
          <a:lstStyle/>
          <a:p>
            <a:fld id="{356548CD-5D4D-B04A-A769-B1AE8BE662B8}" type="slidenum">
              <a:rPr lang="es-MX" smtClean="0"/>
              <a:pPr/>
              <a:t>‹#›</a:t>
            </a:fld>
            <a:endParaRPr lang="es-MX"/>
          </a:p>
        </p:txBody>
      </p:sp>
    </p:spTree>
    <p:extLst>
      <p:ext uri="{BB962C8B-B14F-4D97-AF65-F5344CB8AC3E}">
        <p14:creationId xmlns:p14="http://schemas.microsoft.com/office/powerpoint/2010/main" val="23071820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2B3FE-18AE-0BB4-A959-ECF3FA2419DC}"/>
              </a:ext>
            </a:extLst>
          </p:cNvPr>
          <p:cNvSpPr>
            <a:spLocks noGrp="1"/>
          </p:cNvSpPr>
          <p:nvPr>
            <p:ph type="title"/>
          </p:nvPr>
        </p:nvSpPr>
        <p:spPr>
          <a:xfrm>
            <a:off x="839788" y="365125"/>
            <a:ext cx="10515600" cy="1325563"/>
          </a:xfrm>
          <a:prstGeom prst="rect">
            <a:avLst/>
          </a:prstGeo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4889F73A-58F0-AE9E-1E34-F524EB7AE2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030C26B8-8354-9AE3-9069-6AEAD1C84A05}"/>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20696799-4BFA-986C-343A-7F0BF6E658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55CA31AA-6F19-F571-E51F-41E7CD174EC8}"/>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6F446895-EF43-456D-0255-AF9DB9103D7A}"/>
              </a:ext>
            </a:extLst>
          </p:cNvPr>
          <p:cNvSpPr>
            <a:spLocks noGrp="1"/>
          </p:cNvSpPr>
          <p:nvPr>
            <p:ph type="dt" sz="half" idx="10"/>
          </p:nvPr>
        </p:nvSpPr>
        <p:spPr>
          <a:xfrm>
            <a:off x="453888" y="6356350"/>
            <a:ext cx="2743200" cy="365125"/>
          </a:xfrm>
          <a:prstGeom prst="rect">
            <a:avLst/>
          </a:prstGeom>
        </p:spPr>
        <p:txBody>
          <a:bodyPr/>
          <a:lstStyle/>
          <a:p>
            <a:fld id="{92FE414D-9D9A-A649-978A-ED70954CC5F1}" type="datetime1">
              <a:rPr lang="es-MX" smtClean="0"/>
              <a:t>05/08/2025</a:t>
            </a:fld>
            <a:endParaRPr lang="es-MX"/>
          </a:p>
        </p:txBody>
      </p:sp>
      <p:sp>
        <p:nvSpPr>
          <p:cNvPr id="8" name="Marcador de pie de página 7">
            <a:extLst>
              <a:ext uri="{FF2B5EF4-FFF2-40B4-BE49-F238E27FC236}">
                <a16:creationId xmlns:a16="http://schemas.microsoft.com/office/drawing/2014/main" id="{66AE3A4A-282B-4314-0EA1-712EC780D9E5}"/>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9" name="Marcador de número de diapositiva 8">
            <a:extLst>
              <a:ext uri="{FF2B5EF4-FFF2-40B4-BE49-F238E27FC236}">
                <a16:creationId xmlns:a16="http://schemas.microsoft.com/office/drawing/2014/main" id="{276E0421-3269-2835-F814-25DF6C9DCE4D}"/>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5416236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01ADB8-C373-8915-B56A-98D9DB3AECF6}"/>
              </a:ext>
            </a:extLst>
          </p:cNvPr>
          <p:cNvSpPr>
            <a:spLocks noGrp="1"/>
          </p:cNvSpPr>
          <p:nvPr>
            <p:ph type="title"/>
          </p:nvPr>
        </p:nvSpPr>
        <p:spPr>
          <a:xfrm>
            <a:off x="2276061" y="3804064"/>
            <a:ext cx="7832035" cy="1325563"/>
          </a:xfrm>
          <a:prstGeom prst="rect">
            <a:avLst/>
          </a:prstGeom>
        </p:spPr>
        <p:txBody>
          <a:bodyPr>
            <a:normAutofit/>
          </a:bodyPr>
          <a:lstStyle>
            <a:lvl1pPr>
              <a:defRPr sz="3200"/>
            </a:lvl1pPr>
          </a:lstStyle>
          <a:p>
            <a:r>
              <a:rPr lang="es-MX"/>
              <a:t>Haz clic para modificar el estilo de título del patrón</a:t>
            </a:r>
          </a:p>
        </p:txBody>
      </p:sp>
      <p:sp>
        <p:nvSpPr>
          <p:cNvPr id="3" name="Marcador de fecha 2">
            <a:extLst>
              <a:ext uri="{FF2B5EF4-FFF2-40B4-BE49-F238E27FC236}">
                <a16:creationId xmlns:a16="http://schemas.microsoft.com/office/drawing/2014/main" id="{11FC6D0D-08C7-B591-A4CB-FBA714C52EB1}"/>
              </a:ext>
            </a:extLst>
          </p:cNvPr>
          <p:cNvSpPr>
            <a:spLocks noGrp="1"/>
          </p:cNvSpPr>
          <p:nvPr>
            <p:ph type="dt" sz="half" idx="10"/>
          </p:nvPr>
        </p:nvSpPr>
        <p:spPr>
          <a:xfrm>
            <a:off x="453888" y="6356350"/>
            <a:ext cx="2743200" cy="365125"/>
          </a:xfrm>
          <a:prstGeom prst="rect">
            <a:avLst/>
          </a:prstGeom>
        </p:spPr>
        <p:txBody>
          <a:bodyPr/>
          <a:lstStyle/>
          <a:p>
            <a:fld id="{FD5FA390-6D8D-434C-B776-4F4C303F929F}" type="datetime1">
              <a:rPr lang="es-MX" smtClean="0"/>
              <a:t>05/08/2025</a:t>
            </a:fld>
            <a:endParaRPr lang="es-MX"/>
          </a:p>
        </p:txBody>
      </p:sp>
      <p:sp>
        <p:nvSpPr>
          <p:cNvPr id="4" name="Marcador de pie de página 3">
            <a:extLst>
              <a:ext uri="{FF2B5EF4-FFF2-40B4-BE49-F238E27FC236}">
                <a16:creationId xmlns:a16="http://schemas.microsoft.com/office/drawing/2014/main" id="{A019EC70-390A-1BBB-0349-C6A124AFA4DA}"/>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5" name="Marcador de número de diapositiva 4">
            <a:extLst>
              <a:ext uri="{FF2B5EF4-FFF2-40B4-BE49-F238E27FC236}">
                <a16:creationId xmlns:a16="http://schemas.microsoft.com/office/drawing/2014/main" id="{AA01F80D-D528-3079-34BD-E7497AEC95AC}"/>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728430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7" name="Imagen 8">
            <a:extLst>
              <a:ext uri="{FF2B5EF4-FFF2-40B4-BE49-F238E27FC236}">
                <a16:creationId xmlns:a16="http://schemas.microsoft.com/office/drawing/2014/main" id="{48B540EC-69A6-CA06-1706-51057A3528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pPr/>
              <a:t>‹#›</a:t>
            </a:fld>
            <a:endParaRPr lang="es-MX"/>
          </a:p>
        </p:txBody>
      </p:sp>
      <p:sp>
        <p:nvSpPr>
          <p:cNvPr id="4" name="Marcador de título 1">
            <a:extLst>
              <a:ext uri="{FF2B5EF4-FFF2-40B4-BE49-F238E27FC236}">
                <a16:creationId xmlns:a16="http://schemas.microsoft.com/office/drawing/2014/main" id="{CDD308F0-D78A-483C-F3CE-6D4E6EF67F58}"/>
              </a:ext>
            </a:extLst>
          </p:cNvPr>
          <p:cNvSpPr>
            <a:spLocks noGrp="1"/>
          </p:cNvSpPr>
          <p:nvPr>
            <p:ph type="title"/>
          </p:nvPr>
        </p:nvSpPr>
        <p:spPr>
          <a:xfrm>
            <a:off x="453887" y="1109143"/>
            <a:ext cx="11284225" cy="694720"/>
          </a:xfrm>
          <a:prstGeom prst="rect">
            <a:avLst/>
          </a:prstGeom>
        </p:spPr>
        <p:txBody>
          <a:bodyPr vert="horz" lIns="91440" tIns="45720" rIns="91440" bIns="45720" rtlCol="0" anchor="t" anchorCtr="0">
            <a:normAutofit/>
          </a:bodyPr>
          <a:lstStyle>
            <a:lvl1pPr>
              <a:defRPr>
                <a:solidFill>
                  <a:schemeClr val="bg1"/>
                </a:solidFill>
              </a:defRPr>
            </a:lvl1pPr>
          </a:lstStyle>
          <a:p>
            <a:r>
              <a:rPr lang="es-MX"/>
              <a:t>Haz clic para modificar el estilo de título del patrón</a:t>
            </a:r>
          </a:p>
        </p:txBody>
      </p:sp>
      <p:sp>
        <p:nvSpPr>
          <p:cNvPr id="5" name="Marcador de texto 2">
            <a:extLst>
              <a:ext uri="{FF2B5EF4-FFF2-40B4-BE49-F238E27FC236}">
                <a16:creationId xmlns:a16="http://schemas.microsoft.com/office/drawing/2014/main" id="{CCE7D2A2-318C-4F18-D3B4-559198018CD5}"/>
              </a:ext>
            </a:extLst>
          </p:cNvPr>
          <p:cNvSpPr>
            <a:spLocks noGrp="1"/>
          </p:cNvSpPr>
          <p:nvPr>
            <p:ph idx="1"/>
          </p:nvPr>
        </p:nvSpPr>
        <p:spPr>
          <a:xfrm>
            <a:off x="453889" y="1928552"/>
            <a:ext cx="11284224" cy="4019811"/>
          </a:xfrm>
          <a:prstGeom prst="rect">
            <a:avLst/>
          </a:prstGeom>
        </p:spPr>
        <p:txBody>
          <a:bodyPr vert="horz" lIns="91440" tIns="45720" rIns="91440" bIns="45720" rtlCol="0">
            <a:normAutofit/>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Marcador de pie de página 4">
            <a:extLst>
              <a:ext uri="{FF2B5EF4-FFF2-40B4-BE49-F238E27FC236}">
                <a16:creationId xmlns:a16="http://schemas.microsoft.com/office/drawing/2014/main" id="{CAB1D08F-47D6-5BB0-237C-F42992C77B2F}"/>
              </a:ext>
            </a:extLst>
          </p:cNvPr>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Tree>
    <p:extLst>
      <p:ext uri="{BB962C8B-B14F-4D97-AF65-F5344CB8AC3E}">
        <p14:creationId xmlns:p14="http://schemas.microsoft.com/office/powerpoint/2010/main" val="13179371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586BC4D4-52C7-6DE1-D5B2-F795549B6FB6}"/>
              </a:ext>
            </a:extLst>
          </p:cNvPr>
          <p:cNvSpPr>
            <a:spLocks noGrp="1"/>
          </p:cNvSpPr>
          <p:nvPr>
            <p:ph type="dt" sz="half" idx="10"/>
          </p:nvPr>
        </p:nvSpPr>
        <p:spPr>
          <a:xfrm>
            <a:off x="453888" y="6356350"/>
            <a:ext cx="2743200" cy="365125"/>
          </a:xfrm>
          <a:prstGeom prst="rect">
            <a:avLst/>
          </a:prstGeom>
        </p:spPr>
        <p:txBody>
          <a:bodyPr/>
          <a:lstStyle/>
          <a:p>
            <a:fld id="{19E03ED0-82CE-C54D-BAD3-54C493B58F95}" type="datetime1">
              <a:rPr lang="es-MX" smtClean="0"/>
              <a:t>05/08/2025</a:t>
            </a:fld>
            <a:endParaRPr lang="es-MX"/>
          </a:p>
        </p:txBody>
      </p:sp>
      <p:sp>
        <p:nvSpPr>
          <p:cNvPr id="3" name="Marcador de pie de página 2">
            <a:extLst>
              <a:ext uri="{FF2B5EF4-FFF2-40B4-BE49-F238E27FC236}">
                <a16:creationId xmlns:a16="http://schemas.microsoft.com/office/drawing/2014/main" id="{36EB80E2-58FC-E905-91F6-BCB87FE11F6A}"/>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4" name="Marcador de número de diapositiva 3">
            <a:extLst>
              <a:ext uri="{FF2B5EF4-FFF2-40B4-BE49-F238E27FC236}">
                <a16:creationId xmlns:a16="http://schemas.microsoft.com/office/drawing/2014/main" id="{21C7D654-3C77-633F-9391-50361475566A}"/>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6197894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29A2C-0367-3C86-219B-D1D71459D7E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4F17A32-C7D1-B55D-FAE9-D03525AB33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192AEB52-4383-EF51-9EB6-68F0A85D60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AF7C162-B4E4-1944-8B16-635BB4DC41A4}"/>
              </a:ext>
            </a:extLst>
          </p:cNvPr>
          <p:cNvSpPr>
            <a:spLocks noGrp="1"/>
          </p:cNvSpPr>
          <p:nvPr>
            <p:ph type="dt" sz="half" idx="10"/>
          </p:nvPr>
        </p:nvSpPr>
        <p:spPr>
          <a:xfrm>
            <a:off x="453888" y="6356350"/>
            <a:ext cx="2743200" cy="365125"/>
          </a:xfrm>
          <a:prstGeom prst="rect">
            <a:avLst/>
          </a:prstGeom>
        </p:spPr>
        <p:txBody>
          <a:bodyPr/>
          <a:lstStyle/>
          <a:p>
            <a:fld id="{BD2977DB-1221-CE4C-85CD-745382053D96}" type="datetime1">
              <a:rPr lang="es-MX" smtClean="0"/>
              <a:t>05/08/2025</a:t>
            </a:fld>
            <a:endParaRPr lang="es-MX"/>
          </a:p>
        </p:txBody>
      </p:sp>
      <p:sp>
        <p:nvSpPr>
          <p:cNvPr id="6" name="Marcador de pie de página 5">
            <a:extLst>
              <a:ext uri="{FF2B5EF4-FFF2-40B4-BE49-F238E27FC236}">
                <a16:creationId xmlns:a16="http://schemas.microsoft.com/office/drawing/2014/main" id="{8A995A5E-0222-515A-BE6E-AFC5CC9C8C25}"/>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a:extLst>
              <a:ext uri="{FF2B5EF4-FFF2-40B4-BE49-F238E27FC236}">
                <a16:creationId xmlns:a16="http://schemas.microsoft.com/office/drawing/2014/main" id="{E2251620-5CA6-925C-46B7-058D99F72806}"/>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40793972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6E4507-2FAE-469A-ACCC-E0DCE0208E1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37E3D423-42B2-7352-EF55-269EB087BF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C23D37D-5C47-4863-8641-5B22170F3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3A382B71-60D3-90FD-0796-A6B14DC588BF}"/>
              </a:ext>
            </a:extLst>
          </p:cNvPr>
          <p:cNvSpPr>
            <a:spLocks noGrp="1"/>
          </p:cNvSpPr>
          <p:nvPr>
            <p:ph type="dt" sz="half" idx="10"/>
          </p:nvPr>
        </p:nvSpPr>
        <p:spPr>
          <a:xfrm>
            <a:off x="453888" y="6356350"/>
            <a:ext cx="2743200" cy="365125"/>
          </a:xfrm>
          <a:prstGeom prst="rect">
            <a:avLst/>
          </a:prstGeom>
        </p:spPr>
        <p:txBody>
          <a:bodyPr/>
          <a:lstStyle/>
          <a:p>
            <a:fld id="{6F908EE3-8D2B-5745-AEB3-E54D02C2540D}" type="datetime1">
              <a:rPr lang="es-MX" smtClean="0"/>
              <a:t>05/08/2025</a:t>
            </a:fld>
            <a:endParaRPr lang="es-MX"/>
          </a:p>
        </p:txBody>
      </p:sp>
      <p:sp>
        <p:nvSpPr>
          <p:cNvPr id="6" name="Marcador de pie de página 5">
            <a:extLst>
              <a:ext uri="{FF2B5EF4-FFF2-40B4-BE49-F238E27FC236}">
                <a16:creationId xmlns:a16="http://schemas.microsoft.com/office/drawing/2014/main" id="{564A49A5-7BA1-64C0-9B47-1642450F02EE}"/>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a:extLst>
              <a:ext uri="{FF2B5EF4-FFF2-40B4-BE49-F238E27FC236}">
                <a16:creationId xmlns:a16="http://schemas.microsoft.com/office/drawing/2014/main" id="{24B5BF7A-697D-BDB1-99AF-9B17234ED951}"/>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99497073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DF6D6E-7830-3415-9943-6A1809F0A8A7}"/>
              </a:ext>
            </a:extLst>
          </p:cNvPr>
          <p:cNvSpPr>
            <a:spLocks noGrp="1"/>
          </p:cNvSpPr>
          <p:nvPr>
            <p:ph type="title"/>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A42B37D5-B81B-EA95-ADEE-006BA978A293}"/>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142F519C-81C1-DAD1-05FB-9BC8C8E4A90C}"/>
              </a:ext>
            </a:extLst>
          </p:cNvPr>
          <p:cNvSpPr>
            <a:spLocks noGrp="1"/>
          </p:cNvSpPr>
          <p:nvPr>
            <p:ph type="dt" sz="half" idx="10"/>
          </p:nvPr>
        </p:nvSpPr>
        <p:spPr>
          <a:xfrm>
            <a:off x="453888" y="6356350"/>
            <a:ext cx="2743200" cy="365125"/>
          </a:xfrm>
          <a:prstGeom prst="rect">
            <a:avLst/>
          </a:prstGeom>
        </p:spPr>
        <p:txBody>
          <a:bodyPr/>
          <a:lstStyle/>
          <a:p>
            <a:fld id="{4B47806C-5A1B-E943-9EE5-EC940526ABD9}" type="datetime1">
              <a:rPr lang="es-MX" smtClean="0"/>
              <a:t>05/08/2025</a:t>
            </a:fld>
            <a:endParaRPr lang="es-MX"/>
          </a:p>
        </p:txBody>
      </p:sp>
      <p:sp>
        <p:nvSpPr>
          <p:cNvPr id="5" name="Marcador de pie de página 4">
            <a:extLst>
              <a:ext uri="{FF2B5EF4-FFF2-40B4-BE49-F238E27FC236}">
                <a16:creationId xmlns:a16="http://schemas.microsoft.com/office/drawing/2014/main" id="{54AF165E-09CD-2988-7625-B2E76277B493}"/>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a:extLst>
              <a:ext uri="{FF2B5EF4-FFF2-40B4-BE49-F238E27FC236}">
                <a16:creationId xmlns:a16="http://schemas.microsoft.com/office/drawing/2014/main" id="{C6B95FD4-6274-E19A-D3C3-2C4EE8469E2D}"/>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9837760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7D2044A-2E97-AC13-5C13-7B6772283690}"/>
              </a:ext>
            </a:extLst>
          </p:cNvPr>
          <p:cNvSpPr>
            <a:spLocks noGrp="1"/>
          </p:cNvSpPr>
          <p:nvPr>
            <p:ph type="title" orient="vert"/>
          </p:nvPr>
        </p:nvSpPr>
        <p:spPr>
          <a:xfrm>
            <a:off x="8724900" y="365125"/>
            <a:ext cx="2628900" cy="5811838"/>
          </a:xfrm>
          <a:prstGeom prst="rect">
            <a:avLst/>
          </a:prstGeo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B3FD165A-5FA3-8AB8-EE9B-B04C7A9645FF}"/>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CD35DB99-76DB-C895-6893-2F7F4A5A1BCB}"/>
              </a:ext>
            </a:extLst>
          </p:cNvPr>
          <p:cNvSpPr>
            <a:spLocks noGrp="1"/>
          </p:cNvSpPr>
          <p:nvPr>
            <p:ph type="dt" sz="half" idx="10"/>
          </p:nvPr>
        </p:nvSpPr>
        <p:spPr>
          <a:xfrm>
            <a:off x="453888" y="6356350"/>
            <a:ext cx="2743200" cy="365125"/>
          </a:xfrm>
          <a:prstGeom prst="rect">
            <a:avLst/>
          </a:prstGeom>
        </p:spPr>
        <p:txBody>
          <a:bodyPr/>
          <a:lstStyle/>
          <a:p>
            <a:fld id="{B1DCE303-397F-1C42-931B-3F52DC85BF4F}" type="datetime1">
              <a:rPr lang="es-MX" smtClean="0"/>
              <a:t>05/08/2025</a:t>
            </a:fld>
            <a:endParaRPr lang="es-MX"/>
          </a:p>
        </p:txBody>
      </p:sp>
      <p:sp>
        <p:nvSpPr>
          <p:cNvPr id="5" name="Marcador de pie de página 4">
            <a:extLst>
              <a:ext uri="{FF2B5EF4-FFF2-40B4-BE49-F238E27FC236}">
                <a16:creationId xmlns:a16="http://schemas.microsoft.com/office/drawing/2014/main" id="{37764EB1-DC5D-7B76-DAAC-6CA3562F939A}"/>
              </a:ext>
            </a:extLst>
          </p:cNvPr>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a:extLst>
              <a:ext uri="{FF2B5EF4-FFF2-40B4-BE49-F238E27FC236}">
                <a16:creationId xmlns:a16="http://schemas.microsoft.com/office/drawing/2014/main" id="{8E186F27-0D88-A1E8-A232-7D1C491392F3}"/>
              </a:ext>
            </a:extLst>
          </p:cNvPr>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9519065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8688" y="401571"/>
            <a:ext cx="9144000" cy="430887"/>
          </a:xfrm>
          <a:prstGeom prst="rect">
            <a:avLst/>
          </a:prstGeo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a:extLst>
              <a:ext uri="{FF2B5EF4-FFF2-40B4-BE49-F238E27FC236}">
                <a16:creationId xmlns:a16="http://schemas.microsoft.com/office/drawing/2014/main" id="{011E1877-823C-D4AA-7F7B-F6B3595F3A81}"/>
              </a:ext>
            </a:extLst>
          </p:cNvPr>
          <p:cNvSpPr>
            <a:spLocks noGrp="1"/>
          </p:cNvSpPr>
          <p:nvPr>
            <p:ph type="body" sz="quarter" idx="14"/>
          </p:nvPr>
        </p:nvSpPr>
        <p:spPr>
          <a:xfrm>
            <a:off x="928688" y="997728"/>
            <a:ext cx="10950828" cy="4726877"/>
          </a:xfrm>
        </p:spPr>
        <p:txBody>
          <a:bodyPr/>
          <a:lstStyle>
            <a:lvl1pPr marL="342900" indent="-342900">
              <a:buFont typeface="Arial" panose="020B0604020202020204" pitchFamily="34" charset="0"/>
              <a:buChar char="•"/>
              <a:defRPr sz="2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Click to edit Master text styles</a:t>
            </a:r>
          </a:p>
          <a:p>
            <a:pPr lvl="3"/>
            <a:r>
              <a:rPr lang="en-US"/>
              <a:t>Second level</a:t>
            </a:r>
          </a:p>
        </p:txBody>
      </p:sp>
      <p:sp>
        <p:nvSpPr>
          <p:cNvPr id="3" name="Text Placeholder 9">
            <a:extLst>
              <a:ext uri="{FF2B5EF4-FFF2-40B4-BE49-F238E27FC236}">
                <a16:creationId xmlns:a16="http://schemas.microsoft.com/office/drawing/2014/main" id="{A771B0CE-FC65-EBB5-BF6C-B0DD845699B9}"/>
              </a:ext>
            </a:extLst>
          </p:cNvPr>
          <p:cNvSpPr>
            <a:spLocks noGrp="1"/>
          </p:cNvSpPr>
          <p:nvPr>
            <p:ph type="body" sz="quarter" idx="15" hasCustomPrompt="1"/>
          </p:nvPr>
        </p:nvSpPr>
        <p:spPr>
          <a:xfrm>
            <a:off x="928688" y="5889875"/>
            <a:ext cx="9144000" cy="778357"/>
          </a:xfrm>
        </p:spPr>
        <p:txBody>
          <a:bodyPr anchor="b"/>
          <a:lstStyle>
            <a:lvl1pPr marL="0" indent="0">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32477201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DD01BAE-D72E-8E14-8433-20BA7F1594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AF21752C-DB78-CA66-B98C-1C968D5F79E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44488" y="6160679"/>
            <a:ext cx="1672522" cy="357055"/>
          </a:xfrm>
          <a:prstGeom prst="rect">
            <a:avLst/>
          </a:prstGeom>
        </p:spPr>
      </p:pic>
      <p:pic>
        <p:nvPicPr>
          <p:cNvPr id="6" name="Graphic 5">
            <a:extLst>
              <a:ext uri="{FF2B5EF4-FFF2-40B4-BE49-F238E27FC236}">
                <a16:creationId xmlns:a16="http://schemas.microsoft.com/office/drawing/2014/main" id="{0274AC25-82AE-3D8A-552C-0393DB25AB65}"/>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4488" y="317552"/>
            <a:ext cx="1076068" cy="439036"/>
          </a:xfrm>
          <a:prstGeom prst="rect">
            <a:avLst/>
          </a:prstGeom>
        </p:spPr>
      </p:pic>
      <p:sp>
        <p:nvSpPr>
          <p:cNvPr id="7" name="Title 1">
            <a:extLst>
              <a:ext uri="{FF2B5EF4-FFF2-40B4-BE49-F238E27FC236}">
                <a16:creationId xmlns:a16="http://schemas.microsoft.com/office/drawing/2014/main" id="{507F85D9-5F7A-3EE7-166E-A20AC50E9387}"/>
              </a:ext>
            </a:extLst>
          </p:cNvPr>
          <p:cNvSpPr>
            <a:spLocks noGrp="1"/>
          </p:cNvSpPr>
          <p:nvPr>
            <p:ph type="ctrTitle"/>
          </p:nvPr>
        </p:nvSpPr>
        <p:spPr>
          <a:xfrm>
            <a:off x="355607" y="3877048"/>
            <a:ext cx="4665973" cy="1354217"/>
          </a:xfrm>
          <a:prstGeom prst="rect">
            <a:avLst/>
          </a:prstGeom>
        </p:spPr>
        <p:txBody>
          <a:bodyPr anchor="b"/>
          <a:lstStyle>
            <a:lvl1pPr algn="l">
              <a:defRPr sz="4400" cap="all"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347552154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5033" y="1546492"/>
            <a:ext cx="9144000" cy="430887"/>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a:extLst>
              <a:ext uri="{FF2B5EF4-FFF2-40B4-BE49-F238E27FC236}">
                <a16:creationId xmlns:a16="http://schemas.microsoft.com/office/drawing/2014/main" id="{011E1877-823C-D4AA-7F7B-F6B3595F3A81}"/>
              </a:ext>
            </a:extLst>
          </p:cNvPr>
          <p:cNvSpPr>
            <a:spLocks noGrp="1"/>
          </p:cNvSpPr>
          <p:nvPr>
            <p:ph type="body" sz="quarter" idx="14"/>
          </p:nvPr>
        </p:nvSpPr>
        <p:spPr>
          <a:xfrm>
            <a:off x="925033" y="2142649"/>
            <a:ext cx="6915947" cy="1741487"/>
          </a:xfrm>
        </p:spPr>
        <p:txBody>
          <a:bodyPr/>
          <a:lstStyle>
            <a:lvl1pPr marL="342900" indent="-342900">
              <a:buFont typeface="Arial" panose="020B0604020202020204" pitchFamily="34" charset="0"/>
              <a:buChar char="•"/>
              <a:defRPr sz="2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208258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F131C-EFFC-953D-5734-089CE2C357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FA1CCC-731B-0333-2650-3C7E4CB331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1133025-82C8-C05A-5343-E65795953B40}"/>
              </a:ext>
            </a:extLst>
          </p:cNvPr>
          <p:cNvSpPr>
            <a:spLocks noGrp="1"/>
          </p:cNvSpPr>
          <p:nvPr>
            <p:ph type="dt" sz="half" idx="10"/>
          </p:nvPr>
        </p:nvSpPr>
        <p:spPr/>
        <p:txBody>
          <a:bodyPr/>
          <a:lstStyle/>
          <a:p>
            <a:fld id="{110DB9D9-FCC2-42A1-BC1B-A64962A86ED4}" type="datetimeFigureOut">
              <a:rPr lang="en-GB" smtClean="0"/>
              <a:t>05/08/2025</a:t>
            </a:fld>
            <a:endParaRPr lang="en-GB"/>
          </a:p>
        </p:txBody>
      </p:sp>
      <p:sp>
        <p:nvSpPr>
          <p:cNvPr id="5" name="Footer Placeholder 4">
            <a:extLst>
              <a:ext uri="{FF2B5EF4-FFF2-40B4-BE49-F238E27FC236}">
                <a16:creationId xmlns:a16="http://schemas.microsoft.com/office/drawing/2014/main" id="{C5F98AD3-23DB-2D7E-F6D7-48DF51DF40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E297AED-E31A-2C18-D893-4ACA953A2C50}"/>
              </a:ext>
            </a:extLst>
          </p:cNvPr>
          <p:cNvSpPr>
            <a:spLocks noGrp="1"/>
          </p:cNvSpPr>
          <p:nvPr>
            <p:ph type="sldNum" sz="quarter" idx="12"/>
          </p:nvPr>
        </p:nvSpPr>
        <p:spPr/>
        <p:txBody>
          <a:bodyPr/>
          <a:lstStyle/>
          <a:p>
            <a:fld id="{A2E0DDB5-99C4-40AC-ACF2-13C19674CE84}" type="slidenum">
              <a:rPr lang="en-GB" smtClean="0"/>
              <a:t>‹#›</a:t>
            </a:fld>
            <a:endParaRPr lang="en-GB"/>
          </a:p>
        </p:txBody>
      </p:sp>
    </p:spTree>
    <p:extLst>
      <p:ext uri="{BB962C8B-B14F-4D97-AF65-F5344CB8AC3E}">
        <p14:creationId xmlns:p14="http://schemas.microsoft.com/office/powerpoint/2010/main" val="26153081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divi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DD01BAE-D72E-8E14-8433-20BA7F1594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AF21752C-DB78-CA66-B98C-1C968D5F79E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44488" y="6160679"/>
            <a:ext cx="1672522" cy="357055"/>
          </a:xfrm>
          <a:prstGeom prst="rect">
            <a:avLst/>
          </a:prstGeom>
        </p:spPr>
      </p:pic>
      <p:pic>
        <p:nvPicPr>
          <p:cNvPr id="6" name="Graphic 5">
            <a:extLst>
              <a:ext uri="{FF2B5EF4-FFF2-40B4-BE49-F238E27FC236}">
                <a16:creationId xmlns:a16="http://schemas.microsoft.com/office/drawing/2014/main" id="{0274AC25-82AE-3D8A-552C-0393DB25AB65}"/>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4488" y="317552"/>
            <a:ext cx="1076068" cy="439036"/>
          </a:xfrm>
          <a:prstGeom prst="rect">
            <a:avLst/>
          </a:prstGeom>
        </p:spPr>
      </p:pic>
      <p:sp>
        <p:nvSpPr>
          <p:cNvPr id="7" name="Title 1">
            <a:extLst>
              <a:ext uri="{FF2B5EF4-FFF2-40B4-BE49-F238E27FC236}">
                <a16:creationId xmlns:a16="http://schemas.microsoft.com/office/drawing/2014/main" id="{507F85D9-5F7A-3EE7-166E-A20AC50E9387}"/>
              </a:ext>
            </a:extLst>
          </p:cNvPr>
          <p:cNvSpPr>
            <a:spLocks noGrp="1"/>
          </p:cNvSpPr>
          <p:nvPr>
            <p:ph type="ctrTitle"/>
          </p:nvPr>
        </p:nvSpPr>
        <p:spPr>
          <a:xfrm>
            <a:off x="355607" y="3877048"/>
            <a:ext cx="4665973" cy="1354217"/>
          </a:xfrm>
        </p:spPr>
        <p:txBody>
          <a:bodyPr anchor="b"/>
          <a:lstStyle>
            <a:lvl1pPr algn="l">
              <a:defRPr sz="4400" cap="all"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540985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7">
            <a:extLst>
              <a:ext uri="{FF2B5EF4-FFF2-40B4-BE49-F238E27FC236}">
                <a16:creationId xmlns:a16="http://schemas.microsoft.com/office/drawing/2014/main" id="{2FA0E7CD-E738-F31C-DD89-F5A32D5E825A}"/>
              </a:ext>
            </a:extLst>
          </p:cNvPr>
          <p:cNvPicPr>
            <a:picLocks noChangeAspect="1"/>
          </p:cNvPicPr>
          <p:nvPr userDrawn="1"/>
        </p:nvPicPr>
        <p:blipFill rotWithShape="1">
          <a:blip r:embed="rId2"/>
          <a:srcRect l="54000"/>
          <a:stretch/>
        </p:blipFill>
        <p:spPr>
          <a:xfrm>
            <a:off x="6583680" y="-9221"/>
            <a:ext cx="5608320" cy="6858000"/>
          </a:xfrm>
          <a:prstGeom prst="rect">
            <a:avLst/>
          </a:prstGeom>
        </p:spPr>
      </p:pic>
      <p:pic>
        <p:nvPicPr>
          <p:cNvPr id="8" name="Imagen 8">
            <a:extLst>
              <a:ext uri="{FF2B5EF4-FFF2-40B4-BE49-F238E27FC236}">
                <a16:creationId xmlns:a16="http://schemas.microsoft.com/office/drawing/2014/main" id="{AC615FC6-25E2-5375-FD8E-6219EEB5EF0C}"/>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a:extLst>
              <a:ext uri="{FF2B5EF4-FFF2-40B4-BE49-F238E27FC236}">
                <a16:creationId xmlns:a16="http://schemas.microsoft.com/office/drawing/2014/main" id="{BC02DC39-B194-157F-92D5-408DA25FA7CF}"/>
              </a:ext>
            </a:extLst>
          </p:cNvPr>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bg1"/>
                </a:solidFill>
              </a:defRPr>
            </a:lvl1pPr>
          </a:lstStyle>
          <a:p>
            <a:r>
              <a:rPr lang="es-MX"/>
              <a:t>Haz clic para modificar el estilo de título del patrón</a:t>
            </a:r>
          </a:p>
        </p:txBody>
      </p:sp>
      <p:sp>
        <p:nvSpPr>
          <p:cNvPr id="10" name="Marcador de texto 2">
            <a:extLst>
              <a:ext uri="{FF2B5EF4-FFF2-40B4-BE49-F238E27FC236}">
                <a16:creationId xmlns:a16="http://schemas.microsoft.com/office/drawing/2014/main" id="{7B724F90-E06A-C2B6-0E45-1F720D36B558}"/>
              </a:ext>
            </a:extLst>
          </p:cNvPr>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rgbClr val="002169"/>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14" name="Imagen 7">
            <a:extLst>
              <a:ext uri="{FF2B5EF4-FFF2-40B4-BE49-F238E27FC236}">
                <a16:creationId xmlns:a16="http://schemas.microsoft.com/office/drawing/2014/main" id="{BD9B45E4-74FC-2E54-8113-E064F8F099D3}"/>
              </a:ext>
            </a:extLst>
          </p:cNvPr>
          <p:cNvPicPr>
            <a:picLocks noChangeAspect="1"/>
          </p:cNvPicPr>
          <p:nvPr userDrawn="1"/>
        </p:nvPicPr>
        <p:blipFill rotWithShape="1">
          <a:blip r:embed="rId2"/>
          <a:srcRect l="79758" b="86246"/>
          <a:stretch/>
        </p:blipFill>
        <p:spPr>
          <a:xfrm>
            <a:off x="9724102" y="-9220"/>
            <a:ext cx="2467897" cy="943286"/>
          </a:xfrm>
          <a:prstGeom prst="rect">
            <a:avLst/>
          </a:prstGeom>
        </p:spPr>
      </p:pic>
    </p:spTree>
    <p:extLst>
      <p:ext uri="{BB962C8B-B14F-4D97-AF65-F5344CB8AC3E}">
        <p14:creationId xmlns:p14="http://schemas.microsoft.com/office/powerpoint/2010/main" val="34557743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2_divider">
    <p:bg>
      <p:bgPr>
        <a:solidFill>
          <a:schemeClr val="tx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DD01BAE-D72E-8E14-8433-20BA7F15945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AF21752C-DB78-CA66-B98C-1C968D5F79E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44489" y="6160679"/>
            <a:ext cx="1672520" cy="357055"/>
          </a:xfrm>
          <a:prstGeom prst="rect">
            <a:avLst/>
          </a:prstGeom>
        </p:spPr>
      </p:pic>
      <p:pic>
        <p:nvPicPr>
          <p:cNvPr id="6" name="Graphic 5">
            <a:extLst>
              <a:ext uri="{FF2B5EF4-FFF2-40B4-BE49-F238E27FC236}">
                <a16:creationId xmlns:a16="http://schemas.microsoft.com/office/drawing/2014/main" id="{0274AC25-82AE-3D8A-552C-0393DB25AB65}"/>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4488" y="317552"/>
            <a:ext cx="1076068" cy="439035"/>
          </a:xfrm>
          <a:prstGeom prst="rect">
            <a:avLst/>
          </a:prstGeom>
        </p:spPr>
      </p:pic>
      <p:sp>
        <p:nvSpPr>
          <p:cNvPr id="7" name="Title 1">
            <a:extLst>
              <a:ext uri="{FF2B5EF4-FFF2-40B4-BE49-F238E27FC236}">
                <a16:creationId xmlns:a16="http://schemas.microsoft.com/office/drawing/2014/main" id="{507F85D9-5F7A-3EE7-166E-A20AC50E9387}"/>
              </a:ext>
            </a:extLst>
          </p:cNvPr>
          <p:cNvSpPr>
            <a:spLocks noGrp="1"/>
          </p:cNvSpPr>
          <p:nvPr>
            <p:ph type="ctrTitle"/>
          </p:nvPr>
        </p:nvSpPr>
        <p:spPr>
          <a:xfrm>
            <a:off x="355607" y="3199940"/>
            <a:ext cx="4665973" cy="2031325"/>
          </a:xfrm>
        </p:spPr>
        <p:txBody>
          <a:bodyPr anchor="b"/>
          <a:lstStyle>
            <a:lvl1pPr algn="l">
              <a:defRPr sz="44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768368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sub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5033" y="500062"/>
            <a:ext cx="9144000" cy="430887"/>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8" name="Subtitle 2">
            <a:extLst>
              <a:ext uri="{FF2B5EF4-FFF2-40B4-BE49-F238E27FC236}">
                <a16:creationId xmlns:a16="http://schemas.microsoft.com/office/drawing/2014/main" id="{5A8D1FB2-3624-817A-413E-5E434FFAC511}"/>
              </a:ext>
            </a:extLst>
          </p:cNvPr>
          <p:cNvSpPr>
            <a:spLocks noGrp="1"/>
          </p:cNvSpPr>
          <p:nvPr>
            <p:ph type="subTitle" idx="13"/>
          </p:nvPr>
        </p:nvSpPr>
        <p:spPr>
          <a:xfrm>
            <a:off x="928688" y="987749"/>
            <a:ext cx="9144000" cy="246221"/>
          </a:xfrm>
        </p:spPr>
        <p:txBody>
          <a:bodyPr>
            <a:sp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976954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subtitl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5033" y="500062"/>
            <a:ext cx="9144000" cy="430887"/>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8" name="Subtitle 2">
            <a:extLst>
              <a:ext uri="{FF2B5EF4-FFF2-40B4-BE49-F238E27FC236}">
                <a16:creationId xmlns:a16="http://schemas.microsoft.com/office/drawing/2014/main" id="{5A8D1FB2-3624-817A-413E-5E434FFAC511}"/>
              </a:ext>
            </a:extLst>
          </p:cNvPr>
          <p:cNvSpPr>
            <a:spLocks noGrp="1"/>
          </p:cNvSpPr>
          <p:nvPr>
            <p:ph type="subTitle" idx="13"/>
          </p:nvPr>
        </p:nvSpPr>
        <p:spPr>
          <a:xfrm>
            <a:off x="928688" y="987749"/>
            <a:ext cx="9144000" cy="246221"/>
          </a:xfrm>
        </p:spPr>
        <p:txBody>
          <a:bodyPr>
            <a:spAutoFit/>
          </a:bodyPr>
          <a:lstStyle>
            <a:lvl1pPr marL="0" indent="0" algn="l">
              <a:spcBef>
                <a:spcPts val="0"/>
              </a:spcBef>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789993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5033" y="1546492"/>
            <a:ext cx="9144000" cy="430887"/>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a:extLst>
              <a:ext uri="{FF2B5EF4-FFF2-40B4-BE49-F238E27FC236}">
                <a16:creationId xmlns:a16="http://schemas.microsoft.com/office/drawing/2014/main" id="{011E1877-823C-D4AA-7F7B-F6B3595F3A81}"/>
              </a:ext>
            </a:extLst>
          </p:cNvPr>
          <p:cNvSpPr>
            <a:spLocks noGrp="1"/>
          </p:cNvSpPr>
          <p:nvPr>
            <p:ph type="body" sz="quarter" idx="14"/>
          </p:nvPr>
        </p:nvSpPr>
        <p:spPr>
          <a:xfrm>
            <a:off x="925033" y="2142649"/>
            <a:ext cx="6915947" cy="1741487"/>
          </a:xfrm>
        </p:spPr>
        <p:txBody>
          <a:bodyPr/>
          <a:lstStyle>
            <a:lvl1pPr marL="342900" indent="-342900">
              <a:buFont typeface="Arial" panose="020B0604020202020204" pitchFamily="34" charset="0"/>
              <a:buChar char="•"/>
              <a:defRPr sz="2200"/>
            </a:lvl1pPr>
            <a:lvl2pPr>
              <a:defRPr sz="2200"/>
            </a:lvl2pPr>
            <a:lvl3pPr>
              <a:defRPr sz="2200"/>
            </a:lvl3pPr>
            <a:lvl4pPr>
              <a:defRPr sz="2200"/>
            </a:lvl4pPr>
            <a:lvl5pPr>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662357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mall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5033" y="1546492"/>
            <a:ext cx="9144000" cy="430887"/>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a:extLst>
              <a:ext uri="{FF2B5EF4-FFF2-40B4-BE49-F238E27FC236}">
                <a16:creationId xmlns:a16="http://schemas.microsoft.com/office/drawing/2014/main" id="{011E1877-823C-D4AA-7F7B-F6B3595F3A81}"/>
              </a:ext>
            </a:extLst>
          </p:cNvPr>
          <p:cNvSpPr>
            <a:spLocks noGrp="1"/>
          </p:cNvSpPr>
          <p:nvPr>
            <p:ph type="body" sz="quarter" idx="14"/>
          </p:nvPr>
        </p:nvSpPr>
        <p:spPr>
          <a:xfrm>
            <a:off x="925033" y="2142649"/>
            <a:ext cx="6915947" cy="1741487"/>
          </a:xfrm>
        </p:spPr>
        <p:txBody>
          <a:bodyPr/>
          <a:lstStyle>
            <a:lvl1pPr marL="0" indent="0">
              <a:buFont typeface="Arial" panose="020B0604020202020204" pitchFamily="34" charset="0"/>
              <a:buNone/>
              <a:defRPr sz="1400"/>
            </a:lvl1pPr>
            <a:lvl2pPr marL="196850" indent="-196850">
              <a:buFont typeface="Arial" panose="020B0604020202020204" pitchFamily="34" charset="0"/>
              <a:buChar char="•"/>
              <a:tabLst/>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242608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mall content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5033" y="1546492"/>
            <a:ext cx="9144000" cy="430887"/>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9" name="Text Placeholder 9">
            <a:extLst>
              <a:ext uri="{FF2B5EF4-FFF2-40B4-BE49-F238E27FC236}">
                <a16:creationId xmlns:a16="http://schemas.microsoft.com/office/drawing/2014/main" id="{FB18981E-2DC3-A150-491B-D6D770569755}"/>
              </a:ext>
            </a:extLst>
          </p:cNvPr>
          <p:cNvSpPr>
            <a:spLocks noGrp="1"/>
          </p:cNvSpPr>
          <p:nvPr>
            <p:ph type="body" sz="quarter" idx="14"/>
          </p:nvPr>
        </p:nvSpPr>
        <p:spPr>
          <a:xfrm>
            <a:off x="925033" y="2142649"/>
            <a:ext cx="6915947" cy="1741487"/>
          </a:xfrm>
        </p:spPr>
        <p:txBody>
          <a:bodyPr/>
          <a:lstStyle>
            <a:lvl1pPr marL="0" indent="0">
              <a:buFont typeface="Arial" panose="020B0604020202020204" pitchFamily="34" charset="0"/>
              <a:buNone/>
              <a:defRPr sz="1400"/>
            </a:lvl1pPr>
            <a:lvl2pPr marL="196850" indent="-196850">
              <a:buFont typeface="Arial" panose="020B0604020202020204" pitchFamily="34" charset="0"/>
              <a:buChar char="•"/>
              <a:tabLst/>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180358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col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5033" y="1546492"/>
            <a:ext cx="5056667" cy="430887"/>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a:extLst>
              <a:ext uri="{FF2B5EF4-FFF2-40B4-BE49-F238E27FC236}">
                <a16:creationId xmlns:a16="http://schemas.microsoft.com/office/drawing/2014/main" id="{011E1877-823C-D4AA-7F7B-F6B3595F3A81}"/>
              </a:ext>
            </a:extLst>
          </p:cNvPr>
          <p:cNvSpPr>
            <a:spLocks noGrp="1"/>
          </p:cNvSpPr>
          <p:nvPr>
            <p:ph type="body" sz="quarter" idx="14"/>
          </p:nvPr>
        </p:nvSpPr>
        <p:spPr>
          <a:xfrm>
            <a:off x="925033" y="2142649"/>
            <a:ext cx="5056667" cy="1741487"/>
          </a:xfrm>
        </p:spPr>
        <p:txBody>
          <a:bodyPr/>
          <a:lstStyle>
            <a:lvl1pPr marL="0" indent="0">
              <a:buFont typeface="Arial" panose="020B0604020202020204" pitchFamily="34" charset="0"/>
              <a:buNone/>
              <a:defRPr sz="1400"/>
            </a:lvl1pPr>
            <a:lvl2pPr marL="196850" indent="-196850">
              <a:buFont typeface="Arial" panose="020B0604020202020204" pitchFamily="34" charset="0"/>
              <a:buChar char="•"/>
              <a:tabLst/>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Subtitle 2">
            <a:extLst>
              <a:ext uri="{FF2B5EF4-FFF2-40B4-BE49-F238E27FC236}">
                <a16:creationId xmlns:a16="http://schemas.microsoft.com/office/drawing/2014/main" id="{BFD423AD-3617-AE03-48D5-E2E95DC88ADD}"/>
              </a:ext>
            </a:extLst>
          </p:cNvPr>
          <p:cNvSpPr>
            <a:spLocks noGrp="1"/>
          </p:cNvSpPr>
          <p:nvPr>
            <p:ph type="subTitle" idx="1" hasCustomPrompt="1"/>
          </p:nvPr>
        </p:nvSpPr>
        <p:spPr>
          <a:xfrm>
            <a:off x="6566552" y="1546492"/>
            <a:ext cx="5058000" cy="430887"/>
          </a:xfrm>
        </p:spPr>
        <p:txBody>
          <a:bodyPr>
            <a:spAutoFit/>
          </a:bodyPr>
          <a:lstStyle>
            <a:lvl1pPr marL="0" indent="0" algn="l">
              <a:spcBef>
                <a:spcPts val="0"/>
              </a:spcBef>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subtitle style</a:t>
            </a:r>
            <a:endParaRPr lang="en-US"/>
          </a:p>
        </p:txBody>
      </p:sp>
      <p:sp>
        <p:nvSpPr>
          <p:cNvPr id="10" name="Text Placeholder 9">
            <a:extLst>
              <a:ext uri="{FF2B5EF4-FFF2-40B4-BE49-F238E27FC236}">
                <a16:creationId xmlns:a16="http://schemas.microsoft.com/office/drawing/2014/main" id="{0D25BC54-DFCA-A27E-F143-44D0D066099D}"/>
              </a:ext>
            </a:extLst>
          </p:cNvPr>
          <p:cNvSpPr>
            <a:spLocks noGrp="1"/>
          </p:cNvSpPr>
          <p:nvPr>
            <p:ph type="body" sz="quarter" idx="15"/>
          </p:nvPr>
        </p:nvSpPr>
        <p:spPr>
          <a:xfrm>
            <a:off x="6566552" y="2142649"/>
            <a:ext cx="5056667" cy="1741487"/>
          </a:xfrm>
        </p:spPr>
        <p:txBody>
          <a:bodyPr/>
          <a:lstStyle>
            <a:lvl1pPr marL="0" indent="0">
              <a:buFont typeface="Arial" panose="020B0604020202020204" pitchFamily="34" charset="0"/>
              <a:buNone/>
              <a:defRPr sz="1400"/>
            </a:lvl1pPr>
            <a:lvl2pPr marL="196850" indent="-196850">
              <a:buFont typeface="Arial" panose="020B0604020202020204" pitchFamily="34" charset="0"/>
              <a:buChar char="•"/>
              <a:tabLst/>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6827396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l content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7" name="Title 1">
            <a:extLst>
              <a:ext uri="{FF2B5EF4-FFF2-40B4-BE49-F238E27FC236}">
                <a16:creationId xmlns:a16="http://schemas.microsoft.com/office/drawing/2014/main" id="{D86F97EF-B3E3-7303-FD08-E341C273E566}"/>
              </a:ext>
            </a:extLst>
          </p:cNvPr>
          <p:cNvSpPr>
            <a:spLocks noGrp="1"/>
          </p:cNvSpPr>
          <p:nvPr>
            <p:ph type="title"/>
          </p:nvPr>
        </p:nvSpPr>
        <p:spPr>
          <a:xfrm>
            <a:off x="925033" y="1546492"/>
            <a:ext cx="5056667" cy="430887"/>
          </a:xfrm>
        </p:spPr>
        <p:txBody>
          <a:bodyPr/>
          <a:lstStyle/>
          <a:p>
            <a:r>
              <a:rPr lang="en-US"/>
              <a:t>Click to edit Master title style</a:t>
            </a:r>
          </a:p>
        </p:txBody>
      </p:sp>
      <p:sp>
        <p:nvSpPr>
          <p:cNvPr id="10" name="Text Placeholder 9">
            <a:extLst>
              <a:ext uri="{FF2B5EF4-FFF2-40B4-BE49-F238E27FC236}">
                <a16:creationId xmlns:a16="http://schemas.microsoft.com/office/drawing/2014/main" id="{2FB69460-6EC2-2247-2DF5-E264C65284CE}"/>
              </a:ext>
            </a:extLst>
          </p:cNvPr>
          <p:cNvSpPr>
            <a:spLocks noGrp="1"/>
          </p:cNvSpPr>
          <p:nvPr>
            <p:ph type="body" sz="quarter" idx="14"/>
          </p:nvPr>
        </p:nvSpPr>
        <p:spPr>
          <a:xfrm>
            <a:off x="925033" y="2142649"/>
            <a:ext cx="5056667" cy="1741487"/>
          </a:xfrm>
        </p:spPr>
        <p:txBody>
          <a:bodyPr/>
          <a:lstStyle>
            <a:lvl1pPr marL="0" indent="0">
              <a:buFont typeface="Arial" panose="020B0604020202020204" pitchFamily="34" charset="0"/>
              <a:buNone/>
              <a:defRPr sz="1400"/>
            </a:lvl1pPr>
            <a:lvl2pPr marL="196850" indent="-196850">
              <a:buFont typeface="Arial" panose="020B0604020202020204" pitchFamily="34" charset="0"/>
              <a:buChar char="•"/>
              <a:tabLst/>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ubtitle 2">
            <a:extLst>
              <a:ext uri="{FF2B5EF4-FFF2-40B4-BE49-F238E27FC236}">
                <a16:creationId xmlns:a16="http://schemas.microsoft.com/office/drawing/2014/main" id="{30108BD6-C55D-90BB-AC45-F801C576A78F}"/>
              </a:ext>
            </a:extLst>
          </p:cNvPr>
          <p:cNvSpPr>
            <a:spLocks noGrp="1"/>
          </p:cNvSpPr>
          <p:nvPr>
            <p:ph type="subTitle" idx="1" hasCustomPrompt="1"/>
          </p:nvPr>
        </p:nvSpPr>
        <p:spPr>
          <a:xfrm>
            <a:off x="6566552" y="1546492"/>
            <a:ext cx="5058000" cy="430887"/>
          </a:xfrm>
        </p:spPr>
        <p:txBody>
          <a:bodyPr>
            <a:spAutoFit/>
          </a:bodyPr>
          <a:lstStyle>
            <a:lvl1pPr marL="0" indent="0" algn="l">
              <a:spcBef>
                <a:spcPts val="0"/>
              </a:spcBef>
              <a:buNone/>
              <a:defRPr sz="28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subtitle style</a:t>
            </a:r>
            <a:endParaRPr lang="en-US"/>
          </a:p>
        </p:txBody>
      </p:sp>
      <p:sp>
        <p:nvSpPr>
          <p:cNvPr id="12" name="Text Placeholder 9">
            <a:extLst>
              <a:ext uri="{FF2B5EF4-FFF2-40B4-BE49-F238E27FC236}">
                <a16:creationId xmlns:a16="http://schemas.microsoft.com/office/drawing/2014/main" id="{699FE9F8-959D-BC3A-60E8-D7FB74EC8BBE}"/>
              </a:ext>
            </a:extLst>
          </p:cNvPr>
          <p:cNvSpPr>
            <a:spLocks noGrp="1"/>
          </p:cNvSpPr>
          <p:nvPr>
            <p:ph type="body" sz="quarter" idx="15"/>
          </p:nvPr>
        </p:nvSpPr>
        <p:spPr>
          <a:xfrm>
            <a:off x="6566552" y="2142649"/>
            <a:ext cx="5056667" cy="1741487"/>
          </a:xfrm>
        </p:spPr>
        <p:txBody>
          <a:bodyPr/>
          <a:lstStyle>
            <a:lvl1pPr marL="0" indent="0">
              <a:buFont typeface="Arial" panose="020B0604020202020204" pitchFamily="34" charset="0"/>
              <a:buNone/>
              <a:defRPr sz="1400"/>
            </a:lvl1pPr>
            <a:lvl2pPr marL="196850" indent="-196850">
              <a:buFont typeface="Arial" panose="020B0604020202020204" pitchFamily="34" charset="0"/>
              <a:buChar char="•"/>
              <a:tabLst/>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5074926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rge bar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lvl1pPr>
              <a:defRPr>
                <a:solidFill>
                  <a:schemeClr val="bg1"/>
                </a:solidFill>
              </a:defRPr>
            </a:lvl1pPr>
          </a:lstStyle>
          <a:p>
            <a:fld id="{9006DC1D-D490-7E46-A920-5C725FF4807E}" type="slidenum">
              <a:rPr lang="en-US" smtClean="0"/>
              <a:pPr/>
              <a:t>‹#›</a:t>
            </a:fld>
            <a:endParaRPr lang="en-US"/>
          </a:p>
        </p:txBody>
      </p:sp>
      <p:pic>
        <p:nvPicPr>
          <p:cNvPr id="4" name="Graphic 3">
            <a:extLst>
              <a:ext uri="{FF2B5EF4-FFF2-40B4-BE49-F238E27FC236}">
                <a16:creationId xmlns:a16="http://schemas.microsoft.com/office/drawing/2014/main" id="{56B66B86-EC9C-D4F8-AB2A-025828F888F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171814" y="6160679"/>
            <a:ext cx="1672522" cy="357055"/>
          </a:xfrm>
          <a:prstGeom prst="rect">
            <a:avLst/>
          </a:prstGeom>
        </p:spPr>
      </p:pic>
      <p:pic>
        <p:nvPicPr>
          <p:cNvPr id="8" name="Graphic 7">
            <a:extLst>
              <a:ext uri="{FF2B5EF4-FFF2-40B4-BE49-F238E27FC236}">
                <a16:creationId xmlns:a16="http://schemas.microsoft.com/office/drawing/2014/main" id="{79BD69BE-39BD-5F27-5031-0D2483A61127}"/>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0768268" y="317552"/>
            <a:ext cx="1076068" cy="439036"/>
          </a:xfrm>
          <a:prstGeom prst="rect">
            <a:avLst/>
          </a:prstGeom>
        </p:spPr>
      </p:pic>
      <p:sp>
        <p:nvSpPr>
          <p:cNvPr id="12" name="Text Placeholder 9">
            <a:extLst>
              <a:ext uri="{FF2B5EF4-FFF2-40B4-BE49-F238E27FC236}">
                <a16:creationId xmlns:a16="http://schemas.microsoft.com/office/drawing/2014/main" id="{699FE9F8-959D-BC3A-60E8-D7FB74EC8BBE}"/>
              </a:ext>
            </a:extLst>
          </p:cNvPr>
          <p:cNvSpPr>
            <a:spLocks noGrp="1"/>
          </p:cNvSpPr>
          <p:nvPr>
            <p:ph type="body" sz="quarter" idx="15"/>
          </p:nvPr>
        </p:nvSpPr>
        <p:spPr>
          <a:xfrm>
            <a:off x="6566552" y="1664653"/>
            <a:ext cx="5277784" cy="1741487"/>
          </a:xfrm>
        </p:spPr>
        <p:txBody>
          <a:bodyPr/>
          <a:lstStyle>
            <a:lvl1pPr marL="0" indent="0">
              <a:buFont typeface="Arial" panose="020B0604020202020204" pitchFamily="34" charset="0"/>
              <a:buNone/>
              <a:defRPr sz="1400"/>
            </a:lvl1pPr>
            <a:lvl2pPr marL="196850" indent="-196850">
              <a:buFont typeface="Arial" panose="020B0604020202020204" pitchFamily="34" charset="0"/>
              <a:buChar char="•"/>
              <a:tabLst/>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tle 1">
            <a:extLst>
              <a:ext uri="{FF2B5EF4-FFF2-40B4-BE49-F238E27FC236}">
                <a16:creationId xmlns:a16="http://schemas.microsoft.com/office/drawing/2014/main" id="{75529AFC-CB9D-14F2-50F3-C89AF4FB2617}"/>
              </a:ext>
            </a:extLst>
          </p:cNvPr>
          <p:cNvSpPr>
            <a:spLocks noGrp="1"/>
          </p:cNvSpPr>
          <p:nvPr>
            <p:ph type="title"/>
          </p:nvPr>
        </p:nvSpPr>
        <p:spPr>
          <a:xfrm>
            <a:off x="6566552" y="1068496"/>
            <a:ext cx="5277784" cy="430887"/>
          </a:xfrm>
        </p:spPr>
        <p:txBody>
          <a:bodyPr/>
          <a:lstStyle/>
          <a:p>
            <a:r>
              <a:rPr lang="en-US"/>
              <a:t>Click to edit Master title style</a:t>
            </a:r>
          </a:p>
        </p:txBody>
      </p:sp>
    </p:spTree>
    <p:extLst>
      <p:ext uri="{BB962C8B-B14F-4D97-AF65-F5344CB8AC3E}">
        <p14:creationId xmlns:p14="http://schemas.microsoft.com/office/powerpoint/2010/main" val="4372849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bar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lvl1pPr>
              <a:defRPr>
                <a:solidFill>
                  <a:schemeClr val="bg1"/>
                </a:solidFill>
              </a:defRPr>
            </a:lvl1pPr>
          </a:lstStyle>
          <a:p>
            <a:fld id="{9006DC1D-D490-7E46-A920-5C725FF4807E}" type="slidenum">
              <a:rPr lang="en-US" smtClean="0"/>
              <a:pPr/>
              <a:t>‹#›</a:t>
            </a:fld>
            <a:endParaRPr lang="en-US"/>
          </a:p>
        </p:txBody>
      </p:sp>
      <p:pic>
        <p:nvPicPr>
          <p:cNvPr id="4" name="Graphic 3">
            <a:extLst>
              <a:ext uri="{FF2B5EF4-FFF2-40B4-BE49-F238E27FC236}">
                <a16:creationId xmlns:a16="http://schemas.microsoft.com/office/drawing/2014/main" id="{56B66B86-EC9C-D4F8-AB2A-025828F888F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171814" y="6160679"/>
            <a:ext cx="1672522" cy="357055"/>
          </a:xfrm>
          <a:prstGeom prst="rect">
            <a:avLst/>
          </a:prstGeom>
        </p:spPr>
      </p:pic>
      <p:pic>
        <p:nvPicPr>
          <p:cNvPr id="8" name="Graphic 7">
            <a:extLst>
              <a:ext uri="{FF2B5EF4-FFF2-40B4-BE49-F238E27FC236}">
                <a16:creationId xmlns:a16="http://schemas.microsoft.com/office/drawing/2014/main" id="{79BD69BE-39BD-5F27-5031-0D2483A61127}"/>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0768268" y="317552"/>
            <a:ext cx="1076068" cy="439036"/>
          </a:xfrm>
          <a:prstGeom prst="rect">
            <a:avLst/>
          </a:prstGeom>
        </p:spPr>
      </p:pic>
      <p:sp>
        <p:nvSpPr>
          <p:cNvPr id="12" name="Text Placeholder 9">
            <a:extLst>
              <a:ext uri="{FF2B5EF4-FFF2-40B4-BE49-F238E27FC236}">
                <a16:creationId xmlns:a16="http://schemas.microsoft.com/office/drawing/2014/main" id="{699FE9F8-959D-BC3A-60E8-D7FB74EC8BBE}"/>
              </a:ext>
            </a:extLst>
          </p:cNvPr>
          <p:cNvSpPr>
            <a:spLocks noGrp="1"/>
          </p:cNvSpPr>
          <p:nvPr>
            <p:ph type="body" sz="quarter" idx="15"/>
          </p:nvPr>
        </p:nvSpPr>
        <p:spPr>
          <a:xfrm>
            <a:off x="2954672" y="2366928"/>
            <a:ext cx="8889666" cy="1741487"/>
          </a:xfrm>
        </p:spPr>
        <p:txBody>
          <a:bodyPr/>
          <a:lstStyle>
            <a:lvl1pPr marL="0" indent="0">
              <a:buFont typeface="Arial" panose="020B0604020202020204" pitchFamily="34" charset="0"/>
              <a:buNone/>
              <a:defRPr sz="1400"/>
            </a:lvl1pPr>
            <a:lvl2pPr marL="196850" indent="-196850">
              <a:buFont typeface="Arial" panose="020B0604020202020204" pitchFamily="34" charset="0"/>
              <a:buChar char="•"/>
              <a:tabLst/>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1">
            <a:extLst>
              <a:ext uri="{FF2B5EF4-FFF2-40B4-BE49-F238E27FC236}">
                <a16:creationId xmlns:a16="http://schemas.microsoft.com/office/drawing/2014/main" id="{68D0569C-490A-7DE7-FC29-983CEAAA2858}"/>
              </a:ext>
            </a:extLst>
          </p:cNvPr>
          <p:cNvSpPr>
            <a:spLocks noGrp="1"/>
          </p:cNvSpPr>
          <p:nvPr>
            <p:ph type="title"/>
          </p:nvPr>
        </p:nvSpPr>
        <p:spPr>
          <a:xfrm>
            <a:off x="2954670" y="1770771"/>
            <a:ext cx="8889665" cy="430887"/>
          </a:xfrm>
        </p:spPr>
        <p:txBody>
          <a:bodyPr/>
          <a:lstStyle/>
          <a:p>
            <a:r>
              <a:rPr lang="en-US"/>
              <a:t>Click to edit Master title style</a:t>
            </a:r>
          </a:p>
        </p:txBody>
      </p:sp>
    </p:spTree>
    <p:extLst>
      <p:ext uri="{BB962C8B-B14F-4D97-AF65-F5344CB8AC3E}">
        <p14:creationId xmlns:p14="http://schemas.microsoft.com/office/powerpoint/2010/main" val="711669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2" name="Imagen 6">
            <a:extLst>
              <a:ext uri="{FF2B5EF4-FFF2-40B4-BE49-F238E27FC236}">
                <a16:creationId xmlns:a16="http://schemas.microsoft.com/office/drawing/2014/main" id="{035D2A79-FEFF-6DF7-BD99-C619E593392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a:extLst>
              <a:ext uri="{FF2B5EF4-FFF2-40B4-BE49-F238E27FC236}">
                <a16:creationId xmlns:a16="http://schemas.microsoft.com/office/drawing/2014/main" id="{82B720BD-CAD3-544E-0CF9-23E782F289CB}"/>
              </a:ext>
            </a:extLst>
          </p:cNvPr>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a:extLst>
              <a:ext uri="{FF2B5EF4-FFF2-40B4-BE49-F238E27FC236}">
                <a16:creationId xmlns:a16="http://schemas.microsoft.com/office/drawing/2014/main" id="{BC02DC39-B194-157F-92D5-408DA25FA7CF}"/>
              </a:ext>
            </a:extLst>
          </p:cNvPr>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tx2"/>
                </a:solidFill>
              </a:defRPr>
            </a:lvl1pPr>
          </a:lstStyle>
          <a:p>
            <a:r>
              <a:rPr lang="es-MX"/>
              <a:t>Haz clic para modificar el estilo de título del patrón</a:t>
            </a:r>
          </a:p>
        </p:txBody>
      </p:sp>
      <p:sp>
        <p:nvSpPr>
          <p:cNvPr id="10" name="Marcador de texto 2">
            <a:extLst>
              <a:ext uri="{FF2B5EF4-FFF2-40B4-BE49-F238E27FC236}">
                <a16:creationId xmlns:a16="http://schemas.microsoft.com/office/drawing/2014/main" id="{7B724F90-E06A-C2B6-0E45-1F720D36B558}"/>
              </a:ext>
            </a:extLst>
          </p:cNvPr>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3" name="Imagen 7">
            <a:extLst>
              <a:ext uri="{FF2B5EF4-FFF2-40B4-BE49-F238E27FC236}">
                <a16:creationId xmlns:a16="http://schemas.microsoft.com/office/drawing/2014/main" id="{FC4A6EAF-4DE8-A524-03FD-31D18BFE9877}"/>
              </a:ext>
            </a:extLst>
          </p:cNvPr>
          <p:cNvPicPr>
            <a:picLocks noChangeAspect="1"/>
          </p:cNvPicPr>
          <p:nvPr userDrawn="1"/>
        </p:nvPicPr>
        <p:blipFill rotWithShape="1">
          <a:blip r:embed="rId3"/>
          <a:srcRect l="79758" b="86246"/>
          <a:stretch/>
        </p:blipFill>
        <p:spPr>
          <a:xfrm>
            <a:off x="9724102" y="-9220"/>
            <a:ext cx="2467897" cy="943286"/>
          </a:xfrm>
          <a:prstGeom prst="rect">
            <a:avLst/>
          </a:prstGeom>
        </p:spPr>
      </p:pic>
    </p:spTree>
    <p:extLst>
      <p:ext uri="{BB962C8B-B14F-4D97-AF65-F5344CB8AC3E}">
        <p14:creationId xmlns:p14="http://schemas.microsoft.com/office/powerpoint/2010/main" val="21827497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3 Col content">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F1186CD3-2037-034B-1779-83278BE0B173}"/>
              </a:ext>
            </a:extLst>
          </p:cNvPr>
          <p:cNvSpPr/>
          <p:nvPr/>
        </p:nvSpPr>
        <p:spPr>
          <a:xfrm>
            <a:off x="0" y="0"/>
            <a:ext cx="4064000" cy="6858000"/>
          </a:xfrm>
          <a:custGeom>
            <a:avLst/>
            <a:gdLst>
              <a:gd name="connsiteX0" fmla="*/ 0 w 4064000"/>
              <a:gd name="connsiteY0" fmla="*/ 0 h 6858000"/>
              <a:gd name="connsiteX1" fmla="*/ 4064000 w 4064000"/>
              <a:gd name="connsiteY1" fmla="*/ 0 h 6858000"/>
              <a:gd name="connsiteX2" fmla="*/ 4064000 w 4064000"/>
              <a:gd name="connsiteY2" fmla="*/ 6858000 h 6858000"/>
              <a:gd name="connsiteX3" fmla="*/ 0 w 406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64000" h="6858000">
                <a:moveTo>
                  <a:pt x="0" y="0"/>
                </a:moveTo>
                <a:lnTo>
                  <a:pt x="4064000" y="0"/>
                </a:lnTo>
                <a:lnTo>
                  <a:pt x="4064000" y="6858000"/>
                </a:lnTo>
                <a:lnTo>
                  <a:pt x="0" y="6858000"/>
                </a:lnTo>
                <a:close/>
              </a:path>
            </a:pathLst>
          </a:custGeom>
          <a:solidFill>
            <a:srgbClr val="FFFFFF"/>
          </a:solidFill>
          <a:ln w="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932DB6D8-009B-0A3A-DF4C-50CA1802112F}"/>
              </a:ext>
            </a:extLst>
          </p:cNvPr>
          <p:cNvSpPr/>
          <p:nvPr/>
        </p:nvSpPr>
        <p:spPr>
          <a:xfrm>
            <a:off x="4064000" y="0"/>
            <a:ext cx="4064000" cy="6858000"/>
          </a:xfrm>
          <a:custGeom>
            <a:avLst/>
            <a:gdLst>
              <a:gd name="connsiteX0" fmla="*/ 0 w 4064000"/>
              <a:gd name="connsiteY0" fmla="*/ 0 h 6858000"/>
              <a:gd name="connsiteX1" fmla="*/ 4064000 w 4064000"/>
              <a:gd name="connsiteY1" fmla="*/ 0 h 6858000"/>
              <a:gd name="connsiteX2" fmla="*/ 4064000 w 4064000"/>
              <a:gd name="connsiteY2" fmla="*/ 6858000 h 6858000"/>
              <a:gd name="connsiteX3" fmla="*/ 0 w 406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64000" h="6858000">
                <a:moveTo>
                  <a:pt x="0" y="0"/>
                </a:moveTo>
                <a:lnTo>
                  <a:pt x="4064000" y="0"/>
                </a:lnTo>
                <a:lnTo>
                  <a:pt x="4064000" y="6858000"/>
                </a:lnTo>
                <a:lnTo>
                  <a:pt x="0" y="6858000"/>
                </a:lnTo>
                <a:close/>
              </a:path>
            </a:pathLst>
          </a:custGeom>
          <a:solidFill>
            <a:srgbClr val="EBF1F6"/>
          </a:solidFill>
          <a:ln w="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BF0EB543-1DC5-44E8-9F4D-9B660D1D1D4F}"/>
              </a:ext>
            </a:extLst>
          </p:cNvPr>
          <p:cNvSpPr/>
          <p:nvPr/>
        </p:nvSpPr>
        <p:spPr>
          <a:xfrm>
            <a:off x="8128000" y="0"/>
            <a:ext cx="4064000" cy="6858000"/>
          </a:xfrm>
          <a:custGeom>
            <a:avLst/>
            <a:gdLst>
              <a:gd name="connsiteX0" fmla="*/ 0 w 4064000"/>
              <a:gd name="connsiteY0" fmla="*/ 0 h 6858000"/>
              <a:gd name="connsiteX1" fmla="*/ 4064000 w 4064000"/>
              <a:gd name="connsiteY1" fmla="*/ 0 h 6858000"/>
              <a:gd name="connsiteX2" fmla="*/ 4064000 w 4064000"/>
              <a:gd name="connsiteY2" fmla="*/ 6858000 h 6858000"/>
              <a:gd name="connsiteX3" fmla="*/ 0 w 406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64000" h="6858000">
                <a:moveTo>
                  <a:pt x="0" y="0"/>
                </a:moveTo>
                <a:lnTo>
                  <a:pt x="4064000" y="0"/>
                </a:lnTo>
                <a:lnTo>
                  <a:pt x="4064000" y="6858000"/>
                </a:lnTo>
                <a:lnTo>
                  <a:pt x="0" y="6858000"/>
                </a:lnTo>
                <a:close/>
              </a:path>
            </a:pathLst>
          </a:custGeom>
          <a:solidFill>
            <a:srgbClr val="89E9C1"/>
          </a:solidFill>
          <a:ln w="0" cap="flat">
            <a:noFill/>
            <a:prstDash val="solid"/>
            <a:miter/>
          </a:ln>
        </p:spPr>
        <p:txBody>
          <a:bodyPr rtlCol="0" anchor="ctr"/>
          <a:lstStyle/>
          <a:p>
            <a:endParaRPr lang="en-GB"/>
          </a:p>
        </p:txBody>
      </p:sp>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10" name="Text Placeholder 9">
            <a:extLst>
              <a:ext uri="{FF2B5EF4-FFF2-40B4-BE49-F238E27FC236}">
                <a16:creationId xmlns:a16="http://schemas.microsoft.com/office/drawing/2014/main" id="{B712E35E-CC18-C00C-8725-D5864CFA1109}"/>
              </a:ext>
            </a:extLst>
          </p:cNvPr>
          <p:cNvSpPr>
            <a:spLocks noGrp="1"/>
          </p:cNvSpPr>
          <p:nvPr>
            <p:ph type="body" sz="quarter" idx="14"/>
          </p:nvPr>
        </p:nvSpPr>
        <p:spPr>
          <a:xfrm>
            <a:off x="347664" y="870109"/>
            <a:ext cx="3497513" cy="2657951"/>
          </a:xfrm>
        </p:spPr>
        <p:txBody>
          <a:bodyPr/>
          <a:lstStyle>
            <a:lvl1pPr>
              <a:defRPr sz="28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9">
            <a:extLst>
              <a:ext uri="{FF2B5EF4-FFF2-40B4-BE49-F238E27FC236}">
                <a16:creationId xmlns:a16="http://schemas.microsoft.com/office/drawing/2014/main" id="{00F06BD8-D0BA-28E4-0369-DCE8631319A8}"/>
              </a:ext>
            </a:extLst>
          </p:cNvPr>
          <p:cNvSpPr>
            <a:spLocks noGrp="1"/>
          </p:cNvSpPr>
          <p:nvPr>
            <p:ph type="body" sz="quarter" idx="15"/>
          </p:nvPr>
        </p:nvSpPr>
        <p:spPr>
          <a:xfrm>
            <a:off x="4345380" y="870109"/>
            <a:ext cx="3497513" cy="2657951"/>
          </a:xfrm>
        </p:spPr>
        <p:txBody>
          <a:bodyPr/>
          <a:lstStyle>
            <a:lvl1pPr>
              <a:defRPr sz="28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9">
            <a:extLst>
              <a:ext uri="{FF2B5EF4-FFF2-40B4-BE49-F238E27FC236}">
                <a16:creationId xmlns:a16="http://schemas.microsoft.com/office/drawing/2014/main" id="{073A2871-A7FA-7CCB-584D-38C4E672B981}"/>
              </a:ext>
            </a:extLst>
          </p:cNvPr>
          <p:cNvSpPr>
            <a:spLocks noGrp="1"/>
          </p:cNvSpPr>
          <p:nvPr>
            <p:ph type="body" sz="quarter" idx="16"/>
          </p:nvPr>
        </p:nvSpPr>
        <p:spPr>
          <a:xfrm>
            <a:off x="8343097" y="870109"/>
            <a:ext cx="3497513" cy="2657951"/>
          </a:xfrm>
        </p:spPr>
        <p:txBody>
          <a:bodyPr/>
          <a:lstStyle>
            <a:lvl1pPr>
              <a:defRPr sz="28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9" name="Graphic 18">
            <a:extLst>
              <a:ext uri="{FF2B5EF4-FFF2-40B4-BE49-F238E27FC236}">
                <a16:creationId xmlns:a16="http://schemas.microsoft.com/office/drawing/2014/main" id="{E63D3567-1424-8B48-DBC2-81B717D7B06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171814" y="6160679"/>
            <a:ext cx="1672522" cy="357055"/>
          </a:xfrm>
          <a:prstGeom prst="rect">
            <a:avLst/>
          </a:prstGeom>
        </p:spPr>
      </p:pic>
      <p:pic>
        <p:nvPicPr>
          <p:cNvPr id="20" name="Graphic 19">
            <a:extLst>
              <a:ext uri="{FF2B5EF4-FFF2-40B4-BE49-F238E27FC236}">
                <a16:creationId xmlns:a16="http://schemas.microsoft.com/office/drawing/2014/main" id="{5B2855BA-C65E-46EF-556A-F97C71DB0E8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768268" y="317552"/>
            <a:ext cx="1076068" cy="439036"/>
          </a:xfrm>
          <a:prstGeom prst="rect">
            <a:avLst/>
          </a:prstGeom>
        </p:spPr>
      </p:pic>
    </p:spTree>
    <p:extLst>
      <p:ext uri="{BB962C8B-B14F-4D97-AF65-F5344CB8AC3E}">
        <p14:creationId xmlns:p14="http://schemas.microsoft.com/office/powerpoint/2010/main" val="20635011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8" name="Title 1">
            <a:extLst>
              <a:ext uri="{FF2B5EF4-FFF2-40B4-BE49-F238E27FC236}">
                <a16:creationId xmlns:a16="http://schemas.microsoft.com/office/drawing/2014/main" id="{05C708B3-918B-DE26-DE54-121B5B0020EA}"/>
              </a:ext>
            </a:extLst>
          </p:cNvPr>
          <p:cNvSpPr>
            <a:spLocks noGrp="1"/>
          </p:cNvSpPr>
          <p:nvPr>
            <p:ph type="title"/>
          </p:nvPr>
        </p:nvSpPr>
        <p:spPr>
          <a:xfrm>
            <a:off x="925033" y="990232"/>
            <a:ext cx="9144000" cy="430887"/>
          </a:xfrm>
        </p:spPr>
        <p:txBody>
          <a:bodyPr/>
          <a:lstStyle/>
          <a:p>
            <a:r>
              <a:rPr lang="en-US"/>
              <a:t>Click to edit Master title style</a:t>
            </a:r>
          </a:p>
        </p:txBody>
      </p:sp>
      <p:sp>
        <p:nvSpPr>
          <p:cNvPr id="9" name="Text Placeholder 9">
            <a:extLst>
              <a:ext uri="{FF2B5EF4-FFF2-40B4-BE49-F238E27FC236}">
                <a16:creationId xmlns:a16="http://schemas.microsoft.com/office/drawing/2014/main" id="{88ED6E2C-AF99-C076-A537-1FA6A0DC557F}"/>
              </a:ext>
            </a:extLst>
          </p:cNvPr>
          <p:cNvSpPr>
            <a:spLocks noGrp="1"/>
          </p:cNvSpPr>
          <p:nvPr>
            <p:ph type="body" sz="quarter" idx="14"/>
          </p:nvPr>
        </p:nvSpPr>
        <p:spPr>
          <a:xfrm>
            <a:off x="925033" y="1586389"/>
            <a:ext cx="6915947" cy="1741487"/>
          </a:xfrm>
        </p:spPr>
        <p:txBody>
          <a:bodyPr/>
          <a:lstStyle>
            <a:lvl1pPr marL="0" indent="0">
              <a:buFont typeface="Arial" panose="020B0604020202020204" pitchFamily="34" charset="0"/>
              <a:buNone/>
              <a:defRPr sz="1400"/>
            </a:lvl1pPr>
            <a:lvl2pPr marL="196850" indent="-196850">
              <a:buFont typeface="Arial" panose="020B0604020202020204" pitchFamily="34" charset="0"/>
              <a:buChar char="•"/>
              <a:tabLst/>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262910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48172" y="1801368"/>
            <a:ext cx="11295782" cy="3950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16" hasCustomPrompt="1"/>
          </p:nvPr>
        </p:nvSpPr>
        <p:spPr bwMode="gray">
          <a:xfrm>
            <a:off x="448173" y="5806440"/>
            <a:ext cx="11295782" cy="347472"/>
          </a:xfrm>
        </p:spPr>
        <p:txBody>
          <a:bodyPr lIns="0" tIns="0" rIns="0" bIns="0" anchor="b"/>
          <a:lstStyle>
            <a:lvl1pPr marL="228600" indent="-228600" algn="l" defTabSz="914400" rtl="0" eaLnBrk="1" latinLnBrk="0" hangingPunct="1">
              <a:lnSpc>
                <a:spcPct val="85000"/>
              </a:lnSpc>
              <a:spcBef>
                <a:spcPts val="200"/>
              </a:spcBef>
              <a:buClr>
                <a:schemeClr val="accent2"/>
              </a:buClr>
              <a:buSzPct val="85000"/>
              <a:buFont typeface="Arial" pitchFamily="34" charset="0"/>
              <a:buNone/>
              <a:tabLst>
                <a:tab pos="174625" algn="r"/>
                <a:tab pos="228600" algn="l"/>
              </a:tabLst>
              <a:defRPr lang="en-US" sz="800" kern="1200" dirty="0">
                <a:solidFill>
                  <a:srgbClr val="A1AAB1"/>
                </a:solidFill>
                <a:latin typeface="+mn-lt"/>
                <a:ea typeface="+mn-ea"/>
                <a:cs typeface="Arial" pitchFamily="34" charset="0"/>
              </a:defRPr>
            </a:lvl1pPr>
          </a:lstStyle>
          <a:p>
            <a:pPr lvl="0"/>
            <a:r>
              <a:rPr lang="en-US"/>
              <a:t>Click to edit source</a:t>
            </a:r>
          </a:p>
        </p:txBody>
      </p:sp>
      <p:sp>
        <p:nvSpPr>
          <p:cNvPr id="13" name="Text Placeholder 9"/>
          <p:cNvSpPr>
            <a:spLocks noGrp="1"/>
          </p:cNvSpPr>
          <p:nvPr>
            <p:ph type="body" sz="quarter" idx="15" hasCustomPrompt="1"/>
          </p:nvPr>
        </p:nvSpPr>
        <p:spPr bwMode="gray">
          <a:xfrm>
            <a:off x="448172" y="1307593"/>
            <a:ext cx="11295782" cy="396947"/>
          </a:xfrm>
          <a:prstGeom prst="rect">
            <a:avLst/>
          </a:prstGeom>
          <a:noFill/>
        </p:spPr>
        <p:txBody>
          <a:bodyPr wrap="square" lIns="0" rIns="0" rtlCol="0">
            <a:noAutofit/>
          </a:bodyPr>
          <a:lstStyle>
            <a:lvl1pPr marL="0" indent="0" algn="l" rtl="0" fontAlgn="base">
              <a:lnSpc>
                <a:spcPct val="85000"/>
              </a:lnSpc>
              <a:spcBef>
                <a:spcPct val="0"/>
              </a:spcBef>
              <a:spcAft>
                <a:spcPct val="0"/>
              </a:spcAft>
              <a:buNone/>
              <a:defRPr lang="en-US" sz="2000" b="0" kern="1200" smtClean="0">
                <a:solidFill>
                  <a:schemeClr val="tx1">
                    <a:lumMod val="50000"/>
                    <a:lumOff val="50000"/>
                  </a:schemeClr>
                </a:solidFill>
                <a:latin typeface="+mj-lt"/>
                <a:ea typeface="+mn-ea"/>
                <a:cs typeface="+mn-cs"/>
              </a:defRPr>
            </a:lvl1pPr>
            <a:lvl2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2pPr>
            <a:lvl3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3pPr>
            <a:lvl4pPr algn="l" rtl="0" fontAlgn="base">
              <a:lnSpc>
                <a:spcPct val="90000"/>
              </a:lnSpc>
              <a:spcBef>
                <a:spcPct val="0"/>
              </a:spcBef>
              <a:spcAft>
                <a:spcPct val="0"/>
              </a:spcAft>
              <a:defRPr lang="en-US" sz="2200" b="1" kern="1200" smtClean="0">
                <a:solidFill>
                  <a:schemeClr val="tx1"/>
                </a:solidFill>
                <a:latin typeface="Arial Narrow" pitchFamily="34" charset="0"/>
                <a:ea typeface="+mn-ea"/>
                <a:cs typeface="+mn-cs"/>
              </a:defRPr>
            </a:lvl4pPr>
            <a:lvl5pPr algn="l" rtl="0" fontAlgn="base">
              <a:lnSpc>
                <a:spcPct val="90000"/>
              </a:lnSpc>
              <a:spcBef>
                <a:spcPct val="0"/>
              </a:spcBef>
              <a:spcAft>
                <a:spcPct val="0"/>
              </a:spcAft>
              <a:defRPr lang="en-US" sz="2200" b="1" kern="1200" dirty="0" smtClean="0">
                <a:solidFill>
                  <a:schemeClr val="tx1"/>
                </a:solidFill>
                <a:latin typeface="Arial Narrow" pitchFamily="34" charset="0"/>
                <a:ea typeface="+mn-ea"/>
                <a:cs typeface="+mn-cs"/>
              </a:defRPr>
            </a:lvl5pPr>
          </a:lstStyle>
          <a:p>
            <a:pPr lvl="0"/>
            <a:r>
              <a:rPr lang="en-US"/>
              <a:t>Click to edit subtitle</a:t>
            </a:r>
          </a:p>
        </p:txBody>
      </p:sp>
      <p:sp>
        <p:nvSpPr>
          <p:cNvPr id="2" name="Title 1"/>
          <p:cNvSpPr>
            <a:spLocks noGrp="1"/>
          </p:cNvSpPr>
          <p:nvPr>
            <p:ph type="title"/>
          </p:nvPr>
        </p:nvSpPr>
        <p:spPr bwMode="gray"/>
        <p:txBody>
          <a:bodyPr/>
          <a:lstStyle/>
          <a:p>
            <a:r>
              <a:rPr lang="en-US"/>
              <a:t>Click to edit Master title style</a:t>
            </a:r>
          </a:p>
        </p:txBody>
      </p:sp>
      <p:sp>
        <p:nvSpPr>
          <p:cNvPr id="4" name="TextBox 3">
            <a:extLst>
              <a:ext uri="{FF2B5EF4-FFF2-40B4-BE49-F238E27FC236}">
                <a16:creationId xmlns:a16="http://schemas.microsoft.com/office/drawing/2014/main" id="{D2E51C9F-A6FD-9A59-94EB-97F0A7563CA8}"/>
              </a:ext>
            </a:extLst>
          </p:cNvPr>
          <p:cNvSpPr txBox="1"/>
          <p:nvPr userDrawn="1"/>
        </p:nvSpPr>
        <p:spPr bwMode="gray">
          <a:xfrm>
            <a:off x="5707117" y="6574221"/>
            <a:ext cx="0" cy="0"/>
          </a:xfrm>
          <a:prstGeom prst="rect">
            <a:avLst/>
          </a:prstGeom>
        </p:spPr>
        <p:txBody>
          <a:bodyPr wrap="none" lIns="45720" tIns="45720" rIns="45720" bIns="45720" rtlCol="0">
            <a:noAutofit/>
          </a:bodyPr>
          <a:lstStyle/>
          <a:p>
            <a:pPr marL="171450" indent="-171450" algn="l">
              <a:lnSpc>
                <a:spcPct val="90000"/>
              </a:lnSpc>
              <a:spcBef>
                <a:spcPts val="1000"/>
              </a:spcBef>
              <a:buFont typeface="Arial" panose="020B0604020202020204" pitchFamily="34" charset="0"/>
              <a:buChar char="•"/>
            </a:pPr>
            <a:endParaRPr lang="en-US" sz="1600" err="1"/>
          </a:p>
        </p:txBody>
      </p:sp>
    </p:spTree>
    <p:custDataLst>
      <p:tags r:id="rId1"/>
    </p:custDataLst>
    <p:extLst>
      <p:ext uri="{BB962C8B-B14F-4D97-AF65-F5344CB8AC3E}">
        <p14:creationId xmlns:p14="http://schemas.microsoft.com/office/powerpoint/2010/main" val="349941412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divi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DD01BAE-D72E-8E14-8433-20BA7F1594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AF21752C-DB78-CA66-B98C-1C968D5F79E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44488" y="6160679"/>
            <a:ext cx="1672522" cy="357055"/>
          </a:xfrm>
          <a:prstGeom prst="rect">
            <a:avLst/>
          </a:prstGeom>
        </p:spPr>
      </p:pic>
      <p:pic>
        <p:nvPicPr>
          <p:cNvPr id="6" name="Graphic 5">
            <a:extLst>
              <a:ext uri="{FF2B5EF4-FFF2-40B4-BE49-F238E27FC236}">
                <a16:creationId xmlns:a16="http://schemas.microsoft.com/office/drawing/2014/main" id="{0274AC25-82AE-3D8A-552C-0393DB25AB65}"/>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4488" y="317552"/>
            <a:ext cx="1076068" cy="439036"/>
          </a:xfrm>
          <a:prstGeom prst="rect">
            <a:avLst/>
          </a:prstGeom>
        </p:spPr>
      </p:pic>
      <p:sp>
        <p:nvSpPr>
          <p:cNvPr id="7" name="Title 1">
            <a:extLst>
              <a:ext uri="{FF2B5EF4-FFF2-40B4-BE49-F238E27FC236}">
                <a16:creationId xmlns:a16="http://schemas.microsoft.com/office/drawing/2014/main" id="{507F85D9-5F7A-3EE7-166E-A20AC50E9387}"/>
              </a:ext>
            </a:extLst>
          </p:cNvPr>
          <p:cNvSpPr>
            <a:spLocks noGrp="1"/>
          </p:cNvSpPr>
          <p:nvPr>
            <p:ph type="ctrTitle"/>
          </p:nvPr>
        </p:nvSpPr>
        <p:spPr>
          <a:xfrm>
            <a:off x="355607" y="3877048"/>
            <a:ext cx="4665973" cy="1354217"/>
          </a:xfrm>
        </p:spPr>
        <p:txBody>
          <a:bodyPr anchor="b"/>
          <a:lstStyle>
            <a:lvl1pPr algn="l">
              <a:defRPr sz="4400" cap="all"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125075282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4_divider">
    <p:bg>
      <p:bgPr>
        <a:solidFill>
          <a:schemeClr val="tx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DD01BAE-D72E-8E14-8433-20BA7F15945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AF21752C-DB78-CA66-B98C-1C968D5F79E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344489" y="6160679"/>
            <a:ext cx="1672520" cy="357055"/>
          </a:xfrm>
          <a:prstGeom prst="rect">
            <a:avLst/>
          </a:prstGeom>
        </p:spPr>
      </p:pic>
      <p:pic>
        <p:nvPicPr>
          <p:cNvPr id="6" name="Graphic 5">
            <a:extLst>
              <a:ext uri="{FF2B5EF4-FFF2-40B4-BE49-F238E27FC236}">
                <a16:creationId xmlns:a16="http://schemas.microsoft.com/office/drawing/2014/main" id="{0274AC25-82AE-3D8A-552C-0393DB25AB65}"/>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344488" y="317552"/>
            <a:ext cx="1076068" cy="439035"/>
          </a:xfrm>
          <a:prstGeom prst="rect">
            <a:avLst/>
          </a:prstGeom>
        </p:spPr>
      </p:pic>
      <p:sp>
        <p:nvSpPr>
          <p:cNvPr id="7" name="Title 1">
            <a:extLst>
              <a:ext uri="{FF2B5EF4-FFF2-40B4-BE49-F238E27FC236}">
                <a16:creationId xmlns:a16="http://schemas.microsoft.com/office/drawing/2014/main" id="{507F85D9-5F7A-3EE7-166E-A20AC50E9387}"/>
              </a:ext>
            </a:extLst>
          </p:cNvPr>
          <p:cNvSpPr>
            <a:spLocks noGrp="1"/>
          </p:cNvSpPr>
          <p:nvPr>
            <p:ph type="ctrTitle"/>
          </p:nvPr>
        </p:nvSpPr>
        <p:spPr>
          <a:xfrm>
            <a:off x="355607" y="3199940"/>
            <a:ext cx="4665973" cy="2031325"/>
          </a:xfrm>
        </p:spPr>
        <p:txBody>
          <a:bodyPr anchor="b"/>
          <a:lstStyle>
            <a:lvl1pPr algn="l">
              <a:defRPr sz="4400" cap="all"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5119826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59E6B-25EA-AD01-845A-BFD6E75ECE33}"/>
              </a:ext>
            </a:extLst>
          </p:cNvPr>
          <p:cNvSpPr>
            <a:spLocks noGrp="1"/>
          </p:cNvSpPr>
          <p:nvPr>
            <p:ph type="title"/>
          </p:nvPr>
        </p:nvSpPr>
        <p:spPr>
          <a:xfrm>
            <a:off x="928688" y="401571"/>
            <a:ext cx="9144000" cy="430887"/>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a:extLst>
              <a:ext uri="{FF2B5EF4-FFF2-40B4-BE49-F238E27FC236}">
                <a16:creationId xmlns:a16="http://schemas.microsoft.com/office/drawing/2014/main" id="{011E1877-823C-D4AA-7F7B-F6B3595F3A81}"/>
              </a:ext>
            </a:extLst>
          </p:cNvPr>
          <p:cNvSpPr>
            <a:spLocks noGrp="1"/>
          </p:cNvSpPr>
          <p:nvPr>
            <p:ph type="body" sz="quarter" idx="14"/>
          </p:nvPr>
        </p:nvSpPr>
        <p:spPr>
          <a:xfrm>
            <a:off x="928688" y="997728"/>
            <a:ext cx="10950828" cy="4726877"/>
          </a:xfrm>
        </p:spPr>
        <p:txBody>
          <a:bodyPr/>
          <a:lstStyle>
            <a:lvl1pPr marL="342900" indent="-342900">
              <a:buFont typeface="Arial" panose="020B0604020202020204" pitchFamily="34" charset="0"/>
              <a:buChar char="•"/>
              <a:defRPr sz="2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Click to edit Master text styles</a:t>
            </a:r>
          </a:p>
          <a:p>
            <a:pPr lvl="3"/>
            <a:r>
              <a:rPr lang="en-US"/>
              <a:t>Second level</a:t>
            </a:r>
          </a:p>
        </p:txBody>
      </p:sp>
      <p:sp>
        <p:nvSpPr>
          <p:cNvPr id="3" name="Text Placeholder 9">
            <a:extLst>
              <a:ext uri="{FF2B5EF4-FFF2-40B4-BE49-F238E27FC236}">
                <a16:creationId xmlns:a16="http://schemas.microsoft.com/office/drawing/2014/main" id="{A771B0CE-FC65-EBB5-BF6C-B0DD845699B9}"/>
              </a:ext>
            </a:extLst>
          </p:cNvPr>
          <p:cNvSpPr>
            <a:spLocks noGrp="1"/>
          </p:cNvSpPr>
          <p:nvPr>
            <p:ph type="body" sz="quarter" idx="15" hasCustomPrompt="1"/>
          </p:nvPr>
        </p:nvSpPr>
        <p:spPr>
          <a:xfrm>
            <a:off x="928688" y="5889875"/>
            <a:ext cx="9144000" cy="778357"/>
          </a:xfrm>
        </p:spPr>
        <p:txBody>
          <a:bodyPr anchor="b"/>
          <a:lstStyle>
            <a:lvl1pPr marL="0" indent="0">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207747898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Large bar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lvl1pPr>
              <a:defRPr>
                <a:solidFill>
                  <a:schemeClr val="bg1"/>
                </a:solidFill>
              </a:defRPr>
            </a:lvl1pPr>
          </a:lstStyle>
          <a:p>
            <a:fld id="{9006DC1D-D490-7E46-A920-5C725FF4807E}" type="slidenum">
              <a:rPr lang="en-US" smtClean="0"/>
              <a:pPr/>
              <a:t>‹#›</a:t>
            </a:fld>
            <a:endParaRPr lang="en-US"/>
          </a:p>
        </p:txBody>
      </p:sp>
      <p:pic>
        <p:nvPicPr>
          <p:cNvPr id="4" name="Graphic 3">
            <a:extLst>
              <a:ext uri="{FF2B5EF4-FFF2-40B4-BE49-F238E27FC236}">
                <a16:creationId xmlns:a16="http://schemas.microsoft.com/office/drawing/2014/main" id="{56B66B86-EC9C-D4F8-AB2A-025828F888F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171814" y="6160679"/>
            <a:ext cx="1672522" cy="357055"/>
          </a:xfrm>
          <a:prstGeom prst="rect">
            <a:avLst/>
          </a:prstGeom>
        </p:spPr>
      </p:pic>
      <p:pic>
        <p:nvPicPr>
          <p:cNvPr id="8" name="Graphic 7">
            <a:extLst>
              <a:ext uri="{FF2B5EF4-FFF2-40B4-BE49-F238E27FC236}">
                <a16:creationId xmlns:a16="http://schemas.microsoft.com/office/drawing/2014/main" id="{79BD69BE-39BD-5F27-5031-0D2483A61127}"/>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0768268" y="317552"/>
            <a:ext cx="1076068" cy="439036"/>
          </a:xfrm>
          <a:prstGeom prst="rect">
            <a:avLst/>
          </a:prstGeom>
        </p:spPr>
      </p:pic>
      <p:sp>
        <p:nvSpPr>
          <p:cNvPr id="12" name="Text Placeholder 9">
            <a:extLst>
              <a:ext uri="{FF2B5EF4-FFF2-40B4-BE49-F238E27FC236}">
                <a16:creationId xmlns:a16="http://schemas.microsoft.com/office/drawing/2014/main" id="{699FE9F8-959D-BC3A-60E8-D7FB74EC8BBE}"/>
              </a:ext>
            </a:extLst>
          </p:cNvPr>
          <p:cNvSpPr>
            <a:spLocks noGrp="1"/>
          </p:cNvSpPr>
          <p:nvPr>
            <p:ph type="body" sz="quarter" idx="15"/>
          </p:nvPr>
        </p:nvSpPr>
        <p:spPr>
          <a:xfrm>
            <a:off x="6566552" y="1664653"/>
            <a:ext cx="5277784" cy="1741487"/>
          </a:xfrm>
        </p:spPr>
        <p:txBody>
          <a:bodyPr/>
          <a:lstStyle>
            <a:lvl1pPr marL="0" indent="0">
              <a:buFont typeface="Arial" panose="020B0604020202020204" pitchFamily="34" charset="0"/>
              <a:buNone/>
              <a:defRPr sz="1400"/>
            </a:lvl1pPr>
            <a:lvl2pPr marL="196850" indent="-196850">
              <a:buFont typeface="Arial" panose="020B0604020202020204" pitchFamily="34" charset="0"/>
              <a:buChar char="•"/>
              <a:tabLst/>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Title 1">
            <a:extLst>
              <a:ext uri="{FF2B5EF4-FFF2-40B4-BE49-F238E27FC236}">
                <a16:creationId xmlns:a16="http://schemas.microsoft.com/office/drawing/2014/main" id="{75529AFC-CB9D-14F2-50F3-C89AF4FB2617}"/>
              </a:ext>
            </a:extLst>
          </p:cNvPr>
          <p:cNvSpPr>
            <a:spLocks noGrp="1"/>
          </p:cNvSpPr>
          <p:nvPr>
            <p:ph type="title"/>
          </p:nvPr>
        </p:nvSpPr>
        <p:spPr>
          <a:xfrm>
            <a:off x="6566552" y="1068496"/>
            <a:ext cx="5277784" cy="430887"/>
          </a:xfrm>
        </p:spPr>
        <p:txBody>
          <a:bodyPr/>
          <a:lstStyle/>
          <a:p>
            <a:r>
              <a:rPr lang="en-US"/>
              <a:t>Click to edit Master title style</a:t>
            </a:r>
          </a:p>
        </p:txBody>
      </p:sp>
    </p:spTree>
    <p:extLst>
      <p:ext uri="{BB962C8B-B14F-4D97-AF65-F5344CB8AC3E}">
        <p14:creationId xmlns:p14="http://schemas.microsoft.com/office/powerpoint/2010/main" val="39354700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mall bar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lvl1pPr>
              <a:defRPr>
                <a:solidFill>
                  <a:schemeClr val="bg1"/>
                </a:solidFill>
              </a:defRPr>
            </a:lvl1pPr>
          </a:lstStyle>
          <a:p>
            <a:fld id="{9006DC1D-D490-7E46-A920-5C725FF4807E}" type="slidenum">
              <a:rPr lang="en-US" smtClean="0"/>
              <a:pPr/>
              <a:t>‹#›</a:t>
            </a:fld>
            <a:endParaRPr lang="en-US"/>
          </a:p>
        </p:txBody>
      </p:sp>
      <p:pic>
        <p:nvPicPr>
          <p:cNvPr id="4" name="Graphic 3">
            <a:extLst>
              <a:ext uri="{FF2B5EF4-FFF2-40B4-BE49-F238E27FC236}">
                <a16:creationId xmlns:a16="http://schemas.microsoft.com/office/drawing/2014/main" id="{56B66B86-EC9C-D4F8-AB2A-025828F888F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171814" y="6160679"/>
            <a:ext cx="1672522" cy="357055"/>
          </a:xfrm>
          <a:prstGeom prst="rect">
            <a:avLst/>
          </a:prstGeom>
        </p:spPr>
      </p:pic>
      <p:pic>
        <p:nvPicPr>
          <p:cNvPr id="8" name="Graphic 7">
            <a:extLst>
              <a:ext uri="{FF2B5EF4-FFF2-40B4-BE49-F238E27FC236}">
                <a16:creationId xmlns:a16="http://schemas.microsoft.com/office/drawing/2014/main" id="{79BD69BE-39BD-5F27-5031-0D2483A61127}"/>
              </a:ext>
            </a:extLst>
          </p:cNvPr>
          <p:cNvPicPr>
            <a:picLocks noChangeAspect="1"/>
          </p:cNvPicPr>
          <p:nvPr userDrawn="1"/>
        </p:nvPicPr>
        <p:blipFill>
          <a:blip r:embed="rId5">
            <a:extLst>
              <a:ext uri="{96DAC541-7B7A-43D3-8B79-37D633B846F1}">
                <asvg:svgBlip xmlns:asvg="http://schemas.microsoft.com/office/drawing/2016/SVG/main" r:embed="rId6"/>
              </a:ext>
            </a:extLst>
          </a:blip>
          <a:srcRect/>
          <a:stretch/>
        </p:blipFill>
        <p:spPr>
          <a:xfrm>
            <a:off x="10768268" y="317552"/>
            <a:ext cx="1076068" cy="439036"/>
          </a:xfrm>
          <a:prstGeom prst="rect">
            <a:avLst/>
          </a:prstGeom>
        </p:spPr>
      </p:pic>
      <p:sp>
        <p:nvSpPr>
          <p:cNvPr id="12" name="Text Placeholder 9">
            <a:extLst>
              <a:ext uri="{FF2B5EF4-FFF2-40B4-BE49-F238E27FC236}">
                <a16:creationId xmlns:a16="http://schemas.microsoft.com/office/drawing/2014/main" id="{699FE9F8-959D-BC3A-60E8-D7FB74EC8BBE}"/>
              </a:ext>
            </a:extLst>
          </p:cNvPr>
          <p:cNvSpPr>
            <a:spLocks noGrp="1"/>
          </p:cNvSpPr>
          <p:nvPr>
            <p:ph type="body" sz="quarter" idx="15"/>
          </p:nvPr>
        </p:nvSpPr>
        <p:spPr>
          <a:xfrm>
            <a:off x="2954672" y="2366928"/>
            <a:ext cx="8889666" cy="1741487"/>
          </a:xfrm>
        </p:spPr>
        <p:txBody>
          <a:bodyPr/>
          <a:lstStyle>
            <a:lvl1pPr marL="0" indent="0">
              <a:buFont typeface="Arial" panose="020B0604020202020204" pitchFamily="34" charset="0"/>
              <a:buNone/>
              <a:defRPr sz="1400"/>
            </a:lvl1pPr>
            <a:lvl2pPr marL="196850" indent="-196850">
              <a:buFont typeface="Arial" panose="020B0604020202020204" pitchFamily="34" charset="0"/>
              <a:buChar char="•"/>
              <a:tabLst/>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Title 1">
            <a:extLst>
              <a:ext uri="{FF2B5EF4-FFF2-40B4-BE49-F238E27FC236}">
                <a16:creationId xmlns:a16="http://schemas.microsoft.com/office/drawing/2014/main" id="{68D0569C-490A-7DE7-FC29-983CEAAA2858}"/>
              </a:ext>
            </a:extLst>
          </p:cNvPr>
          <p:cNvSpPr>
            <a:spLocks noGrp="1"/>
          </p:cNvSpPr>
          <p:nvPr>
            <p:ph type="title"/>
          </p:nvPr>
        </p:nvSpPr>
        <p:spPr>
          <a:xfrm>
            <a:off x="2954670" y="1770771"/>
            <a:ext cx="8889665" cy="430887"/>
          </a:xfrm>
        </p:spPr>
        <p:txBody>
          <a:bodyPr/>
          <a:lstStyle/>
          <a:p>
            <a:r>
              <a:rPr lang="en-US"/>
              <a:t>Click to edit Master title style</a:t>
            </a:r>
          </a:p>
        </p:txBody>
      </p:sp>
    </p:spTree>
    <p:extLst>
      <p:ext uri="{BB962C8B-B14F-4D97-AF65-F5344CB8AC3E}">
        <p14:creationId xmlns:p14="http://schemas.microsoft.com/office/powerpoint/2010/main" val="32832813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1_3 Col content">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F1186CD3-2037-034B-1779-83278BE0B173}"/>
              </a:ext>
            </a:extLst>
          </p:cNvPr>
          <p:cNvSpPr/>
          <p:nvPr/>
        </p:nvSpPr>
        <p:spPr>
          <a:xfrm>
            <a:off x="0" y="0"/>
            <a:ext cx="4064000" cy="6858000"/>
          </a:xfrm>
          <a:custGeom>
            <a:avLst/>
            <a:gdLst>
              <a:gd name="connsiteX0" fmla="*/ 0 w 4064000"/>
              <a:gd name="connsiteY0" fmla="*/ 0 h 6858000"/>
              <a:gd name="connsiteX1" fmla="*/ 4064000 w 4064000"/>
              <a:gd name="connsiteY1" fmla="*/ 0 h 6858000"/>
              <a:gd name="connsiteX2" fmla="*/ 4064000 w 4064000"/>
              <a:gd name="connsiteY2" fmla="*/ 6858000 h 6858000"/>
              <a:gd name="connsiteX3" fmla="*/ 0 w 406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64000" h="6858000">
                <a:moveTo>
                  <a:pt x="0" y="0"/>
                </a:moveTo>
                <a:lnTo>
                  <a:pt x="4064000" y="0"/>
                </a:lnTo>
                <a:lnTo>
                  <a:pt x="4064000" y="6858000"/>
                </a:lnTo>
                <a:lnTo>
                  <a:pt x="0" y="6858000"/>
                </a:lnTo>
                <a:close/>
              </a:path>
            </a:pathLst>
          </a:custGeom>
          <a:solidFill>
            <a:srgbClr val="FFFFFF"/>
          </a:solidFill>
          <a:ln w="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932DB6D8-009B-0A3A-DF4C-50CA1802112F}"/>
              </a:ext>
            </a:extLst>
          </p:cNvPr>
          <p:cNvSpPr/>
          <p:nvPr/>
        </p:nvSpPr>
        <p:spPr>
          <a:xfrm>
            <a:off x="4064000" y="0"/>
            <a:ext cx="4064000" cy="6858000"/>
          </a:xfrm>
          <a:custGeom>
            <a:avLst/>
            <a:gdLst>
              <a:gd name="connsiteX0" fmla="*/ 0 w 4064000"/>
              <a:gd name="connsiteY0" fmla="*/ 0 h 6858000"/>
              <a:gd name="connsiteX1" fmla="*/ 4064000 w 4064000"/>
              <a:gd name="connsiteY1" fmla="*/ 0 h 6858000"/>
              <a:gd name="connsiteX2" fmla="*/ 4064000 w 4064000"/>
              <a:gd name="connsiteY2" fmla="*/ 6858000 h 6858000"/>
              <a:gd name="connsiteX3" fmla="*/ 0 w 406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64000" h="6858000">
                <a:moveTo>
                  <a:pt x="0" y="0"/>
                </a:moveTo>
                <a:lnTo>
                  <a:pt x="4064000" y="0"/>
                </a:lnTo>
                <a:lnTo>
                  <a:pt x="4064000" y="6858000"/>
                </a:lnTo>
                <a:lnTo>
                  <a:pt x="0" y="6858000"/>
                </a:lnTo>
                <a:close/>
              </a:path>
            </a:pathLst>
          </a:custGeom>
          <a:solidFill>
            <a:srgbClr val="EBF1F6"/>
          </a:solidFill>
          <a:ln w="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BF0EB543-1DC5-44E8-9F4D-9B660D1D1D4F}"/>
              </a:ext>
            </a:extLst>
          </p:cNvPr>
          <p:cNvSpPr/>
          <p:nvPr/>
        </p:nvSpPr>
        <p:spPr>
          <a:xfrm>
            <a:off x="8128000" y="0"/>
            <a:ext cx="4064000" cy="6858000"/>
          </a:xfrm>
          <a:custGeom>
            <a:avLst/>
            <a:gdLst>
              <a:gd name="connsiteX0" fmla="*/ 0 w 4064000"/>
              <a:gd name="connsiteY0" fmla="*/ 0 h 6858000"/>
              <a:gd name="connsiteX1" fmla="*/ 4064000 w 4064000"/>
              <a:gd name="connsiteY1" fmla="*/ 0 h 6858000"/>
              <a:gd name="connsiteX2" fmla="*/ 4064000 w 4064000"/>
              <a:gd name="connsiteY2" fmla="*/ 6858000 h 6858000"/>
              <a:gd name="connsiteX3" fmla="*/ 0 w 406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64000" h="6858000">
                <a:moveTo>
                  <a:pt x="0" y="0"/>
                </a:moveTo>
                <a:lnTo>
                  <a:pt x="4064000" y="0"/>
                </a:lnTo>
                <a:lnTo>
                  <a:pt x="4064000" y="6858000"/>
                </a:lnTo>
                <a:lnTo>
                  <a:pt x="0" y="6858000"/>
                </a:lnTo>
                <a:close/>
              </a:path>
            </a:pathLst>
          </a:custGeom>
          <a:solidFill>
            <a:srgbClr val="89E9C1"/>
          </a:solidFill>
          <a:ln w="0" cap="flat">
            <a:noFill/>
            <a:prstDash val="solid"/>
            <a:miter/>
          </a:ln>
        </p:spPr>
        <p:txBody>
          <a:bodyPr rtlCol="0" anchor="ctr"/>
          <a:lstStyle/>
          <a:p>
            <a:endParaRPr lang="en-GB"/>
          </a:p>
        </p:txBody>
      </p:sp>
      <p:sp>
        <p:nvSpPr>
          <p:cNvPr id="5" name="Footer Placeholder 4">
            <a:extLst>
              <a:ext uri="{FF2B5EF4-FFF2-40B4-BE49-F238E27FC236}">
                <a16:creationId xmlns:a16="http://schemas.microsoft.com/office/drawing/2014/main" id="{5C93714B-53C8-0C46-035E-8B7797900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B1904-624D-F2B5-0C47-0C9722AA01B2}"/>
              </a:ext>
            </a:extLst>
          </p:cNvPr>
          <p:cNvSpPr>
            <a:spLocks noGrp="1"/>
          </p:cNvSpPr>
          <p:nvPr>
            <p:ph type="sldNum" sz="quarter" idx="12"/>
          </p:nvPr>
        </p:nvSpPr>
        <p:spPr/>
        <p:txBody>
          <a:bodyPr/>
          <a:lstStyle/>
          <a:p>
            <a:fld id="{9006DC1D-D490-7E46-A920-5C725FF4807E}" type="slidenum">
              <a:rPr lang="en-US" smtClean="0"/>
              <a:t>‹#›</a:t>
            </a:fld>
            <a:endParaRPr lang="en-US"/>
          </a:p>
        </p:txBody>
      </p:sp>
      <p:sp>
        <p:nvSpPr>
          <p:cNvPr id="10" name="Text Placeholder 9">
            <a:extLst>
              <a:ext uri="{FF2B5EF4-FFF2-40B4-BE49-F238E27FC236}">
                <a16:creationId xmlns:a16="http://schemas.microsoft.com/office/drawing/2014/main" id="{B712E35E-CC18-C00C-8725-D5864CFA1109}"/>
              </a:ext>
            </a:extLst>
          </p:cNvPr>
          <p:cNvSpPr>
            <a:spLocks noGrp="1"/>
          </p:cNvSpPr>
          <p:nvPr>
            <p:ph type="body" sz="quarter" idx="14"/>
          </p:nvPr>
        </p:nvSpPr>
        <p:spPr>
          <a:xfrm>
            <a:off x="347664" y="870109"/>
            <a:ext cx="3497513" cy="2657951"/>
          </a:xfrm>
        </p:spPr>
        <p:txBody>
          <a:bodyPr/>
          <a:lstStyle>
            <a:lvl1pPr>
              <a:defRPr sz="28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9">
            <a:extLst>
              <a:ext uri="{FF2B5EF4-FFF2-40B4-BE49-F238E27FC236}">
                <a16:creationId xmlns:a16="http://schemas.microsoft.com/office/drawing/2014/main" id="{00F06BD8-D0BA-28E4-0369-DCE8631319A8}"/>
              </a:ext>
            </a:extLst>
          </p:cNvPr>
          <p:cNvSpPr>
            <a:spLocks noGrp="1"/>
          </p:cNvSpPr>
          <p:nvPr>
            <p:ph type="body" sz="quarter" idx="15"/>
          </p:nvPr>
        </p:nvSpPr>
        <p:spPr>
          <a:xfrm>
            <a:off x="4345380" y="870109"/>
            <a:ext cx="3497513" cy="2657951"/>
          </a:xfrm>
        </p:spPr>
        <p:txBody>
          <a:bodyPr/>
          <a:lstStyle>
            <a:lvl1pPr>
              <a:defRPr sz="28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9">
            <a:extLst>
              <a:ext uri="{FF2B5EF4-FFF2-40B4-BE49-F238E27FC236}">
                <a16:creationId xmlns:a16="http://schemas.microsoft.com/office/drawing/2014/main" id="{073A2871-A7FA-7CCB-584D-38C4E672B981}"/>
              </a:ext>
            </a:extLst>
          </p:cNvPr>
          <p:cNvSpPr>
            <a:spLocks noGrp="1"/>
          </p:cNvSpPr>
          <p:nvPr>
            <p:ph type="body" sz="quarter" idx="16"/>
          </p:nvPr>
        </p:nvSpPr>
        <p:spPr>
          <a:xfrm>
            <a:off x="8343097" y="870109"/>
            <a:ext cx="3497513" cy="2657951"/>
          </a:xfrm>
        </p:spPr>
        <p:txBody>
          <a:bodyPr/>
          <a:lstStyle>
            <a:lvl1pPr>
              <a:defRPr sz="2800" b="1" cap="all" baseline="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19" name="Graphic 18">
            <a:extLst>
              <a:ext uri="{FF2B5EF4-FFF2-40B4-BE49-F238E27FC236}">
                <a16:creationId xmlns:a16="http://schemas.microsoft.com/office/drawing/2014/main" id="{E63D3567-1424-8B48-DBC2-81B717D7B06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171814" y="6160679"/>
            <a:ext cx="1672522" cy="357055"/>
          </a:xfrm>
          <a:prstGeom prst="rect">
            <a:avLst/>
          </a:prstGeom>
        </p:spPr>
      </p:pic>
      <p:pic>
        <p:nvPicPr>
          <p:cNvPr id="20" name="Graphic 19">
            <a:extLst>
              <a:ext uri="{FF2B5EF4-FFF2-40B4-BE49-F238E27FC236}">
                <a16:creationId xmlns:a16="http://schemas.microsoft.com/office/drawing/2014/main" id="{5B2855BA-C65E-46EF-556A-F97C71DB0E8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768268" y="317552"/>
            <a:ext cx="1076068" cy="439036"/>
          </a:xfrm>
          <a:prstGeom prst="rect">
            <a:avLst/>
          </a:prstGeom>
        </p:spPr>
      </p:pic>
    </p:spTree>
    <p:extLst>
      <p:ext uri="{BB962C8B-B14F-4D97-AF65-F5344CB8AC3E}">
        <p14:creationId xmlns:p14="http://schemas.microsoft.com/office/powerpoint/2010/main" val="15521167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2286000" y="3692869"/>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p:cNvSpPr>
            <a:spLocks noGrp="1"/>
          </p:cNvSpPr>
          <p:nvPr>
            <p:ph type="subTitle" idx="1" hasCustomPrompt="1"/>
          </p:nvPr>
        </p:nvSpPr>
        <p:spPr>
          <a:xfrm>
            <a:off x="2285998" y="4313583"/>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Tree>
    <p:extLst>
      <p:ext uri="{BB962C8B-B14F-4D97-AF65-F5344CB8AC3E}">
        <p14:creationId xmlns:p14="http://schemas.microsoft.com/office/powerpoint/2010/main" val="2313678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00C318-0342-D3A9-8D62-FBBBBE1523AE}"/>
              </a:ext>
            </a:extLst>
          </p:cNvPr>
          <p:cNvSpPr>
            <a:spLocks noGrp="1"/>
          </p:cNvSpPr>
          <p:nvPr>
            <p:ph idx="1" hasCustomPrompt="1"/>
          </p:nvPr>
        </p:nvSpPr>
        <p:spPr>
          <a:xfrm>
            <a:off x="453889" y="1485217"/>
            <a:ext cx="11284224" cy="426077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 name="Marcador de pie de página 4">
            <a:extLst>
              <a:ext uri="{FF2B5EF4-FFF2-40B4-BE49-F238E27FC236}">
                <a16:creationId xmlns:a16="http://schemas.microsoft.com/office/drawing/2014/main" id="{3F53A8EF-2F27-F1BF-E00E-BB454E6C8FD1}"/>
              </a:ext>
            </a:extLst>
          </p:cNvPr>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
        <p:nvSpPr>
          <p:cNvPr id="4" name="TextBox 3">
            <a:extLst>
              <a:ext uri="{FF2B5EF4-FFF2-40B4-BE49-F238E27FC236}">
                <a16:creationId xmlns:a16="http://schemas.microsoft.com/office/drawing/2014/main" id="{7A5D2E19-CF37-6C9B-EBAC-694069DF46DC}"/>
              </a:ext>
            </a:extLst>
          </p:cNvPr>
          <p:cNvSpPr txBox="1"/>
          <p:nvPr userDrawn="1"/>
        </p:nvSpPr>
        <p:spPr>
          <a:xfrm>
            <a:off x="14623774" y="1391478"/>
            <a:ext cx="184731" cy="369332"/>
          </a:xfrm>
          <a:prstGeom prst="rect">
            <a:avLst/>
          </a:prstGeom>
          <a:noFill/>
        </p:spPr>
        <p:txBody>
          <a:bodyPr wrap="none" rtlCol="0" anchor="b" anchorCtr="0">
            <a:noAutofit/>
          </a:bodyPr>
          <a:lstStyle/>
          <a:p>
            <a:endParaRPr lang="en-US"/>
          </a:p>
        </p:txBody>
      </p:sp>
      <p:sp>
        <p:nvSpPr>
          <p:cNvPr id="5" name="Title 4">
            <a:extLst>
              <a:ext uri="{FF2B5EF4-FFF2-40B4-BE49-F238E27FC236}">
                <a16:creationId xmlns:a16="http://schemas.microsoft.com/office/drawing/2014/main" id="{F812700F-2097-41FD-B59E-94F3A4179DA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9709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2286000" y="2512463"/>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p:cNvSpPr>
            <a:spLocks noGrp="1"/>
          </p:cNvSpPr>
          <p:nvPr>
            <p:ph type="subTitle" idx="1" hasCustomPrompt="1"/>
          </p:nvPr>
        </p:nvSpPr>
        <p:spPr>
          <a:xfrm>
            <a:off x="2285998" y="3133177"/>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10" name="Marcador de pie de página 4"/>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1412674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53887" y="3768378"/>
            <a:ext cx="8382000" cy="527465"/>
          </a:xfrm>
          <a:prstGeom prst="rect">
            <a:avLst/>
          </a:prstGeom>
        </p:spPr>
        <p:txBody>
          <a:bodyPr anchor="b">
            <a:noAutofit/>
          </a:bodyPr>
          <a:lstStyle>
            <a:lvl1pPr algn="l">
              <a:defRPr sz="4200">
                <a:solidFill>
                  <a:schemeClr val="bg1"/>
                </a:solidFill>
              </a:defRPr>
            </a:lvl1pPr>
          </a:lstStyle>
          <a:p>
            <a:r>
              <a:rPr lang="es-MX"/>
              <a:t>Haz clic para modificar el estilo de 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10" name="Marcador de pie de página 4"/>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1571415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4" name="Marcador de título 1"/>
          <p:cNvSpPr>
            <a:spLocks noGrp="1"/>
          </p:cNvSpPr>
          <p:nvPr>
            <p:ph type="title" hasCustomPrompt="1"/>
          </p:nvPr>
        </p:nvSpPr>
        <p:spPr>
          <a:xfrm>
            <a:off x="453887" y="1109143"/>
            <a:ext cx="11284225" cy="694720"/>
          </a:xfrm>
          <a:prstGeom prst="rect">
            <a:avLst/>
          </a:prstGeom>
        </p:spPr>
        <p:txBody>
          <a:bodyPr vert="horz" lIns="91440" tIns="45720" rIns="91440" bIns="45720" rtlCol="0" anchor="t" anchorCtr="0">
            <a:normAutofit/>
          </a:bodyPr>
          <a:lstStyle>
            <a:lvl1pPr>
              <a:defRPr>
                <a:solidFill>
                  <a:schemeClr val="bg1"/>
                </a:solidFill>
              </a:defRPr>
            </a:lvl1pPr>
          </a:lstStyle>
          <a:p>
            <a:r>
              <a:rPr lang="es-MX"/>
              <a:t>Haz clic para modificar el estilo de título del patrón</a:t>
            </a:r>
          </a:p>
        </p:txBody>
      </p:sp>
      <p:sp>
        <p:nvSpPr>
          <p:cNvPr id="5" name="Marcador de texto 2"/>
          <p:cNvSpPr>
            <a:spLocks noGrp="1"/>
          </p:cNvSpPr>
          <p:nvPr>
            <p:ph idx="1" hasCustomPrompt="1"/>
          </p:nvPr>
        </p:nvSpPr>
        <p:spPr>
          <a:xfrm>
            <a:off x="453889" y="1928552"/>
            <a:ext cx="11284224" cy="4019811"/>
          </a:xfrm>
          <a:prstGeom prst="rect">
            <a:avLst/>
          </a:prstGeom>
        </p:spPr>
        <p:txBody>
          <a:bodyPr vert="horz" lIns="91440" tIns="45720" rIns="91440" bIns="45720" rtlCol="0">
            <a:normAutofit/>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Marcador de pie de página 4"/>
          <p:cNvSpPr>
            <a:spLocks noGrp="1"/>
          </p:cNvSpPr>
          <p:nvPr>
            <p:ph type="ftr" sz="quarter" idx="3"/>
          </p:nvPr>
        </p:nvSpPr>
        <p:spPr>
          <a:xfrm>
            <a:off x="453887" y="596418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19116205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7"/>
          <p:cNvPicPr>
            <a:picLocks noChangeAspect="1"/>
          </p:cNvPicPr>
          <p:nvPr userDrawn="1"/>
        </p:nvPicPr>
        <p:blipFill rotWithShape="1">
          <a:blip r:embed="rId2"/>
          <a:srcRect l="54000"/>
          <a:stretch>
            <a:fillRect/>
          </a:stretch>
        </p:blipFill>
        <p:spPr>
          <a:xfrm>
            <a:off x="6583680" y="-9221"/>
            <a:ext cx="5608320" cy="6858000"/>
          </a:xfrm>
          <a:prstGeom prst="rect">
            <a:avLst/>
          </a:prstGeom>
        </p:spPr>
      </p:pic>
      <p:pic>
        <p:nvPicPr>
          <p:cNvPr id="8" name="Imagen 8"/>
          <p:cNvPicPr>
            <a:picLocks noChangeAspect="1"/>
          </p:cNvPicPr>
          <p:nvPr userDrawn="1"/>
        </p:nvPicPr>
        <p:blipFill>
          <a:blip r:embed="rId3"/>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bg1"/>
                </a:solidFill>
              </a:defRPr>
            </a:lvl1pPr>
          </a:lstStyle>
          <a:p>
            <a:r>
              <a:rPr lang="es-MX"/>
              <a:t>Haz clic para modificar el estilo de título del patrón</a:t>
            </a:r>
          </a:p>
        </p:txBody>
      </p:sp>
      <p:sp>
        <p:nvSpPr>
          <p:cNvPr id="10" name="Marcador de texto 2"/>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rgbClr val="002169"/>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14" name="Imagen 7"/>
          <p:cNvPicPr>
            <a:picLocks noChangeAspect="1"/>
          </p:cNvPicPr>
          <p:nvPr userDrawn="1"/>
        </p:nvPicPr>
        <p:blipFill rotWithShape="1">
          <a:blip r:embed="rId2"/>
          <a:srcRect l="79758" b="86246"/>
          <a:stretch>
            <a:fillRect/>
          </a:stretch>
        </p:blipFill>
        <p:spPr>
          <a:xfrm>
            <a:off x="9724102" y="-9220"/>
            <a:ext cx="2467897" cy="943286"/>
          </a:xfrm>
          <a:prstGeom prst="rect">
            <a:avLst/>
          </a:prstGeom>
        </p:spPr>
      </p:pic>
    </p:spTree>
    <p:extLst>
      <p:ext uri="{BB962C8B-B14F-4D97-AF65-F5344CB8AC3E}">
        <p14:creationId xmlns:p14="http://schemas.microsoft.com/office/powerpoint/2010/main" val="176403746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tx2"/>
                </a:solidFill>
              </a:defRPr>
            </a:lvl1pPr>
          </a:lstStyle>
          <a:p>
            <a:r>
              <a:rPr lang="es-MX"/>
              <a:t>Haz clic para modificar el estilo de título del patrón</a:t>
            </a:r>
          </a:p>
        </p:txBody>
      </p:sp>
      <p:sp>
        <p:nvSpPr>
          <p:cNvPr id="10" name="Marcador de texto 2"/>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3" name="Imagen 7"/>
          <p:cNvPicPr>
            <a:picLocks noChangeAspect="1"/>
          </p:cNvPicPr>
          <p:nvPr userDrawn="1"/>
        </p:nvPicPr>
        <p:blipFill rotWithShape="1">
          <a:blip r:embed="rId3"/>
          <a:srcRect l="79758" b="86246"/>
          <a:stretch>
            <a:fillRect/>
          </a:stretch>
        </p:blipFill>
        <p:spPr>
          <a:xfrm>
            <a:off x="9724102" y="-9220"/>
            <a:ext cx="2467897" cy="943286"/>
          </a:xfrm>
          <a:prstGeom prst="rect">
            <a:avLst/>
          </a:prstGeom>
        </p:spPr>
      </p:pic>
    </p:spTree>
    <p:extLst>
      <p:ext uri="{BB962C8B-B14F-4D97-AF65-F5344CB8AC3E}">
        <p14:creationId xmlns:p14="http://schemas.microsoft.com/office/powerpoint/2010/main" val="3080018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453889" y="1485217"/>
            <a:ext cx="11284224" cy="426077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 name="Marcador de pie de página 4"/>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sp>
        <p:nvSpPr>
          <p:cNvPr id="5" name="Title 4"/>
          <p:cNvSpPr>
            <a:spLocks noGrp="1"/>
          </p:cNvSpPr>
          <p:nvPr>
            <p:ph type="title"/>
          </p:nvPr>
        </p:nvSpPr>
        <p:spPr/>
        <p:txBody>
          <a:bodyPr/>
          <a:lstStyle/>
          <a:p>
            <a:r>
              <a:rPr lang="en-US"/>
              <a:t>Click to edit Master title style</a:t>
            </a:r>
          </a:p>
        </p:txBody>
      </p:sp>
      <p:sp>
        <p:nvSpPr>
          <p:cNvPr id="7" name="矩形 6">
            <a:extLst>
              <a:ext uri="{FF2B5EF4-FFF2-40B4-BE49-F238E27FC236}">
                <a16:creationId xmlns:a16="http://schemas.microsoft.com/office/drawing/2014/main" id="{CD6730A9-55F4-36CD-DB8E-FEFD649A8336}"/>
              </a:ext>
            </a:extLst>
          </p:cNvPr>
          <p:cNvSpPr/>
          <p:nvPr userDrawn="1"/>
        </p:nvSpPr>
        <p:spPr>
          <a:xfrm>
            <a:off x="453887" y="6234218"/>
            <a:ext cx="959277" cy="43901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D723A9E4-6496-27F2-077D-41CE35F43C9E}"/>
              </a:ext>
            </a:extLst>
          </p:cNvPr>
          <p:cNvSpPr/>
          <p:nvPr userDrawn="1"/>
        </p:nvSpPr>
        <p:spPr>
          <a:xfrm>
            <a:off x="9875520" y="177827"/>
            <a:ext cx="2196407" cy="5869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534567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5_Título y objetos">
    <p:spTree>
      <p:nvGrpSpPr>
        <p:cNvPr id="1" name=""/>
        <p:cNvGrpSpPr/>
        <p:nvPr/>
      </p:nvGrpSpPr>
      <p:grpSpPr>
        <a:xfrm>
          <a:off x="0" y="0"/>
          <a:ext cx="0" cy="0"/>
          <a:chOff x="0" y="0"/>
          <a:chExt cx="0" cy="0"/>
        </a:xfrm>
      </p:grpSpPr>
      <p:pic>
        <p:nvPicPr>
          <p:cNvPr id="7" name="Imagen 7"/>
          <p:cNvPicPr>
            <a:picLocks noChangeAspect="1"/>
          </p:cNvPicPr>
          <p:nvPr userDrawn="1"/>
        </p:nvPicPr>
        <p:blipFill rotWithShape="1">
          <a:blip r:embed="rId2"/>
          <a:srcRect t="93347" b="2287"/>
          <a:stretch>
            <a:fillRect/>
          </a:stretch>
        </p:blipFill>
        <p:spPr>
          <a:xfrm>
            <a:off x="1345985" y="6393276"/>
            <a:ext cx="10759440" cy="264256"/>
          </a:xfrm>
          <a:prstGeom prst="rect">
            <a:avLst/>
          </a:prstGeom>
        </p:spPr>
      </p:pic>
      <p:sp>
        <p:nvSpPr>
          <p:cNvPr id="3" name="Marcador de contenido 2"/>
          <p:cNvSpPr>
            <a:spLocks noGrp="1"/>
          </p:cNvSpPr>
          <p:nvPr>
            <p:ph idx="1" hasCustomPrompt="1"/>
          </p:nvPr>
        </p:nvSpPr>
        <p:spPr>
          <a:xfrm>
            <a:off x="453889" y="1811557"/>
            <a:ext cx="11284224" cy="393443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pic>
        <p:nvPicPr>
          <p:cNvPr id="10" name="Imagen 9"/>
          <p:cNvPicPr>
            <a:picLocks noChangeAspect="1"/>
          </p:cNvPicPr>
          <p:nvPr userDrawn="1"/>
        </p:nvPicPr>
        <p:blipFill>
          <a:blip r:embed="rId3"/>
          <a:stretch>
            <a:fillRect/>
          </a:stretch>
        </p:blipFill>
        <p:spPr>
          <a:xfrm>
            <a:off x="460513" y="6285057"/>
            <a:ext cx="885472" cy="365125"/>
          </a:xfrm>
          <a:prstGeom prst="rect">
            <a:avLst/>
          </a:prstGeom>
        </p:spPr>
      </p:pic>
      <p:cxnSp>
        <p:nvCxnSpPr>
          <p:cNvPr id="12" name="Conector recto 4"/>
          <p:cNvCxnSpPr/>
          <p:nvPr userDrawn="1"/>
        </p:nvCxnSpPr>
        <p:spPr>
          <a:xfrm>
            <a:off x="456817" y="1637617"/>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ítulo 1"/>
          <p:cNvSpPr>
            <a:spLocks noGrp="1"/>
          </p:cNvSpPr>
          <p:nvPr>
            <p:ph type="title" hasCustomPrompt="1"/>
          </p:nvPr>
        </p:nvSpPr>
        <p:spPr>
          <a:xfrm>
            <a:off x="453887" y="677520"/>
            <a:ext cx="9106673" cy="520313"/>
          </a:xfrm>
          <a:prstGeom prst="rect">
            <a:avLst/>
          </a:prstGeom>
        </p:spPr>
        <p:txBody>
          <a:bodyPr anchor="b" anchorCtr="0">
            <a:noAutofit/>
          </a:bodyPr>
          <a:lstStyle>
            <a:lvl1pPr>
              <a:defRPr sz="2600">
                <a:solidFill>
                  <a:srgbClr val="000D45"/>
                </a:solidFill>
              </a:defRPr>
            </a:lvl1pPr>
          </a:lstStyle>
          <a:p>
            <a:r>
              <a:rPr lang="es-MX"/>
              <a:t>Haz clic para modificar el estilo de título del patrón</a:t>
            </a:r>
          </a:p>
        </p:txBody>
      </p:sp>
      <p:sp>
        <p:nvSpPr>
          <p:cNvPr id="2" name="Marcador de pie de página 4"/>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pic>
        <p:nvPicPr>
          <p:cNvPr id="5" name="Imagen 7"/>
          <p:cNvPicPr>
            <a:picLocks noChangeAspect="1"/>
          </p:cNvPicPr>
          <p:nvPr userDrawn="1"/>
        </p:nvPicPr>
        <p:blipFill rotWithShape="1">
          <a:blip r:embed="rId2"/>
          <a:srcRect l="79758" b="86246"/>
          <a:stretch>
            <a:fillRect/>
          </a:stretch>
        </p:blipFill>
        <p:spPr>
          <a:xfrm>
            <a:off x="9724102" y="-9220"/>
            <a:ext cx="2467897" cy="943286"/>
          </a:xfrm>
          <a:prstGeom prst="rect">
            <a:avLst/>
          </a:prstGeom>
        </p:spPr>
      </p:pic>
    </p:spTree>
    <p:extLst>
      <p:ext uri="{BB962C8B-B14F-4D97-AF65-F5344CB8AC3E}">
        <p14:creationId xmlns:p14="http://schemas.microsoft.com/office/powerpoint/2010/main" val="11841052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2" name="Marcador de contenido 2"/>
          <p:cNvSpPr>
            <a:spLocks noGrp="1"/>
          </p:cNvSpPr>
          <p:nvPr>
            <p:ph idx="13" hasCustomPrompt="1"/>
          </p:nvPr>
        </p:nvSpPr>
        <p:spPr>
          <a:xfrm>
            <a:off x="453889" y="1287878"/>
            <a:ext cx="11284224" cy="4529992"/>
          </a:xfrm>
        </p:spPr>
        <p:txBody>
          <a:bodyPr vert="horz" lIns="91440" tIns="45720" rIns="91440" bIns="45720" rtlCol="0">
            <a:normAutofit fontScale="92500" lnSpcReduction="20000"/>
          </a:bodyPr>
          <a:lstStyle>
            <a:lvl1pPr>
              <a:defRPr lang="es-MX" sz="1300" b="0" i="0" dirty="0" smtClean="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lvl1pPr>
            <a:lvl2pPr>
              <a:defRPr lang="es-MX" dirty="0" smtClean="0"/>
            </a:lvl2pPr>
            <a:lvl3pPr>
              <a:defRPr lang="es-MX" dirty="0" smtClean="0"/>
            </a:lvl3pPr>
            <a:lvl4pPr>
              <a:defRPr lang="es-MX" dirty="0" smtClean="0"/>
            </a:lvl4pPr>
            <a:lvl5pPr>
              <a:defRPr lang="es-MX" dirty="0"/>
            </a:lvl5pPr>
          </a:lstStyle>
          <a:p>
            <a:pPr algn="l">
              <a:lnSpc>
                <a:spcPct val="120000"/>
              </a:lnSpc>
            </a:pPr>
            <a:r>
              <a:rPr lang="es-MX" sz="1300" b="1">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lnSpc>
                <a:spcPct val="120000"/>
              </a:lnSpc>
            </a:pPr>
            <a:r>
              <a:rPr lang="es-MX" sz="1300">
                <a:solidFill>
                  <a:srgbClr val="000D45"/>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ct val="120000"/>
              </a:lnSpc>
            </a:pPr>
            <a:endParaRPr lang="es-MX" sz="1200">
              <a:solidFill>
                <a:srgbClr val="000D45"/>
              </a:solidFill>
            </a:endParaRPr>
          </a:p>
          <a:p>
            <a:pPr lvl="0">
              <a:lnSpc>
                <a:spcPct val="120000"/>
              </a:lnSpc>
            </a:pPr>
            <a:endParaRPr lang="es-MX"/>
          </a:p>
        </p:txBody>
      </p:sp>
      <p:pic>
        <p:nvPicPr>
          <p:cNvPr id="23" name="Imagen 8"/>
          <p:cNvPicPr>
            <a:picLocks noChangeAspect="1"/>
          </p:cNvPicPr>
          <p:nvPr userDrawn="1"/>
        </p:nvPicPr>
        <p:blipFill>
          <a:blip r:embed="rId2"/>
          <a:stretch>
            <a:fillRect/>
          </a:stretch>
        </p:blipFill>
        <p:spPr>
          <a:xfrm>
            <a:off x="1245257" y="2864706"/>
            <a:ext cx="2979902" cy="2594708"/>
          </a:xfrm>
          <a:prstGeom prst="rect">
            <a:avLst/>
          </a:prstGeom>
        </p:spPr>
      </p:pic>
      <p:pic>
        <p:nvPicPr>
          <p:cNvPr id="24" name="Imagen 9"/>
          <p:cNvPicPr>
            <a:picLocks noChangeAspect="1"/>
          </p:cNvPicPr>
          <p:nvPr userDrawn="1"/>
        </p:nvPicPr>
        <p:blipFill>
          <a:blip r:embed="rId2"/>
          <a:stretch>
            <a:fillRect/>
          </a:stretch>
        </p:blipFill>
        <p:spPr>
          <a:xfrm>
            <a:off x="4650609" y="2864706"/>
            <a:ext cx="2979902" cy="2594708"/>
          </a:xfrm>
          <a:prstGeom prst="rect">
            <a:avLst/>
          </a:prstGeom>
        </p:spPr>
      </p:pic>
      <p:pic>
        <p:nvPicPr>
          <p:cNvPr id="25" name="Imagen 10"/>
          <p:cNvPicPr>
            <a:picLocks noChangeAspect="1"/>
          </p:cNvPicPr>
          <p:nvPr userDrawn="1"/>
        </p:nvPicPr>
        <p:blipFill>
          <a:blip r:embed="rId2"/>
          <a:stretch>
            <a:fillRect/>
          </a:stretch>
        </p:blipFill>
        <p:spPr>
          <a:xfrm>
            <a:off x="7866775" y="2864706"/>
            <a:ext cx="2979902" cy="2594708"/>
          </a:xfrm>
          <a:prstGeom prst="rect">
            <a:avLst/>
          </a:prstGeom>
        </p:spPr>
      </p:pic>
      <p:pic>
        <p:nvPicPr>
          <p:cNvPr id="26" name="Imagen 12"/>
          <p:cNvPicPr>
            <a:picLocks noChangeAspect="1"/>
          </p:cNvPicPr>
          <p:nvPr userDrawn="1"/>
        </p:nvPicPr>
        <p:blipFill>
          <a:blip r:embed="rId3"/>
          <a:stretch>
            <a:fillRect/>
          </a:stretch>
        </p:blipFill>
        <p:spPr>
          <a:xfrm>
            <a:off x="8738309" y="3027106"/>
            <a:ext cx="1236834" cy="1177228"/>
          </a:xfrm>
          <a:prstGeom prst="rect">
            <a:avLst/>
          </a:prstGeom>
        </p:spPr>
      </p:pic>
      <p:pic>
        <p:nvPicPr>
          <p:cNvPr id="27" name="Imagen 14"/>
          <p:cNvPicPr>
            <a:picLocks noChangeAspect="1"/>
          </p:cNvPicPr>
          <p:nvPr userDrawn="1"/>
        </p:nvPicPr>
        <p:blipFill>
          <a:blip r:embed="rId4"/>
          <a:stretch>
            <a:fillRect/>
          </a:stretch>
        </p:blipFill>
        <p:spPr>
          <a:xfrm>
            <a:off x="5522143" y="3027106"/>
            <a:ext cx="1236834" cy="1177228"/>
          </a:xfrm>
          <a:prstGeom prst="rect">
            <a:avLst/>
          </a:prstGeom>
        </p:spPr>
      </p:pic>
      <p:pic>
        <p:nvPicPr>
          <p:cNvPr id="28" name="Imagen 16"/>
          <p:cNvPicPr>
            <a:picLocks noChangeAspect="1"/>
          </p:cNvPicPr>
          <p:nvPr userDrawn="1"/>
        </p:nvPicPr>
        <p:blipFill>
          <a:blip r:embed="rId5"/>
          <a:stretch>
            <a:fillRect/>
          </a:stretch>
        </p:blipFill>
        <p:spPr>
          <a:xfrm>
            <a:off x="2116846" y="3027106"/>
            <a:ext cx="1236834" cy="1177228"/>
          </a:xfrm>
          <a:prstGeom prst="rect">
            <a:avLst/>
          </a:prstGeom>
        </p:spPr>
      </p:pic>
      <p:sp>
        <p:nvSpPr>
          <p:cNvPr id="29" name="CuadroTexto 17"/>
          <p:cNvSpPr txBox="1"/>
          <p:nvPr userDrawn="1"/>
        </p:nvSpPr>
        <p:spPr>
          <a:xfrm>
            <a:off x="1605346"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30" name="CuadroTexto 18"/>
          <p:cNvSpPr txBox="1"/>
          <p:nvPr userDrawn="1"/>
        </p:nvSpPr>
        <p:spPr>
          <a:xfrm>
            <a:off x="5010698"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31" name="CuadroTexto 19"/>
          <p:cNvSpPr txBox="1"/>
          <p:nvPr userDrawn="1"/>
        </p:nvSpPr>
        <p:spPr>
          <a:xfrm>
            <a:off x="8226863" y="4162060"/>
            <a:ext cx="2259724" cy="830997"/>
          </a:xfrm>
          <a:prstGeom prst="rect">
            <a:avLst/>
          </a:prstGeom>
          <a:noFill/>
        </p:spPr>
        <p:txBody>
          <a:bodyPr wrap="square" rtlCol="0">
            <a:spAutoFit/>
          </a:bodyPr>
          <a:lstStyle/>
          <a:p>
            <a:pPr algn="ct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a:t>
            </a:r>
          </a:p>
        </p:txBody>
      </p:sp>
      <p:sp>
        <p:nvSpPr>
          <p:cNvPr id="3" name="Marcador de pie de página 4"/>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Times New Roman" panose="02020603050405020304" charset="0"/>
                <a:ea typeface="Times New Roman" panose="02020603050405020304" charset="0"/>
                <a:cs typeface="Times New Roman" panose="02020603050405020304" charset="0"/>
              </a:defRPr>
            </a:lvl1pPr>
          </a:lstStyle>
          <a:p>
            <a:endParaRPr lang="es-MX"/>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66186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1" name="Google Shape;305;p64"/>
          <p:cNvSpPr/>
          <p:nvPr userDrawn="1"/>
        </p:nvSpPr>
        <p:spPr>
          <a:xfrm>
            <a:off x="528982" y="3548058"/>
            <a:ext cx="2482107" cy="760417"/>
          </a:xfrm>
          <a:prstGeom prst="roundRect">
            <a:avLst>
              <a:gd name="adj" fmla="val 12630"/>
            </a:avLst>
          </a:prstGeom>
          <a:solidFill>
            <a:srgbClr val="375D8B"/>
          </a:solidFill>
          <a:ln w="28575">
            <a:solidFill>
              <a:schemeClr val="accent1"/>
            </a:solid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1</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2" name="Google Shape;305;p64"/>
          <p:cNvSpPr/>
          <p:nvPr userDrawn="1"/>
        </p:nvSpPr>
        <p:spPr>
          <a:xfrm>
            <a:off x="3123659" y="3548058"/>
            <a:ext cx="1520642" cy="760417"/>
          </a:xfrm>
          <a:prstGeom prst="roundRect">
            <a:avLst>
              <a:gd name="adj" fmla="val 14255"/>
            </a:avLst>
          </a:prstGeom>
          <a:solidFill>
            <a:srgbClr val="00C280"/>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2</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3" name="Google Shape;305;p64"/>
          <p:cNvSpPr/>
          <p:nvPr userDrawn="1"/>
        </p:nvSpPr>
        <p:spPr>
          <a:xfrm>
            <a:off x="4756871" y="3548058"/>
            <a:ext cx="2053179" cy="760417"/>
          </a:xfrm>
          <a:prstGeom prst="roundRect">
            <a:avLst>
              <a:gd name="adj" fmla="val 14255"/>
            </a:avLst>
          </a:prstGeom>
          <a:solidFill>
            <a:srgbClr val="D3DBFF"/>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rgbClr val="375D8B"/>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3</a:t>
            </a:r>
            <a:endParaRPr lang="en-US" sz="1200" b="1" kern="0">
              <a:solidFill>
                <a:srgbClr val="375D8B"/>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4" name="Google Shape;305;p64"/>
          <p:cNvSpPr/>
          <p:nvPr userDrawn="1"/>
        </p:nvSpPr>
        <p:spPr>
          <a:xfrm>
            <a:off x="6922618" y="3548058"/>
            <a:ext cx="1574424" cy="760417"/>
          </a:xfrm>
          <a:prstGeom prst="roundRect">
            <a:avLst>
              <a:gd name="adj" fmla="val 17504"/>
            </a:avLst>
          </a:prstGeom>
          <a:solidFill>
            <a:srgbClr val="000D45"/>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4</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5" name="Google Shape;305;p64"/>
          <p:cNvSpPr/>
          <p:nvPr userDrawn="1"/>
        </p:nvSpPr>
        <p:spPr>
          <a:xfrm>
            <a:off x="8609612" y="3548058"/>
            <a:ext cx="2892748" cy="760417"/>
          </a:xfrm>
          <a:prstGeom prst="roundRect">
            <a:avLst>
              <a:gd name="adj" fmla="val 15879"/>
            </a:avLst>
          </a:prstGeom>
          <a:solidFill>
            <a:srgbClr val="00C280"/>
          </a:solidFill>
          <a:ln w="28575">
            <a:noFill/>
          </a:ln>
        </p:spPr>
        <p:txBody>
          <a:bodyPr spcFirstLastPara="1" wrap="square" lIns="0" tIns="0" rIns="0" bIns="0" anchor="ctr" anchorCtr="0">
            <a:noAutofit/>
          </a:bodyPr>
          <a:lstStyle/>
          <a:p>
            <a:pPr algn="ctr" defTabSz="609600">
              <a:lnSpc>
                <a:spcPts val="1400"/>
              </a:lnSpc>
              <a:buClr>
                <a:srgbClr val="FFFFFF"/>
              </a:buClr>
              <a:buSzPts val="1800"/>
              <a:defRPr/>
            </a:pPr>
            <a:r>
              <a:rPr lang="en-US" sz="14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rPr>
              <a:t>Stage 5</a:t>
            </a:r>
            <a:endParaRPr lang="en-US" sz="1200" b="1" kern="0">
              <a:solidFill>
                <a:schemeClr val="bg1"/>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6" name="TextBox 45"/>
          <p:cNvSpPr txBox="1"/>
          <p:nvPr userDrawn="1"/>
        </p:nvSpPr>
        <p:spPr>
          <a:xfrm>
            <a:off x="3123659"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7" name="TextBox 46"/>
          <p:cNvSpPr txBox="1"/>
          <p:nvPr userDrawn="1"/>
        </p:nvSpPr>
        <p:spPr>
          <a:xfrm>
            <a:off x="4756871"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8" name="TextBox 47"/>
          <p:cNvSpPr txBox="1"/>
          <p:nvPr userDrawn="1"/>
        </p:nvSpPr>
        <p:spPr>
          <a:xfrm>
            <a:off x="6922620"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49" name="TextBox 48"/>
          <p:cNvSpPr txBox="1"/>
          <p:nvPr userDrawn="1"/>
        </p:nvSpPr>
        <p:spPr>
          <a:xfrm>
            <a:off x="8609614"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2025</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cxnSp>
        <p:nvCxnSpPr>
          <p:cNvPr id="50" name="Straight Connector 49"/>
          <p:cNvCxnSpPr/>
          <p:nvPr userDrawn="1"/>
        </p:nvCxnSpPr>
        <p:spPr>
          <a:xfrm flipV="1">
            <a:off x="301108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644301"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680266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8483329"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4" name="TextBox 10"/>
          <p:cNvSpPr txBox="1"/>
          <p:nvPr userDrawn="1"/>
        </p:nvSpPr>
        <p:spPr>
          <a:xfrm>
            <a:off x="528983"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5" name="TextBox 10"/>
          <p:cNvSpPr txBox="1"/>
          <p:nvPr userDrawn="1"/>
        </p:nvSpPr>
        <p:spPr>
          <a:xfrm>
            <a:off x="3123927" y="4611731"/>
            <a:ext cx="1286796"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t>
            </a:r>
            <a:endPar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56" name="TextBox 10"/>
          <p:cNvSpPr txBox="1"/>
          <p:nvPr userDrawn="1"/>
        </p:nvSpPr>
        <p:spPr>
          <a:xfrm>
            <a:off x="4777700"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7" name="TextBox 10"/>
          <p:cNvSpPr txBox="1"/>
          <p:nvPr userDrawn="1"/>
        </p:nvSpPr>
        <p:spPr>
          <a:xfrm>
            <a:off x="8663394" y="4611731"/>
            <a:ext cx="1905280"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por</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 et dolore magna. </a:t>
            </a:r>
          </a:p>
        </p:txBody>
      </p:sp>
      <p:sp>
        <p:nvSpPr>
          <p:cNvPr id="58" name="TextBox 10"/>
          <p:cNvSpPr txBox="1"/>
          <p:nvPr userDrawn="1"/>
        </p:nvSpPr>
        <p:spPr>
          <a:xfrm>
            <a:off x="7009621" y="4611731"/>
            <a:ext cx="1286796" cy="677108"/>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1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lang="en-US"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t>
            </a:r>
            <a:endParaRPr sz="11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59" name="TextBox 58"/>
          <p:cNvSpPr txBox="1"/>
          <p:nvPr userDrawn="1"/>
        </p:nvSpPr>
        <p:spPr>
          <a:xfrm>
            <a:off x="657507" y="2538810"/>
            <a:ext cx="977823" cy="369332"/>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Month</a:t>
            </a:r>
          </a:p>
          <a:p>
            <a:pPr defTabSz="1170305">
              <a:defRPr sz="1900">
                <a:solidFill>
                  <a:srgbClr val="041E42"/>
                </a:solidFill>
                <a:latin typeface="Bogle Regular"/>
                <a:ea typeface="Bogle Regular"/>
                <a:cs typeface="Bogle Regular"/>
                <a:sym typeface="Bogle Regular"/>
              </a:defRPr>
            </a:pPr>
            <a:r>
              <a:rPr lang="en-US"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2024</a:t>
            </a:r>
            <a:endParaRPr sz="12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cxnSp>
        <p:nvCxnSpPr>
          <p:cNvPr id="60" name="Straight Connector 59"/>
          <p:cNvCxnSpPr/>
          <p:nvPr userDrawn="1"/>
        </p:nvCxnSpPr>
        <p:spPr>
          <a:xfrm flipV="1">
            <a:off x="544936" y="2538811"/>
            <a:ext cx="0" cy="888239"/>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62" name="Subtítulo 2"/>
          <p:cNvSpPr txBox="1"/>
          <p:nvPr userDrawn="1"/>
        </p:nvSpPr>
        <p:spPr>
          <a:xfrm>
            <a:off x="505616" y="1304521"/>
            <a:ext cx="9480331" cy="8610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s-MX" sz="1200">
                <a:solidFill>
                  <a:srgbClr val="000D45"/>
                </a:solidFill>
                <a:latin typeface="Times New Roman" panose="02020603050405020304" charset="0"/>
                <a:ea typeface="Times New Roman" panose="02020603050405020304" charset="0"/>
                <a:cs typeface="Times New Roman" panose="0202060305040502030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4652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pic>
        <p:nvPicPr>
          <p:cNvPr id="2" name="Imagen 10"/>
          <p:cNvPicPr>
            <a:picLocks noChangeAspect="1"/>
          </p:cNvPicPr>
          <p:nvPr userDrawn="1"/>
        </p:nvPicPr>
        <p:blipFill>
          <a:blip r:embed="rId2"/>
          <a:stretch>
            <a:fillRect/>
          </a:stretch>
        </p:blipFill>
        <p:spPr>
          <a:xfrm>
            <a:off x="473016" y="1361763"/>
            <a:ext cx="2743200" cy="4549706"/>
          </a:xfrm>
          <a:prstGeom prst="rect">
            <a:avLst/>
          </a:prstGeom>
        </p:spPr>
      </p:pic>
      <p:pic>
        <p:nvPicPr>
          <p:cNvPr id="3" name="Imagen 11"/>
          <p:cNvPicPr>
            <a:picLocks noChangeAspect="1"/>
          </p:cNvPicPr>
          <p:nvPr userDrawn="1"/>
        </p:nvPicPr>
        <p:blipFill>
          <a:blip r:embed="rId2"/>
          <a:stretch>
            <a:fillRect/>
          </a:stretch>
        </p:blipFill>
        <p:spPr>
          <a:xfrm>
            <a:off x="3167654" y="1361763"/>
            <a:ext cx="2743200" cy="4549706"/>
          </a:xfrm>
          <a:prstGeom prst="rect">
            <a:avLst/>
          </a:prstGeom>
        </p:spPr>
      </p:pic>
      <p:pic>
        <p:nvPicPr>
          <p:cNvPr id="4" name="Imagen 12"/>
          <p:cNvPicPr>
            <a:picLocks noChangeAspect="1"/>
          </p:cNvPicPr>
          <p:nvPr userDrawn="1"/>
        </p:nvPicPr>
        <p:blipFill>
          <a:blip r:embed="rId2"/>
          <a:stretch>
            <a:fillRect/>
          </a:stretch>
        </p:blipFill>
        <p:spPr>
          <a:xfrm>
            <a:off x="5923015" y="1361763"/>
            <a:ext cx="2743200" cy="4549706"/>
          </a:xfrm>
          <a:prstGeom prst="rect">
            <a:avLst/>
          </a:prstGeom>
        </p:spPr>
      </p:pic>
      <p:pic>
        <p:nvPicPr>
          <p:cNvPr id="5" name="Imagen 13"/>
          <p:cNvPicPr>
            <a:picLocks noChangeAspect="1"/>
          </p:cNvPicPr>
          <p:nvPr userDrawn="1"/>
        </p:nvPicPr>
        <p:blipFill>
          <a:blip r:embed="rId2"/>
          <a:stretch>
            <a:fillRect/>
          </a:stretch>
        </p:blipFill>
        <p:spPr>
          <a:xfrm>
            <a:off x="8569972" y="1361763"/>
            <a:ext cx="2743200" cy="4549706"/>
          </a:xfrm>
          <a:prstGeom prst="rect">
            <a:avLst/>
          </a:prstGeom>
        </p:spPr>
      </p:pic>
      <p:sp>
        <p:nvSpPr>
          <p:cNvPr id="7" name="TextBox 6"/>
          <p:cNvSpPr txBox="1"/>
          <p:nvPr userDrawn="1"/>
        </p:nvSpPr>
        <p:spPr>
          <a:xfrm>
            <a:off x="776851"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01</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1" name="TextBox 10"/>
          <p:cNvSpPr txBox="1"/>
          <p:nvPr userDrawn="1"/>
        </p:nvSpPr>
        <p:spPr>
          <a:xfrm>
            <a:off x="3406509"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02</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3" name="TextBox 12"/>
          <p:cNvSpPr txBox="1"/>
          <p:nvPr userDrawn="1"/>
        </p:nvSpPr>
        <p:spPr>
          <a:xfrm>
            <a:off x="6096000" y="1489225"/>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03</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6" name="TextBox 15"/>
          <p:cNvSpPr txBox="1"/>
          <p:nvPr userDrawn="1"/>
        </p:nvSpPr>
        <p:spPr>
          <a:xfrm>
            <a:off x="8839200" y="1489226"/>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04</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Headline</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17" name="TextBox 10"/>
          <p:cNvSpPr txBox="1"/>
          <p:nvPr userDrawn="1"/>
        </p:nvSpPr>
        <p:spPr>
          <a:xfrm>
            <a:off x="1077308"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18" name="TextBox 10"/>
          <p:cNvSpPr txBox="1"/>
          <p:nvPr userDrawn="1"/>
        </p:nvSpPr>
        <p:spPr>
          <a:xfrm>
            <a:off x="3772820"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19" name="TextBox 10"/>
          <p:cNvSpPr txBox="1"/>
          <p:nvPr userDrawn="1"/>
        </p:nvSpPr>
        <p:spPr>
          <a:xfrm>
            <a:off x="6483402"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sp>
        <p:nvSpPr>
          <p:cNvPr id="20" name="TextBox 10"/>
          <p:cNvSpPr txBox="1"/>
          <p:nvPr userDrawn="1"/>
        </p:nvSpPr>
        <p:spPr>
          <a:xfrm>
            <a:off x="9130359" y="3442304"/>
            <a:ext cx="1622425" cy="1508105"/>
          </a:xfrm>
          <a:prstGeom prst="rect">
            <a:avLst/>
          </a:prstGeom>
          <a:ln w="12700">
            <a:miter lim="400000"/>
          </a:ln>
        </p:spPr>
        <p:txBody>
          <a:bodyPr wrap="square" lIns="0" tIns="0" rIns="0" bIns="0">
            <a:spAutoFit/>
          </a:bodyPr>
          <a:lstStyle/>
          <a:p>
            <a:pPr defTabSz="1170305">
              <a:defRPr sz="1900">
                <a:solidFill>
                  <a:srgbClr val="041E42"/>
                </a:solidFill>
                <a:latin typeface="Bogle Regular"/>
                <a:ea typeface="Bogle Regular"/>
                <a:cs typeface="Bogle Regular"/>
                <a:sym typeface="Bogle Regular"/>
              </a:defRPr>
            </a:pP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Lorem ipsum dolor sit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amet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consectetur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adipiscing</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elit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sed do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eiusmod</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tempor</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incididunt</a:t>
            </a:r>
            <a:r>
              <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a:t>
            </a:r>
            <a:r>
              <a:rPr sz="1400" err="1">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ut</a:t>
            </a:r>
            <a:r>
              <a:rPr lang="en-US"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rPr>
              <a:t> labore.</a:t>
            </a:r>
            <a:endParaRPr sz="1400">
              <a:solidFill>
                <a:srgbClr val="000D45"/>
              </a:solidFill>
              <a:latin typeface="Times New Roman" panose="02020603050405020304" charset="0"/>
              <a:ea typeface="Times New Roman" panose="02020603050405020304" charset="0"/>
              <a:cs typeface="Times New Roman" panose="02020603050405020304" charset="0"/>
              <a:sym typeface="Times New Roman" panose="02020603050405020304" charset="0"/>
            </a:endParaRPr>
          </a:p>
        </p:txBody>
      </p:sp>
      <p:pic>
        <p:nvPicPr>
          <p:cNvPr id="21" name="Imagen 23"/>
          <p:cNvPicPr>
            <a:picLocks noChangeAspect="1"/>
          </p:cNvPicPr>
          <p:nvPr userDrawn="1"/>
        </p:nvPicPr>
        <p:blipFill>
          <a:blip r:embed="rId3"/>
          <a:stretch>
            <a:fillRect/>
          </a:stretch>
        </p:blipFill>
        <p:spPr>
          <a:xfrm>
            <a:off x="9173698" y="2135231"/>
            <a:ext cx="1429537" cy="1360644"/>
          </a:xfrm>
          <a:prstGeom prst="rect">
            <a:avLst/>
          </a:prstGeom>
        </p:spPr>
      </p:pic>
      <p:pic>
        <p:nvPicPr>
          <p:cNvPr id="22" name="Imagen 26"/>
          <p:cNvPicPr>
            <a:picLocks noChangeAspect="1"/>
          </p:cNvPicPr>
          <p:nvPr userDrawn="1"/>
        </p:nvPicPr>
        <p:blipFill>
          <a:blip r:embed="rId4"/>
          <a:stretch>
            <a:fillRect/>
          </a:stretch>
        </p:blipFill>
        <p:spPr>
          <a:xfrm>
            <a:off x="6482124" y="2135231"/>
            <a:ext cx="1429537" cy="1360644"/>
          </a:xfrm>
          <a:prstGeom prst="rect">
            <a:avLst/>
          </a:prstGeom>
        </p:spPr>
      </p:pic>
      <p:pic>
        <p:nvPicPr>
          <p:cNvPr id="23" name="Imagen 29"/>
          <p:cNvPicPr>
            <a:picLocks noChangeAspect="1"/>
          </p:cNvPicPr>
          <p:nvPr userDrawn="1"/>
        </p:nvPicPr>
        <p:blipFill>
          <a:blip r:embed="rId5"/>
          <a:stretch>
            <a:fillRect/>
          </a:stretch>
        </p:blipFill>
        <p:spPr>
          <a:xfrm>
            <a:off x="3671182" y="2135231"/>
            <a:ext cx="1429537" cy="1360644"/>
          </a:xfrm>
          <a:prstGeom prst="rect">
            <a:avLst/>
          </a:prstGeom>
        </p:spPr>
      </p:pic>
      <p:pic>
        <p:nvPicPr>
          <p:cNvPr id="24" name="Imagen 31"/>
          <p:cNvPicPr>
            <a:picLocks noChangeAspect="1"/>
          </p:cNvPicPr>
          <p:nvPr userDrawn="1"/>
        </p:nvPicPr>
        <p:blipFill>
          <a:blip r:embed="rId6"/>
          <a:stretch>
            <a:fillRect/>
          </a:stretch>
        </p:blipFill>
        <p:spPr>
          <a:xfrm>
            <a:off x="1138394" y="2135231"/>
            <a:ext cx="1429537" cy="1360644"/>
          </a:xfrm>
          <a:prstGeom prst="rect">
            <a:avLst/>
          </a:prstGeom>
        </p:spPr>
      </p:pic>
      <p:sp>
        <p:nvSpPr>
          <p:cNvPr id="25" name="Title 2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882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5_Título y objetos">
    <p:spTree>
      <p:nvGrpSpPr>
        <p:cNvPr id="1" name=""/>
        <p:cNvGrpSpPr/>
        <p:nvPr/>
      </p:nvGrpSpPr>
      <p:grpSpPr>
        <a:xfrm>
          <a:off x="0" y="0"/>
          <a:ext cx="0" cy="0"/>
          <a:chOff x="0" y="0"/>
          <a:chExt cx="0" cy="0"/>
        </a:xfrm>
      </p:grpSpPr>
      <p:pic>
        <p:nvPicPr>
          <p:cNvPr id="7" name="Imagen 7">
            <a:extLst>
              <a:ext uri="{FF2B5EF4-FFF2-40B4-BE49-F238E27FC236}">
                <a16:creationId xmlns:a16="http://schemas.microsoft.com/office/drawing/2014/main" id="{595DC10B-1DC8-7632-DEB9-6E6CC82A4A2F}"/>
              </a:ext>
            </a:extLst>
          </p:cNvPr>
          <p:cNvPicPr>
            <a:picLocks noChangeAspect="1"/>
          </p:cNvPicPr>
          <p:nvPr userDrawn="1"/>
        </p:nvPicPr>
        <p:blipFill rotWithShape="1">
          <a:blip r:embed="rId2"/>
          <a:srcRect t="93347" b="2287"/>
          <a:stretch/>
        </p:blipFill>
        <p:spPr>
          <a:xfrm>
            <a:off x="1345985" y="6393276"/>
            <a:ext cx="10759440" cy="264256"/>
          </a:xfrm>
          <a:prstGeom prst="rect">
            <a:avLst/>
          </a:prstGeom>
        </p:spPr>
      </p:pic>
      <p:sp>
        <p:nvSpPr>
          <p:cNvPr id="3" name="Marcador de contenido 2">
            <a:extLst>
              <a:ext uri="{FF2B5EF4-FFF2-40B4-BE49-F238E27FC236}">
                <a16:creationId xmlns:a16="http://schemas.microsoft.com/office/drawing/2014/main" id="{DC00C318-0342-D3A9-8D62-FBBBBE1523AE}"/>
              </a:ext>
            </a:extLst>
          </p:cNvPr>
          <p:cNvSpPr>
            <a:spLocks noGrp="1"/>
          </p:cNvSpPr>
          <p:nvPr>
            <p:ph idx="1" hasCustomPrompt="1"/>
          </p:nvPr>
        </p:nvSpPr>
        <p:spPr>
          <a:xfrm>
            <a:off x="453889" y="1811557"/>
            <a:ext cx="11284224" cy="393443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pic>
        <p:nvPicPr>
          <p:cNvPr id="10" name="Imagen 9">
            <a:extLst>
              <a:ext uri="{FF2B5EF4-FFF2-40B4-BE49-F238E27FC236}">
                <a16:creationId xmlns:a16="http://schemas.microsoft.com/office/drawing/2014/main" id="{14A4AA0C-E5CD-2441-D9BB-2CC06D0D185C}"/>
              </a:ext>
            </a:extLst>
          </p:cNvPr>
          <p:cNvPicPr>
            <a:picLocks noChangeAspect="1"/>
          </p:cNvPicPr>
          <p:nvPr userDrawn="1"/>
        </p:nvPicPr>
        <p:blipFill>
          <a:blip r:embed="rId3"/>
          <a:stretch>
            <a:fillRect/>
          </a:stretch>
        </p:blipFill>
        <p:spPr>
          <a:xfrm>
            <a:off x="460513" y="6285057"/>
            <a:ext cx="885472" cy="365125"/>
          </a:xfrm>
          <a:prstGeom prst="rect">
            <a:avLst/>
          </a:prstGeom>
        </p:spPr>
      </p:pic>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637617"/>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ítulo 1">
            <a:extLst>
              <a:ext uri="{FF2B5EF4-FFF2-40B4-BE49-F238E27FC236}">
                <a16:creationId xmlns:a16="http://schemas.microsoft.com/office/drawing/2014/main" id="{09F0968B-AD6C-2512-BE7B-E9AF2A179B8E}"/>
              </a:ext>
            </a:extLst>
          </p:cNvPr>
          <p:cNvSpPr>
            <a:spLocks noGrp="1"/>
          </p:cNvSpPr>
          <p:nvPr>
            <p:ph type="title" hasCustomPrompt="1"/>
          </p:nvPr>
        </p:nvSpPr>
        <p:spPr>
          <a:xfrm>
            <a:off x="453887" y="677520"/>
            <a:ext cx="9106673" cy="520313"/>
          </a:xfrm>
          <a:prstGeom prst="rect">
            <a:avLst/>
          </a:prstGeom>
        </p:spPr>
        <p:txBody>
          <a:bodyPr anchor="b" anchorCtr="0">
            <a:noAutofit/>
          </a:bodyPr>
          <a:lstStyle>
            <a:lvl1pPr>
              <a:defRPr sz="2600">
                <a:solidFill>
                  <a:srgbClr val="000D45"/>
                </a:solidFill>
              </a:defRPr>
            </a:lvl1pPr>
          </a:lstStyle>
          <a:p>
            <a:r>
              <a:rPr lang="es-MX"/>
              <a:t>Haz clic para modificar el estilo de título del patrón</a:t>
            </a:r>
          </a:p>
        </p:txBody>
      </p:sp>
      <p:sp>
        <p:nvSpPr>
          <p:cNvPr id="2" name="Marcador de pie de página 4">
            <a:extLst>
              <a:ext uri="{FF2B5EF4-FFF2-40B4-BE49-F238E27FC236}">
                <a16:creationId xmlns:a16="http://schemas.microsoft.com/office/drawing/2014/main" id="{3F53A8EF-2F27-F1BF-E00E-BB454E6C8FD1}"/>
              </a:ext>
            </a:extLst>
          </p:cNvPr>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
        <p:nvSpPr>
          <p:cNvPr id="4" name="TextBox 3">
            <a:extLst>
              <a:ext uri="{FF2B5EF4-FFF2-40B4-BE49-F238E27FC236}">
                <a16:creationId xmlns:a16="http://schemas.microsoft.com/office/drawing/2014/main" id="{7A5D2E19-CF37-6C9B-EBAC-694069DF46DC}"/>
              </a:ext>
            </a:extLst>
          </p:cNvPr>
          <p:cNvSpPr txBox="1"/>
          <p:nvPr userDrawn="1"/>
        </p:nvSpPr>
        <p:spPr>
          <a:xfrm>
            <a:off x="14623774" y="1391478"/>
            <a:ext cx="184731" cy="369332"/>
          </a:xfrm>
          <a:prstGeom prst="rect">
            <a:avLst/>
          </a:prstGeom>
          <a:noFill/>
        </p:spPr>
        <p:txBody>
          <a:bodyPr wrap="none" rtlCol="0" anchor="b" anchorCtr="0">
            <a:noAutofit/>
          </a:bodyPr>
          <a:lstStyle/>
          <a:p>
            <a:endParaRPr lang="en-US"/>
          </a:p>
        </p:txBody>
      </p:sp>
      <p:pic>
        <p:nvPicPr>
          <p:cNvPr id="5" name="Imagen 7">
            <a:extLst>
              <a:ext uri="{FF2B5EF4-FFF2-40B4-BE49-F238E27FC236}">
                <a16:creationId xmlns:a16="http://schemas.microsoft.com/office/drawing/2014/main" id="{26D73DD2-F9D9-D14F-4F31-4B43CAB47B01}"/>
              </a:ext>
            </a:extLst>
          </p:cNvPr>
          <p:cNvPicPr>
            <a:picLocks noChangeAspect="1"/>
          </p:cNvPicPr>
          <p:nvPr userDrawn="1"/>
        </p:nvPicPr>
        <p:blipFill rotWithShape="1">
          <a:blip r:embed="rId2"/>
          <a:srcRect l="79758" b="86246"/>
          <a:stretch/>
        </p:blipFill>
        <p:spPr>
          <a:xfrm>
            <a:off x="9724102" y="-9220"/>
            <a:ext cx="2467897" cy="943286"/>
          </a:xfrm>
          <a:prstGeom prst="rect">
            <a:avLst/>
          </a:prstGeom>
        </p:spPr>
      </p:pic>
    </p:spTree>
    <p:extLst>
      <p:ext uri="{BB962C8B-B14F-4D97-AF65-F5344CB8AC3E}">
        <p14:creationId xmlns:p14="http://schemas.microsoft.com/office/powerpoint/2010/main" val="4744570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ítulo y objetos">
    <p:spTree>
      <p:nvGrpSpPr>
        <p:cNvPr id="1" name=""/>
        <p:cNvGrpSpPr/>
        <p:nvPr/>
      </p:nvGrpSpPr>
      <p:grpSpPr>
        <a:xfrm>
          <a:off x="0" y="0"/>
          <a:ext cx="0" cy="0"/>
          <a:chOff x="0" y="0"/>
          <a:chExt cx="0" cy="0"/>
        </a:xfrm>
      </p:grpSpPr>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5" name="TextBox 14"/>
          <p:cNvSpPr txBox="1"/>
          <p:nvPr userDrawn="1"/>
        </p:nvSpPr>
        <p:spPr>
          <a:xfrm>
            <a:off x="776851" y="1733351"/>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01</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Primary</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26" name="TextBox 14"/>
          <p:cNvSpPr txBox="1"/>
          <p:nvPr userDrawn="1"/>
        </p:nvSpPr>
        <p:spPr>
          <a:xfrm>
            <a:off x="776851" y="3441817"/>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02</a:t>
            </a:r>
          </a:p>
          <a:p>
            <a:r>
              <a:rPr lang="en-US" sz="1800" b="1" spc="-25">
                <a:solidFill>
                  <a:srgbClr val="000D45"/>
                </a:solidFill>
                <a:latin typeface="Times New Roman" panose="02020603050405020304" charset="0"/>
                <a:ea typeface="Times New Roman" panose="02020603050405020304" charset="0"/>
                <a:cs typeface="Times New Roman" panose="02020603050405020304" charset="0"/>
              </a:rPr>
              <a:t>Secondary</a:t>
            </a:r>
            <a:endParaRPr lang="en-US" sz="1000" b="1" spc="-25">
              <a:solidFill>
                <a:srgbClr val="000D45"/>
              </a:solidFill>
              <a:latin typeface="Times New Roman" panose="02020603050405020304" charset="0"/>
              <a:ea typeface="Times New Roman" panose="02020603050405020304" charset="0"/>
              <a:cs typeface="Times New Roman" panose="02020603050405020304" charset="0"/>
            </a:endParaRPr>
          </a:p>
        </p:txBody>
      </p:sp>
      <p:sp>
        <p:nvSpPr>
          <p:cNvPr id="27" name="TextBox 14"/>
          <p:cNvSpPr txBox="1"/>
          <p:nvPr userDrawn="1"/>
        </p:nvSpPr>
        <p:spPr>
          <a:xfrm>
            <a:off x="776851" y="4936233"/>
            <a:ext cx="2098535" cy="707856"/>
          </a:xfrm>
          <a:prstGeom prst="rect">
            <a:avLst/>
          </a:prstGeom>
          <a:noFill/>
        </p:spPr>
        <p:txBody>
          <a:bodyPr wrap="square" lIns="137142" tIns="228570">
            <a:spAutoFit/>
          </a:bodyPr>
          <a:lstStyle/>
          <a:p>
            <a:r>
              <a:rPr lang="en-US" sz="1000" b="1" spc="-25">
                <a:solidFill>
                  <a:srgbClr val="000D45"/>
                </a:solidFill>
                <a:latin typeface="Times New Roman" panose="02020603050405020304" charset="0"/>
                <a:ea typeface="Times New Roman" panose="02020603050405020304" charset="0"/>
                <a:cs typeface="Times New Roman" panose="02020603050405020304" charset="0"/>
              </a:rPr>
              <a:t>03</a:t>
            </a:r>
          </a:p>
          <a:p>
            <a:r>
              <a:rPr lang="es-MX" b="1" spc="-25">
                <a:solidFill>
                  <a:srgbClr val="000D45"/>
                </a:solidFill>
                <a:latin typeface="Times New Roman" panose="02020603050405020304" charset="0"/>
                <a:ea typeface="Times New Roman" panose="02020603050405020304" charset="0"/>
                <a:cs typeface="Times New Roman" panose="02020603050405020304" charset="0"/>
              </a:rPr>
              <a:t>Highlights</a:t>
            </a:r>
          </a:p>
        </p:txBody>
      </p:sp>
      <p:pic>
        <p:nvPicPr>
          <p:cNvPr id="28" name="Imagen 20"/>
          <p:cNvPicPr>
            <a:picLocks noChangeAspect="1"/>
          </p:cNvPicPr>
          <p:nvPr userDrawn="1"/>
        </p:nvPicPr>
        <p:blipFill>
          <a:blip r:embed="rId2"/>
          <a:stretch>
            <a:fillRect/>
          </a:stretch>
        </p:blipFill>
        <p:spPr>
          <a:xfrm>
            <a:off x="2910908" y="4936233"/>
            <a:ext cx="7772400" cy="1016265"/>
          </a:xfrm>
          <a:prstGeom prst="rect">
            <a:avLst/>
          </a:prstGeom>
        </p:spPr>
      </p:pic>
      <p:pic>
        <p:nvPicPr>
          <p:cNvPr id="29" name="Imagen 24"/>
          <p:cNvPicPr>
            <a:picLocks noChangeAspect="1"/>
          </p:cNvPicPr>
          <p:nvPr userDrawn="1"/>
        </p:nvPicPr>
        <p:blipFill>
          <a:blip r:embed="rId3"/>
          <a:stretch>
            <a:fillRect/>
          </a:stretch>
        </p:blipFill>
        <p:spPr>
          <a:xfrm>
            <a:off x="2910908" y="3295718"/>
            <a:ext cx="7772400" cy="1396920"/>
          </a:xfrm>
          <a:prstGeom prst="rect">
            <a:avLst/>
          </a:prstGeom>
        </p:spPr>
      </p:pic>
      <p:pic>
        <p:nvPicPr>
          <p:cNvPr id="30" name="Imagen 28"/>
          <p:cNvPicPr>
            <a:picLocks noChangeAspect="1"/>
          </p:cNvPicPr>
          <p:nvPr userDrawn="1"/>
        </p:nvPicPr>
        <p:blipFill rotWithShape="1">
          <a:blip r:embed="rId4"/>
          <a:srcRect b="20305"/>
          <a:stretch>
            <a:fillRect/>
          </a:stretch>
        </p:blipFill>
        <p:spPr>
          <a:xfrm>
            <a:off x="2875386" y="1448607"/>
            <a:ext cx="7772400" cy="1603516"/>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34360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1850" y="1709738"/>
            <a:ext cx="10515600" cy="2852737"/>
          </a:xfrm>
          <a:prstGeom prst="rect">
            <a:avLst/>
          </a:prstGeom>
        </p:spPr>
        <p:txBody>
          <a:bodyPr anchor="b">
            <a:normAutofit/>
          </a:bodyPr>
          <a:lstStyle>
            <a:lvl1pPr algn="ctr">
              <a:defRPr sz="2800">
                <a:solidFill>
                  <a:schemeClr val="tx2"/>
                </a:solidFill>
              </a:defRPr>
            </a:lvl1pPr>
          </a:lstStyle>
          <a:p>
            <a:r>
              <a:rPr lang="es-MX"/>
              <a:t>Haz clic para modificar el estilo de título del patrón</a:t>
            </a:r>
          </a:p>
        </p:txBody>
      </p:sp>
      <p:sp>
        <p:nvSpPr>
          <p:cNvPr id="3" name="Marcador de texto 2"/>
          <p:cNvSpPr>
            <a:spLocks noGrp="1"/>
          </p:cNvSpPr>
          <p:nvPr>
            <p:ph type="body" idx="1" hasCustomPrompt="1"/>
          </p:nvPr>
        </p:nvSpPr>
        <p:spPr>
          <a:xfrm>
            <a:off x="831850" y="4589463"/>
            <a:ext cx="10515600" cy="1500187"/>
          </a:xfrm>
        </p:spPr>
        <p:txBody>
          <a:bodyPr>
            <a:normAutofit/>
          </a:bodyPr>
          <a:lstStyle>
            <a:lvl1pPr marL="0" indent="0" algn="ctr">
              <a:buNone/>
              <a:defRPr sz="16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4" name="Marcador de pie de página 4"/>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371528754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contenido 2"/>
          <p:cNvSpPr>
            <a:spLocks noGrp="1"/>
          </p:cNvSpPr>
          <p:nvPr>
            <p:ph sz="half" idx="1" hasCustomPrompt="1"/>
          </p:nvPr>
        </p:nvSpPr>
        <p:spPr>
          <a:xfrm>
            <a:off x="838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p:cNvSpPr>
            <a:spLocks noGrp="1"/>
          </p:cNvSpPr>
          <p:nvPr>
            <p:ph sz="half" idx="2" hasCustomPrompt="1"/>
          </p:nvPr>
        </p:nvSpPr>
        <p:spPr>
          <a:xfrm>
            <a:off x="6172200" y="1394655"/>
            <a:ext cx="5181600" cy="410610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Footer Placeholder 7"/>
          <p:cNvSpPr>
            <a:spLocks noGrp="1"/>
          </p:cNvSpPr>
          <p:nvPr>
            <p:ph type="ftr" sz="quarter" idx="10"/>
          </p:nvPr>
        </p:nvSpPr>
        <p:spPr/>
        <p:txBody>
          <a:bodyPr/>
          <a:lstStyle/>
          <a:p>
            <a:endParaRPr lang="es-MX"/>
          </a:p>
        </p:txBody>
      </p:sp>
      <p:sp>
        <p:nvSpPr>
          <p:cNvPr id="9" name="Slide Number Placeholder 8"/>
          <p:cNvSpPr>
            <a:spLocks noGrp="1"/>
          </p:cNvSpPr>
          <p:nvPr>
            <p:ph type="sldNum" sz="quarter" idx="11"/>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01334949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365125"/>
            <a:ext cx="10515600" cy="1325563"/>
          </a:xfrm>
          <a:prstGeom prst="rect">
            <a:avLst/>
          </a:prstGeom>
        </p:spPr>
        <p:txBody>
          <a:bodyPr/>
          <a:lstStyle/>
          <a:p>
            <a:r>
              <a:rPr lang="es-MX"/>
              <a:t>Haz clic para modificar el estilo de título del patrón</a:t>
            </a:r>
          </a:p>
        </p:txBody>
      </p:sp>
      <p:sp>
        <p:nvSpPr>
          <p:cNvPr id="3" name="Marcador de texto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p:cNvSpPr>
            <a:spLocks noGrp="1"/>
          </p:cNvSpPr>
          <p:nvPr>
            <p:ph sz="half" idx="2" hasCustomPrompt="1"/>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p:cNvSpPr>
            <a:spLocks noGrp="1"/>
          </p:cNvSpPr>
          <p:nvPr>
            <p:ph sz="quarter" idx="4" hasCustomPrompt="1"/>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92FE414D-9D9A-A649-978A-ED70954CC5F1}" type="datetime1">
              <a:rPr lang="es-MX" smtClean="0"/>
              <a:t>05/08/2025</a:t>
            </a:fld>
            <a:endParaRPr lang="es-MX"/>
          </a:p>
        </p:txBody>
      </p:sp>
      <p:sp>
        <p:nvSpPr>
          <p:cNvPr id="8" name="Marcador de pie de página 7"/>
          <p:cNvSpPr>
            <a:spLocks noGrp="1"/>
          </p:cNvSpPr>
          <p:nvPr>
            <p:ph type="ftr" sz="quarter" idx="11"/>
          </p:nvPr>
        </p:nvSpPr>
        <p:spPr>
          <a:xfrm>
            <a:off x="4038600" y="6356350"/>
            <a:ext cx="4114800" cy="365125"/>
          </a:xfrm>
          <a:prstGeom prst="rect">
            <a:avLst/>
          </a:prstGeom>
        </p:spPr>
        <p:txBody>
          <a:bodyPr/>
          <a:lstStyle/>
          <a:p>
            <a:endParaRPr lang="es-MX"/>
          </a:p>
        </p:txBody>
      </p:sp>
      <p:sp>
        <p:nvSpPr>
          <p:cNvPr id="9" name="Marcador de número de diapositiva 8"/>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1086255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2276061" y="3804064"/>
            <a:ext cx="7832035" cy="1325563"/>
          </a:xfrm>
          <a:prstGeom prst="rect">
            <a:avLst/>
          </a:prstGeom>
        </p:spPr>
        <p:txBody>
          <a:bodyPr>
            <a:normAutofit/>
          </a:bodyPr>
          <a:lstStyle>
            <a:lvl1pPr>
              <a:defRPr sz="3200"/>
            </a:lvl1pPr>
          </a:lstStyle>
          <a:p>
            <a:r>
              <a:rPr lang="es-MX"/>
              <a:t>Haz clic para modificar el estilo de título del patrón</a:t>
            </a:r>
          </a:p>
        </p:txBody>
      </p:sp>
      <p:sp>
        <p:nvSpPr>
          <p:cNvPr id="3" name="Marcador de fecha 2"/>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FD5FA390-6D8D-434C-B776-4F4C303F929F}" type="datetime1">
              <a:rPr lang="es-MX" smtClean="0"/>
              <a:t>05/08/2025</a:t>
            </a:fld>
            <a:endParaRPr lang="es-MX"/>
          </a:p>
        </p:txBody>
      </p:sp>
      <p:sp>
        <p:nvSpPr>
          <p:cNvPr id="4" name="Marcador de pie de página 3"/>
          <p:cNvSpPr>
            <a:spLocks noGrp="1"/>
          </p:cNvSpPr>
          <p:nvPr>
            <p:ph type="ftr" sz="quarter" idx="11"/>
          </p:nvPr>
        </p:nvSpPr>
        <p:spPr>
          <a:xfrm>
            <a:off x="4038600" y="6356350"/>
            <a:ext cx="4114800" cy="365125"/>
          </a:xfrm>
          <a:prstGeom prst="rect">
            <a:avLst/>
          </a:prstGeom>
        </p:spPr>
        <p:txBody>
          <a:bodyPr/>
          <a:lstStyle/>
          <a:p>
            <a:endParaRPr lang="es-MX"/>
          </a:p>
        </p:txBody>
      </p:sp>
      <p:sp>
        <p:nvSpPr>
          <p:cNvPr id="5" name="Marcador de número de diapositiva 4"/>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299803445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19E03ED0-82CE-C54D-BAD3-54C493B58F95}" type="datetime1">
              <a:rPr lang="es-MX" smtClean="0"/>
              <a:t>05/08/2025</a:t>
            </a:fld>
            <a:endParaRPr lang="es-MX"/>
          </a:p>
        </p:txBody>
      </p:sp>
      <p:sp>
        <p:nvSpPr>
          <p:cNvPr id="3" name="Marcador de pie de página 2"/>
          <p:cNvSpPr>
            <a:spLocks noGrp="1"/>
          </p:cNvSpPr>
          <p:nvPr>
            <p:ph type="ftr" sz="quarter" idx="11"/>
          </p:nvPr>
        </p:nvSpPr>
        <p:spPr>
          <a:xfrm>
            <a:off x="4038600" y="6356350"/>
            <a:ext cx="4114800" cy="365125"/>
          </a:xfrm>
          <a:prstGeom prst="rect">
            <a:avLst/>
          </a:prstGeom>
        </p:spPr>
        <p:txBody>
          <a:bodyPr/>
          <a:lstStyle/>
          <a:p>
            <a:endParaRPr lang="es-MX"/>
          </a:p>
        </p:txBody>
      </p:sp>
      <p:sp>
        <p:nvSpPr>
          <p:cNvPr id="4" name="Marcador de número de diapositiva 3"/>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04980222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contenido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BD2977DB-1221-CE4C-85CD-745382053D96}" type="datetime1">
              <a:rPr lang="es-MX" smtClean="0"/>
              <a:t>05/08/2025</a:t>
            </a:fld>
            <a:endParaRPr lang="es-MX"/>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324571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839788" y="457200"/>
            <a:ext cx="3932237" cy="1600200"/>
          </a:xfrm>
          <a:prstGeom prst="rect">
            <a:avLst/>
          </a:prstGeom>
        </p:spPr>
        <p:txBody>
          <a:bodyPr anchor="b"/>
          <a:lstStyle>
            <a:lvl1pPr>
              <a:defRPr sz="3200"/>
            </a:lvl1pPr>
          </a:lstStyle>
          <a:p>
            <a:r>
              <a:rPr lang="es-MX"/>
              <a:t>Haz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6F908EE3-8D2B-5745-AEB3-E54D02C2540D}" type="datetime1">
              <a:rPr lang="es-MX" smtClean="0"/>
              <a:t>05/08/2025</a:t>
            </a:fld>
            <a:endParaRPr lang="es-MX"/>
          </a:p>
        </p:txBody>
      </p:sp>
      <p:sp>
        <p:nvSpPr>
          <p:cNvPr id="6" name="Marcador de pie de página 5"/>
          <p:cNvSpPr>
            <a:spLocks noGrp="1"/>
          </p:cNvSpPr>
          <p:nvPr>
            <p:ph type="ftr" sz="quarter" idx="11"/>
          </p:nvPr>
        </p:nvSpPr>
        <p:spPr>
          <a:xfrm>
            <a:off x="4038600" y="6356350"/>
            <a:ext cx="4114800" cy="365125"/>
          </a:xfrm>
          <a:prstGeom prst="rect">
            <a:avLst/>
          </a:prstGeom>
        </p:spPr>
        <p:txBody>
          <a:bodyPr/>
          <a:lstStyle/>
          <a:p>
            <a:endParaRPr lang="es-MX"/>
          </a:p>
        </p:txBody>
      </p:sp>
      <p:sp>
        <p:nvSpPr>
          <p:cNvPr id="7" name="Marcador de número de diapositiva 6"/>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127104705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453887" y="639887"/>
            <a:ext cx="11284225" cy="588357"/>
          </a:xfrm>
          <a:prstGeom prst="rect">
            <a:avLst/>
          </a:prstGeom>
        </p:spPr>
        <p:txBody>
          <a:bodyPr/>
          <a:lstStyle/>
          <a:p>
            <a:r>
              <a:rPr lang="es-MX"/>
              <a:t>Haz clic para modificar el estilo de título del patrón</a:t>
            </a:r>
          </a:p>
        </p:txBody>
      </p:sp>
      <p:sp>
        <p:nvSpPr>
          <p:cNvPr id="3" name="Marcador de texto vertical 2"/>
          <p:cNvSpPr>
            <a:spLocks noGrp="1"/>
          </p:cNvSpPr>
          <p:nvPr>
            <p:ph type="body" orient="vert" idx="1" hasCustomPrompt="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4B47806C-5A1B-E943-9EE5-EC940526ABD9}" type="datetime1">
              <a:rPr lang="es-MX" smtClean="0"/>
              <a:t>05/08/2025</a:t>
            </a:fld>
            <a:endParaRPr lang="es-MX"/>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40928148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8724900" y="365125"/>
            <a:ext cx="2628900" cy="5811838"/>
          </a:xfrm>
          <a:prstGeom prst="rect">
            <a:avLst/>
          </a:prstGeom>
        </p:spPr>
        <p:txBody>
          <a:bodyPr vert="eaVert"/>
          <a:lstStyle/>
          <a:p>
            <a:r>
              <a:rPr lang="es-MX"/>
              <a:t>Haz clic para modificar el estilo de título del patrón</a:t>
            </a:r>
          </a:p>
        </p:txBody>
      </p:sp>
      <p:sp>
        <p:nvSpPr>
          <p:cNvPr id="3" name="Marcador de texto vertical 2"/>
          <p:cNvSpPr>
            <a:spLocks noGrp="1"/>
          </p:cNvSpPr>
          <p:nvPr>
            <p:ph type="body" orient="vert" idx="1" hasCustomPrompt="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p:cNvSpPr>
            <a:spLocks noGrp="1"/>
          </p:cNvSpPr>
          <p:nvPr>
            <p:ph type="dt" sz="half" idx="10"/>
          </p:nvPr>
        </p:nvSpPr>
        <p:spPr>
          <a:xfrm>
            <a:off x="453888" y="6356350"/>
            <a:ext cx="2743200" cy="365125"/>
          </a:xfrm>
          <a:prstGeom prst="rect">
            <a:avLst/>
          </a:prstGeom>
        </p:spPr>
        <p:txBody>
          <a:bodyPr/>
          <a:lstStyle>
            <a:lvl1pPr>
              <a:defRPr>
                <a:ea typeface="Times New Roman" panose="02020603050405020304" charset="0"/>
                <a:cs typeface="Times New Roman" panose="02020603050405020304" charset="0"/>
              </a:defRPr>
            </a:lvl1pPr>
          </a:lstStyle>
          <a:p>
            <a:fld id="{B1DCE303-397F-1C42-931B-3F52DC85BF4F}" type="datetime1">
              <a:rPr lang="es-MX" smtClean="0"/>
              <a:t>05/08/2025</a:t>
            </a:fld>
            <a:endParaRPr lang="es-MX"/>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MX"/>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Tree>
    <p:extLst>
      <p:ext uri="{BB962C8B-B14F-4D97-AF65-F5344CB8AC3E}">
        <p14:creationId xmlns:p14="http://schemas.microsoft.com/office/powerpoint/2010/main" val="3642105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04B2D181-70BE-1E29-B7FB-B3CFCAF5917D}"/>
              </a:ext>
            </a:extLst>
          </p:cNvPr>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a:extLst>
              <a:ext uri="{FF2B5EF4-FFF2-40B4-BE49-F238E27FC236}">
                <a16:creationId xmlns:a16="http://schemas.microsoft.com/office/drawing/2014/main" id="{8E691663-8C64-17C5-FCE1-C4E64DA062F6}"/>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2" name="Marcador de contenido 2">
            <a:extLst>
              <a:ext uri="{FF2B5EF4-FFF2-40B4-BE49-F238E27FC236}">
                <a16:creationId xmlns:a16="http://schemas.microsoft.com/office/drawing/2014/main" id="{385BDB5D-790E-2119-B93C-1FE035FAD7F5}"/>
              </a:ext>
            </a:extLst>
          </p:cNvPr>
          <p:cNvSpPr>
            <a:spLocks noGrp="1"/>
          </p:cNvSpPr>
          <p:nvPr>
            <p:ph idx="13" hasCustomPrompt="1"/>
          </p:nvPr>
        </p:nvSpPr>
        <p:spPr>
          <a:xfrm>
            <a:off x="453889" y="1287878"/>
            <a:ext cx="11284224" cy="4529992"/>
          </a:xfrm>
        </p:spPr>
        <p:txBody>
          <a:bodyPr vert="horz" lIns="91440" tIns="45720" rIns="91440" bIns="45720" rtlCol="0">
            <a:normAutofit fontScale="92500" lnSpcReduction="20000"/>
          </a:bodyPr>
          <a:lstStyle>
            <a:lvl1pPr>
              <a:defRPr lang="es-MX" sz="1300" b="0" i="0" dirty="0" smtClean="0">
                <a:solidFill>
                  <a:srgbClr val="000D45"/>
                </a:solidFill>
                <a:latin typeface="Noto Sans Light" panose="020B0402040504020204" pitchFamily="34"/>
                <a:ea typeface="Noto Sans Light" panose="020B0402040504020204" pitchFamily="34"/>
                <a:cs typeface="Noto Sans Light" panose="020B0402040504020204" pitchFamily="34"/>
              </a:defRPr>
            </a:lvl1pPr>
            <a:lvl2pPr>
              <a:defRPr lang="es-MX" dirty="0" smtClean="0"/>
            </a:lvl2pPr>
            <a:lvl3pPr>
              <a:defRPr lang="es-MX" dirty="0" smtClean="0"/>
            </a:lvl3pPr>
            <a:lvl4pPr>
              <a:defRPr lang="es-MX" dirty="0" smtClean="0"/>
            </a:lvl4pPr>
            <a:lvl5pPr>
              <a:defRPr lang="es-MX" dirty="0"/>
            </a:lvl5pPr>
          </a:lstStyle>
          <a:p>
            <a:pPr algn="l">
              <a:lnSpc>
                <a:spcPct val="120000"/>
              </a:lnSpc>
            </a:pPr>
            <a:r>
              <a:rPr lang="es-MX" sz="1300" b="1">
                <a:solidFill>
                  <a:srgbClr val="000D45"/>
                </a:solidFill>
                <a:latin typeface="Noto Sans" panose="020B0502040504020204" pitchFamily="34" charset="0"/>
                <a:ea typeface="Noto Sans" panose="020B0502040504020204" pitchFamily="34" charset="0"/>
                <a:cs typeface="Noto Sans" panose="020B0502040504020204" pitchFamily="34" charset="0"/>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a:p>
            <a:pPr algn="l">
              <a:lnSpc>
                <a:spcPct val="120000"/>
              </a:lnSpc>
            </a:pPr>
            <a:r>
              <a:rPr lang="es-MX" sz="1300">
                <a:solidFill>
                  <a:srgbClr val="000D45"/>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ct val="120000"/>
              </a:lnSpc>
            </a:pPr>
            <a:endParaRPr lang="es-MX" sz="1200">
              <a:solidFill>
                <a:srgbClr val="000D45"/>
              </a:solidFill>
            </a:endParaRPr>
          </a:p>
          <a:p>
            <a:pPr lvl="0">
              <a:lnSpc>
                <a:spcPct val="120000"/>
              </a:lnSpc>
            </a:pPr>
            <a:endParaRPr lang="es-MX"/>
          </a:p>
        </p:txBody>
      </p:sp>
      <p:pic>
        <p:nvPicPr>
          <p:cNvPr id="23" name="Imagen 8">
            <a:extLst>
              <a:ext uri="{FF2B5EF4-FFF2-40B4-BE49-F238E27FC236}">
                <a16:creationId xmlns:a16="http://schemas.microsoft.com/office/drawing/2014/main" id="{DBDC6338-8273-E02B-E802-2159CAC77CBB}"/>
              </a:ext>
            </a:extLst>
          </p:cNvPr>
          <p:cNvPicPr>
            <a:picLocks noChangeAspect="1"/>
          </p:cNvPicPr>
          <p:nvPr userDrawn="1"/>
        </p:nvPicPr>
        <p:blipFill>
          <a:blip r:embed="rId2"/>
          <a:stretch>
            <a:fillRect/>
          </a:stretch>
        </p:blipFill>
        <p:spPr>
          <a:xfrm>
            <a:off x="1245257" y="2864706"/>
            <a:ext cx="2979902" cy="2594708"/>
          </a:xfrm>
          <a:prstGeom prst="rect">
            <a:avLst/>
          </a:prstGeom>
        </p:spPr>
      </p:pic>
      <p:pic>
        <p:nvPicPr>
          <p:cNvPr id="24" name="Imagen 9">
            <a:extLst>
              <a:ext uri="{FF2B5EF4-FFF2-40B4-BE49-F238E27FC236}">
                <a16:creationId xmlns:a16="http://schemas.microsoft.com/office/drawing/2014/main" id="{74FA7D12-D289-600F-46A9-8703FB5B707A}"/>
              </a:ext>
            </a:extLst>
          </p:cNvPr>
          <p:cNvPicPr>
            <a:picLocks noChangeAspect="1"/>
          </p:cNvPicPr>
          <p:nvPr userDrawn="1"/>
        </p:nvPicPr>
        <p:blipFill>
          <a:blip r:embed="rId2"/>
          <a:stretch>
            <a:fillRect/>
          </a:stretch>
        </p:blipFill>
        <p:spPr>
          <a:xfrm>
            <a:off x="4650609" y="2864706"/>
            <a:ext cx="2979902" cy="2594708"/>
          </a:xfrm>
          <a:prstGeom prst="rect">
            <a:avLst/>
          </a:prstGeom>
        </p:spPr>
      </p:pic>
      <p:pic>
        <p:nvPicPr>
          <p:cNvPr id="25" name="Imagen 10">
            <a:extLst>
              <a:ext uri="{FF2B5EF4-FFF2-40B4-BE49-F238E27FC236}">
                <a16:creationId xmlns:a16="http://schemas.microsoft.com/office/drawing/2014/main" id="{36AD961E-2282-5B21-FCB8-3F9207E23DB4}"/>
              </a:ext>
            </a:extLst>
          </p:cNvPr>
          <p:cNvPicPr>
            <a:picLocks noChangeAspect="1"/>
          </p:cNvPicPr>
          <p:nvPr userDrawn="1"/>
        </p:nvPicPr>
        <p:blipFill>
          <a:blip r:embed="rId2"/>
          <a:stretch>
            <a:fillRect/>
          </a:stretch>
        </p:blipFill>
        <p:spPr>
          <a:xfrm>
            <a:off x="7866775" y="2864706"/>
            <a:ext cx="2979902" cy="2594708"/>
          </a:xfrm>
          <a:prstGeom prst="rect">
            <a:avLst/>
          </a:prstGeom>
        </p:spPr>
      </p:pic>
      <p:pic>
        <p:nvPicPr>
          <p:cNvPr id="26" name="Imagen 12">
            <a:extLst>
              <a:ext uri="{FF2B5EF4-FFF2-40B4-BE49-F238E27FC236}">
                <a16:creationId xmlns:a16="http://schemas.microsoft.com/office/drawing/2014/main" id="{AC2010D6-9998-6833-B0E5-8F4D61BA49E6}"/>
              </a:ext>
            </a:extLst>
          </p:cNvPr>
          <p:cNvPicPr>
            <a:picLocks noChangeAspect="1"/>
          </p:cNvPicPr>
          <p:nvPr userDrawn="1"/>
        </p:nvPicPr>
        <p:blipFill>
          <a:blip r:embed="rId3"/>
          <a:stretch>
            <a:fillRect/>
          </a:stretch>
        </p:blipFill>
        <p:spPr>
          <a:xfrm>
            <a:off x="8738309" y="3027106"/>
            <a:ext cx="1236834" cy="1177228"/>
          </a:xfrm>
          <a:prstGeom prst="rect">
            <a:avLst/>
          </a:prstGeom>
        </p:spPr>
      </p:pic>
      <p:pic>
        <p:nvPicPr>
          <p:cNvPr id="27" name="Imagen 14">
            <a:extLst>
              <a:ext uri="{FF2B5EF4-FFF2-40B4-BE49-F238E27FC236}">
                <a16:creationId xmlns:a16="http://schemas.microsoft.com/office/drawing/2014/main" id="{6F6CFCBC-496E-43A3-CFDB-0AA00F348813}"/>
              </a:ext>
            </a:extLst>
          </p:cNvPr>
          <p:cNvPicPr>
            <a:picLocks noChangeAspect="1"/>
          </p:cNvPicPr>
          <p:nvPr userDrawn="1"/>
        </p:nvPicPr>
        <p:blipFill>
          <a:blip r:embed="rId4"/>
          <a:stretch>
            <a:fillRect/>
          </a:stretch>
        </p:blipFill>
        <p:spPr>
          <a:xfrm>
            <a:off x="5522143" y="3027106"/>
            <a:ext cx="1236834" cy="1177228"/>
          </a:xfrm>
          <a:prstGeom prst="rect">
            <a:avLst/>
          </a:prstGeom>
        </p:spPr>
      </p:pic>
      <p:pic>
        <p:nvPicPr>
          <p:cNvPr id="28" name="Imagen 16">
            <a:extLst>
              <a:ext uri="{FF2B5EF4-FFF2-40B4-BE49-F238E27FC236}">
                <a16:creationId xmlns:a16="http://schemas.microsoft.com/office/drawing/2014/main" id="{9966F46C-F8FF-24F4-8991-B632D9C7F019}"/>
              </a:ext>
            </a:extLst>
          </p:cNvPr>
          <p:cNvPicPr>
            <a:picLocks noChangeAspect="1"/>
          </p:cNvPicPr>
          <p:nvPr userDrawn="1"/>
        </p:nvPicPr>
        <p:blipFill>
          <a:blip r:embed="rId5"/>
          <a:stretch>
            <a:fillRect/>
          </a:stretch>
        </p:blipFill>
        <p:spPr>
          <a:xfrm>
            <a:off x="2116846" y="3027106"/>
            <a:ext cx="1236834" cy="1177228"/>
          </a:xfrm>
          <a:prstGeom prst="rect">
            <a:avLst/>
          </a:prstGeom>
        </p:spPr>
      </p:pic>
      <p:sp>
        <p:nvSpPr>
          <p:cNvPr id="29" name="CuadroTexto 17">
            <a:extLst>
              <a:ext uri="{FF2B5EF4-FFF2-40B4-BE49-F238E27FC236}">
                <a16:creationId xmlns:a16="http://schemas.microsoft.com/office/drawing/2014/main" id="{426C91E1-C173-926B-53E9-720930A282CB}"/>
              </a:ext>
            </a:extLst>
          </p:cNvPr>
          <p:cNvSpPr txBox="1"/>
          <p:nvPr userDrawn="1"/>
        </p:nvSpPr>
        <p:spPr>
          <a:xfrm>
            <a:off x="1605346"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sit amet, consectetur adipiscing elit, sed do eiusmod tempor incididunt ut</a:t>
            </a:r>
          </a:p>
        </p:txBody>
      </p:sp>
      <p:sp>
        <p:nvSpPr>
          <p:cNvPr id="30" name="CuadroTexto 18">
            <a:extLst>
              <a:ext uri="{FF2B5EF4-FFF2-40B4-BE49-F238E27FC236}">
                <a16:creationId xmlns:a16="http://schemas.microsoft.com/office/drawing/2014/main" id="{9939E1DD-D678-70D0-AA39-6A0E1708385C}"/>
              </a:ext>
            </a:extLst>
          </p:cNvPr>
          <p:cNvSpPr txBox="1"/>
          <p:nvPr userDrawn="1"/>
        </p:nvSpPr>
        <p:spPr>
          <a:xfrm>
            <a:off x="5010698"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sit amet, consectetur adipiscing elit, sed do eiusmod tempor incididunt ut</a:t>
            </a:r>
          </a:p>
        </p:txBody>
      </p:sp>
      <p:sp>
        <p:nvSpPr>
          <p:cNvPr id="31" name="CuadroTexto 19">
            <a:extLst>
              <a:ext uri="{FF2B5EF4-FFF2-40B4-BE49-F238E27FC236}">
                <a16:creationId xmlns:a16="http://schemas.microsoft.com/office/drawing/2014/main" id="{DE82D28B-E106-9ED3-55C4-26C929D89DC6}"/>
              </a:ext>
            </a:extLst>
          </p:cNvPr>
          <p:cNvSpPr txBox="1"/>
          <p:nvPr userDrawn="1"/>
        </p:nvSpPr>
        <p:spPr>
          <a:xfrm>
            <a:off x="8226863" y="4162060"/>
            <a:ext cx="2259724" cy="830997"/>
          </a:xfrm>
          <a:prstGeom prst="rect">
            <a:avLst/>
          </a:prstGeom>
          <a:noFill/>
        </p:spPr>
        <p:txBody>
          <a:bodyPr wrap="square" rtlCol="0">
            <a:spAutoFit/>
          </a:bodyPr>
          <a:lstStyle/>
          <a:p>
            <a:pPr algn="ctr"/>
            <a:r>
              <a:rPr lang="es-MX" sz="1200" dirty="0">
                <a:solidFill>
                  <a:srgbClr val="000D45"/>
                </a:solidFill>
                <a:latin typeface="Noto Sans Light" panose="020B0402040504020204" pitchFamily="34" charset="0"/>
                <a:ea typeface="Noto Sans Light" panose="020B0402040504020204" pitchFamily="34" charset="0"/>
                <a:cs typeface="Noto Sans Light" panose="020B0402040504020204" pitchFamily="34" charset="0"/>
              </a:rPr>
              <a:t>Lorem ipsum dolor sit amet, consectetur adipiscing elit, sed do eiusmod tempor incididunt ut</a:t>
            </a:r>
          </a:p>
        </p:txBody>
      </p:sp>
      <p:sp>
        <p:nvSpPr>
          <p:cNvPr id="3" name="Marcador de pie de página 4">
            <a:extLst>
              <a:ext uri="{FF2B5EF4-FFF2-40B4-BE49-F238E27FC236}">
                <a16:creationId xmlns:a16="http://schemas.microsoft.com/office/drawing/2014/main" id="{99BD3017-1A97-0214-0BC4-1264FFC7684C}"/>
              </a:ext>
            </a:extLst>
          </p:cNvPr>
          <p:cNvSpPr>
            <a:spLocks noGrp="1"/>
          </p:cNvSpPr>
          <p:nvPr>
            <p:ph type="ftr" sz="quarter" idx="3"/>
          </p:nvPr>
        </p:nvSpPr>
        <p:spPr>
          <a:xfrm>
            <a:off x="453887" y="5745993"/>
            <a:ext cx="4114800" cy="365125"/>
          </a:xfrm>
          <a:prstGeom prst="rect">
            <a:avLst/>
          </a:prstGeom>
        </p:spPr>
        <p:txBody>
          <a:bodyPr vert="horz" lIns="0" tIns="0" rIns="0" bIns="0" rtlCol="0" anchor="b" anchorCtr="0"/>
          <a:lstStyle>
            <a:lvl1pPr algn="l">
              <a:defRPr sz="900" b="0" i="0">
                <a:solidFill>
                  <a:schemeClr val="tx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
        <p:nvSpPr>
          <p:cNvPr id="2" name="Title 1">
            <a:extLst>
              <a:ext uri="{FF2B5EF4-FFF2-40B4-BE49-F238E27FC236}">
                <a16:creationId xmlns:a16="http://schemas.microsoft.com/office/drawing/2014/main" id="{881B117A-4536-FC76-AF6F-6BE1C16D460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54783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28688" y="401571"/>
            <a:ext cx="9144000" cy="430887"/>
          </a:xfrm>
          <a:prstGeom prst="rect">
            <a:avLst/>
          </a:prstGeom>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9006DC1D-D490-7E46-A920-5C725FF4807E}" type="slidenum">
              <a:rPr lang="en-US" smtClean="0"/>
              <a:t>‹#›</a:t>
            </a:fld>
            <a:endParaRPr lang="en-US"/>
          </a:p>
        </p:txBody>
      </p:sp>
      <p:sp>
        <p:nvSpPr>
          <p:cNvPr id="7" name="Text Placeholder 9"/>
          <p:cNvSpPr>
            <a:spLocks noGrp="1"/>
          </p:cNvSpPr>
          <p:nvPr>
            <p:ph type="body" sz="quarter" idx="14"/>
          </p:nvPr>
        </p:nvSpPr>
        <p:spPr>
          <a:xfrm>
            <a:off x="928688" y="997728"/>
            <a:ext cx="10950828" cy="4726877"/>
          </a:xfrm>
        </p:spPr>
        <p:txBody>
          <a:bodyPr/>
          <a:lstStyle>
            <a:lvl1pPr marL="342900" indent="-342900">
              <a:buFont typeface="Arial" panose="020B0604020202020204" pitchFamily="34" charset="0"/>
              <a:buChar char="•"/>
              <a:defRPr sz="2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Click to edit Master text styles</a:t>
            </a:r>
          </a:p>
          <a:p>
            <a:pPr lvl="3"/>
            <a:r>
              <a:rPr lang="en-US"/>
              <a:t>Second level</a:t>
            </a:r>
          </a:p>
        </p:txBody>
      </p:sp>
      <p:sp>
        <p:nvSpPr>
          <p:cNvPr id="3" name="Text Placeholder 9"/>
          <p:cNvSpPr>
            <a:spLocks noGrp="1"/>
          </p:cNvSpPr>
          <p:nvPr>
            <p:ph type="body" sz="quarter" idx="15" hasCustomPrompt="1"/>
          </p:nvPr>
        </p:nvSpPr>
        <p:spPr>
          <a:xfrm>
            <a:off x="928688" y="5889875"/>
            <a:ext cx="9144000" cy="778357"/>
          </a:xfrm>
        </p:spPr>
        <p:txBody>
          <a:bodyPr anchor="b"/>
          <a:lstStyle>
            <a:lvl1pPr marL="0" indent="0">
              <a:buFont typeface="Arial" panose="020B0604020202020204" pitchFamily="34" charset="0"/>
              <a:buNone/>
              <a:defRPr sz="1000"/>
            </a:lvl1pPr>
            <a:lvl2pPr marL="342900" indent="-342900">
              <a:buFont typeface="Arial" panose="020B0604020202020204" pitchFamily="34" charset="0"/>
              <a:buChar char="•"/>
              <a:defRPr sz="2200"/>
            </a:lvl2pPr>
            <a:lvl3pPr marL="714375" indent="-342900">
              <a:buFont typeface="Arial" panose="020B0604020202020204" pitchFamily="34" charset="0"/>
              <a:buChar char="•"/>
              <a:defRPr sz="2200"/>
            </a:lvl3pPr>
            <a:lvl4pPr marL="714375" indent="-342900">
              <a:buFont typeface="Arial" panose="020B0604020202020204" pitchFamily="34" charset="0"/>
              <a:buChar char="•"/>
              <a:defRPr sz="1800"/>
            </a:lvl4pPr>
            <a:lvl5pPr marL="342900" indent="-342900">
              <a:buFont typeface="Arial" panose="020B0604020202020204" pitchFamily="34" charset="0"/>
              <a:buChar char="•"/>
              <a:defRPr sz="2200"/>
            </a:lvl5pPr>
          </a:lstStyle>
          <a:p>
            <a:pPr lvl="0"/>
            <a:r>
              <a:rPr lang="en-US"/>
              <a:t>References</a:t>
            </a:r>
          </a:p>
        </p:txBody>
      </p:sp>
    </p:spTree>
    <p:extLst>
      <p:ext uri="{BB962C8B-B14F-4D97-AF65-F5344CB8AC3E}">
        <p14:creationId xmlns:p14="http://schemas.microsoft.com/office/powerpoint/2010/main" val="9802041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pic>
        <p:nvPicPr>
          <p:cNvPr id="10" name="Graphic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5" name="Graphic 4"/>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a:off x="344488" y="6160679"/>
            <a:ext cx="1672522" cy="357055"/>
          </a:xfrm>
          <a:prstGeom prst="rect">
            <a:avLst/>
          </a:prstGeom>
        </p:spPr>
      </p:pic>
      <p:pic>
        <p:nvPicPr>
          <p:cNvPr id="6" name="Graphic 5"/>
          <p:cNvPicPr>
            <a:picLocks noChangeAspect="1"/>
          </p:cNvPicPr>
          <p:nvPr userDrawn="1"/>
        </p:nvPicPr>
        <p:blipFill>
          <a:blip r:embed="rId6">
            <a:extLst>
              <a:ext uri="{96DAC541-7B7A-43D3-8B79-37D633B846F1}">
                <asvg:svgBlip xmlns:asvg="http://schemas.microsoft.com/office/drawing/2016/SVG/main" r:embed="rId7"/>
              </a:ext>
            </a:extLst>
          </a:blip>
          <a:srcRect/>
          <a:stretch>
            <a:fillRect/>
          </a:stretch>
        </p:blipFill>
        <p:spPr>
          <a:xfrm>
            <a:off x="344488" y="317552"/>
            <a:ext cx="1076068" cy="439036"/>
          </a:xfrm>
          <a:prstGeom prst="rect">
            <a:avLst/>
          </a:prstGeom>
        </p:spPr>
      </p:pic>
      <p:sp>
        <p:nvSpPr>
          <p:cNvPr id="7" name="Title 1"/>
          <p:cNvSpPr>
            <a:spLocks noGrp="1"/>
          </p:cNvSpPr>
          <p:nvPr>
            <p:ph type="ctrTitle"/>
          </p:nvPr>
        </p:nvSpPr>
        <p:spPr>
          <a:xfrm>
            <a:off x="355607" y="3877048"/>
            <a:ext cx="4665973" cy="1354217"/>
          </a:xfrm>
          <a:prstGeom prst="rect">
            <a:avLst/>
          </a:prstGeom>
        </p:spPr>
        <p:txBody>
          <a:bodyPr anchor="b"/>
          <a:lstStyle>
            <a:lvl1pPr algn="l">
              <a:defRPr sz="4400" cap="all" baseline="0">
                <a:solidFill>
                  <a:schemeClr val="tx1"/>
                </a:solidFill>
              </a:defRPr>
            </a:lvl1pPr>
          </a:lstStyle>
          <a:p>
            <a:r>
              <a:rPr lang="en-US"/>
              <a:t>Click to edit Master title style</a:t>
            </a:r>
          </a:p>
        </p:txBody>
      </p:sp>
    </p:spTree>
    <p:extLst>
      <p:ext uri="{BB962C8B-B14F-4D97-AF65-F5344CB8AC3E}">
        <p14:creationId xmlns:p14="http://schemas.microsoft.com/office/powerpoint/2010/main" val="142274412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1_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2286000" y="3692869"/>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p:cNvSpPr>
            <a:spLocks noGrp="1"/>
          </p:cNvSpPr>
          <p:nvPr>
            <p:ph type="subTitle" idx="1" hasCustomPrompt="1"/>
          </p:nvPr>
        </p:nvSpPr>
        <p:spPr>
          <a:xfrm>
            <a:off x="2285998" y="4313583"/>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Tree>
    <p:extLst>
      <p:ext uri="{BB962C8B-B14F-4D97-AF65-F5344CB8AC3E}">
        <p14:creationId xmlns:p14="http://schemas.microsoft.com/office/powerpoint/2010/main" val="7961622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3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2286000" y="2512463"/>
            <a:ext cx="8382000" cy="527465"/>
          </a:xfrm>
          <a:prstGeom prst="rect">
            <a:avLst/>
          </a:prstGeom>
        </p:spPr>
        <p:txBody>
          <a:bodyPr anchor="b">
            <a:normAutofit/>
          </a:bodyPr>
          <a:lstStyle>
            <a:lvl1pPr algn="l">
              <a:defRPr sz="2400">
                <a:solidFill>
                  <a:schemeClr val="bg1"/>
                </a:solidFill>
              </a:defRPr>
            </a:lvl1pPr>
          </a:lstStyle>
          <a:p>
            <a:r>
              <a:rPr lang="es-MX"/>
              <a:t>Haz clic para modificar el estilo de título del patrón</a:t>
            </a:r>
          </a:p>
        </p:txBody>
      </p:sp>
      <p:sp>
        <p:nvSpPr>
          <p:cNvPr id="3" name="Subtítulo 2"/>
          <p:cNvSpPr>
            <a:spLocks noGrp="1"/>
          </p:cNvSpPr>
          <p:nvPr>
            <p:ph type="subTitle" idx="1" hasCustomPrompt="1"/>
          </p:nvPr>
        </p:nvSpPr>
        <p:spPr>
          <a:xfrm>
            <a:off x="2285998" y="3133177"/>
            <a:ext cx="8382001" cy="1422053"/>
          </a:xfrm>
        </p:spPr>
        <p:txBody>
          <a:bodyPr>
            <a:normAutofit/>
          </a:bodyPr>
          <a:lstStyle>
            <a:lvl1pPr marL="0" indent="0" algn="l">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10"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1821216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p:cNvSpPr>
            <a:spLocks noGrp="1"/>
          </p:cNvSpPr>
          <p:nvPr>
            <p:ph type="ctrTitle" hasCustomPrompt="1"/>
          </p:nvPr>
        </p:nvSpPr>
        <p:spPr>
          <a:xfrm>
            <a:off x="453887" y="3768378"/>
            <a:ext cx="8382000" cy="527465"/>
          </a:xfrm>
          <a:prstGeom prst="rect">
            <a:avLst/>
          </a:prstGeom>
        </p:spPr>
        <p:txBody>
          <a:bodyPr anchor="b">
            <a:noAutofit/>
          </a:bodyPr>
          <a:lstStyle>
            <a:lvl1pPr algn="l">
              <a:defRPr sz="4200">
                <a:solidFill>
                  <a:schemeClr val="bg1"/>
                </a:solidFill>
              </a:defRPr>
            </a:lvl1pPr>
          </a:lstStyle>
          <a:p>
            <a:r>
              <a:rPr lang="es-MX"/>
              <a:t>Haz clic para modificar el estilo de título del patrón</a:t>
            </a:r>
          </a:p>
        </p:txBody>
      </p:sp>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10"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5340036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pic>
        <p:nvPicPr>
          <p:cNvPr id="7" name="Imagen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lvl1pPr>
              <a:defRPr>
                <a:solidFill>
                  <a:schemeClr val="bg1"/>
                </a:solidFill>
              </a:defRPr>
            </a:lvl1pPr>
          </a:lstStyle>
          <a:p>
            <a:fld id="{356548CD-5D4D-B04A-A769-B1AE8BE662B8}" type="slidenum">
              <a:rPr lang="es-MX" smtClean="0"/>
              <a:t>‹#›</a:t>
            </a:fld>
            <a:endParaRPr lang="es-MX"/>
          </a:p>
        </p:txBody>
      </p:sp>
      <p:sp>
        <p:nvSpPr>
          <p:cNvPr id="4" name="Marcador de título 1"/>
          <p:cNvSpPr>
            <a:spLocks noGrp="1"/>
          </p:cNvSpPr>
          <p:nvPr>
            <p:ph type="title" hasCustomPrompt="1"/>
          </p:nvPr>
        </p:nvSpPr>
        <p:spPr>
          <a:xfrm>
            <a:off x="453887" y="1109143"/>
            <a:ext cx="11284225" cy="694720"/>
          </a:xfrm>
          <a:prstGeom prst="rect">
            <a:avLst/>
          </a:prstGeom>
        </p:spPr>
        <p:txBody>
          <a:bodyPr vert="horz" lIns="91440" tIns="45720" rIns="91440" bIns="45720" rtlCol="0" anchor="t" anchorCtr="0">
            <a:normAutofit/>
          </a:bodyPr>
          <a:lstStyle>
            <a:lvl1pPr>
              <a:defRPr>
                <a:solidFill>
                  <a:schemeClr val="bg1"/>
                </a:solidFill>
              </a:defRPr>
            </a:lvl1pPr>
          </a:lstStyle>
          <a:p>
            <a:r>
              <a:rPr lang="es-MX"/>
              <a:t>Haz clic para modificar el estilo de título del patrón</a:t>
            </a:r>
          </a:p>
        </p:txBody>
      </p:sp>
      <p:sp>
        <p:nvSpPr>
          <p:cNvPr id="5" name="Marcador de texto 2"/>
          <p:cNvSpPr>
            <a:spLocks noGrp="1"/>
          </p:cNvSpPr>
          <p:nvPr>
            <p:ph idx="1" hasCustomPrompt="1"/>
          </p:nvPr>
        </p:nvSpPr>
        <p:spPr>
          <a:xfrm>
            <a:off x="453889" y="1928552"/>
            <a:ext cx="11284224" cy="4019811"/>
          </a:xfrm>
          <a:prstGeom prst="rect">
            <a:avLst/>
          </a:prstGeom>
        </p:spPr>
        <p:txBody>
          <a:bodyPr vert="horz" lIns="91440" tIns="45720" rIns="91440" bIns="45720" rtlCol="0">
            <a:normAutofit/>
          </a:bodyPr>
          <a:lstStyle>
            <a:lvl1pPr>
              <a:lnSpc>
                <a:spcPct val="100000"/>
              </a:lnSpc>
              <a:spcBef>
                <a:spcPts val="600"/>
              </a:spcBef>
              <a:defRPr>
                <a:solidFill>
                  <a:schemeClr val="bg1"/>
                </a:solidFill>
              </a:defRPr>
            </a:lvl1pPr>
            <a:lvl2pPr>
              <a:lnSpc>
                <a:spcPct val="100000"/>
              </a:lnSpc>
              <a:spcBef>
                <a:spcPts val="600"/>
              </a:spcBef>
              <a:defRPr>
                <a:solidFill>
                  <a:schemeClr val="bg1"/>
                </a:solidFill>
              </a:defRPr>
            </a:lvl2pPr>
            <a:lvl3pPr>
              <a:lnSpc>
                <a:spcPct val="100000"/>
              </a:lnSpc>
              <a:spcBef>
                <a:spcPts val="600"/>
              </a:spcBef>
              <a:defRPr>
                <a:solidFill>
                  <a:schemeClr val="bg1"/>
                </a:solidFill>
              </a:defRPr>
            </a:lvl3pPr>
            <a:lvl4pPr>
              <a:lnSpc>
                <a:spcPct val="100000"/>
              </a:lnSpc>
              <a:spcBef>
                <a:spcPts val="600"/>
              </a:spcBef>
              <a:defRPr>
                <a:solidFill>
                  <a:schemeClr val="bg1"/>
                </a:solidFill>
              </a:defRPr>
            </a:lvl4pPr>
            <a:lvl5pPr>
              <a:lnSpc>
                <a:spcPct val="100000"/>
              </a:lnSpc>
              <a:spcBef>
                <a:spcPts val="600"/>
              </a:spcBef>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8" name="Marcador de pie de página 4"/>
          <p:cNvSpPr>
            <a:spLocks noGrp="1"/>
          </p:cNvSpPr>
          <p:nvPr>
            <p:ph type="ftr" sz="quarter" idx="3"/>
          </p:nvPr>
        </p:nvSpPr>
        <p:spPr>
          <a:xfrm>
            <a:off x="453887" y="5845520"/>
            <a:ext cx="4114800" cy="365125"/>
          </a:xfrm>
          <a:prstGeom prst="rect">
            <a:avLst/>
          </a:prstGeom>
        </p:spPr>
        <p:txBody>
          <a:bodyPr vert="horz" lIns="0" tIns="0" rIns="0" bIns="0" rtlCol="0" anchor="b" anchorCtr="0"/>
          <a:lstStyle>
            <a:lvl1pPr algn="l">
              <a:defRPr sz="900" b="0" i="0">
                <a:solidFill>
                  <a:schemeClr val="bg1"/>
                </a:solidFill>
                <a:latin typeface="Times New Roman" panose="02020603050405020304" charset="0"/>
                <a:ea typeface="Times New Roman" panose="02020603050405020304" charset="0"/>
                <a:cs typeface="Times New Roman" panose="02020603050405020304" charset="0"/>
              </a:defRPr>
            </a:lvl1pPr>
          </a:lstStyle>
          <a:p>
            <a:endParaRPr lang="es-MX" dirty="0"/>
          </a:p>
        </p:txBody>
      </p:sp>
    </p:spTree>
    <p:extLst>
      <p:ext uri="{BB962C8B-B14F-4D97-AF65-F5344CB8AC3E}">
        <p14:creationId xmlns:p14="http://schemas.microsoft.com/office/powerpoint/2010/main" val="30638452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1" name="Imagen 7"/>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583680" y="-9221"/>
            <a:ext cx="5608320" cy="6858000"/>
          </a:xfrm>
          <a:prstGeom prst="rect">
            <a:avLst/>
          </a:prstGeom>
        </p:spPr>
      </p:pic>
      <p:pic>
        <p:nvPicPr>
          <p:cNvPr id="8" name="Imagen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bg1"/>
                </a:solidFill>
              </a:defRPr>
            </a:lvl1pPr>
          </a:lstStyle>
          <a:p>
            <a:r>
              <a:rPr lang="es-MX"/>
              <a:t>Haz clic para modificar el estilo de título del patrón</a:t>
            </a:r>
          </a:p>
        </p:txBody>
      </p:sp>
      <p:sp>
        <p:nvSpPr>
          <p:cNvPr id="10" name="Marcador de texto 2"/>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rgbClr val="002169"/>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14" name="Imagen 7"/>
          <p:cNvPicPr>
            <a:picLocks noChangeAspect="1"/>
          </p:cNvPicPr>
          <p:nvPr userDrawn="1"/>
        </p:nvPicPr>
        <p:blipFill rotWithShape="1">
          <a:blip r:embed="rId4">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Tree>
    <p:extLst>
      <p:ext uri="{BB962C8B-B14F-4D97-AF65-F5344CB8AC3E}">
        <p14:creationId xmlns:p14="http://schemas.microsoft.com/office/powerpoint/2010/main" val="32425106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pic>
        <p:nvPicPr>
          <p:cNvPr id="2" name="Imagen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9" name="Título 1"/>
          <p:cNvSpPr>
            <a:spLocks noGrp="1"/>
          </p:cNvSpPr>
          <p:nvPr>
            <p:ph type="title" hasCustomPrompt="1"/>
          </p:nvPr>
        </p:nvSpPr>
        <p:spPr>
          <a:xfrm>
            <a:off x="871468" y="1858412"/>
            <a:ext cx="5419863" cy="1691123"/>
          </a:xfrm>
          <a:prstGeom prst="rect">
            <a:avLst/>
          </a:prstGeom>
        </p:spPr>
        <p:txBody>
          <a:bodyPr lIns="0" tIns="0" rIns="0" bIns="0" anchor="t" anchorCtr="0">
            <a:noAutofit/>
          </a:bodyPr>
          <a:lstStyle>
            <a:lvl1pPr algn="r">
              <a:defRPr sz="4000">
                <a:solidFill>
                  <a:schemeClr val="tx2"/>
                </a:solidFill>
              </a:defRPr>
            </a:lvl1pPr>
          </a:lstStyle>
          <a:p>
            <a:r>
              <a:rPr lang="es-MX"/>
              <a:t>Haz clic para modificar el estilo de título del patrón</a:t>
            </a:r>
          </a:p>
        </p:txBody>
      </p:sp>
      <p:sp>
        <p:nvSpPr>
          <p:cNvPr id="10" name="Marcador de texto 2"/>
          <p:cNvSpPr>
            <a:spLocks noGrp="1"/>
          </p:cNvSpPr>
          <p:nvPr>
            <p:ph type="body" idx="1" hasCustomPrompt="1"/>
          </p:nvPr>
        </p:nvSpPr>
        <p:spPr>
          <a:xfrm>
            <a:off x="6861312" y="1858412"/>
            <a:ext cx="4486137" cy="1431956"/>
          </a:xfrm>
        </p:spPr>
        <p:txBody>
          <a:bodyPr lIns="0" tIns="0" rIns="0" bIns="0" anchor="t" anchorCtr="0"/>
          <a:lstStyle>
            <a:lvl1pPr marL="0" indent="0">
              <a:buNone/>
              <a:defRPr sz="2400">
                <a:solidFill>
                  <a:schemeClr val="tx2"/>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MX"/>
              <a:t>Haga clic para modificar los estilos de texto del patrón</a:t>
            </a:r>
          </a:p>
        </p:txBody>
      </p:sp>
      <p:pic>
        <p:nvPicPr>
          <p:cNvPr id="3" name="Imagen 7"/>
          <p:cNvPicPr>
            <a:picLocks noChangeAspect="1"/>
          </p:cNvPicPr>
          <p:nvPr userDrawn="1"/>
        </p:nvPicPr>
        <p:blipFill rotWithShape="1">
          <a:blip r:embed="rId3">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Tree>
    <p:extLst>
      <p:ext uri="{BB962C8B-B14F-4D97-AF65-F5344CB8AC3E}">
        <p14:creationId xmlns:p14="http://schemas.microsoft.com/office/powerpoint/2010/main" val="22772900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hasCustomPrompt="1"/>
          </p:nvPr>
        </p:nvSpPr>
        <p:spPr>
          <a:xfrm>
            <a:off x="453889" y="1485217"/>
            <a:ext cx="11284224" cy="426077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sp>
        <p:nvSpPr>
          <p:cNvPr id="5" name="Title 4"/>
          <p:cNvSpPr>
            <a:spLocks noGrp="1"/>
          </p:cNvSpPr>
          <p:nvPr>
            <p:ph type="title"/>
          </p:nvPr>
        </p:nvSpPr>
        <p:spPr/>
        <p:txBody>
          <a:bodyPr/>
          <a:lstStyle/>
          <a:p>
            <a:r>
              <a:rPr lang="en-US" dirty="0"/>
              <a:t>Click to edit Master title style</a:t>
            </a:r>
          </a:p>
        </p:txBody>
      </p:sp>
      <p:sp>
        <p:nvSpPr>
          <p:cNvPr id="9"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
        <p:nvSpPr>
          <p:cNvPr id="2" name="矩形 1">
            <a:extLst>
              <a:ext uri="{FF2B5EF4-FFF2-40B4-BE49-F238E27FC236}">
                <a16:creationId xmlns:a16="http://schemas.microsoft.com/office/drawing/2014/main" id="{065C2433-6D60-A146-937A-5C66898E58E1}"/>
              </a:ext>
            </a:extLst>
          </p:cNvPr>
          <p:cNvSpPr/>
          <p:nvPr userDrawn="1"/>
        </p:nvSpPr>
        <p:spPr>
          <a:xfrm>
            <a:off x="453887" y="6225418"/>
            <a:ext cx="1023931" cy="5171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FFBDE29-483F-050C-E724-F2001B004ACC}"/>
              </a:ext>
            </a:extLst>
          </p:cNvPr>
          <p:cNvSpPr/>
          <p:nvPr userDrawn="1"/>
        </p:nvSpPr>
        <p:spPr>
          <a:xfrm>
            <a:off x="9875520" y="209760"/>
            <a:ext cx="2127677" cy="5869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93758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6_Título y objetos">
    <p:spTree>
      <p:nvGrpSpPr>
        <p:cNvPr id="1" name=""/>
        <p:cNvGrpSpPr/>
        <p:nvPr/>
      </p:nvGrpSpPr>
      <p:grpSpPr>
        <a:xfrm>
          <a:off x="0" y="0"/>
          <a:ext cx="0" cy="0"/>
          <a:chOff x="0" y="0"/>
          <a:chExt cx="0" cy="0"/>
        </a:xfrm>
      </p:grpSpPr>
      <p:sp>
        <p:nvSpPr>
          <p:cNvPr id="16" name="Rectangle 15"/>
          <p:cNvSpPr/>
          <p:nvPr userDrawn="1"/>
        </p:nvSpPr>
        <p:spPr>
          <a:xfrm>
            <a:off x="133165" y="910942"/>
            <a:ext cx="11736280" cy="3651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ea typeface="Times New Roman" panose="02020603050405020304" charset="0"/>
              <a:cs typeface="Times New Roman" panose="02020603050405020304" charset="0"/>
            </a:endParaRPr>
          </a:p>
        </p:txBody>
      </p:sp>
      <p:sp>
        <p:nvSpPr>
          <p:cNvPr id="6" name="Marcador de número de diapositiva 5"/>
          <p:cNvSpPr>
            <a:spLocks noGrp="1"/>
          </p:cNvSpPr>
          <p:nvPr>
            <p:ph type="sldNum" sz="quarter" idx="12"/>
          </p:nvPr>
        </p:nvSpPr>
        <p:spPr/>
        <p:txBody>
          <a:bodyPr/>
          <a:lstStyle/>
          <a:p>
            <a:fld id="{356548CD-5D4D-B04A-A769-B1AE8BE662B8}" type="slidenum">
              <a:rPr lang="es-MX" smtClean="0"/>
              <a:t>‹#›</a:t>
            </a:fld>
            <a:endParaRPr lang="es-MX"/>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ea typeface="Times New Roman" panose="02020603050405020304" charset="0"/>
              <a:cs typeface="Times New Roman" panose="02020603050405020304" charset="0"/>
            </a:endParaRPr>
          </a:p>
        </p:txBody>
      </p:sp>
      <p:cxnSp>
        <p:nvCxnSpPr>
          <p:cNvPr id="14" name="Conector recto 4"/>
          <p:cNvCxnSpPr/>
          <p:nvPr userDrawn="1"/>
        </p:nvCxnSpPr>
        <p:spPr>
          <a:xfrm>
            <a:off x="456817" y="1360558"/>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15" name="Title 4"/>
          <p:cNvSpPr>
            <a:spLocks noGrp="1"/>
          </p:cNvSpPr>
          <p:nvPr>
            <p:ph type="title"/>
          </p:nvPr>
        </p:nvSpPr>
        <p:spPr>
          <a:xfrm>
            <a:off x="453887" y="688962"/>
            <a:ext cx="9421633" cy="586955"/>
          </a:xfrm>
        </p:spPr>
        <p:txBody>
          <a:bodyPr/>
          <a:lstStyle/>
          <a:p>
            <a:r>
              <a:rPr lang="en-US" dirty="0"/>
              <a:t>Click to edit Master title style</a:t>
            </a:r>
          </a:p>
        </p:txBody>
      </p:sp>
      <p:sp>
        <p:nvSpPr>
          <p:cNvPr id="17"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spTree>
    <p:extLst>
      <p:ext uri="{BB962C8B-B14F-4D97-AF65-F5344CB8AC3E}">
        <p14:creationId xmlns:p14="http://schemas.microsoft.com/office/powerpoint/2010/main" val="1777534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tags" Target="../tags/tag1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image" Target="../media/image2.png"/><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theme" Target="../theme/theme10.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image" Target="../media/image1.emf"/><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tags" Target="../tags/tag3.xml"/><Relationship Id="rId50" Type="http://schemas.openxmlformats.org/officeDocument/2006/relationships/image" Target="../media/image2.png"/><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image" Target="../media/image1.emf"/><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oleObject" Target="../embeddings/oleObject2.bin"/><Relationship Id="rId8" Type="http://schemas.openxmlformats.org/officeDocument/2006/relationships/slideLayout" Target="../slideLayouts/slideLayout31.xml"/><Relationship Id="rId51" Type="http://schemas.openxmlformats.org/officeDocument/2006/relationships/image" Target="../media/image7.png"/><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theme" Target="../theme/theme2.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1" Type="http://schemas.openxmlformats.org/officeDocument/2006/relationships/slideLayout" Target="../slideLayouts/slideLayout24.xml"/><Relationship Id="rId6"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oleObject" Target="../embeddings/oleObject3.bin"/><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tags" Target="../tags/tag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image" Target="../media/image7.png"/><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theme" Target="../theme/theme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image" Target="../media/image2.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image" Target="../media/image7.png"/><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image" Target="../media/image44.png"/><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tags" Target="../tags/tag6.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image" Target="../media/image43.png"/><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theme" Target="../theme/theme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image" Target="../media/image1.emf"/><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oleObject" Target="../embeddings/oleObject4.bin"/><Relationship Id="rId8"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tags" Target="../tags/tag7.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5.xml"/><Relationship Id="rId17" Type="http://schemas.openxmlformats.org/officeDocument/2006/relationships/image" Target="../media/image7.png"/><Relationship Id="rId2" Type="http://schemas.openxmlformats.org/officeDocument/2006/relationships/slideLayout" Target="../slideLayouts/slideLayout120.xml"/><Relationship Id="rId16" Type="http://schemas.openxmlformats.org/officeDocument/2006/relationships/image" Target="../media/image2.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image" Target="../media/image1.emf"/><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oleObject" Target="../embeddings/oleObject5.bin"/></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image" Target="../media/image7.png"/><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image" Target="../media/image44.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tags" Target="../tags/tag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image" Target="../media/image43.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theme" Target="../theme/theme6.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image" Target="../media/image1.emf"/><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oleObject" Target="../embeddings/oleObject6.bin"/><Relationship Id="rId8"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34" Type="http://schemas.openxmlformats.org/officeDocument/2006/relationships/image" Target="../media/image7.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image" Target="../media/image44.png"/><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tags" Target="../tags/tag9.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image" Target="../media/image43.png"/><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theme" Target="../theme/theme7.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image" Target="../media/image1.emf"/><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oleObject" Target="../embeddings/oleObject7.bin"/><Relationship Id="rId8"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34" Type="http://schemas.openxmlformats.org/officeDocument/2006/relationships/image" Target="../media/image7.png"/><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33" Type="http://schemas.openxmlformats.org/officeDocument/2006/relationships/image" Target="../media/image2.png"/><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theme" Target="../theme/theme8.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image" Target="../media/image1.emf"/><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oleObject" Target="../embeddings/oleObject8.bin"/><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tags" Target="../tags/tag10.xml"/><Relationship Id="rId8" Type="http://schemas.openxmlformats.org/officeDocument/2006/relationships/slideLayout" Target="../slideLayouts/slideLayout19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34" Type="http://schemas.openxmlformats.org/officeDocument/2006/relationships/image" Target="../media/image2.png"/><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33" Type="http://schemas.openxmlformats.org/officeDocument/2006/relationships/image" Target="../media/image1.emf"/><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oleObject" Target="../embeddings/oleObject9.bin"/><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tags" Target="../tags/tag1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theme" Target="../theme/theme9.xml"/><Relationship Id="rId8" Type="http://schemas.openxmlformats.org/officeDocument/2006/relationships/slideLayout" Target="../slideLayouts/slideLayout2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07A42656-A078-E42B-DA3C-60357A643B43}"/>
              </a:ext>
            </a:extLst>
          </p:cNvPr>
          <p:cNvGraphicFramePr>
            <a:graphicFrameLocks noChangeAspect="1"/>
          </p:cNvGraphicFramePr>
          <p:nvPr userDrawn="1">
            <p:custDataLst>
              <p:tags r:id="rId25"/>
            </p:custDataLst>
            <p:extLst>
              <p:ext uri="{D42A27DB-BD31-4B8C-83A1-F6EECF244321}">
                <p14:modId xmlns:p14="http://schemas.microsoft.com/office/powerpoint/2010/main" val="23332544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84" imgH="486" progId="TCLayout.ActiveDocument.1">
                  <p:embed/>
                </p:oleObj>
              </mc:Choice>
              <mc:Fallback>
                <p:oleObj name="think-cell 幻灯片" r:id="rId26" imgW="484" imgH="486" progId="TCLayout.ActiveDocument.1">
                  <p:embed/>
                  <p:pic>
                    <p:nvPicPr>
                      <p:cNvPr id="8" name="think-cell data - do not delete" hidden="1">
                        <a:extLst>
                          <a:ext uri="{FF2B5EF4-FFF2-40B4-BE49-F238E27FC236}">
                            <a16:creationId xmlns:a16="http://schemas.microsoft.com/office/drawing/2014/main" id="{07A42656-A078-E42B-DA3C-60357A643B43}"/>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pic>
        <p:nvPicPr>
          <p:cNvPr id="12" name="Imagen 7">
            <a:extLst>
              <a:ext uri="{FF2B5EF4-FFF2-40B4-BE49-F238E27FC236}">
                <a16:creationId xmlns:a16="http://schemas.microsoft.com/office/drawing/2014/main" id="{1696B78C-253A-3E75-C514-B95BC958444B}"/>
              </a:ext>
            </a:extLst>
          </p:cNvPr>
          <p:cNvPicPr>
            <a:picLocks noChangeAspect="1"/>
          </p:cNvPicPr>
          <p:nvPr userDrawn="1"/>
        </p:nvPicPr>
        <p:blipFill rotWithShape="1">
          <a:blip r:embed="rId28"/>
          <a:srcRect t="93347" b="2287"/>
          <a:stretch/>
        </p:blipFill>
        <p:spPr>
          <a:xfrm>
            <a:off x="1345985" y="6393276"/>
            <a:ext cx="10759440" cy="264256"/>
          </a:xfrm>
          <a:prstGeom prst="rect">
            <a:avLst/>
          </a:prstGeom>
        </p:spPr>
      </p:pic>
      <p:sp>
        <p:nvSpPr>
          <p:cNvPr id="11" name="Title Placeholder 10">
            <a:extLst>
              <a:ext uri="{FF2B5EF4-FFF2-40B4-BE49-F238E27FC236}">
                <a16:creationId xmlns:a16="http://schemas.microsoft.com/office/drawing/2014/main" id="{B9131DC5-42D4-867F-DFDA-94F29A95A608}"/>
              </a:ext>
            </a:extLst>
          </p:cNvPr>
          <p:cNvSpPr>
            <a:spLocks noGrp="1"/>
          </p:cNvSpPr>
          <p:nvPr>
            <p:ph type="title"/>
          </p:nvPr>
        </p:nvSpPr>
        <p:spPr>
          <a:xfrm>
            <a:off x="453887" y="538045"/>
            <a:ext cx="9421633" cy="586955"/>
          </a:xfrm>
          <a:prstGeom prst="rect">
            <a:avLst/>
          </a:prstGeom>
        </p:spPr>
        <p:txBody>
          <a:bodyPr vert="horz" anchor="b" anchorCtr="0">
            <a:noAutofit/>
          </a:bodyPr>
          <a:lstStyle/>
          <a:p>
            <a:pPr marL="0" lvl="0"/>
            <a:r>
              <a:rPr lang="en-US"/>
              <a:t>Click to edit Master title style</a:t>
            </a:r>
          </a:p>
        </p:txBody>
      </p:sp>
      <p:sp>
        <p:nvSpPr>
          <p:cNvPr id="3" name="Marcador de texto 2">
            <a:extLst>
              <a:ext uri="{FF2B5EF4-FFF2-40B4-BE49-F238E27FC236}">
                <a16:creationId xmlns:a16="http://schemas.microsoft.com/office/drawing/2014/main" id="{E222E271-D411-BB51-0AEF-309038F94D97}"/>
              </a:ext>
            </a:extLst>
          </p:cNvPr>
          <p:cNvSpPr>
            <a:spLocks noGrp="1"/>
          </p:cNvSpPr>
          <p:nvPr>
            <p:ph type="body" idx="1"/>
          </p:nvPr>
        </p:nvSpPr>
        <p:spPr>
          <a:xfrm>
            <a:off x="453889" y="1670858"/>
            <a:ext cx="11284224" cy="3908139"/>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a:extLst>
              <a:ext uri="{FF2B5EF4-FFF2-40B4-BE49-F238E27FC236}">
                <a16:creationId xmlns:a16="http://schemas.microsoft.com/office/drawing/2014/main" id="{595CBAD4-A5F0-41C8-6BFA-74FE0D37EA0B}"/>
              </a:ext>
            </a:extLst>
          </p:cNvPr>
          <p:cNvSpPr>
            <a:spLocks noGrp="1"/>
          </p:cNvSpPr>
          <p:nvPr>
            <p:ph type="sldNum" sz="quarter" idx="4"/>
          </p:nvPr>
        </p:nvSpPr>
        <p:spPr>
          <a:xfrm>
            <a:off x="11328400" y="6308109"/>
            <a:ext cx="409712" cy="365125"/>
          </a:xfrm>
          <a:prstGeom prst="rect">
            <a:avLst/>
          </a:prstGeom>
        </p:spPr>
        <p:txBody>
          <a:bodyPr vert="horz" lIns="91440" tIns="45720" rIns="91440" bIns="45720" rtlCol="0" anchor="ctr"/>
          <a:lstStyle>
            <a:lvl1pPr algn="r">
              <a:defRPr sz="1000" b="0" i="0">
                <a:solidFill>
                  <a:schemeClr val="tx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fld id="{356548CD-5D4D-B04A-A769-B1AE8BE662B8}" type="slidenum">
              <a:rPr lang="es-MX" smtClean="0"/>
              <a:pPr/>
              <a:t>‹#›</a:t>
            </a:fld>
            <a:endParaRPr lang="es-MX"/>
          </a:p>
        </p:txBody>
      </p:sp>
      <p:sp>
        <p:nvSpPr>
          <p:cNvPr id="10" name="Marcador de pie de página 4">
            <a:extLst>
              <a:ext uri="{FF2B5EF4-FFF2-40B4-BE49-F238E27FC236}">
                <a16:creationId xmlns:a16="http://schemas.microsoft.com/office/drawing/2014/main" id="{E6E4219C-93C5-9B54-7A3D-2CED6833C098}"/>
              </a:ext>
            </a:extLst>
          </p:cNvPr>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cxnSp>
        <p:nvCxnSpPr>
          <p:cNvPr id="4" name="Conector recto 4">
            <a:extLst>
              <a:ext uri="{FF2B5EF4-FFF2-40B4-BE49-F238E27FC236}">
                <a16:creationId xmlns:a16="http://schemas.microsoft.com/office/drawing/2014/main" id="{6EC702D6-43E1-F033-DE40-5F6EF7AF5D42}"/>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 name="页面-上">
            <a:extLst>
              <a:ext uri="{FF2B5EF4-FFF2-40B4-BE49-F238E27FC236}">
                <a16:creationId xmlns:a16="http://schemas.microsoft.com/office/drawing/2014/main" id="{5C366E3B-6A41-0071-93E5-52BB006233DE}"/>
              </a:ext>
            </a:extLst>
          </p:cNvPr>
          <p:cNvSpPr/>
          <p:nvPr userDrawn="1"/>
        </p:nvSpPr>
        <p:spPr>
          <a:xfrm>
            <a:off x="5778500" y="-22860000"/>
            <a:ext cx="635000" cy="635000"/>
          </a:xfrm>
          <a:prstGeom prst="ellipse">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面-下">
            <a:extLst>
              <a:ext uri="{FF2B5EF4-FFF2-40B4-BE49-F238E27FC236}">
                <a16:creationId xmlns:a16="http://schemas.microsoft.com/office/drawing/2014/main" id="{9CA3FF0A-7591-A65A-BED7-6C3C7095AA2C}"/>
              </a:ext>
            </a:extLst>
          </p:cNvPr>
          <p:cNvSpPr/>
          <p:nvPr userDrawn="1"/>
        </p:nvSpPr>
        <p:spPr>
          <a:xfrm>
            <a:off x="5778500" y="22860000"/>
            <a:ext cx="635000" cy="635000"/>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949413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72"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Lst>
  <p:hf hdr="0" ftr="0" dt="0"/>
  <p:txStyles>
    <p:title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p:titleStyle>
    <p:body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tabLst/>
        <a:defRPr sz="18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2pPr>
      <a:lvl3pPr marL="712788" indent="-223838" algn="l" defTabSz="914400" rtl="0" eaLnBrk="1" latinLnBrk="0" hangingPunct="1">
        <a:lnSpc>
          <a:spcPct val="100000"/>
        </a:lnSpc>
        <a:spcBef>
          <a:spcPts val="400"/>
        </a:spcBef>
        <a:buFont typeface="Arial" panose="020B0604020202020204" pitchFamily="34" charset="0"/>
        <a:buChar char="•"/>
        <a:tabLst>
          <a:tab pos="481013" algn="l"/>
        </a:tabLst>
        <a:defRPr sz="16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3pPr>
      <a:lvl4pPr marL="977900" indent="-223838" algn="l" defTabSz="914400" rtl="0" eaLnBrk="1" latinLnBrk="0" hangingPunct="1">
        <a:lnSpc>
          <a:spcPct val="100000"/>
        </a:lnSpc>
        <a:spcBef>
          <a:spcPts val="400"/>
        </a:spcBef>
        <a:buFont typeface="Arial" panose="020B0604020202020204" pitchFamily="34" charset="0"/>
        <a:buChar char="•"/>
        <a:tabLst>
          <a:tab pos="1020763" algn="l"/>
        </a:tabLst>
        <a:defRPr sz="14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4pPr>
      <a:lvl5pPr marL="1244600" indent="-223838" algn="l" defTabSz="914400" rtl="0" eaLnBrk="1" latinLnBrk="0" hangingPunct="1">
        <a:lnSpc>
          <a:spcPct val="100000"/>
        </a:lnSpc>
        <a:spcBef>
          <a:spcPts val="400"/>
        </a:spcBef>
        <a:buFont typeface="Arial" panose="020B0604020202020204" pitchFamily="34" charset="0"/>
        <a:buChar char="•"/>
        <a:tabLst/>
        <a:defRPr sz="14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07A42656-A078-E42B-DA3C-60357A643B43}"/>
              </a:ext>
            </a:extLst>
          </p:cNvPr>
          <p:cNvGraphicFramePr>
            <a:graphicFrameLocks noChangeAspect="1"/>
          </p:cNvGraphicFramePr>
          <p:nvPr userDrawn="1">
            <p:custDataLst>
              <p:tags r:id="rId29"/>
            </p:custDataLst>
            <p:extLst>
              <p:ext uri="{D42A27DB-BD31-4B8C-83A1-F6EECF244321}">
                <p14:modId xmlns:p14="http://schemas.microsoft.com/office/powerpoint/2010/main" val="23332544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84" imgH="486" progId="TCLayout.ActiveDocument.1">
                  <p:embed/>
                </p:oleObj>
              </mc:Choice>
              <mc:Fallback>
                <p:oleObj name="think-cell 幻灯片" r:id="rId30" imgW="484" imgH="486" progId="TCLayout.ActiveDocument.1">
                  <p:embed/>
                  <p:pic>
                    <p:nvPicPr>
                      <p:cNvPr id="8" name="think-cell data - do not delete" hidden="1">
                        <a:extLst>
                          <a:ext uri="{FF2B5EF4-FFF2-40B4-BE49-F238E27FC236}">
                            <a16:creationId xmlns:a16="http://schemas.microsoft.com/office/drawing/2014/main" id="{07A42656-A078-E42B-DA3C-60357A643B43}"/>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pic>
        <p:nvPicPr>
          <p:cNvPr id="12" name="Imagen 7">
            <a:extLst>
              <a:ext uri="{FF2B5EF4-FFF2-40B4-BE49-F238E27FC236}">
                <a16:creationId xmlns:a16="http://schemas.microsoft.com/office/drawing/2014/main" id="{1696B78C-253A-3E75-C514-B95BC958444B}"/>
              </a:ext>
            </a:extLst>
          </p:cNvPr>
          <p:cNvPicPr>
            <a:picLocks noChangeAspect="1"/>
          </p:cNvPicPr>
          <p:nvPr userDrawn="1"/>
        </p:nvPicPr>
        <p:blipFill rotWithShape="1">
          <a:blip r:embed="rId32"/>
          <a:srcRect t="93347" b="2287"/>
          <a:stretch/>
        </p:blipFill>
        <p:spPr>
          <a:xfrm>
            <a:off x="1345985" y="6393276"/>
            <a:ext cx="10759440" cy="264256"/>
          </a:xfrm>
          <a:prstGeom prst="rect">
            <a:avLst/>
          </a:prstGeom>
        </p:spPr>
      </p:pic>
      <p:sp>
        <p:nvSpPr>
          <p:cNvPr id="11" name="Title Placeholder 10">
            <a:extLst>
              <a:ext uri="{FF2B5EF4-FFF2-40B4-BE49-F238E27FC236}">
                <a16:creationId xmlns:a16="http://schemas.microsoft.com/office/drawing/2014/main" id="{B9131DC5-42D4-867F-DFDA-94F29A95A608}"/>
              </a:ext>
            </a:extLst>
          </p:cNvPr>
          <p:cNvSpPr>
            <a:spLocks noGrp="1"/>
          </p:cNvSpPr>
          <p:nvPr>
            <p:ph type="title"/>
          </p:nvPr>
        </p:nvSpPr>
        <p:spPr>
          <a:xfrm>
            <a:off x="453887" y="538045"/>
            <a:ext cx="9421633" cy="586955"/>
          </a:xfrm>
          <a:prstGeom prst="rect">
            <a:avLst/>
          </a:prstGeom>
        </p:spPr>
        <p:txBody>
          <a:bodyPr vert="horz" anchor="b" anchorCtr="0">
            <a:noAutofit/>
          </a:bodyPr>
          <a:lstStyle/>
          <a:p>
            <a:pPr marL="0" lvl="0"/>
            <a:r>
              <a:rPr lang="en-US"/>
              <a:t>Click to edit Master title style</a:t>
            </a:r>
          </a:p>
        </p:txBody>
      </p:sp>
      <p:sp>
        <p:nvSpPr>
          <p:cNvPr id="3" name="Marcador de texto 2">
            <a:extLst>
              <a:ext uri="{FF2B5EF4-FFF2-40B4-BE49-F238E27FC236}">
                <a16:creationId xmlns:a16="http://schemas.microsoft.com/office/drawing/2014/main" id="{E222E271-D411-BB51-0AEF-309038F94D97}"/>
              </a:ext>
            </a:extLst>
          </p:cNvPr>
          <p:cNvSpPr>
            <a:spLocks noGrp="1"/>
          </p:cNvSpPr>
          <p:nvPr>
            <p:ph type="body" idx="1"/>
          </p:nvPr>
        </p:nvSpPr>
        <p:spPr>
          <a:xfrm>
            <a:off x="453889" y="1670858"/>
            <a:ext cx="11284224" cy="3908139"/>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a:extLst>
              <a:ext uri="{FF2B5EF4-FFF2-40B4-BE49-F238E27FC236}">
                <a16:creationId xmlns:a16="http://schemas.microsoft.com/office/drawing/2014/main" id="{595CBAD4-A5F0-41C8-6BFA-74FE0D37EA0B}"/>
              </a:ext>
            </a:extLst>
          </p:cNvPr>
          <p:cNvSpPr>
            <a:spLocks noGrp="1"/>
          </p:cNvSpPr>
          <p:nvPr>
            <p:ph type="sldNum" sz="quarter" idx="4"/>
          </p:nvPr>
        </p:nvSpPr>
        <p:spPr>
          <a:xfrm>
            <a:off x="11328400" y="6308109"/>
            <a:ext cx="409712" cy="365125"/>
          </a:xfrm>
          <a:prstGeom prst="rect">
            <a:avLst/>
          </a:prstGeom>
        </p:spPr>
        <p:txBody>
          <a:bodyPr vert="horz" lIns="91440" tIns="45720" rIns="91440" bIns="45720" rtlCol="0" anchor="ctr"/>
          <a:lstStyle>
            <a:lvl1pPr algn="r">
              <a:defRPr sz="1000" b="0" i="0">
                <a:solidFill>
                  <a:schemeClr val="tx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fld id="{356548CD-5D4D-B04A-A769-B1AE8BE662B8}" type="slidenum">
              <a:rPr lang="es-MX" smtClean="0"/>
              <a:pPr/>
              <a:t>‹#›</a:t>
            </a:fld>
            <a:endParaRPr lang="es-MX"/>
          </a:p>
        </p:txBody>
      </p:sp>
      <p:sp>
        <p:nvSpPr>
          <p:cNvPr id="10" name="Marcador de pie de página 4">
            <a:extLst>
              <a:ext uri="{FF2B5EF4-FFF2-40B4-BE49-F238E27FC236}">
                <a16:creationId xmlns:a16="http://schemas.microsoft.com/office/drawing/2014/main" id="{E6E4219C-93C5-9B54-7A3D-2CED6833C098}"/>
              </a:ext>
            </a:extLst>
          </p:cNvPr>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cxnSp>
        <p:nvCxnSpPr>
          <p:cNvPr id="4" name="Conector recto 4">
            <a:extLst>
              <a:ext uri="{FF2B5EF4-FFF2-40B4-BE49-F238E27FC236}">
                <a16:creationId xmlns:a16="http://schemas.microsoft.com/office/drawing/2014/main" id="{6EC702D6-43E1-F033-DE40-5F6EF7AF5D42}"/>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 name="页面-上">
            <a:extLst>
              <a:ext uri="{FF2B5EF4-FFF2-40B4-BE49-F238E27FC236}">
                <a16:creationId xmlns:a16="http://schemas.microsoft.com/office/drawing/2014/main" id="{5C366E3B-6A41-0071-93E5-52BB006233DE}"/>
              </a:ext>
            </a:extLst>
          </p:cNvPr>
          <p:cNvSpPr/>
          <p:nvPr userDrawn="1"/>
        </p:nvSpPr>
        <p:spPr>
          <a:xfrm>
            <a:off x="5778500" y="-22860000"/>
            <a:ext cx="635000" cy="635000"/>
          </a:xfrm>
          <a:prstGeom prst="ellipse">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面-下">
            <a:extLst>
              <a:ext uri="{FF2B5EF4-FFF2-40B4-BE49-F238E27FC236}">
                <a16:creationId xmlns:a16="http://schemas.microsoft.com/office/drawing/2014/main" id="{9CA3FF0A-7591-A65A-BED7-6C3C7095AA2C}"/>
              </a:ext>
            </a:extLst>
          </p:cNvPr>
          <p:cNvSpPr/>
          <p:nvPr userDrawn="1"/>
        </p:nvSpPr>
        <p:spPr>
          <a:xfrm>
            <a:off x="5778500" y="22860000"/>
            <a:ext cx="635000" cy="635000"/>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74417259"/>
      </p:ext>
    </p:extLst>
  </p:cSld>
  <p:clrMap bg1="lt1" tx1="dk1" bg2="lt2" tx2="dk2" accent1="accent1" accent2="accent2" accent3="accent3" accent4="accent4" accent5="accent5" accent6="accent6" hlink="hlink" folHlink="folHlink"/>
  <p:sldLayoutIdLst>
    <p:sldLayoutId id="2147484450"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 id="2147484461" r:id="rId12"/>
    <p:sldLayoutId id="2147484462" r:id="rId13"/>
    <p:sldLayoutId id="2147484463" r:id="rId14"/>
    <p:sldLayoutId id="2147484464" r:id="rId15"/>
    <p:sldLayoutId id="2147484465" r:id="rId16"/>
    <p:sldLayoutId id="2147484466" r:id="rId17"/>
    <p:sldLayoutId id="2147484467" r:id="rId18"/>
    <p:sldLayoutId id="2147484468" r:id="rId19"/>
    <p:sldLayoutId id="2147484469" r:id="rId20"/>
    <p:sldLayoutId id="2147484470" r:id="rId21"/>
    <p:sldLayoutId id="2147484471" r:id="rId22"/>
    <p:sldLayoutId id="2147484472" r:id="rId23"/>
    <p:sldLayoutId id="2147484473" r:id="rId24"/>
    <p:sldLayoutId id="2147484474" r:id="rId25"/>
    <p:sldLayoutId id="2147484475" r:id="rId26"/>
    <p:sldLayoutId id="2147484476" r:id="rId27"/>
  </p:sldLayoutIdLst>
  <p:hf hdr="0" ftr="0" dt="0"/>
  <p:txStyles>
    <p:title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p:titleStyle>
    <p:body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tabLst/>
        <a:defRPr sz="18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2pPr>
      <a:lvl3pPr marL="712788" indent="-223838" algn="l" defTabSz="914400" rtl="0" eaLnBrk="1" latinLnBrk="0" hangingPunct="1">
        <a:lnSpc>
          <a:spcPct val="100000"/>
        </a:lnSpc>
        <a:spcBef>
          <a:spcPts val="400"/>
        </a:spcBef>
        <a:buFont typeface="Arial" panose="020B0604020202020204" pitchFamily="34" charset="0"/>
        <a:buChar char="•"/>
        <a:tabLst>
          <a:tab pos="481013" algn="l"/>
        </a:tabLst>
        <a:defRPr sz="16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3pPr>
      <a:lvl4pPr marL="977900" indent="-223838" algn="l" defTabSz="914400" rtl="0" eaLnBrk="1" latinLnBrk="0" hangingPunct="1">
        <a:lnSpc>
          <a:spcPct val="100000"/>
        </a:lnSpc>
        <a:spcBef>
          <a:spcPts val="400"/>
        </a:spcBef>
        <a:buFont typeface="Arial" panose="020B0604020202020204" pitchFamily="34" charset="0"/>
        <a:buChar char="•"/>
        <a:tabLst>
          <a:tab pos="1020763" algn="l"/>
        </a:tabLst>
        <a:defRPr sz="14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4pPr>
      <a:lvl5pPr marL="1244600" indent="-223838" algn="l" defTabSz="914400" rtl="0" eaLnBrk="1" latinLnBrk="0" hangingPunct="1">
        <a:lnSpc>
          <a:spcPct val="100000"/>
        </a:lnSpc>
        <a:spcBef>
          <a:spcPts val="400"/>
        </a:spcBef>
        <a:buFont typeface="Arial" panose="020B0604020202020204" pitchFamily="34" charset="0"/>
        <a:buChar char="•"/>
        <a:tabLst/>
        <a:defRPr sz="14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F26B43"/>
          </p15:clr>
        </p15:guide>
        <p15:guide id="2" pos="7488">
          <p15:clr>
            <a:srgbClr val="F26B43"/>
          </p15:clr>
        </p15:guide>
        <p15:guide id="3" orient="horz" pos="432">
          <p15:clr>
            <a:srgbClr val="F26B43"/>
          </p15:clr>
        </p15:guide>
        <p15:guide id="4" orient="horz" pos="472">
          <p15:clr>
            <a:srgbClr val="F26B43"/>
          </p15:clr>
        </p15:guide>
        <p15:guide id="5" orient="horz" pos="4104">
          <p15:clr>
            <a:srgbClr val="F26B43"/>
          </p15:clr>
        </p15:guide>
        <p15:guide id="6" orient="horz" pos="405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A18CA5EE-5001-20EC-EF01-826A978CD421}"/>
              </a:ext>
            </a:extLst>
          </p:cNvPr>
          <p:cNvGraphicFramePr>
            <a:graphicFrameLocks noChangeAspect="1"/>
          </p:cNvGraphicFramePr>
          <p:nvPr userDrawn="1">
            <p:custDataLst>
              <p:tags r:id="rId47"/>
            </p:custDataLst>
            <p:extLst>
              <p:ext uri="{D42A27DB-BD31-4B8C-83A1-F6EECF244321}">
                <p14:modId xmlns:p14="http://schemas.microsoft.com/office/powerpoint/2010/main" val="40738526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8" imgW="484" imgH="486" progId="TCLayout.ActiveDocument.1">
                  <p:embed/>
                </p:oleObj>
              </mc:Choice>
              <mc:Fallback>
                <p:oleObj name="think-cell 幻灯片" r:id="rId48" imgW="484" imgH="486" progId="TCLayout.ActiveDocument.1">
                  <p:embed/>
                  <p:pic>
                    <p:nvPicPr>
                      <p:cNvPr id="13" name="think-cell data - do not delete" hidden="1">
                        <a:extLst>
                          <a:ext uri="{FF2B5EF4-FFF2-40B4-BE49-F238E27FC236}">
                            <a16:creationId xmlns:a16="http://schemas.microsoft.com/office/drawing/2014/main" id="{A18CA5EE-5001-20EC-EF01-826A978CD421}"/>
                          </a:ext>
                        </a:extLst>
                      </p:cNvPr>
                      <p:cNvPicPr/>
                      <p:nvPr/>
                    </p:nvPicPr>
                    <p:blipFill>
                      <a:blip r:embed="rId49"/>
                      <a:stretch>
                        <a:fillRect/>
                      </a:stretch>
                    </p:blipFill>
                    <p:spPr>
                      <a:xfrm>
                        <a:off x="1588" y="1588"/>
                        <a:ext cx="1588" cy="1588"/>
                      </a:xfrm>
                      <a:prstGeom prst="rect">
                        <a:avLst/>
                      </a:prstGeom>
                    </p:spPr>
                  </p:pic>
                </p:oleObj>
              </mc:Fallback>
            </mc:AlternateContent>
          </a:graphicData>
        </a:graphic>
      </p:graphicFrame>
      <p:pic>
        <p:nvPicPr>
          <p:cNvPr id="12" name="Imagen 7">
            <a:extLst>
              <a:ext uri="{FF2B5EF4-FFF2-40B4-BE49-F238E27FC236}">
                <a16:creationId xmlns:a16="http://schemas.microsoft.com/office/drawing/2014/main" id="{1696B78C-253A-3E75-C514-B95BC958444B}"/>
              </a:ext>
            </a:extLst>
          </p:cNvPr>
          <p:cNvPicPr>
            <a:picLocks noChangeAspect="1"/>
          </p:cNvPicPr>
          <p:nvPr userDrawn="1"/>
        </p:nvPicPr>
        <p:blipFill rotWithShape="1">
          <a:blip r:embed="rId50"/>
          <a:srcRect t="93347" b="2287"/>
          <a:stretch/>
        </p:blipFill>
        <p:spPr>
          <a:xfrm>
            <a:off x="1345985" y="6393276"/>
            <a:ext cx="10759440" cy="264256"/>
          </a:xfrm>
          <a:prstGeom prst="rect">
            <a:avLst/>
          </a:prstGeom>
        </p:spPr>
      </p:pic>
      <p:pic>
        <p:nvPicPr>
          <p:cNvPr id="5" name="Imagen 7">
            <a:extLst>
              <a:ext uri="{FF2B5EF4-FFF2-40B4-BE49-F238E27FC236}">
                <a16:creationId xmlns:a16="http://schemas.microsoft.com/office/drawing/2014/main" id="{6FC89930-987D-9822-B2BB-546B8CB0AF98}"/>
              </a:ext>
            </a:extLst>
          </p:cNvPr>
          <p:cNvPicPr>
            <a:picLocks noChangeAspect="1"/>
          </p:cNvPicPr>
          <p:nvPr userDrawn="1"/>
        </p:nvPicPr>
        <p:blipFill rotWithShape="1">
          <a:blip r:embed="rId50"/>
          <a:srcRect l="79758" b="86246"/>
          <a:stretch/>
        </p:blipFill>
        <p:spPr>
          <a:xfrm>
            <a:off x="9724102" y="-9220"/>
            <a:ext cx="2467897" cy="943286"/>
          </a:xfrm>
          <a:prstGeom prst="rect">
            <a:avLst/>
          </a:prstGeom>
        </p:spPr>
      </p:pic>
      <p:sp>
        <p:nvSpPr>
          <p:cNvPr id="11" name="Title Placeholder 10">
            <a:extLst>
              <a:ext uri="{FF2B5EF4-FFF2-40B4-BE49-F238E27FC236}">
                <a16:creationId xmlns:a16="http://schemas.microsoft.com/office/drawing/2014/main" id="{B9131DC5-42D4-867F-DFDA-94F29A95A608}"/>
              </a:ext>
            </a:extLst>
          </p:cNvPr>
          <p:cNvSpPr>
            <a:spLocks noGrp="1"/>
          </p:cNvSpPr>
          <p:nvPr>
            <p:ph type="title"/>
          </p:nvPr>
        </p:nvSpPr>
        <p:spPr>
          <a:xfrm>
            <a:off x="453887" y="538045"/>
            <a:ext cx="9421633" cy="586955"/>
          </a:xfrm>
          <a:prstGeom prst="rect">
            <a:avLst/>
          </a:prstGeom>
        </p:spPr>
        <p:txBody>
          <a:bodyPr vert="horz" anchor="b" anchorCtr="0">
            <a:noAutofit/>
          </a:bodyPr>
          <a:lstStyle/>
          <a:p>
            <a:pPr marL="0" lvl="0"/>
            <a:r>
              <a:rPr lang="en-US"/>
              <a:t>Click to edit Master title style</a:t>
            </a:r>
          </a:p>
        </p:txBody>
      </p:sp>
      <p:sp>
        <p:nvSpPr>
          <p:cNvPr id="3" name="Marcador de texto 2">
            <a:extLst>
              <a:ext uri="{FF2B5EF4-FFF2-40B4-BE49-F238E27FC236}">
                <a16:creationId xmlns:a16="http://schemas.microsoft.com/office/drawing/2014/main" id="{E222E271-D411-BB51-0AEF-309038F94D97}"/>
              </a:ext>
            </a:extLst>
          </p:cNvPr>
          <p:cNvSpPr>
            <a:spLocks noGrp="1"/>
          </p:cNvSpPr>
          <p:nvPr>
            <p:ph type="body" idx="1"/>
          </p:nvPr>
        </p:nvSpPr>
        <p:spPr>
          <a:xfrm>
            <a:off x="453889" y="1670858"/>
            <a:ext cx="11284224" cy="3908139"/>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a:extLst>
              <a:ext uri="{FF2B5EF4-FFF2-40B4-BE49-F238E27FC236}">
                <a16:creationId xmlns:a16="http://schemas.microsoft.com/office/drawing/2014/main" id="{595CBAD4-A5F0-41C8-6BFA-74FE0D37EA0B}"/>
              </a:ext>
            </a:extLst>
          </p:cNvPr>
          <p:cNvSpPr>
            <a:spLocks noGrp="1"/>
          </p:cNvSpPr>
          <p:nvPr>
            <p:ph type="sldNum" sz="quarter" idx="4"/>
          </p:nvPr>
        </p:nvSpPr>
        <p:spPr>
          <a:xfrm>
            <a:off x="11328400" y="6308109"/>
            <a:ext cx="409712" cy="365125"/>
          </a:xfrm>
          <a:prstGeom prst="rect">
            <a:avLst/>
          </a:prstGeom>
        </p:spPr>
        <p:txBody>
          <a:bodyPr vert="horz" lIns="91440" tIns="45720" rIns="91440" bIns="45720" rtlCol="0" anchor="ctr"/>
          <a:lstStyle>
            <a:lvl1pPr algn="r">
              <a:defRPr sz="1000" b="0" i="0">
                <a:solidFill>
                  <a:schemeClr val="tx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fld id="{356548CD-5D4D-B04A-A769-B1AE8BE662B8}" type="slidenum">
              <a:rPr lang="es-MX" smtClean="0"/>
              <a:pPr/>
              <a:t>‹#›</a:t>
            </a:fld>
            <a:endParaRPr lang="es-MX" dirty="0"/>
          </a:p>
        </p:txBody>
      </p:sp>
      <p:pic>
        <p:nvPicPr>
          <p:cNvPr id="9" name="Imagen 9">
            <a:extLst>
              <a:ext uri="{FF2B5EF4-FFF2-40B4-BE49-F238E27FC236}">
                <a16:creationId xmlns:a16="http://schemas.microsoft.com/office/drawing/2014/main" id="{B6969068-8D2F-98F2-96E8-385B23A77B1F}"/>
              </a:ext>
            </a:extLst>
          </p:cNvPr>
          <p:cNvPicPr>
            <a:picLocks noChangeAspect="1"/>
          </p:cNvPicPr>
          <p:nvPr userDrawn="1"/>
        </p:nvPicPr>
        <p:blipFill>
          <a:blip r:embed="rId51"/>
          <a:stretch>
            <a:fillRect/>
          </a:stretch>
        </p:blipFill>
        <p:spPr>
          <a:xfrm>
            <a:off x="460513" y="6285057"/>
            <a:ext cx="885472" cy="365125"/>
          </a:xfrm>
          <a:prstGeom prst="rect">
            <a:avLst/>
          </a:prstGeom>
        </p:spPr>
      </p:pic>
      <p:sp>
        <p:nvSpPr>
          <p:cNvPr id="10" name="Marcador de pie de página 4">
            <a:extLst>
              <a:ext uri="{FF2B5EF4-FFF2-40B4-BE49-F238E27FC236}">
                <a16:creationId xmlns:a16="http://schemas.microsoft.com/office/drawing/2014/main" id="{E6E4219C-93C5-9B54-7A3D-2CED6833C098}"/>
              </a:ext>
            </a:extLst>
          </p:cNvPr>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dirty="0"/>
          </a:p>
        </p:txBody>
      </p:sp>
      <p:cxnSp>
        <p:nvCxnSpPr>
          <p:cNvPr id="4" name="Conector recto 4">
            <a:extLst>
              <a:ext uri="{FF2B5EF4-FFF2-40B4-BE49-F238E27FC236}">
                <a16:creationId xmlns:a16="http://schemas.microsoft.com/office/drawing/2014/main" id="{6EC702D6-43E1-F033-DE40-5F6EF7AF5D42}"/>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 name="页面-上">
            <a:extLst>
              <a:ext uri="{FF2B5EF4-FFF2-40B4-BE49-F238E27FC236}">
                <a16:creationId xmlns:a16="http://schemas.microsoft.com/office/drawing/2014/main" id="{7C13BA4E-2CAE-C211-7F32-326417176DBC}"/>
              </a:ext>
            </a:extLst>
          </p:cNvPr>
          <p:cNvSpPr/>
          <p:nvPr userDrawn="1"/>
        </p:nvSpPr>
        <p:spPr>
          <a:xfrm>
            <a:off x="5778500" y="-22860000"/>
            <a:ext cx="635000" cy="635000"/>
          </a:xfrm>
          <a:prstGeom prst="ellipse">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面-下">
            <a:extLst>
              <a:ext uri="{FF2B5EF4-FFF2-40B4-BE49-F238E27FC236}">
                <a16:creationId xmlns:a16="http://schemas.microsoft.com/office/drawing/2014/main" id="{FE73054C-D6AE-413C-F55E-16F74B8BBED0}"/>
              </a:ext>
            </a:extLst>
          </p:cNvPr>
          <p:cNvSpPr/>
          <p:nvPr userDrawn="1"/>
        </p:nvSpPr>
        <p:spPr>
          <a:xfrm>
            <a:off x="5778500" y="22860000"/>
            <a:ext cx="635000" cy="635000"/>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62120619"/>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 id="2147483945" r:id="rId14"/>
    <p:sldLayoutId id="2147483946" r:id="rId15"/>
    <p:sldLayoutId id="2147483947" r:id="rId16"/>
    <p:sldLayoutId id="2147483948" r:id="rId17"/>
    <p:sldLayoutId id="2147483949" r:id="rId18"/>
    <p:sldLayoutId id="2147483950" r:id="rId19"/>
    <p:sldLayoutId id="2147483951" r:id="rId20"/>
    <p:sldLayoutId id="2147483952" r:id="rId21"/>
    <p:sldLayoutId id="2147483953" r:id="rId22"/>
    <p:sldLayoutId id="2147483954" r:id="rId23"/>
    <p:sldLayoutId id="2147483955" r:id="rId24"/>
    <p:sldLayoutId id="2147483956" r:id="rId25"/>
    <p:sldLayoutId id="2147483957" r:id="rId26"/>
    <p:sldLayoutId id="2147483958" r:id="rId27"/>
    <p:sldLayoutId id="2147483959" r:id="rId28"/>
    <p:sldLayoutId id="2147483960" r:id="rId29"/>
    <p:sldLayoutId id="2147483961" r:id="rId30"/>
    <p:sldLayoutId id="2147483962" r:id="rId31"/>
    <p:sldLayoutId id="2147483963" r:id="rId32"/>
    <p:sldLayoutId id="2147483964" r:id="rId33"/>
    <p:sldLayoutId id="2147483965" r:id="rId34"/>
    <p:sldLayoutId id="2147483966" r:id="rId35"/>
    <p:sldLayoutId id="2147483967" r:id="rId36"/>
    <p:sldLayoutId id="2147483968" r:id="rId37"/>
    <p:sldLayoutId id="2147483969" r:id="rId38"/>
    <p:sldLayoutId id="2147483970" r:id="rId39"/>
    <p:sldLayoutId id="2147483971" r:id="rId40"/>
    <p:sldLayoutId id="2147483972" r:id="rId41"/>
    <p:sldLayoutId id="2147483973" r:id="rId42"/>
    <p:sldLayoutId id="2147483974" r:id="rId43"/>
    <p:sldLayoutId id="2147483975" r:id="rId44"/>
    <p:sldLayoutId id="2147483976" r:id="rId45"/>
  </p:sldLayoutIdLst>
  <p:hf hdr="0" ftr="0" dt="0"/>
  <p:txStyles>
    <p:title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p:titleStyle>
    <p:body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tabLst/>
        <a:defRPr sz="18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2pPr>
      <a:lvl3pPr marL="712788" indent="-223838" algn="l" defTabSz="914400" rtl="0" eaLnBrk="1" latinLnBrk="0" hangingPunct="1">
        <a:lnSpc>
          <a:spcPct val="100000"/>
        </a:lnSpc>
        <a:spcBef>
          <a:spcPts val="400"/>
        </a:spcBef>
        <a:buFont typeface="Arial" panose="020B0604020202020204" pitchFamily="34" charset="0"/>
        <a:buChar char="•"/>
        <a:tabLst>
          <a:tab pos="481013" algn="l"/>
        </a:tabLst>
        <a:defRPr sz="16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3pPr>
      <a:lvl4pPr marL="977900" indent="-223838" algn="l" defTabSz="914400" rtl="0" eaLnBrk="1" latinLnBrk="0" hangingPunct="1">
        <a:lnSpc>
          <a:spcPct val="100000"/>
        </a:lnSpc>
        <a:spcBef>
          <a:spcPts val="400"/>
        </a:spcBef>
        <a:buFont typeface="Arial" panose="020B0604020202020204" pitchFamily="34" charset="0"/>
        <a:buChar char="•"/>
        <a:tabLst>
          <a:tab pos="1020763" algn="l"/>
        </a:tabLst>
        <a:defRPr sz="14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4pPr>
      <a:lvl5pPr marL="1244600" indent="-223838" algn="l" defTabSz="914400" rtl="0" eaLnBrk="1" latinLnBrk="0" hangingPunct="1">
        <a:lnSpc>
          <a:spcPct val="100000"/>
        </a:lnSpc>
        <a:spcBef>
          <a:spcPts val="400"/>
        </a:spcBef>
        <a:buFont typeface="Arial" panose="020B0604020202020204" pitchFamily="34" charset="0"/>
        <a:buChar char="•"/>
        <a:tabLst/>
        <a:defRPr sz="14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94A25E6F-05F9-31A5-2D7E-42E466AD211A}"/>
              </a:ext>
            </a:extLst>
          </p:cNvPr>
          <p:cNvGraphicFramePr>
            <a:graphicFrameLocks noChangeAspect="1"/>
          </p:cNvGraphicFramePr>
          <p:nvPr userDrawn="1">
            <p:custDataLst>
              <p:tags r:id="rId25"/>
            </p:custDataLst>
            <p:extLst>
              <p:ext uri="{D42A27DB-BD31-4B8C-83A1-F6EECF244321}">
                <p14:modId xmlns:p14="http://schemas.microsoft.com/office/powerpoint/2010/main" val="221634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26" imgW="484" imgH="486" progId="TCLayout.ActiveDocument.1">
                  <p:embed/>
                </p:oleObj>
              </mc:Choice>
              <mc:Fallback>
                <p:oleObj name="think-cell 幻灯片" r:id="rId26" imgW="484" imgH="486" progId="TCLayout.ActiveDocument.1">
                  <p:embed/>
                  <p:pic>
                    <p:nvPicPr>
                      <p:cNvPr id="13" name="think-cell data - do not delete" hidden="1">
                        <a:extLst>
                          <a:ext uri="{FF2B5EF4-FFF2-40B4-BE49-F238E27FC236}">
                            <a16:creationId xmlns:a16="http://schemas.microsoft.com/office/drawing/2014/main" id="{94A25E6F-05F9-31A5-2D7E-42E466AD211A}"/>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pic>
        <p:nvPicPr>
          <p:cNvPr id="12" name="Imagen 7"/>
          <p:cNvPicPr>
            <a:picLocks noChangeAspect="1"/>
          </p:cNvPicPr>
          <p:nvPr userDrawn="1"/>
        </p:nvPicPr>
        <p:blipFill rotWithShape="1">
          <a:blip r:embed="rId28"/>
          <a:srcRect t="93347" b="2287"/>
          <a:stretch>
            <a:fillRect/>
          </a:stretch>
        </p:blipFill>
        <p:spPr>
          <a:xfrm>
            <a:off x="1345985" y="6393276"/>
            <a:ext cx="10759440" cy="264256"/>
          </a:xfrm>
          <a:prstGeom prst="rect">
            <a:avLst/>
          </a:prstGeom>
        </p:spPr>
      </p:pic>
      <p:pic>
        <p:nvPicPr>
          <p:cNvPr id="5" name="Imagen 7"/>
          <p:cNvPicPr>
            <a:picLocks noChangeAspect="1"/>
          </p:cNvPicPr>
          <p:nvPr userDrawn="1"/>
        </p:nvPicPr>
        <p:blipFill rotWithShape="1">
          <a:blip r:embed="rId28"/>
          <a:srcRect l="79758" b="86246"/>
          <a:stretch>
            <a:fillRect/>
          </a:stretch>
        </p:blipFill>
        <p:spPr>
          <a:xfrm>
            <a:off x="9724102" y="-9220"/>
            <a:ext cx="2467897" cy="943286"/>
          </a:xfrm>
          <a:prstGeom prst="rect">
            <a:avLst/>
          </a:prstGeom>
        </p:spPr>
      </p:pic>
      <p:sp>
        <p:nvSpPr>
          <p:cNvPr id="11" name="Title Placeholder 10"/>
          <p:cNvSpPr>
            <a:spLocks noGrp="1"/>
          </p:cNvSpPr>
          <p:nvPr>
            <p:ph type="title"/>
          </p:nvPr>
        </p:nvSpPr>
        <p:spPr>
          <a:xfrm>
            <a:off x="453887" y="538045"/>
            <a:ext cx="9421633" cy="586955"/>
          </a:xfrm>
          <a:prstGeom prst="rect">
            <a:avLst/>
          </a:prstGeom>
        </p:spPr>
        <p:txBody>
          <a:bodyPr vert="horz" anchor="b" anchorCtr="0">
            <a:noAutofit/>
          </a:bodyPr>
          <a:lstStyle/>
          <a:p>
            <a:pPr marL="0" lvl="0"/>
            <a:r>
              <a:rPr lang="en-US"/>
              <a:t>Click to edit Master title style</a:t>
            </a:r>
          </a:p>
        </p:txBody>
      </p:sp>
      <p:sp>
        <p:nvSpPr>
          <p:cNvPr id="3" name="Marcador de texto 2"/>
          <p:cNvSpPr>
            <a:spLocks noGrp="1"/>
          </p:cNvSpPr>
          <p:nvPr>
            <p:ph type="body" idx="1"/>
          </p:nvPr>
        </p:nvSpPr>
        <p:spPr>
          <a:xfrm>
            <a:off x="453889" y="1670858"/>
            <a:ext cx="11284224" cy="3908139"/>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6" name="Marcador de número de diapositiva 5"/>
          <p:cNvSpPr>
            <a:spLocks noGrp="1"/>
          </p:cNvSpPr>
          <p:nvPr>
            <p:ph type="sldNum" sz="quarter" idx="4"/>
          </p:nvPr>
        </p:nvSpPr>
        <p:spPr>
          <a:xfrm>
            <a:off x="11328400" y="6308109"/>
            <a:ext cx="409712" cy="365125"/>
          </a:xfrm>
          <a:prstGeom prst="rect">
            <a:avLst/>
          </a:prstGeom>
        </p:spPr>
        <p:txBody>
          <a:bodyPr vert="horz" lIns="91440" tIns="45720" rIns="91440" bIns="45720" rtlCol="0" anchor="ctr"/>
          <a:lstStyle>
            <a:lvl1pPr algn="r">
              <a:defRPr sz="1000" b="0" i="0">
                <a:solidFill>
                  <a:schemeClr val="tx2"/>
                </a:solidFill>
                <a:latin typeface="Times New Roman" panose="02020603050405020304" charset="0"/>
                <a:ea typeface="Times New Roman" panose="02020603050405020304" charset="0"/>
                <a:cs typeface="Times New Roman" panose="02020603050405020304" charset="0"/>
              </a:defRPr>
            </a:lvl1pPr>
          </a:lstStyle>
          <a:p>
            <a:fld id="{356548CD-5D4D-B04A-A769-B1AE8BE662B8}" type="slidenum">
              <a:rPr lang="es-MX" smtClean="0"/>
              <a:t>‹#›</a:t>
            </a:fld>
            <a:endParaRPr lang="es-MX"/>
          </a:p>
        </p:txBody>
      </p:sp>
      <p:pic>
        <p:nvPicPr>
          <p:cNvPr id="9" name="Imagen 9"/>
          <p:cNvPicPr>
            <a:picLocks noChangeAspect="1"/>
          </p:cNvPicPr>
          <p:nvPr userDrawn="1"/>
        </p:nvPicPr>
        <p:blipFill>
          <a:blip r:embed="rId29"/>
          <a:stretch>
            <a:fillRect/>
          </a:stretch>
        </p:blipFill>
        <p:spPr>
          <a:xfrm>
            <a:off x="460513" y="6285057"/>
            <a:ext cx="885472" cy="365125"/>
          </a:xfrm>
          <a:prstGeom prst="rect">
            <a:avLst/>
          </a:prstGeom>
        </p:spPr>
      </p:pic>
      <p:sp>
        <p:nvSpPr>
          <p:cNvPr id="10" name="Marcador de pie de página 4"/>
          <p:cNvSpPr>
            <a:spLocks noGrp="1"/>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a:p>
        </p:txBody>
      </p:sp>
      <p:cxnSp>
        <p:nvCxnSpPr>
          <p:cNvPr id="4"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 name="页面-上">
            <a:extLst>
              <a:ext uri="{FF2B5EF4-FFF2-40B4-BE49-F238E27FC236}">
                <a16:creationId xmlns:a16="http://schemas.microsoft.com/office/drawing/2014/main" id="{D4214EE3-0053-079E-27B5-9F9EE505760A}"/>
              </a:ext>
            </a:extLst>
          </p:cNvPr>
          <p:cNvSpPr/>
          <p:nvPr userDrawn="1"/>
        </p:nvSpPr>
        <p:spPr>
          <a:xfrm>
            <a:off x="5778500" y="-22860000"/>
            <a:ext cx="635000" cy="635000"/>
          </a:xfrm>
          <a:prstGeom prst="ellipse">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面-下">
            <a:extLst>
              <a:ext uri="{FF2B5EF4-FFF2-40B4-BE49-F238E27FC236}">
                <a16:creationId xmlns:a16="http://schemas.microsoft.com/office/drawing/2014/main" id="{6E38B660-AE82-4011-3A19-24D9A7B7F541}"/>
              </a:ext>
            </a:extLst>
          </p:cNvPr>
          <p:cNvSpPr/>
          <p:nvPr userDrawn="1"/>
        </p:nvSpPr>
        <p:spPr>
          <a:xfrm>
            <a:off x="5778500" y="22860000"/>
            <a:ext cx="635000" cy="635000"/>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04588102"/>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Lst>
  <p:hf hdr="0" ftr="0" dt="0"/>
  <p:txStyles>
    <p:titleStyle>
      <a:lvl1pPr algn="l" defTabSz="914400" rtl="0" eaLnBrk="1" latinLnBrk="0" hangingPunct="1">
        <a:lnSpc>
          <a:spcPct val="90000"/>
        </a:lnSpc>
        <a:spcBef>
          <a:spcPct val="0"/>
        </a:spcBef>
        <a:buNone/>
        <a:defRPr lang="en-US" sz="2600" b="1" i="0" kern="1200" smtClean="0">
          <a:solidFill>
            <a:srgbClr val="000D45"/>
          </a:solidFill>
          <a:latin typeface="Times New Roman" panose="02020603050405020304" charset="0"/>
          <a:ea typeface="Times New Roman" panose="02020603050405020304" charset="0"/>
          <a:cs typeface="Times New Roman" panose="02020603050405020304" charset="0"/>
        </a:defRPr>
      </a:lvl1pPr>
    </p:titleStyle>
    <p:body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Times New Roman" panose="02020603050405020304" charset="0"/>
          <a:ea typeface="Times New Roman" panose="02020603050405020304" charset="0"/>
          <a:cs typeface="Times New Roman" panose="02020603050405020304" charset="0"/>
        </a:defRPr>
      </a:lvl1pPr>
      <a:lvl2pPr marL="488950" indent="-215900" algn="l" defTabSz="914400" rtl="0" eaLnBrk="1" latinLnBrk="0" hangingPunct="1">
        <a:lnSpc>
          <a:spcPct val="100000"/>
        </a:lnSpc>
        <a:spcBef>
          <a:spcPts val="400"/>
        </a:spcBef>
        <a:buFont typeface="System Font Regular"/>
        <a:buChar char="⎼"/>
        <a:defRPr sz="1800" b="0" i="0" kern="1200">
          <a:solidFill>
            <a:schemeClr val="bg2"/>
          </a:solidFill>
          <a:latin typeface="Times New Roman" panose="02020603050405020304" charset="0"/>
          <a:ea typeface="Times New Roman" panose="02020603050405020304" charset="0"/>
          <a:cs typeface="Times New Roman" panose="0202060305040502030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600" b="0" i="0" kern="1200">
          <a:solidFill>
            <a:schemeClr val="bg2"/>
          </a:solidFill>
          <a:latin typeface="Times New Roman" panose="02020603050405020304" charset="0"/>
          <a:ea typeface="Times New Roman" panose="02020603050405020304" charset="0"/>
          <a:cs typeface="Times New Roman" panose="0202060305040502030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400" b="0" i="0" kern="1200">
          <a:solidFill>
            <a:schemeClr val="bg2"/>
          </a:solidFill>
          <a:latin typeface="Times New Roman" panose="02020603050405020304" charset="0"/>
          <a:ea typeface="Times New Roman" panose="02020603050405020304" charset="0"/>
          <a:cs typeface="Times New Roman" panose="0202060305040502030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400" b="0" i="0" kern="1200">
          <a:solidFill>
            <a:schemeClr val="bg2"/>
          </a:solidFill>
          <a:latin typeface="Times New Roman" panose="02020603050405020304" charset="0"/>
          <a:ea typeface="Times New Roman" panose="02020603050405020304" charset="0"/>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3" name="think-cell data - do not delete" hidden="1">
            <a:extLst>
              <a:ext uri="{FF2B5EF4-FFF2-40B4-BE49-F238E27FC236}">
                <a16:creationId xmlns:a16="http://schemas.microsoft.com/office/drawing/2014/main" id="{CF7E47BD-22D7-F537-A4D5-3C678AAC22AA}"/>
              </a:ext>
            </a:extLst>
          </p:cNvPr>
          <p:cNvGraphicFramePr>
            <a:graphicFrameLocks noChangeAspect="1"/>
          </p:cNvGraphicFramePr>
          <p:nvPr userDrawn="1">
            <p:custDataLst>
              <p:tags r:id="rId29"/>
            </p:custDataLst>
            <p:extLst>
              <p:ext uri="{D42A27DB-BD31-4B8C-83A1-F6EECF244321}">
                <p14:modId xmlns:p14="http://schemas.microsoft.com/office/powerpoint/2010/main" val="21686399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84" imgH="486" progId="TCLayout.ActiveDocument.1">
                  <p:embed/>
                </p:oleObj>
              </mc:Choice>
              <mc:Fallback>
                <p:oleObj name="think-cell 幻灯片" r:id="rId30" imgW="484" imgH="486" progId="TCLayout.ActiveDocument.1">
                  <p:embed/>
                  <p:pic>
                    <p:nvPicPr>
                      <p:cNvPr id="13" name="think-cell data - do not delete" hidden="1">
                        <a:extLst>
                          <a:ext uri="{FF2B5EF4-FFF2-40B4-BE49-F238E27FC236}">
                            <a16:creationId xmlns:a16="http://schemas.microsoft.com/office/drawing/2014/main" id="{CF7E47BD-22D7-F537-A4D5-3C678AAC22AA}"/>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pic>
        <p:nvPicPr>
          <p:cNvPr id="12" name="Imagen 7"/>
          <p:cNvPicPr>
            <a:picLocks noChangeAspect="1"/>
          </p:cNvPicPr>
          <p:nvPr userDrawn="1"/>
        </p:nvPicPr>
        <p:blipFill rotWithShape="1">
          <a:blip r:embed="rId32">
            <a:extLst>
              <a:ext uri="{28A0092B-C50C-407E-A947-70E740481C1C}">
                <a14:useLocalDpi xmlns:a14="http://schemas.microsoft.com/office/drawing/2010/main" val="0"/>
              </a:ext>
            </a:extLst>
          </a:blip>
          <a:srcRect/>
          <a:stretch>
            <a:fillRect/>
          </a:stretch>
        </p:blipFill>
        <p:spPr>
          <a:xfrm>
            <a:off x="1345985" y="6393276"/>
            <a:ext cx="10759440" cy="264256"/>
          </a:xfrm>
          <a:prstGeom prst="rect">
            <a:avLst/>
          </a:prstGeom>
        </p:spPr>
      </p:pic>
      <p:pic>
        <p:nvPicPr>
          <p:cNvPr id="5" name="Imagen 7"/>
          <p:cNvPicPr>
            <a:picLocks noChangeAspect="1"/>
          </p:cNvPicPr>
          <p:nvPr userDrawn="1"/>
        </p:nvPicPr>
        <p:blipFill rotWithShape="1">
          <a:blip r:embed="rId33">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
        <p:nvSpPr>
          <p:cNvPr id="11" name="Title Placeholder 10"/>
          <p:cNvSpPr>
            <a:spLocks noGrp="1"/>
          </p:cNvSpPr>
          <p:nvPr>
            <p:ph type="title"/>
          </p:nvPr>
        </p:nvSpPr>
        <p:spPr>
          <a:xfrm>
            <a:off x="453887" y="538045"/>
            <a:ext cx="9421633" cy="586955"/>
          </a:xfrm>
          <a:prstGeom prst="rect">
            <a:avLst/>
          </a:prstGeom>
        </p:spPr>
        <p:txBody>
          <a:bodyPr vert="horz" anchor="b" anchorCtr="0">
            <a:noAutofit/>
          </a:bodyPr>
          <a:lstStyle/>
          <a:p>
            <a:pPr marL="0" lvl="0"/>
            <a:r>
              <a:rPr lang="en-US"/>
              <a:t>Click to edit Master title style</a:t>
            </a:r>
          </a:p>
        </p:txBody>
      </p:sp>
      <p:sp>
        <p:nvSpPr>
          <p:cNvPr id="3" name="Marcador de texto 2"/>
          <p:cNvSpPr>
            <a:spLocks noGrp="1"/>
          </p:cNvSpPr>
          <p:nvPr>
            <p:ph type="body" idx="1"/>
          </p:nvPr>
        </p:nvSpPr>
        <p:spPr>
          <a:xfrm>
            <a:off x="453889" y="1670858"/>
            <a:ext cx="11284224" cy="3908139"/>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p>
        </p:txBody>
      </p:sp>
      <p:sp>
        <p:nvSpPr>
          <p:cNvPr id="6" name="Marcador de número de diapositiva 5"/>
          <p:cNvSpPr>
            <a:spLocks noGrp="1"/>
          </p:cNvSpPr>
          <p:nvPr>
            <p:ph type="sldNum" sz="quarter" idx="4"/>
          </p:nvPr>
        </p:nvSpPr>
        <p:spPr>
          <a:xfrm>
            <a:off x="11328400" y="6308109"/>
            <a:ext cx="409712" cy="365125"/>
          </a:xfrm>
          <a:prstGeom prst="rect">
            <a:avLst/>
          </a:prstGeom>
        </p:spPr>
        <p:txBody>
          <a:bodyPr vert="horz" lIns="91440" tIns="45720" rIns="91440" bIns="45720" rtlCol="0" anchor="ctr"/>
          <a:lstStyle>
            <a:lvl1pPr algn="r">
              <a:defRPr sz="1000" b="0" i="0">
                <a:solidFill>
                  <a:schemeClr val="tx2"/>
                </a:solidFill>
                <a:latin typeface="Times New Roman" panose="02020603050405020304" charset="0"/>
                <a:ea typeface="Times New Roman" panose="02020603050405020304" charset="0"/>
                <a:cs typeface="Times New Roman" panose="02020603050405020304" charset="0"/>
              </a:defRPr>
            </a:lvl1pPr>
          </a:lstStyle>
          <a:p>
            <a:fld id="{356548CD-5D4D-B04A-A769-B1AE8BE662B8}" type="slidenum">
              <a:rPr lang="es-MX" smtClean="0"/>
              <a:t>‹#›</a:t>
            </a:fld>
            <a:endParaRPr lang="es-MX"/>
          </a:p>
        </p:txBody>
      </p:sp>
      <p:pic>
        <p:nvPicPr>
          <p:cNvPr id="9" name="Imagen 9"/>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60513" y="6285057"/>
            <a:ext cx="885472" cy="365125"/>
          </a:xfrm>
          <a:prstGeom prst="rect">
            <a:avLst/>
          </a:prstGeom>
        </p:spPr>
      </p:pic>
      <p:sp>
        <p:nvSpPr>
          <p:cNvPr id="10"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dirty="0"/>
          </a:p>
        </p:txBody>
      </p:sp>
      <p:cxnSp>
        <p:nvCxnSpPr>
          <p:cNvPr id="4"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 name="页面-上">
            <a:extLst>
              <a:ext uri="{FF2B5EF4-FFF2-40B4-BE49-F238E27FC236}">
                <a16:creationId xmlns:a16="http://schemas.microsoft.com/office/drawing/2014/main" id="{43E5035F-77EC-61D2-0274-4133A2DC3550}"/>
              </a:ext>
            </a:extLst>
          </p:cNvPr>
          <p:cNvSpPr/>
          <p:nvPr userDrawn="1"/>
        </p:nvSpPr>
        <p:spPr>
          <a:xfrm>
            <a:off x="5778500" y="-22860000"/>
            <a:ext cx="635000" cy="635000"/>
          </a:xfrm>
          <a:prstGeom prst="ellipse">
            <a:avLst/>
          </a:prstGeom>
          <a:noFill/>
          <a:ln w="1905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页面-下">
            <a:extLst>
              <a:ext uri="{FF2B5EF4-FFF2-40B4-BE49-F238E27FC236}">
                <a16:creationId xmlns:a16="http://schemas.microsoft.com/office/drawing/2014/main" id="{130B0AAF-0957-E7EE-9A76-2A776795F53E}"/>
              </a:ext>
            </a:extLst>
          </p:cNvPr>
          <p:cNvSpPr/>
          <p:nvPr userDrawn="1"/>
        </p:nvSpPr>
        <p:spPr>
          <a:xfrm>
            <a:off x="5778500" y="22860000"/>
            <a:ext cx="635000" cy="635000"/>
          </a:xfrm>
          <a:prstGeom prst="ellipse">
            <a:avLst/>
          </a:prstGeom>
          <a:noFill/>
          <a:ln w="19050" cap="flat" cmpd="sng" algn="ctr">
            <a:noFill/>
            <a:prstDash val="solid"/>
            <a:miter lim="800000"/>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1905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58326771"/>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 id="2147484240" r:id="rId27"/>
  </p:sldLayoutIdLst>
  <p:hf hdr="0" ftr="0" dt="0"/>
  <p:txStyles>
    <p:titleStyle>
      <a:lvl1pPr algn="l" defTabSz="914400" rtl="0" eaLnBrk="1" latinLnBrk="0" hangingPunct="1">
        <a:lnSpc>
          <a:spcPct val="90000"/>
        </a:lnSpc>
        <a:spcBef>
          <a:spcPct val="0"/>
        </a:spcBef>
        <a:buNone/>
        <a:defRPr lang="en-US" sz="2600" b="1" i="0" kern="1200" smtClean="0">
          <a:solidFill>
            <a:srgbClr val="000D45"/>
          </a:solidFill>
          <a:latin typeface="Times New Roman" panose="02020603050405020304" charset="0"/>
          <a:ea typeface="Times New Roman" panose="02020603050405020304" charset="0"/>
          <a:cs typeface="Times New Roman" panose="02020603050405020304" charset="0"/>
        </a:defRPr>
      </a:lvl1pPr>
    </p:titleStyle>
    <p:body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Times New Roman" panose="02020603050405020304" charset="0"/>
          <a:ea typeface="Times New Roman" panose="02020603050405020304" charset="0"/>
          <a:cs typeface="Times New Roman" panose="02020603050405020304" charset="0"/>
        </a:defRPr>
      </a:lvl1pPr>
      <a:lvl2pPr marL="488950" indent="-215900" algn="l" defTabSz="914400" rtl="0" eaLnBrk="1" latinLnBrk="0" hangingPunct="1">
        <a:lnSpc>
          <a:spcPct val="100000"/>
        </a:lnSpc>
        <a:spcBef>
          <a:spcPts val="400"/>
        </a:spcBef>
        <a:buFont typeface="System Font Regular"/>
        <a:buChar char="⎼"/>
        <a:defRPr sz="1800" b="0" i="0" kern="1200">
          <a:solidFill>
            <a:schemeClr val="bg2"/>
          </a:solidFill>
          <a:latin typeface="Times New Roman" panose="02020603050405020304" charset="0"/>
          <a:ea typeface="Times New Roman" panose="02020603050405020304" charset="0"/>
          <a:cs typeface="Times New Roman" panose="0202060305040502030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600" b="0" i="0" kern="1200">
          <a:solidFill>
            <a:schemeClr val="bg2"/>
          </a:solidFill>
          <a:latin typeface="Times New Roman" panose="02020603050405020304" charset="0"/>
          <a:ea typeface="Times New Roman" panose="02020603050405020304" charset="0"/>
          <a:cs typeface="Times New Roman" panose="0202060305040502030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400" b="0" i="0" kern="1200">
          <a:solidFill>
            <a:schemeClr val="bg2"/>
          </a:solidFill>
          <a:latin typeface="Times New Roman" panose="02020603050405020304" charset="0"/>
          <a:ea typeface="Times New Roman" panose="02020603050405020304" charset="0"/>
          <a:cs typeface="Times New Roman" panose="0202060305040502030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400" b="0" i="0" kern="1200">
          <a:solidFill>
            <a:schemeClr val="bg2"/>
          </a:solidFill>
          <a:latin typeface="Times New Roman" panose="02020603050405020304" charset="0"/>
          <a:ea typeface="Times New Roman" panose="02020603050405020304" charset="0"/>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AC53D328-BC4E-51AC-594B-A57AFF002883}"/>
              </a:ext>
            </a:extLst>
          </p:cNvPr>
          <p:cNvGraphicFramePr>
            <a:graphicFrameLocks noChangeAspect="1"/>
          </p:cNvGraphicFramePr>
          <p:nvPr userDrawn="1">
            <p:custDataLst>
              <p:tags r:id="rId13"/>
            </p:custDataLst>
            <p:extLst>
              <p:ext uri="{D42A27DB-BD31-4B8C-83A1-F6EECF244321}">
                <p14:modId xmlns:p14="http://schemas.microsoft.com/office/powerpoint/2010/main" val="40173456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4" imgW="484" imgH="486" progId="TCLayout.ActiveDocument.1">
                  <p:embed/>
                </p:oleObj>
              </mc:Choice>
              <mc:Fallback>
                <p:oleObj name="think-cell 幻灯片" r:id="rId14" imgW="484" imgH="486" progId="TCLayout.ActiveDocument.1">
                  <p:embed/>
                  <p:pic>
                    <p:nvPicPr>
                      <p:cNvPr id="11" name="think-cell data - do not delete" hidden="1">
                        <a:extLst>
                          <a:ext uri="{FF2B5EF4-FFF2-40B4-BE49-F238E27FC236}">
                            <a16:creationId xmlns:a16="http://schemas.microsoft.com/office/drawing/2014/main" id="{AC53D328-BC4E-51AC-594B-A57AFF002883}"/>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pic>
        <p:nvPicPr>
          <p:cNvPr id="8" name="Imagen 7">
            <a:extLst>
              <a:ext uri="{FF2B5EF4-FFF2-40B4-BE49-F238E27FC236}">
                <a16:creationId xmlns:a16="http://schemas.microsoft.com/office/drawing/2014/main" id="{C3826F74-51FF-F111-0616-41611FACA8DA}"/>
              </a:ext>
            </a:extLst>
          </p:cNvPr>
          <p:cNvPicPr>
            <a:picLocks noChangeAspect="1"/>
          </p:cNvPicPr>
          <p:nvPr userDrawn="1"/>
        </p:nvPicPr>
        <p:blipFill>
          <a:blip r:embed="rId16"/>
          <a:stretch>
            <a:fillRect/>
          </a:stretch>
        </p:blipFill>
        <p:spPr>
          <a:xfrm>
            <a:off x="0" y="248478"/>
            <a:ext cx="12192000" cy="6858000"/>
          </a:xfrm>
          <a:prstGeom prst="rect">
            <a:avLst/>
          </a:prstGeom>
        </p:spPr>
      </p:pic>
      <p:sp>
        <p:nvSpPr>
          <p:cNvPr id="2" name="Marcador de título 1">
            <a:extLst>
              <a:ext uri="{FF2B5EF4-FFF2-40B4-BE49-F238E27FC236}">
                <a16:creationId xmlns:a16="http://schemas.microsoft.com/office/drawing/2014/main" id="{1DD28A9C-1EE4-4AE0-1F58-283561E4E7D1}"/>
              </a:ext>
            </a:extLst>
          </p:cNvPr>
          <p:cNvSpPr>
            <a:spLocks noGrp="1"/>
          </p:cNvSpPr>
          <p:nvPr>
            <p:ph type="title"/>
          </p:nvPr>
        </p:nvSpPr>
        <p:spPr>
          <a:xfrm>
            <a:off x="838200" y="383485"/>
            <a:ext cx="8494643"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CBF4FE76-EBE8-67E3-C382-E674B15EA7EF}"/>
              </a:ext>
            </a:extLst>
          </p:cNvPr>
          <p:cNvSpPr>
            <a:spLocks noGrp="1"/>
          </p:cNvSpPr>
          <p:nvPr>
            <p:ph type="body" idx="1"/>
          </p:nvPr>
        </p:nvSpPr>
        <p:spPr>
          <a:xfrm>
            <a:off x="838200" y="1948070"/>
            <a:ext cx="10515600" cy="4228893"/>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DD183C34-036D-574F-AD11-C3BA0A088433}"/>
              </a:ext>
            </a:extLst>
          </p:cNvPr>
          <p:cNvSpPr>
            <a:spLocks noGrp="1"/>
          </p:cNvSpPr>
          <p:nvPr>
            <p:ph type="dt" sz="half" idx="2"/>
          </p:nvPr>
        </p:nvSpPr>
        <p:spPr>
          <a:xfrm>
            <a:off x="2020956" y="6307873"/>
            <a:ext cx="2743200" cy="365125"/>
          </a:xfrm>
          <a:prstGeom prst="rect">
            <a:avLst/>
          </a:prstGeom>
        </p:spPr>
        <p:txBody>
          <a:bodyPr vert="horz" lIns="91440" tIns="45720" rIns="91440" bIns="45720" rtlCol="0" anchor="ctr"/>
          <a:lstStyle>
            <a:lvl1pPr algn="l">
              <a:defRPr sz="1000" b="0" i="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fld id="{9FA550A5-5D42-9C47-B7F4-F4F16B53E2A6}" type="datetime1">
              <a:rPr lang="es-MX" smtClean="0"/>
              <a:t>05/08/2025</a:t>
            </a:fld>
            <a:endParaRPr lang="es-MX"/>
          </a:p>
        </p:txBody>
      </p:sp>
      <p:sp>
        <p:nvSpPr>
          <p:cNvPr id="5" name="Marcador de pie de página 4">
            <a:extLst>
              <a:ext uri="{FF2B5EF4-FFF2-40B4-BE49-F238E27FC236}">
                <a16:creationId xmlns:a16="http://schemas.microsoft.com/office/drawing/2014/main" id="{148785A2-E672-E583-C6B9-2E1E4C0D8BCC}"/>
              </a:ext>
            </a:extLst>
          </p:cNvPr>
          <p:cNvSpPr>
            <a:spLocks noGrp="1"/>
          </p:cNvSpPr>
          <p:nvPr>
            <p:ph type="ftr" sz="quarter" idx="3"/>
          </p:nvPr>
        </p:nvSpPr>
        <p:spPr>
          <a:xfrm>
            <a:off x="4727712" y="6307873"/>
            <a:ext cx="4114800" cy="365125"/>
          </a:xfrm>
          <a:prstGeom prst="rect">
            <a:avLst/>
          </a:prstGeom>
        </p:spPr>
        <p:txBody>
          <a:bodyPr vert="horz" lIns="91440" tIns="45720" rIns="91440" bIns="45720" rtlCol="0" anchor="ctr"/>
          <a:lstStyle>
            <a:lvl1pPr algn="ctr">
              <a:defRPr sz="1000" b="0" i="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a:p>
        </p:txBody>
      </p:sp>
      <p:sp>
        <p:nvSpPr>
          <p:cNvPr id="6" name="Marcador de número de diapositiva 5">
            <a:extLst>
              <a:ext uri="{FF2B5EF4-FFF2-40B4-BE49-F238E27FC236}">
                <a16:creationId xmlns:a16="http://schemas.microsoft.com/office/drawing/2014/main" id="{B0B199DA-8811-EEC9-87B7-1657F63FD1D9}"/>
              </a:ext>
            </a:extLst>
          </p:cNvPr>
          <p:cNvSpPr>
            <a:spLocks noGrp="1"/>
          </p:cNvSpPr>
          <p:nvPr>
            <p:ph type="sldNum" sz="quarter" idx="4"/>
          </p:nvPr>
        </p:nvSpPr>
        <p:spPr>
          <a:xfrm>
            <a:off x="8968409" y="6571110"/>
            <a:ext cx="2743200" cy="365125"/>
          </a:xfrm>
          <a:prstGeom prst="rect">
            <a:avLst/>
          </a:prstGeom>
        </p:spPr>
        <p:txBody>
          <a:bodyPr vert="horz" lIns="91440" tIns="45720" rIns="91440" bIns="45720" rtlCol="0" anchor="ctr"/>
          <a:lstStyle>
            <a:lvl1pPr algn="r">
              <a:defRPr sz="1000" b="1" i="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fld id="{61C34AD1-5EE5-3A4D-A1DA-448EB7C9F854}" type="slidenum">
              <a:rPr lang="es-MX" smtClean="0"/>
              <a:pPr/>
              <a:t>‹#›</a:t>
            </a:fld>
            <a:endParaRPr lang="es-MX"/>
          </a:p>
        </p:txBody>
      </p:sp>
      <p:sp>
        <p:nvSpPr>
          <p:cNvPr id="7" name="Rectángulo 6">
            <a:extLst>
              <a:ext uri="{FF2B5EF4-FFF2-40B4-BE49-F238E27FC236}">
                <a16:creationId xmlns:a16="http://schemas.microsoft.com/office/drawing/2014/main" id="{9E81D995-6B41-CE0A-CA22-4366E9B34F01}"/>
              </a:ext>
            </a:extLst>
          </p:cNvPr>
          <p:cNvSpPr/>
          <p:nvPr userDrawn="1"/>
        </p:nvSpPr>
        <p:spPr>
          <a:xfrm>
            <a:off x="248478" y="6571110"/>
            <a:ext cx="129208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0" name="Imagen 9">
            <a:extLst>
              <a:ext uri="{FF2B5EF4-FFF2-40B4-BE49-F238E27FC236}">
                <a16:creationId xmlns:a16="http://schemas.microsoft.com/office/drawing/2014/main" id="{2641A93D-BE25-29F5-FD30-57EEBBA3F6CC}"/>
              </a:ext>
            </a:extLst>
          </p:cNvPr>
          <p:cNvPicPr>
            <a:picLocks noChangeAspect="1"/>
          </p:cNvPicPr>
          <p:nvPr userDrawn="1"/>
        </p:nvPicPr>
        <p:blipFill>
          <a:blip r:embed="rId17"/>
          <a:stretch>
            <a:fillRect/>
          </a:stretch>
        </p:blipFill>
        <p:spPr>
          <a:xfrm>
            <a:off x="460513" y="6492875"/>
            <a:ext cx="885472" cy="365125"/>
          </a:xfrm>
          <a:prstGeom prst="rect">
            <a:avLst/>
          </a:prstGeom>
        </p:spPr>
      </p:pic>
    </p:spTree>
    <p:extLst>
      <p:ext uri="{BB962C8B-B14F-4D97-AF65-F5344CB8AC3E}">
        <p14:creationId xmlns:p14="http://schemas.microsoft.com/office/powerpoint/2010/main" val="1875726291"/>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Lst>
  <p:hf hdr="0" ftr="0" dt="0"/>
  <p:txStyles>
    <p:titleStyle>
      <a:lvl1pPr algn="l" defTabSz="914400" rtl="0" eaLnBrk="1" latinLnBrk="0" hangingPunct="1">
        <a:lnSpc>
          <a:spcPct val="90000"/>
        </a:lnSpc>
        <a:spcBef>
          <a:spcPct val="0"/>
        </a:spcBef>
        <a:buNone/>
        <a:defRPr sz="3200" b="1" i="0" kern="1200">
          <a:solidFill>
            <a:srgbClr val="00C280"/>
          </a:solidFill>
          <a:latin typeface="Noto Sans ExtBd" panose="020B0502040504020204" pitchFamily="34" charset="0"/>
          <a:ea typeface="Noto Sans ExtBd" panose="020B0502040504020204" pitchFamily="34" charset="0"/>
          <a:cs typeface="Noto Sans ExtBd" panose="020B050204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321A48A-8C4C-50EB-9F13-28D6FC31448D}"/>
              </a:ext>
            </a:extLst>
          </p:cNvPr>
          <p:cNvGraphicFramePr>
            <a:graphicFrameLocks noChangeAspect="1"/>
          </p:cNvGraphicFramePr>
          <p:nvPr userDrawn="1">
            <p:custDataLst>
              <p:tags r:id="rId29"/>
            </p:custDataLst>
            <p:extLst>
              <p:ext uri="{D42A27DB-BD31-4B8C-83A1-F6EECF244321}">
                <p14:modId xmlns:p14="http://schemas.microsoft.com/office/powerpoint/2010/main" val="22019340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84" imgH="486" progId="TCLayout.ActiveDocument.1">
                  <p:embed/>
                </p:oleObj>
              </mc:Choice>
              <mc:Fallback>
                <p:oleObj name="think-cell 幻灯片" r:id="rId30" imgW="484" imgH="486" progId="TCLayout.ActiveDocument.1">
                  <p:embed/>
                  <p:pic>
                    <p:nvPicPr>
                      <p:cNvPr id="7" name="think-cell data - do not delete" hidden="1">
                        <a:extLst>
                          <a:ext uri="{FF2B5EF4-FFF2-40B4-BE49-F238E27FC236}">
                            <a16:creationId xmlns:a16="http://schemas.microsoft.com/office/drawing/2014/main" id="{F321A48A-8C4C-50EB-9F13-28D6FC31448D}"/>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pic>
        <p:nvPicPr>
          <p:cNvPr id="12" name="Imagen 7"/>
          <p:cNvPicPr>
            <a:picLocks noChangeAspect="1"/>
          </p:cNvPicPr>
          <p:nvPr userDrawn="1"/>
        </p:nvPicPr>
        <p:blipFill rotWithShape="1">
          <a:blip r:embed="rId32">
            <a:extLst>
              <a:ext uri="{28A0092B-C50C-407E-A947-70E740481C1C}">
                <a14:useLocalDpi xmlns:a14="http://schemas.microsoft.com/office/drawing/2010/main" val="0"/>
              </a:ext>
            </a:extLst>
          </a:blip>
          <a:srcRect/>
          <a:stretch>
            <a:fillRect/>
          </a:stretch>
        </p:blipFill>
        <p:spPr>
          <a:xfrm>
            <a:off x="1345985" y="6393276"/>
            <a:ext cx="10759440" cy="264256"/>
          </a:xfrm>
          <a:prstGeom prst="rect">
            <a:avLst/>
          </a:prstGeom>
        </p:spPr>
      </p:pic>
      <p:pic>
        <p:nvPicPr>
          <p:cNvPr id="5" name="Imagen 7"/>
          <p:cNvPicPr>
            <a:picLocks noChangeAspect="1"/>
          </p:cNvPicPr>
          <p:nvPr userDrawn="1"/>
        </p:nvPicPr>
        <p:blipFill rotWithShape="1">
          <a:blip r:embed="rId33">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
        <p:nvSpPr>
          <p:cNvPr id="11" name="Title Placeholder 10"/>
          <p:cNvSpPr>
            <a:spLocks noGrp="1"/>
          </p:cNvSpPr>
          <p:nvPr>
            <p:ph type="title"/>
          </p:nvPr>
        </p:nvSpPr>
        <p:spPr>
          <a:xfrm>
            <a:off x="453887" y="538045"/>
            <a:ext cx="9421633" cy="586955"/>
          </a:xfrm>
          <a:prstGeom prst="rect">
            <a:avLst/>
          </a:prstGeom>
        </p:spPr>
        <p:txBody>
          <a:bodyPr vert="horz" anchor="b" anchorCtr="0">
            <a:noAutofit/>
          </a:bodyPr>
          <a:lstStyle/>
          <a:p>
            <a:pPr marL="0" lvl="0"/>
            <a:r>
              <a:rPr lang="en-US"/>
              <a:t>Click to edit Master title style</a:t>
            </a:r>
          </a:p>
        </p:txBody>
      </p:sp>
      <p:sp>
        <p:nvSpPr>
          <p:cNvPr id="3" name="Marcador de texto 2"/>
          <p:cNvSpPr>
            <a:spLocks noGrp="1"/>
          </p:cNvSpPr>
          <p:nvPr>
            <p:ph type="body" idx="1"/>
          </p:nvPr>
        </p:nvSpPr>
        <p:spPr>
          <a:xfrm>
            <a:off x="453889" y="1670858"/>
            <a:ext cx="11284224" cy="3908139"/>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p>
        </p:txBody>
      </p:sp>
      <p:sp>
        <p:nvSpPr>
          <p:cNvPr id="6" name="Marcador de número de diapositiva 5"/>
          <p:cNvSpPr>
            <a:spLocks noGrp="1"/>
          </p:cNvSpPr>
          <p:nvPr>
            <p:ph type="sldNum" sz="quarter" idx="4"/>
          </p:nvPr>
        </p:nvSpPr>
        <p:spPr>
          <a:xfrm>
            <a:off x="11328400" y="6308109"/>
            <a:ext cx="409712" cy="365125"/>
          </a:xfrm>
          <a:prstGeom prst="rect">
            <a:avLst/>
          </a:prstGeom>
        </p:spPr>
        <p:txBody>
          <a:bodyPr vert="horz" lIns="91440" tIns="45720" rIns="91440" bIns="45720" rtlCol="0" anchor="ctr"/>
          <a:lstStyle>
            <a:lvl1pPr algn="r">
              <a:defRPr sz="1000" b="0" i="0">
                <a:solidFill>
                  <a:schemeClr val="tx2"/>
                </a:solidFill>
                <a:latin typeface="Times New Roman" panose="02020603050405020304" charset="0"/>
                <a:ea typeface="Times New Roman" panose="02020603050405020304" charset="0"/>
                <a:cs typeface="Times New Roman" panose="02020603050405020304" charset="0"/>
              </a:defRPr>
            </a:lvl1pPr>
          </a:lstStyle>
          <a:p>
            <a:fld id="{356548CD-5D4D-B04A-A769-B1AE8BE662B8}" type="slidenum">
              <a:rPr lang="es-MX" smtClean="0"/>
              <a:t>‹#›</a:t>
            </a:fld>
            <a:endParaRPr lang="es-MX"/>
          </a:p>
        </p:txBody>
      </p:sp>
      <p:pic>
        <p:nvPicPr>
          <p:cNvPr id="9" name="Imagen 9"/>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60513" y="6285057"/>
            <a:ext cx="885472" cy="365125"/>
          </a:xfrm>
          <a:prstGeom prst="rect">
            <a:avLst/>
          </a:prstGeom>
        </p:spPr>
      </p:pic>
      <p:sp>
        <p:nvSpPr>
          <p:cNvPr id="10"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dirty="0"/>
          </a:p>
        </p:txBody>
      </p:sp>
      <p:cxnSp>
        <p:nvCxnSpPr>
          <p:cNvPr id="4"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1851958"/>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7" r:id="rId24"/>
    <p:sldLayoutId id="2147484278" r:id="rId25"/>
    <p:sldLayoutId id="2147484279" r:id="rId26"/>
    <p:sldLayoutId id="2147484280" r:id="rId27"/>
  </p:sldLayoutIdLst>
  <p:hf hdr="0" ftr="0" dt="0"/>
  <p:txStyles>
    <p:titleStyle>
      <a:lvl1pPr algn="l" defTabSz="914400" rtl="0" eaLnBrk="1" latinLnBrk="0" hangingPunct="1">
        <a:lnSpc>
          <a:spcPct val="90000"/>
        </a:lnSpc>
        <a:spcBef>
          <a:spcPct val="0"/>
        </a:spcBef>
        <a:buNone/>
        <a:defRPr lang="en-US" sz="2600" b="1" i="0" kern="1200" smtClean="0">
          <a:solidFill>
            <a:srgbClr val="000D45"/>
          </a:solidFill>
          <a:latin typeface="Times New Roman" panose="02020603050405020304" charset="0"/>
          <a:ea typeface="Times New Roman" panose="02020603050405020304" charset="0"/>
          <a:cs typeface="Times New Roman" panose="02020603050405020304" charset="0"/>
        </a:defRPr>
      </a:lvl1pPr>
    </p:titleStyle>
    <p:body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Times New Roman" panose="02020603050405020304" charset="0"/>
          <a:ea typeface="Times New Roman" panose="02020603050405020304" charset="0"/>
          <a:cs typeface="Times New Roman" panose="02020603050405020304" charset="0"/>
        </a:defRPr>
      </a:lvl1pPr>
      <a:lvl2pPr marL="488950" indent="-215900" algn="l" defTabSz="914400" rtl="0" eaLnBrk="1" latinLnBrk="0" hangingPunct="1">
        <a:lnSpc>
          <a:spcPct val="100000"/>
        </a:lnSpc>
        <a:spcBef>
          <a:spcPts val="400"/>
        </a:spcBef>
        <a:buFont typeface="System Font Regular"/>
        <a:buChar char="⎼"/>
        <a:defRPr sz="1800" b="0" i="0" kern="1200">
          <a:solidFill>
            <a:schemeClr val="bg2"/>
          </a:solidFill>
          <a:latin typeface="Times New Roman" panose="02020603050405020304" charset="0"/>
          <a:ea typeface="Times New Roman" panose="02020603050405020304" charset="0"/>
          <a:cs typeface="Times New Roman" panose="0202060305040502030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600" b="0" i="0" kern="1200">
          <a:solidFill>
            <a:schemeClr val="bg2"/>
          </a:solidFill>
          <a:latin typeface="Times New Roman" panose="02020603050405020304" charset="0"/>
          <a:ea typeface="Times New Roman" panose="02020603050405020304" charset="0"/>
          <a:cs typeface="Times New Roman" panose="0202060305040502030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400" b="0" i="0" kern="1200">
          <a:solidFill>
            <a:schemeClr val="bg2"/>
          </a:solidFill>
          <a:latin typeface="Times New Roman" panose="02020603050405020304" charset="0"/>
          <a:ea typeface="Times New Roman" panose="02020603050405020304" charset="0"/>
          <a:cs typeface="Times New Roman" panose="0202060305040502030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400" b="0" i="0" kern="1200">
          <a:solidFill>
            <a:schemeClr val="bg2"/>
          </a:solidFill>
          <a:latin typeface="Times New Roman" panose="02020603050405020304" charset="0"/>
          <a:ea typeface="Times New Roman" panose="02020603050405020304" charset="0"/>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9D78417-B54D-8337-1C58-1FE61593B07E}"/>
              </a:ext>
            </a:extLst>
          </p:cNvPr>
          <p:cNvGraphicFramePr>
            <a:graphicFrameLocks noChangeAspect="1"/>
          </p:cNvGraphicFramePr>
          <p:nvPr userDrawn="1">
            <p:custDataLst>
              <p:tags r:id="rId29"/>
            </p:custDataLst>
            <p:extLst>
              <p:ext uri="{D42A27DB-BD31-4B8C-83A1-F6EECF244321}">
                <p14:modId xmlns:p14="http://schemas.microsoft.com/office/powerpoint/2010/main" val="18299190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0" imgW="484" imgH="486" progId="TCLayout.ActiveDocument.1">
                  <p:embed/>
                </p:oleObj>
              </mc:Choice>
              <mc:Fallback>
                <p:oleObj name="think-cell 幻灯片" r:id="rId30" imgW="484" imgH="486" progId="TCLayout.ActiveDocument.1">
                  <p:embed/>
                  <p:pic>
                    <p:nvPicPr>
                      <p:cNvPr id="7" name="think-cell data - do not delete" hidden="1">
                        <a:extLst>
                          <a:ext uri="{FF2B5EF4-FFF2-40B4-BE49-F238E27FC236}">
                            <a16:creationId xmlns:a16="http://schemas.microsoft.com/office/drawing/2014/main" id="{89D78417-B54D-8337-1C58-1FE61593B07E}"/>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pic>
        <p:nvPicPr>
          <p:cNvPr id="12" name="Imagen 7"/>
          <p:cNvPicPr>
            <a:picLocks noChangeAspect="1"/>
          </p:cNvPicPr>
          <p:nvPr userDrawn="1"/>
        </p:nvPicPr>
        <p:blipFill rotWithShape="1">
          <a:blip r:embed="rId32">
            <a:extLst>
              <a:ext uri="{28A0092B-C50C-407E-A947-70E740481C1C}">
                <a14:useLocalDpi xmlns:a14="http://schemas.microsoft.com/office/drawing/2010/main" val="0"/>
              </a:ext>
            </a:extLst>
          </a:blip>
          <a:srcRect/>
          <a:stretch>
            <a:fillRect/>
          </a:stretch>
        </p:blipFill>
        <p:spPr>
          <a:xfrm>
            <a:off x="1345985" y="6393276"/>
            <a:ext cx="10759440" cy="264256"/>
          </a:xfrm>
          <a:prstGeom prst="rect">
            <a:avLst/>
          </a:prstGeom>
        </p:spPr>
      </p:pic>
      <p:pic>
        <p:nvPicPr>
          <p:cNvPr id="5" name="Imagen 7"/>
          <p:cNvPicPr>
            <a:picLocks noChangeAspect="1"/>
          </p:cNvPicPr>
          <p:nvPr userDrawn="1"/>
        </p:nvPicPr>
        <p:blipFill rotWithShape="1">
          <a:blip r:embed="rId33">
            <a:extLst>
              <a:ext uri="{28A0092B-C50C-407E-A947-70E740481C1C}">
                <a14:useLocalDpi xmlns:a14="http://schemas.microsoft.com/office/drawing/2010/main" val="0"/>
              </a:ext>
            </a:extLst>
          </a:blip>
          <a:srcRect/>
          <a:stretch>
            <a:fillRect/>
          </a:stretch>
        </p:blipFill>
        <p:spPr>
          <a:xfrm>
            <a:off x="9724102" y="-9220"/>
            <a:ext cx="2467897" cy="943286"/>
          </a:xfrm>
          <a:prstGeom prst="rect">
            <a:avLst/>
          </a:prstGeom>
        </p:spPr>
      </p:pic>
      <p:sp>
        <p:nvSpPr>
          <p:cNvPr id="11" name="Title Placeholder 10"/>
          <p:cNvSpPr>
            <a:spLocks noGrp="1"/>
          </p:cNvSpPr>
          <p:nvPr>
            <p:ph type="title"/>
          </p:nvPr>
        </p:nvSpPr>
        <p:spPr>
          <a:xfrm>
            <a:off x="453887" y="538045"/>
            <a:ext cx="9421633" cy="586955"/>
          </a:xfrm>
          <a:prstGeom prst="rect">
            <a:avLst/>
          </a:prstGeom>
        </p:spPr>
        <p:txBody>
          <a:bodyPr vert="horz" anchor="b" anchorCtr="0">
            <a:noAutofit/>
          </a:bodyPr>
          <a:lstStyle/>
          <a:p>
            <a:pPr marL="0" lvl="0"/>
            <a:r>
              <a:rPr lang="en-US"/>
              <a:t>Click to edit Master title style</a:t>
            </a:r>
          </a:p>
        </p:txBody>
      </p:sp>
      <p:sp>
        <p:nvSpPr>
          <p:cNvPr id="3" name="Marcador de texto 2"/>
          <p:cNvSpPr>
            <a:spLocks noGrp="1"/>
          </p:cNvSpPr>
          <p:nvPr>
            <p:ph type="body" idx="1"/>
          </p:nvPr>
        </p:nvSpPr>
        <p:spPr>
          <a:xfrm>
            <a:off x="453889" y="1670858"/>
            <a:ext cx="11284224" cy="3908139"/>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p>
        </p:txBody>
      </p:sp>
      <p:sp>
        <p:nvSpPr>
          <p:cNvPr id="6" name="Marcador de número de diapositiva 5"/>
          <p:cNvSpPr>
            <a:spLocks noGrp="1"/>
          </p:cNvSpPr>
          <p:nvPr>
            <p:ph type="sldNum" sz="quarter" idx="4"/>
          </p:nvPr>
        </p:nvSpPr>
        <p:spPr>
          <a:xfrm>
            <a:off x="11328400" y="6308109"/>
            <a:ext cx="409712" cy="365125"/>
          </a:xfrm>
          <a:prstGeom prst="rect">
            <a:avLst/>
          </a:prstGeom>
        </p:spPr>
        <p:txBody>
          <a:bodyPr vert="horz" lIns="91440" tIns="45720" rIns="91440" bIns="45720" rtlCol="0" anchor="ctr"/>
          <a:lstStyle>
            <a:lvl1pPr algn="r">
              <a:defRPr sz="1000" b="0" i="0">
                <a:solidFill>
                  <a:schemeClr val="tx2"/>
                </a:solidFill>
                <a:latin typeface="Times New Roman" panose="02020603050405020304" charset="0"/>
                <a:ea typeface="Times New Roman" panose="02020603050405020304" charset="0"/>
                <a:cs typeface="Times New Roman" panose="02020603050405020304" charset="0"/>
              </a:defRPr>
            </a:lvl1pPr>
          </a:lstStyle>
          <a:p>
            <a:fld id="{356548CD-5D4D-B04A-A769-B1AE8BE662B8}" type="slidenum">
              <a:rPr lang="es-MX" smtClean="0"/>
              <a:t>‹#›</a:t>
            </a:fld>
            <a:endParaRPr lang="es-MX"/>
          </a:p>
        </p:txBody>
      </p:sp>
      <p:pic>
        <p:nvPicPr>
          <p:cNvPr id="9" name="Imagen 9"/>
          <p:cNvPicPr>
            <a:picLocks noChangeAspect="1"/>
          </p:cNvPicPr>
          <p:nvPr userDrawn="1"/>
        </p:nvPicPr>
        <p:blipFill>
          <a:blip r:embed="rId34">
            <a:extLst>
              <a:ext uri="{28A0092B-C50C-407E-A947-70E740481C1C}">
                <a14:useLocalDpi xmlns:a14="http://schemas.microsoft.com/office/drawing/2010/main" val="0"/>
              </a:ext>
            </a:extLst>
          </a:blip>
          <a:stretch>
            <a:fillRect/>
          </a:stretch>
        </p:blipFill>
        <p:spPr>
          <a:xfrm>
            <a:off x="460513" y="6285057"/>
            <a:ext cx="885472" cy="365125"/>
          </a:xfrm>
          <a:prstGeom prst="rect">
            <a:avLst/>
          </a:prstGeom>
        </p:spPr>
      </p:pic>
      <p:sp>
        <p:nvSpPr>
          <p:cNvPr id="10"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dirty="0"/>
          </a:p>
        </p:txBody>
      </p:sp>
      <p:cxnSp>
        <p:nvCxnSpPr>
          <p:cNvPr id="4"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3185370"/>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4378" r:id="rId19"/>
    <p:sldLayoutId id="2147484379" r:id="rId20"/>
    <p:sldLayoutId id="2147484380" r:id="rId21"/>
    <p:sldLayoutId id="2147484381" r:id="rId22"/>
    <p:sldLayoutId id="2147484382" r:id="rId23"/>
    <p:sldLayoutId id="2147484383" r:id="rId24"/>
    <p:sldLayoutId id="2147484384" r:id="rId25"/>
    <p:sldLayoutId id="2147484385" r:id="rId26"/>
    <p:sldLayoutId id="2147484386" r:id="rId27"/>
  </p:sldLayoutIdLst>
  <p:hf hdr="0" ftr="0" dt="0"/>
  <p:txStyles>
    <p:titleStyle>
      <a:lvl1pPr algn="l" defTabSz="914400" rtl="0" eaLnBrk="1" latinLnBrk="0" hangingPunct="1">
        <a:lnSpc>
          <a:spcPct val="90000"/>
        </a:lnSpc>
        <a:spcBef>
          <a:spcPct val="0"/>
        </a:spcBef>
        <a:buNone/>
        <a:defRPr lang="en-US" sz="2600" b="1" i="0" kern="1200" smtClean="0">
          <a:solidFill>
            <a:srgbClr val="000D45"/>
          </a:solidFill>
          <a:latin typeface="Times New Roman" panose="02020603050405020304" charset="0"/>
          <a:ea typeface="Times New Roman" panose="02020603050405020304" charset="0"/>
          <a:cs typeface="Times New Roman" panose="02020603050405020304" charset="0"/>
        </a:defRPr>
      </a:lvl1pPr>
    </p:titleStyle>
    <p:body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Times New Roman" panose="02020603050405020304" charset="0"/>
          <a:ea typeface="Times New Roman" panose="02020603050405020304" charset="0"/>
          <a:cs typeface="Times New Roman" panose="02020603050405020304" charset="0"/>
        </a:defRPr>
      </a:lvl1pPr>
      <a:lvl2pPr marL="488950" indent="-215900" algn="l" defTabSz="914400" rtl="0" eaLnBrk="1" latinLnBrk="0" hangingPunct="1">
        <a:lnSpc>
          <a:spcPct val="100000"/>
        </a:lnSpc>
        <a:spcBef>
          <a:spcPts val="400"/>
        </a:spcBef>
        <a:buFont typeface="System Font Regular"/>
        <a:buChar char="⎼"/>
        <a:defRPr sz="1800" b="0" i="0" kern="1200">
          <a:solidFill>
            <a:schemeClr val="bg2"/>
          </a:solidFill>
          <a:latin typeface="Times New Roman" panose="02020603050405020304" charset="0"/>
          <a:ea typeface="Times New Roman" panose="02020603050405020304" charset="0"/>
          <a:cs typeface="Times New Roman" panose="0202060305040502030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600" b="0" i="0" kern="1200">
          <a:solidFill>
            <a:schemeClr val="bg2"/>
          </a:solidFill>
          <a:latin typeface="Times New Roman" panose="02020603050405020304" charset="0"/>
          <a:ea typeface="Times New Roman" panose="02020603050405020304" charset="0"/>
          <a:cs typeface="Times New Roman" panose="0202060305040502030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400" b="0" i="0" kern="1200">
          <a:solidFill>
            <a:schemeClr val="bg2"/>
          </a:solidFill>
          <a:latin typeface="Times New Roman" panose="02020603050405020304" charset="0"/>
          <a:ea typeface="Times New Roman" panose="02020603050405020304" charset="0"/>
          <a:cs typeface="Times New Roman" panose="0202060305040502030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400" b="0" i="0" kern="1200">
          <a:solidFill>
            <a:schemeClr val="bg2"/>
          </a:solidFill>
          <a:latin typeface="Times New Roman" panose="02020603050405020304" charset="0"/>
          <a:ea typeface="Times New Roman" panose="02020603050405020304" charset="0"/>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EC6928E-057A-ED30-9F50-4FB51A6D6B10}"/>
              </a:ext>
            </a:extLst>
          </p:cNvPr>
          <p:cNvGraphicFramePr>
            <a:graphicFrameLocks noChangeAspect="1"/>
          </p:cNvGraphicFramePr>
          <p:nvPr userDrawn="1">
            <p:custDataLst>
              <p:tags r:id="rId30"/>
            </p:custDataLst>
            <p:extLst>
              <p:ext uri="{D42A27DB-BD31-4B8C-83A1-F6EECF244321}">
                <p14:modId xmlns:p14="http://schemas.microsoft.com/office/powerpoint/2010/main" val="188646854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1" imgW="484" imgH="486" progId="TCLayout.ActiveDocument.1">
                  <p:embed/>
                </p:oleObj>
              </mc:Choice>
              <mc:Fallback>
                <p:oleObj name="think-cell 幻灯片" r:id="rId31" imgW="484" imgH="486" progId="TCLayout.ActiveDocument.1">
                  <p:embed/>
                  <p:pic>
                    <p:nvPicPr>
                      <p:cNvPr id="7" name="think-cell data - do not delete" hidden="1">
                        <a:extLst>
                          <a:ext uri="{FF2B5EF4-FFF2-40B4-BE49-F238E27FC236}">
                            <a16:creationId xmlns:a16="http://schemas.microsoft.com/office/drawing/2014/main" id="{1EC6928E-057A-ED30-9F50-4FB51A6D6B10}"/>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pic>
        <p:nvPicPr>
          <p:cNvPr id="12" name="Imagen 7"/>
          <p:cNvPicPr>
            <a:picLocks noChangeAspect="1"/>
          </p:cNvPicPr>
          <p:nvPr userDrawn="1"/>
        </p:nvPicPr>
        <p:blipFill rotWithShape="1">
          <a:blip r:embed="rId33"/>
          <a:srcRect t="93347" b="2287"/>
          <a:stretch>
            <a:fillRect/>
          </a:stretch>
        </p:blipFill>
        <p:spPr>
          <a:xfrm>
            <a:off x="1345985" y="6393276"/>
            <a:ext cx="10759440" cy="264256"/>
          </a:xfrm>
          <a:prstGeom prst="rect">
            <a:avLst/>
          </a:prstGeom>
        </p:spPr>
      </p:pic>
      <p:pic>
        <p:nvPicPr>
          <p:cNvPr id="5" name="Imagen 7"/>
          <p:cNvPicPr>
            <a:picLocks noChangeAspect="1"/>
          </p:cNvPicPr>
          <p:nvPr userDrawn="1"/>
        </p:nvPicPr>
        <p:blipFill rotWithShape="1">
          <a:blip r:embed="rId33"/>
          <a:srcRect l="79758" b="86246"/>
          <a:stretch>
            <a:fillRect/>
          </a:stretch>
        </p:blipFill>
        <p:spPr>
          <a:xfrm>
            <a:off x="9724102" y="-9220"/>
            <a:ext cx="2467897" cy="943286"/>
          </a:xfrm>
          <a:prstGeom prst="rect">
            <a:avLst/>
          </a:prstGeom>
        </p:spPr>
      </p:pic>
      <p:sp>
        <p:nvSpPr>
          <p:cNvPr id="11" name="Title Placeholder 10"/>
          <p:cNvSpPr>
            <a:spLocks noGrp="1"/>
          </p:cNvSpPr>
          <p:nvPr>
            <p:ph type="title"/>
          </p:nvPr>
        </p:nvSpPr>
        <p:spPr>
          <a:xfrm>
            <a:off x="453887" y="538045"/>
            <a:ext cx="9421633" cy="586955"/>
          </a:xfrm>
          <a:prstGeom prst="rect">
            <a:avLst/>
          </a:prstGeom>
        </p:spPr>
        <p:txBody>
          <a:bodyPr vert="horz" anchor="b" anchorCtr="0">
            <a:noAutofit/>
          </a:bodyPr>
          <a:lstStyle/>
          <a:p>
            <a:pPr marL="0" lvl="0"/>
            <a:r>
              <a:rPr lang="en-US"/>
              <a:t>Click to edit Master title style</a:t>
            </a:r>
          </a:p>
        </p:txBody>
      </p:sp>
      <p:sp>
        <p:nvSpPr>
          <p:cNvPr id="3" name="Marcador de texto 2"/>
          <p:cNvSpPr>
            <a:spLocks noGrp="1"/>
          </p:cNvSpPr>
          <p:nvPr>
            <p:ph type="body" idx="1"/>
          </p:nvPr>
        </p:nvSpPr>
        <p:spPr>
          <a:xfrm>
            <a:off x="453889" y="1670858"/>
            <a:ext cx="11284224" cy="3908139"/>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p>
        </p:txBody>
      </p:sp>
      <p:sp>
        <p:nvSpPr>
          <p:cNvPr id="6" name="Marcador de número de diapositiva 5"/>
          <p:cNvSpPr>
            <a:spLocks noGrp="1"/>
          </p:cNvSpPr>
          <p:nvPr>
            <p:ph type="sldNum" sz="quarter" idx="4"/>
          </p:nvPr>
        </p:nvSpPr>
        <p:spPr>
          <a:xfrm>
            <a:off x="11328400" y="6308109"/>
            <a:ext cx="409712" cy="365125"/>
          </a:xfrm>
          <a:prstGeom prst="rect">
            <a:avLst/>
          </a:prstGeom>
        </p:spPr>
        <p:txBody>
          <a:bodyPr vert="horz" lIns="91440" tIns="45720" rIns="91440" bIns="45720" rtlCol="0" anchor="ctr"/>
          <a:lstStyle>
            <a:lvl1pPr algn="r">
              <a:defRPr sz="1000" b="0" i="0">
                <a:solidFill>
                  <a:schemeClr val="tx2"/>
                </a:solidFill>
                <a:latin typeface="Times New Roman" panose="02020603050405020304" charset="0"/>
                <a:ea typeface="Times New Roman" panose="02020603050405020304" charset="0"/>
                <a:cs typeface="Times New Roman" panose="02020603050405020304" charset="0"/>
              </a:defRPr>
            </a:lvl1pPr>
          </a:lstStyle>
          <a:p>
            <a:fld id="{356548CD-5D4D-B04A-A769-B1AE8BE662B8}" type="slidenum">
              <a:rPr lang="es-MX" smtClean="0"/>
              <a:t>‹#›</a:t>
            </a:fld>
            <a:endParaRPr lang="es-MX"/>
          </a:p>
        </p:txBody>
      </p:sp>
      <p:pic>
        <p:nvPicPr>
          <p:cNvPr id="9" name="Imagen 9"/>
          <p:cNvPicPr>
            <a:picLocks noChangeAspect="1"/>
          </p:cNvPicPr>
          <p:nvPr userDrawn="1"/>
        </p:nvPicPr>
        <p:blipFill>
          <a:blip r:embed="rId34"/>
          <a:stretch>
            <a:fillRect/>
          </a:stretch>
        </p:blipFill>
        <p:spPr>
          <a:xfrm>
            <a:off x="460513" y="6285057"/>
            <a:ext cx="885472" cy="365125"/>
          </a:xfrm>
          <a:prstGeom prst="rect">
            <a:avLst/>
          </a:prstGeom>
        </p:spPr>
      </p:pic>
      <p:sp>
        <p:nvSpPr>
          <p:cNvPr id="10" name="Marcador de pie de página 4"/>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Times New Roman" panose="02020603050405020304" charset="0"/>
                <a:ea typeface="Times New Roman" panose="02020603050405020304" charset="0"/>
                <a:cs typeface="Times New Roman" panose="02020603050405020304" charset="0"/>
              </a:defRPr>
            </a:lvl1pPr>
          </a:lstStyle>
          <a:p>
            <a:endParaRPr lang="es-MX" dirty="0"/>
          </a:p>
        </p:txBody>
      </p:sp>
      <p:cxnSp>
        <p:nvCxnSpPr>
          <p:cNvPr id="4"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6082743"/>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 id="2147484413" r:id="rId26"/>
    <p:sldLayoutId id="2147484414" r:id="rId27"/>
    <p:sldLayoutId id="2147484415" r:id="rId28"/>
  </p:sldLayoutIdLst>
  <p:hf hdr="0" ftr="0" dt="0"/>
  <p:txStyles>
    <p:titleStyle>
      <a:lvl1pPr algn="l" defTabSz="914400" rtl="0" eaLnBrk="1" latinLnBrk="0" hangingPunct="1">
        <a:lnSpc>
          <a:spcPct val="90000"/>
        </a:lnSpc>
        <a:spcBef>
          <a:spcPct val="0"/>
        </a:spcBef>
        <a:buNone/>
        <a:defRPr lang="en-US" sz="2600" b="1" i="0" kern="1200" smtClean="0">
          <a:solidFill>
            <a:srgbClr val="000D45"/>
          </a:solidFill>
          <a:latin typeface="Times New Roman" panose="02020603050405020304" charset="0"/>
          <a:ea typeface="Times New Roman" panose="02020603050405020304" charset="0"/>
          <a:cs typeface="Times New Roman" panose="02020603050405020304" charset="0"/>
        </a:defRPr>
      </a:lvl1pPr>
    </p:titleStyle>
    <p:body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Times New Roman" panose="02020603050405020304" charset="0"/>
          <a:ea typeface="Times New Roman" panose="02020603050405020304" charset="0"/>
          <a:cs typeface="Times New Roman" panose="02020603050405020304" charset="0"/>
        </a:defRPr>
      </a:lvl1pPr>
      <a:lvl2pPr marL="488950" indent="-215900" algn="l" defTabSz="914400" rtl="0" eaLnBrk="1" latinLnBrk="0" hangingPunct="1">
        <a:lnSpc>
          <a:spcPct val="100000"/>
        </a:lnSpc>
        <a:spcBef>
          <a:spcPts val="400"/>
        </a:spcBef>
        <a:buFont typeface="System Font Regular"/>
        <a:buChar char="⎼"/>
        <a:defRPr sz="1800" b="0" i="0" kern="1200">
          <a:solidFill>
            <a:schemeClr val="bg2"/>
          </a:solidFill>
          <a:latin typeface="Times New Roman" panose="02020603050405020304" charset="0"/>
          <a:ea typeface="Times New Roman" panose="02020603050405020304" charset="0"/>
          <a:cs typeface="Times New Roman" panose="0202060305040502030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600" b="0" i="0" kern="1200">
          <a:solidFill>
            <a:schemeClr val="bg2"/>
          </a:solidFill>
          <a:latin typeface="Times New Roman" panose="02020603050405020304" charset="0"/>
          <a:ea typeface="Times New Roman" panose="02020603050405020304" charset="0"/>
          <a:cs typeface="Times New Roman" panose="0202060305040502030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400" b="0" i="0" kern="1200">
          <a:solidFill>
            <a:schemeClr val="bg2"/>
          </a:solidFill>
          <a:latin typeface="Times New Roman" panose="02020603050405020304" charset="0"/>
          <a:ea typeface="Times New Roman" panose="02020603050405020304" charset="0"/>
          <a:cs typeface="Times New Roman" panose="0202060305040502030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400" b="0" i="0" kern="1200">
          <a:solidFill>
            <a:schemeClr val="bg2"/>
          </a:solidFill>
          <a:latin typeface="Times New Roman" panose="02020603050405020304" charset="0"/>
          <a:ea typeface="Times New Roman" panose="02020603050405020304" charset="0"/>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C698E43-422C-4769-363C-3BD4C02DA732}"/>
              </a:ext>
            </a:extLst>
          </p:cNvPr>
          <p:cNvGraphicFramePr>
            <a:graphicFrameLocks noChangeAspect="1"/>
          </p:cNvGraphicFramePr>
          <p:nvPr userDrawn="1">
            <p:custDataLst>
              <p:tags r:id="rId31"/>
            </p:custDataLst>
            <p:extLst>
              <p:ext uri="{D42A27DB-BD31-4B8C-83A1-F6EECF244321}">
                <p14:modId xmlns:p14="http://schemas.microsoft.com/office/powerpoint/2010/main" val="14537211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2" imgW="484" imgH="486" progId="TCLayout.ActiveDocument.1">
                  <p:embed/>
                </p:oleObj>
              </mc:Choice>
              <mc:Fallback>
                <p:oleObj name="think-cell 幻灯片" r:id="rId32" imgW="484" imgH="486" progId="TCLayout.ActiveDocument.1">
                  <p:embed/>
                  <p:pic>
                    <p:nvPicPr>
                      <p:cNvPr id="7" name="think-cell data - do not delete" hidden="1">
                        <a:extLst>
                          <a:ext uri="{FF2B5EF4-FFF2-40B4-BE49-F238E27FC236}">
                            <a16:creationId xmlns:a16="http://schemas.microsoft.com/office/drawing/2014/main" id="{CC698E43-422C-4769-363C-3BD4C02DA732}"/>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pic>
        <p:nvPicPr>
          <p:cNvPr id="12" name="Imagen 7">
            <a:extLst>
              <a:ext uri="{FF2B5EF4-FFF2-40B4-BE49-F238E27FC236}">
                <a16:creationId xmlns:a16="http://schemas.microsoft.com/office/drawing/2014/main" id="{1696B78C-253A-3E75-C514-B95BC958444B}"/>
              </a:ext>
            </a:extLst>
          </p:cNvPr>
          <p:cNvPicPr>
            <a:picLocks noChangeAspect="1"/>
          </p:cNvPicPr>
          <p:nvPr userDrawn="1"/>
        </p:nvPicPr>
        <p:blipFill rotWithShape="1">
          <a:blip r:embed="rId34"/>
          <a:srcRect t="93347" b="2287"/>
          <a:stretch/>
        </p:blipFill>
        <p:spPr>
          <a:xfrm>
            <a:off x="1345985" y="6393276"/>
            <a:ext cx="10759440" cy="264256"/>
          </a:xfrm>
          <a:prstGeom prst="rect">
            <a:avLst/>
          </a:prstGeom>
        </p:spPr>
      </p:pic>
      <p:sp>
        <p:nvSpPr>
          <p:cNvPr id="11" name="Title Placeholder 10">
            <a:extLst>
              <a:ext uri="{FF2B5EF4-FFF2-40B4-BE49-F238E27FC236}">
                <a16:creationId xmlns:a16="http://schemas.microsoft.com/office/drawing/2014/main" id="{B9131DC5-42D4-867F-DFDA-94F29A95A608}"/>
              </a:ext>
            </a:extLst>
          </p:cNvPr>
          <p:cNvSpPr>
            <a:spLocks noGrp="1"/>
          </p:cNvSpPr>
          <p:nvPr>
            <p:ph type="title"/>
          </p:nvPr>
        </p:nvSpPr>
        <p:spPr>
          <a:xfrm>
            <a:off x="453887" y="538045"/>
            <a:ext cx="9421633" cy="586955"/>
          </a:xfrm>
          <a:prstGeom prst="rect">
            <a:avLst/>
          </a:prstGeom>
        </p:spPr>
        <p:txBody>
          <a:bodyPr vert="horz" anchor="b" anchorCtr="0">
            <a:noAutofit/>
          </a:bodyPr>
          <a:lstStyle/>
          <a:p>
            <a:pPr marL="0" lvl="0"/>
            <a:r>
              <a:rPr lang="en-US"/>
              <a:t>Click to edit Master title style</a:t>
            </a:r>
          </a:p>
        </p:txBody>
      </p:sp>
      <p:sp>
        <p:nvSpPr>
          <p:cNvPr id="3" name="Marcador de texto 2">
            <a:extLst>
              <a:ext uri="{FF2B5EF4-FFF2-40B4-BE49-F238E27FC236}">
                <a16:creationId xmlns:a16="http://schemas.microsoft.com/office/drawing/2014/main" id="{E222E271-D411-BB51-0AEF-309038F94D97}"/>
              </a:ext>
            </a:extLst>
          </p:cNvPr>
          <p:cNvSpPr>
            <a:spLocks noGrp="1"/>
          </p:cNvSpPr>
          <p:nvPr>
            <p:ph type="body" idx="1"/>
          </p:nvPr>
        </p:nvSpPr>
        <p:spPr>
          <a:xfrm>
            <a:off x="453889" y="1670858"/>
            <a:ext cx="11284224" cy="3908139"/>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p>
        </p:txBody>
      </p:sp>
      <p:sp>
        <p:nvSpPr>
          <p:cNvPr id="6" name="Marcador de número de diapositiva 5">
            <a:extLst>
              <a:ext uri="{FF2B5EF4-FFF2-40B4-BE49-F238E27FC236}">
                <a16:creationId xmlns:a16="http://schemas.microsoft.com/office/drawing/2014/main" id="{595CBAD4-A5F0-41C8-6BFA-74FE0D37EA0B}"/>
              </a:ext>
            </a:extLst>
          </p:cNvPr>
          <p:cNvSpPr>
            <a:spLocks noGrp="1"/>
          </p:cNvSpPr>
          <p:nvPr>
            <p:ph type="sldNum" sz="quarter" idx="4"/>
          </p:nvPr>
        </p:nvSpPr>
        <p:spPr>
          <a:xfrm>
            <a:off x="11328400" y="6308109"/>
            <a:ext cx="409712" cy="365125"/>
          </a:xfrm>
          <a:prstGeom prst="rect">
            <a:avLst/>
          </a:prstGeom>
        </p:spPr>
        <p:txBody>
          <a:bodyPr vert="horz" lIns="91440" tIns="45720" rIns="91440" bIns="45720" rtlCol="0" anchor="ctr"/>
          <a:lstStyle>
            <a:lvl1pPr algn="r">
              <a:defRPr sz="1000" b="0" i="0">
                <a:solidFill>
                  <a:schemeClr val="tx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fld id="{356548CD-5D4D-B04A-A769-B1AE8BE662B8}" type="slidenum">
              <a:rPr lang="es-MX" smtClean="0"/>
              <a:pPr/>
              <a:t>‹#›</a:t>
            </a:fld>
            <a:endParaRPr lang="es-MX" dirty="0"/>
          </a:p>
        </p:txBody>
      </p:sp>
      <p:sp>
        <p:nvSpPr>
          <p:cNvPr id="10" name="Marcador de pie de página 4">
            <a:extLst>
              <a:ext uri="{FF2B5EF4-FFF2-40B4-BE49-F238E27FC236}">
                <a16:creationId xmlns:a16="http://schemas.microsoft.com/office/drawing/2014/main" id="{E6E4219C-93C5-9B54-7A3D-2CED6833C098}"/>
              </a:ext>
            </a:extLst>
          </p:cNvPr>
          <p:cNvSpPr>
            <a:spLocks noGrp="1"/>
          </p:cNvSpPr>
          <p:nvPr>
            <p:ph type="ftr" sz="quarter" idx="3"/>
          </p:nvPr>
        </p:nvSpPr>
        <p:spPr>
          <a:xfrm>
            <a:off x="453887" y="5860293"/>
            <a:ext cx="11284224" cy="365125"/>
          </a:xfrm>
          <a:prstGeom prst="rect">
            <a:avLst/>
          </a:prstGeom>
        </p:spPr>
        <p:txBody>
          <a:bodyPr vert="horz" lIns="0" tIns="0" rIns="0" bIns="0" rtlCol="0" anchor="b" anchorCtr="0"/>
          <a:lstStyle>
            <a:lvl1pPr algn="l">
              <a:defRPr sz="800" b="0" i="0">
                <a:solidFill>
                  <a:schemeClr val="bg2"/>
                </a:solidFill>
                <a:latin typeface="Noto Sans Light" panose="020B0402040504020204" pitchFamily="34" charset="0"/>
                <a:ea typeface="Noto Sans Light" panose="020B0402040504020204" pitchFamily="34" charset="0"/>
                <a:cs typeface="Noto Sans Light" panose="020B0402040504020204" pitchFamily="34" charset="0"/>
              </a:defRPr>
            </a:lvl1pPr>
          </a:lstStyle>
          <a:p>
            <a:endParaRPr lang="es-MX" dirty="0"/>
          </a:p>
        </p:txBody>
      </p:sp>
      <p:cxnSp>
        <p:nvCxnSpPr>
          <p:cNvPr id="4" name="Conector recto 4">
            <a:extLst>
              <a:ext uri="{FF2B5EF4-FFF2-40B4-BE49-F238E27FC236}">
                <a16:creationId xmlns:a16="http://schemas.microsoft.com/office/drawing/2014/main" id="{6EC702D6-43E1-F033-DE40-5F6EF7AF5D42}"/>
              </a:ext>
            </a:extLst>
          </p:cNvPr>
          <p:cNvCxnSpPr>
            <a:cxnSpLocks/>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5734763"/>
      </p:ext>
    </p:extLst>
  </p:cSld>
  <p:clrMap bg1="lt1" tx1="dk1" bg2="lt2" tx2="dk2" accent1="accent1" accent2="accent2" accent3="accent3" accent4="accent4" accent5="accent5" accent6="accent6" hlink="hlink" folHlink="folHlink"/>
  <p:sldLayoutIdLst>
    <p:sldLayoutId id="2147484417" r:id="rId1"/>
    <p:sldLayoutId id="2147484418" r:id="rId2"/>
    <p:sldLayoutId id="2147484419" r:id="rId3"/>
    <p:sldLayoutId id="2147484420" r:id="rId4"/>
    <p:sldLayoutId id="2147484421" r:id="rId5"/>
    <p:sldLayoutId id="2147484422" r:id="rId6"/>
    <p:sldLayoutId id="2147484423" r:id="rId7"/>
    <p:sldLayoutId id="2147484424" r:id="rId8"/>
    <p:sldLayoutId id="2147484425" r:id="rId9"/>
    <p:sldLayoutId id="2147484426" r:id="rId10"/>
    <p:sldLayoutId id="2147484427" r:id="rId11"/>
    <p:sldLayoutId id="2147484428" r:id="rId12"/>
    <p:sldLayoutId id="2147484429" r:id="rId13"/>
    <p:sldLayoutId id="2147484430" r:id="rId14"/>
    <p:sldLayoutId id="2147484431" r:id="rId15"/>
    <p:sldLayoutId id="2147484432" r:id="rId16"/>
    <p:sldLayoutId id="2147484433" r:id="rId17"/>
    <p:sldLayoutId id="2147484434" r:id="rId18"/>
    <p:sldLayoutId id="2147484435" r:id="rId19"/>
    <p:sldLayoutId id="2147484436" r:id="rId20"/>
    <p:sldLayoutId id="2147484437" r:id="rId21"/>
    <p:sldLayoutId id="2147484438" r:id="rId22"/>
    <p:sldLayoutId id="2147484439" r:id="rId23"/>
    <p:sldLayoutId id="2147484440" r:id="rId24"/>
    <p:sldLayoutId id="2147484441" r:id="rId25"/>
    <p:sldLayoutId id="2147484442" r:id="rId26"/>
    <p:sldLayoutId id="2147484443" r:id="rId27"/>
    <p:sldLayoutId id="2147484444" r:id="rId28"/>
    <p:sldLayoutId id="2147484445" r:id="rId29"/>
  </p:sldLayoutIdLst>
  <p:hf hdr="0" ftr="0" dt="0"/>
  <p:txStyles>
    <p:title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p:titleStyle>
    <p:body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tabLst/>
        <a:defRPr sz="18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2pPr>
      <a:lvl3pPr marL="712788" indent="-223838" algn="l" defTabSz="914400" rtl="0" eaLnBrk="1" latinLnBrk="0" hangingPunct="1">
        <a:lnSpc>
          <a:spcPct val="100000"/>
        </a:lnSpc>
        <a:spcBef>
          <a:spcPts val="400"/>
        </a:spcBef>
        <a:buFont typeface="Arial" panose="020B0604020202020204" pitchFamily="34" charset="0"/>
        <a:buChar char="•"/>
        <a:tabLst>
          <a:tab pos="481013" algn="l"/>
        </a:tabLst>
        <a:defRPr sz="16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3pPr>
      <a:lvl4pPr marL="977900" indent="-223838" algn="l" defTabSz="914400" rtl="0" eaLnBrk="1" latinLnBrk="0" hangingPunct="1">
        <a:lnSpc>
          <a:spcPct val="100000"/>
        </a:lnSpc>
        <a:spcBef>
          <a:spcPts val="400"/>
        </a:spcBef>
        <a:buFont typeface="Arial" panose="020B0604020202020204" pitchFamily="34" charset="0"/>
        <a:buChar char="•"/>
        <a:tabLst>
          <a:tab pos="1020763" algn="l"/>
        </a:tabLst>
        <a:defRPr sz="14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4pPr>
      <a:lvl5pPr marL="1244600" indent="-223838" algn="l" defTabSz="914400" rtl="0" eaLnBrk="1" latinLnBrk="0" hangingPunct="1">
        <a:lnSpc>
          <a:spcPct val="100000"/>
        </a:lnSpc>
        <a:spcBef>
          <a:spcPts val="400"/>
        </a:spcBef>
        <a:buFont typeface="Arial" panose="020B0604020202020204" pitchFamily="34" charset="0"/>
        <a:buChar char="•"/>
        <a:tabLst/>
        <a:defRPr sz="14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4.xml"/><Relationship Id="rId1" Type="http://schemas.openxmlformats.org/officeDocument/2006/relationships/tags" Target="../tags/tag13.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0.xml"/><Relationship Id="rId1" Type="http://schemas.openxmlformats.org/officeDocument/2006/relationships/tags" Target="../tags/tag19.xml"/><Relationship Id="rId5" Type="http://schemas.openxmlformats.org/officeDocument/2006/relationships/chart" Target="../charts/chart9.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hart" Target="../charts/chart10.xml"/><Relationship Id="rId1" Type="http://schemas.openxmlformats.org/officeDocument/2006/relationships/slideLayout" Target="../slideLayouts/slideLayout30.xml"/><Relationship Id="rId4" Type="http://schemas.openxmlformats.org/officeDocument/2006/relationships/image" Target="../media/image52.sv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30.xml"/><Relationship Id="rId1" Type="http://schemas.openxmlformats.org/officeDocument/2006/relationships/tags" Target="../tags/tag20.x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0.xm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hyperlink" Target="https://www.ema.europa.eu/en/documents/product-information/cayston-epar-product-information_en.pdf" TargetMode="External"/><Relationship Id="rId2" Type="http://schemas.openxmlformats.org/officeDocument/2006/relationships/slideLayout" Target="../slideLayouts/slideLayout265.xml"/><Relationship Id="rId1" Type="http://schemas.openxmlformats.org/officeDocument/2006/relationships/tags" Target="../tags/tag21.xml"/><Relationship Id="rId6" Type="http://schemas.openxmlformats.org/officeDocument/2006/relationships/hyperlink" Target="https://go.drugbank.com/drugs/DB00355" TargetMode="Externa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3.xml"/><Relationship Id="rId7" Type="http://schemas.openxmlformats.org/officeDocument/2006/relationships/image" Target="../media/image57.png"/><Relationship Id="rId2" Type="http://schemas.openxmlformats.org/officeDocument/2006/relationships/slideLayout" Target="../slideLayouts/slideLayout247.xml"/><Relationship Id="rId1" Type="http://schemas.openxmlformats.org/officeDocument/2006/relationships/tags" Target="../tags/tag22.xml"/><Relationship Id="rId6" Type="http://schemas.openxmlformats.org/officeDocument/2006/relationships/image" Target="../media/image56.png"/><Relationship Id="rId5" Type="http://schemas.openxmlformats.org/officeDocument/2006/relationships/image" Target="../media/image1.emf"/><Relationship Id="rId4" Type="http://schemas.openxmlformats.org/officeDocument/2006/relationships/oleObject" Target="../embeddings/oleObject19.bin"/><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65.xml"/><Relationship Id="rId1" Type="http://schemas.openxmlformats.org/officeDocument/2006/relationships/tags" Target="../tags/tag23.xml"/><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65.xml"/><Relationship Id="rId1" Type="http://schemas.openxmlformats.org/officeDocument/2006/relationships/tags" Target="../tags/tag24.xml"/><Relationship Id="rId5" Type="http://schemas.openxmlformats.org/officeDocument/2006/relationships/image" Target="../media/image60.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65.xml"/><Relationship Id="rId3" Type="http://schemas.openxmlformats.org/officeDocument/2006/relationships/tags" Target="../tags/tag27.xml"/><Relationship Id="rId7" Type="http://schemas.openxmlformats.org/officeDocument/2006/relationships/tags" Target="../tags/tag3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tags" Target="../tags/tag30.xml"/><Relationship Id="rId5" Type="http://schemas.openxmlformats.org/officeDocument/2006/relationships/tags" Target="../tags/tag29.xml"/><Relationship Id="rId10" Type="http://schemas.openxmlformats.org/officeDocument/2006/relationships/image" Target="../media/image1.emf"/><Relationship Id="rId4" Type="http://schemas.openxmlformats.org/officeDocument/2006/relationships/tags" Target="../tags/tag28.xml"/><Relationship Id="rId9" Type="http://schemas.openxmlformats.org/officeDocument/2006/relationships/oleObject" Target="../embeddings/oleObject22.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chart" Target="../charts/chart13.xml"/><Relationship Id="rId2" Type="http://schemas.openxmlformats.org/officeDocument/2006/relationships/slideLayout" Target="../slideLayouts/slideLayout265.xml"/><Relationship Id="rId1" Type="http://schemas.openxmlformats.org/officeDocument/2006/relationships/tags" Target="../tags/tag32.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8" Type="http://schemas.openxmlformats.org/officeDocument/2006/relationships/chart" Target="../charts/chart17.xml"/><Relationship Id="rId13" Type="http://schemas.openxmlformats.org/officeDocument/2006/relationships/chart" Target="../charts/chart22.xml"/><Relationship Id="rId18" Type="http://schemas.openxmlformats.org/officeDocument/2006/relationships/chart" Target="../charts/chart27.xml"/><Relationship Id="rId3" Type="http://schemas.openxmlformats.org/officeDocument/2006/relationships/oleObject" Target="../embeddings/oleObject24.bin"/><Relationship Id="rId7" Type="http://schemas.openxmlformats.org/officeDocument/2006/relationships/chart" Target="../charts/chart16.xml"/><Relationship Id="rId12" Type="http://schemas.openxmlformats.org/officeDocument/2006/relationships/chart" Target="../charts/chart21.xml"/><Relationship Id="rId17" Type="http://schemas.openxmlformats.org/officeDocument/2006/relationships/chart" Target="../charts/chart26.xml"/><Relationship Id="rId2" Type="http://schemas.openxmlformats.org/officeDocument/2006/relationships/slideLayout" Target="../slideLayouts/slideLayout265.xml"/><Relationship Id="rId16" Type="http://schemas.openxmlformats.org/officeDocument/2006/relationships/chart" Target="../charts/chart25.xml"/><Relationship Id="rId1" Type="http://schemas.openxmlformats.org/officeDocument/2006/relationships/tags" Target="../tags/tag33.xml"/><Relationship Id="rId6" Type="http://schemas.openxmlformats.org/officeDocument/2006/relationships/chart" Target="../charts/chart15.xml"/><Relationship Id="rId11" Type="http://schemas.openxmlformats.org/officeDocument/2006/relationships/chart" Target="../charts/chart20.xml"/><Relationship Id="rId5" Type="http://schemas.openxmlformats.org/officeDocument/2006/relationships/chart" Target="../charts/chart14.xml"/><Relationship Id="rId15" Type="http://schemas.openxmlformats.org/officeDocument/2006/relationships/chart" Target="../charts/chart24.xml"/><Relationship Id="rId10" Type="http://schemas.openxmlformats.org/officeDocument/2006/relationships/chart" Target="../charts/chart19.xml"/><Relationship Id="rId19" Type="http://schemas.openxmlformats.org/officeDocument/2006/relationships/chart" Target="../charts/chart28.xml"/><Relationship Id="rId4" Type="http://schemas.openxmlformats.org/officeDocument/2006/relationships/image" Target="../media/image1.emf"/><Relationship Id="rId9" Type="http://schemas.openxmlformats.org/officeDocument/2006/relationships/chart" Target="../charts/chart18.xml"/><Relationship Id="rId14" Type="http://schemas.openxmlformats.org/officeDocument/2006/relationships/chart" Target="../charts/chart2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65.xml"/><Relationship Id="rId1" Type="http://schemas.openxmlformats.org/officeDocument/2006/relationships/tags" Target="../tags/tag34.xml"/><Relationship Id="rId5" Type="http://schemas.openxmlformats.org/officeDocument/2006/relationships/chart" Target="../charts/chart29.xm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8" Type="http://schemas.openxmlformats.org/officeDocument/2006/relationships/tags" Target="../tags/tag42.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image" Target="../media/image1.emf"/><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oleObject" Target="../embeddings/oleObject26.bin"/><Relationship Id="rId5" Type="http://schemas.openxmlformats.org/officeDocument/2006/relationships/tags" Target="../tags/tag39.xml"/><Relationship Id="rId10" Type="http://schemas.openxmlformats.org/officeDocument/2006/relationships/slideLayout" Target="../slideLayouts/slideLayout265.xml"/><Relationship Id="rId4" Type="http://schemas.openxmlformats.org/officeDocument/2006/relationships/tags" Target="../tags/tag38.xml"/><Relationship Id="rId9" Type="http://schemas.openxmlformats.org/officeDocument/2006/relationships/tags" Target="../tags/tag4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65.xml"/><Relationship Id="rId1" Type="http://schemas.openxmlformats.org/officeDocument/2006/relationships/tags" Target="../tags/tag44.xml"/><Relationship Id="rId4" Type="http://schemas.openxmlformats.org/officeDocument/2006/relationships/image" Target="../media/image1.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65.xml"/><Relationship Id="rId1" Type="http://schemas.openxmlformats.org/officeDocument/2006/relationships/tags" Target="../tags/tag45.xml"/><Relationship Id="rId5" Type="http://schemas.openxmlformats.org/officeDocument/2006/relationships/image" Target="../media/image50.png"/><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65.xml"/><Relationship Id="rId1" Type="http://schemas.openxmlformats.org/officeDocument/2006/relationships/tags" Target="../tags/tag49.xml"/><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oleObject" Target="../embeddings/oleObject30.bin"/><Relationship Id="rId7" Type="http://schemas.openxmlformats.org/officeDocument/2006/relationships/image" Target="../media/image61.png"/><Relationship Id="rId2" Type="http://schemas.openxmlformats.org/officeDocument/2006/relationships/slideLayout" Target="../slideLayouts/slideLayout30.xml"/><Relationship Id="rId1" Type="http://schemas.openxmlformats.org/officeDocument/2006/relationships/tags" Target="../tags/tag50.xml"/><Relationship Id="rId6" Type="http://schemas.openxmlformats.org/officeDocument/2006/relationships/image" Target="../media/image50.png"/><Relationship Id="rId5" Type="http://schemas.openxmlformats.org/officeDocument/2006/relationships/hyperlink" Target="https://www.ema.europa.eu/en/documents/assessment-report/emblaveo-epar-public-assessment-report_en.pdf" TargetMode="Externa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30.xml"/><Relationship Id="rId1" Type="http://schemas.openxmlformats.org/officeDocument/2006/relationships/tags" Target="../tags/tag14.xml"/><Relationship Id="rId5" Type="http://schemas.openxmlformats.org/officeDocument/2006/relationships/chart" Target="../charts/chart1.xml"/><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tags" Target="../tags/tag51.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30.xml"/><Relationship Id="rId1" Type="http://schemas.openxmlformats.org/officeDocument/2006/relationships/tags" Target="../tags/tag52.xml"/><Relationship Id="rId6" Type="http://schemas.openxmlformats.org/officeDocument/2006/relationships/hyperlink" Target="https://clinicaltrials.gov/ct2/show/NCT03580044" TargetMode="External"/><Relationship Id="rId5" Type="http://schemas.openxmlformats.org/officeDocument/2006/relationships/hyperlink" Target="https://clinicaltrials.gov/study/NCT01689207" TargetMode="Externa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3" Type="http://schemas.openxmlformats.org/officeDocument/2006/relationships/hyperlink" Target="https://classic.clinicaltrials.gov/ct2/show/NCT03329092" TargetMode="External"/><Relationship Id="rId2" Type="http://schemas.openxmlformats.org/officeDocument/2006/relationships/notesSlide" Target="../notesSlides/notesSlide7.xml"/><Relationship Id="rId1" Type="http://schemas.openxmlformats.org/officeDocument/2006/relationships/slideLayout" Target="../slideLayouts/slideLayout136.xml"/><Relationship Id="rId5" Type="http://schemas.openxmlformats.org/officeDocument/2006/relationships/hyperlink" Target="http://www.pfizer.com/news/press-release/press-release-detail/phase-3-studies-pfizers-novel-antibiotic-combination-offer" TargetMode="External"/><Relationship Id="rId4" Type="http://schemas.openxmlformats.org/officeDocument/2006/relationships/hyperlink" Target="https://classic.clinicaltrials.gov/ct2/show/NCT03580044"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6.xml"/></Relationships>
</file>

<file path=ppt/slides/_rels/slide38.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9.xml"/><Relationship Id="rId1" Type="http://schemas.openxmlformats.org/officeDocument/2006/relationships/slideLayout" Target="../slideLayouts/slideLayout136.xml"/></Relationships>
</file>

<file path=ppt/slides/_rels/slide39.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10.xml"/><Relationship Id="rId1" Type="http://schemas.openxmlformats.org/officeDocument/2006/relationships/slideLayout" Target="../slideLayouts/slideLayout136.xml"/><Relationship Id="rId5" Type="http://schemas.openxmlformats.org/officeDocument/2006/relationships/chart" Target="../charts/chart33.xml"/><Relationship Id="rId4" Type="http://schemas.openxmlformats.org/officeDocument/2006/relationships/chart" Target="../charts/chart3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30.xml"/><Relationship Id="rId1" Type="http://schemas.openxmlformats.org/officeDocument/2006/relationships/tags" Target="../tags/tag15.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chart" Target="../charts/chart34.xml"/><Relationship Id="rId1" Type="http://schemas.openxmlformats.org/officeDocument/2006/relationships/slideLayout" Target="../slideLayouts/slideLayout136.xml"/><Relationship Id="rId5" Type="http://schemas.openxmlformats.org/officeDocument/2006/relationships/chart" Target="../charts/chart37.xml"/><Relationship Id="rId4" Type="http://schemas.openxmlformats.org/officeDocument/2006/relationships/chart" Target="../charts/chart36.xml"/></Relationships>
</file>

<file path=ppt/slides/_rels/slide41.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tags" Target="../tags/tag65.xml"/><Relationship Id="rId18" Type="http://schemas.openxmlformats.org/officeDocument/2006/relationships/tags" Target="../tags/tag70.xml"/><Relationship Id="rId26" Type="http://schemas.openxmlformats.org/officeDocument/2006/relationships/image" Target="../media/image78.png"/><Relationship Id="rId3" Type="http://schemas.openxmlformats.org/officeDocument/2006/relationships/tags" Target="../tags/tag55.xml"/><Relationship Id="rId21" Type="http://schemas.openxmlformats.org/officeDocument/2006/relationships/tags" Target="../tags/tag73.xml"/><Relationship Id="rId7" Type="http://schemas.openxmlformats.org/officeDocument/2006/relationships/tags" Target="../tags/tag59.xml"/><Relationship Id="rId12" Type="http://schemas.openxmlformats.org/officeDocument/2006/relationships/tags" Target="../tags/tag64.xml"/><Relationship Id="rId17" Type="http://schemas.openxmlformats.org/officeDocument/2006/relationships/tags" Target="../tags/tag69.xml"/><Relationship Id="rId25" Type="http://schemas.openxmlformats.org/officeDocument/2006/relationships/chart" Target="../charts/chart38.xml"/><Relationship Id="rId2" Type="http://schemas.openxmlformats.org/officeDocument/2006/relationships/tags" Target="../tags/tag54.xml"/><Relationship Id="rId16" Type="http://schemas.openxmlformats.org/officeDocument/2006/relationships/tags" Target="../tags/tag68.xml"/><Relationship Id="rId20" Type="http://schemas.openxmlformats.org/officeDocument/2006/relationships/tags" Target="../tags/tag72.xml"/><Relationship Id="rId29" Type="http://schemas.openxmlformats.org/officeDocument/2006/relationships/image" Target="../media/image81.sv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tags" Target="../tags/tag63.xml"/><Relationship Id="rId24" Type="http://schemas.openxmlformats.org/officeDocument/2006/relationships/notesSlide" Target="../notesSlides/notesSlide11.xml"/><Relationship Id="rId5" Type="http://schemas.openxmlformats.org/officeDocument/2006/relationships/tags" Target="../tags/tag57.xml"/><Relationship Id="rId15" Type="http://schemas.openxmlformats.org/officeDocument/2006/relationships/tags" Target="../tags/tag67.xml"/><Relationship Id="rId23" Type="http://schemas.openxmlformats.org/officeDocument/2006/relationships/slideLayout" Target="../slideLayouts/slideLayout163.xml"/><Relationship Id="rId28" Type="http://schemas.openxmlformats.org/officeDocument/2006/relationships/image" Target="../media/image80.png"/><Relationship Id="rId10" Type="http://schemas.openxmlformats.org/officeDocument/2006/relationships/tags" Target="../tags/tag62.xml"/><Relationship Id="rId19" Type="http://schemas.openxmlformats.org/officeDocument/2006/relationships/tags" Target="../tags/tag71.xml"/><Relationship Id="rId31" Type="http://schemas.openxmlformats.org/officeDocument/2006/relationships/image" Target="../media/image83.svg"/><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tags" Target="../tags/tag66.xml"/><Relationship Id="rId22" Type="http://schemas.openxmlformats.org/officeDocument/2006/relationships/tags" Target="../tags/tag74.xml"/><Relationship Id="rId27" Type="http://schemas.openxmlformats.org/officeDocument/2006/relationships/image" Target="../media/image79.svg"/><Relationship Id="rId30" Type="http://schemas.openxmlformats.org/officeDocument/2006/relationships/image" Target="../media/image82.png"/></Relationships>
</file>

<file path=ppt/slides/_rels/slide4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tags" Target="../tags/tag77.xml"/><Relationship Id="rId7" Type="http://schemas.openxmlformats.org/officeDocument/2006/relationships/image" Target="../media/image84.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notesSlide" Target="../notesSlides/notesSlide12.xml"/><Relationship Id="rId5" Type="http://schemas.openxmlformats.org/officeDocument/2006/relationships/slideLayout" Target="../slideLayouts/slideLayout163.xml"/><Relationship Id="rId4" Type="http://schemas.openxmlformats.org/officeDocument/2006/relationships/tags" Target="../tags/tag78.xml"/></Relationships>
</file>

<file path=ppt/slides/_rels/slide4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2.png"/><Relationship Id="rId7" Type="http://schemas.openxmlformats.org/officeDocument/2006/relationships/image" Target="../media/image80.png"/><Relationship Id="rId2" Type="http://schemas.openxmlformats.org/officeDocument/2006/relationships/notesSlide" Target="../notesSlides/notesSlide13.xml"/><Relationship Id="rId1" Type="http://schemas.openxmlformats.org/officeDocument/2006/relationships/slideLayout" Target="../slideLayouts/slideLayout163.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3.svg"/><Relationship Id="rId9" Type="http://schemas.openxmlformats.org/officeDocument/2006/relationships/image" Target="../media/image89.em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57.xml"/><Relationship Id="rId1" Type="http://schemas.openxmlformats.org/officeDocument/2006/relationships/tags" Target="../tags/tag7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0.xml"/><Relationship Id="rId1" Type="http://schemas.openxmlformats.org/officeDocument/2006/relationships/tags" Target="../tags/tag80.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chart" Target="../charts/chart4.xml"/><Relationship Id="rId2" Type="http://schemas.openxmlformats.org/officeDocument/2006/relationships/slideLayout" Target="../slideLayouts/slideLayout30.xml"/><Relationship Id="rId1" Type="http://schemas.openxmlformats.org/officeDocument/2006/relationships/tags" Target="../tags/tag16.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0.xml"/><Relationship Id="rId1" Type="http://schemas.openxmlformats.org/officeDocument/2006/relationships/tags" Target="../tags/tag8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30.xml"/><Relationship Id="rId1" Type="http://schemas.openxmlformats.org/officeDocument/2006/relationships/tags" Target="../tags/tag17.xml"/><Relationship Id="rId5" Type="http://schemas.openxmlformats.org/officeDocument/2006/relationships/chart" Target="../charts/chart5.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30.xml"/><Relationship Id="rId1" Type="http://schemas.openxmlformats.org/officeDocument/2006/relationships/tags" Target="../tags/tag18.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50.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93976640-AA05-14F9-51B8-77EA8DEBF810}"/>
              </a:ext>
            </a:extLst>
          </p:cNvPr>
          <p:cNvGraphicFramePr>
            <a:graphicFrameLocks noChangeAspect="1"/>
          </p:cNvGraphicFramePr>
          <p:nvPr>
            <p:custDataLst>
              <p:tags r:id="rId1"/>
            </p:custDataLst>
            <p:extLst>
              <p:ext uri="{D42A27DB-BD31-4B8C-83A1-F6EECF244321}">
                <p14:modId xmlns:p14="http://schemas.microsoft.com/office/powerpoint/2010/main" val="27725842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84" imgH="486" progId="TCLayout.ActiveDocument.1">
                  <p:embed/>
                </p:oleObj>
              </mc:Choice>
              <mc:Fallback>
                <p:oleObj name="think-cell 幻灯片" r:id="rId4" imgW="484" imgH="486" progId="TCLayout.ActiveDocument.1">
                  <p:embed/>
                  <p:pic>
                    <p:nvPicPr>
                      <p:cNvPr id="2" name="think-cell data - do not delete" hidden="1">
                        <a:extLst>
                          <a:ext uri="{FF2B5EF4-FFF2-40B4-BE49-F238E27FC236}">
                            <a16:creationId xmlns:a16="http://schemas.microsoft.com/office/drawing/2014/main" id="{93976640-AA05-14F9-51B8-77EA8DEBF81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Title 9">
            <a:extLst>
              <a:ext uri="{FF2B5EF4-FFF2-40B4-BE49-F238E27FC236}">
                <a16:creationId xmlns:a16="http://schemas.microsoft.com/office/drawing/2014/main" id="{41932F32-99E0-1E82-699D-CE756021A5BE}"/>
              </a:ext>
            </a:extLst>
          </p:cNvPr>
          <p:cNvSpPr>
            <a:spLocks noGrp="1"/>
          </p:cNvSpPr>
          <p:nvPr>
            <p:ph type="ctrTitle"/>
          </p:nvPr>
        </p:nvSpPr>
        <p:spPr>
          <a:xfrm>
            <a:off x="1255847" y="2265988"/>
            <a:ext cx="9906416" cy="1239009"/>
          </a:xfrm>
        </p:spPr>
        <p:txBody>
          <a:bodyPr vert="horz">
            <a:normAutofit/>
          </a:bodyPr>
          <a:lstStyle/>
          <a:p>
            <a:pPr algn="ctr">
              <a:lnSpc>
                <a:spcPct val="150000"/>
              </a:lnSpc>
            </a:pPr>
            <a:r>
              <a:rPr lang="en-US" altLang="zh-CN" sz="4800" dirty="0">
                <a:latin typeface="+mn-lt"/>
                <a:ea typeface="+mn-ea"/>
                <a:cs typeface="+mn-ea"/>
                <a:sym typeface="+mn-lt"/>
              </a:rPr>
              <a:t>CRE</a:t>
            </a:r>
            <a:r>
              <a:rPr lang="zh-CN" altLang="en-US" sz="4800" dirty="0">
                <a:latin typeface="+mn-lt"/>
                <a:ea typeface="+mn-ea"/>
                <a:cs typeface="+mn-ea"/>
                <a:sym typeface="+mn-lt"/>
              </a:rPr>
              <a:t>感染治疗新突破</a:t>
            </a:r>
            <a:endParaRPr lang="en-GB" sz="3800" dirty="0">
              <a:latin typeface="+mn-lt"/>
              <a:ea typeface="+mn-ea"/>
              <a:cs typeface="+mn-ea"/>
              <a:sym typeface="+mn-lt"/>
            </a:endParaRPr>
          </a:p>
        </p:txBody>
      </p:sp>
    </p:spTree>
    <p:extLst>
      <p:ext uri="{BB962C8B-B14F-4D97-AF65-F5344CB8AC3E}">
        <p14:creationId xmlns:p14="http://schemas.microsoft.com/office/powerpoint/2010/main" val="2388028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57A21D3-F11B-8A1A-DA50-519CC36CDA17}"/>
              </a:ext>
            </a:extLst>
          </p:cNvPr>
          <p:cNvGraphicFramePr>
            <a:graphicFrameLocks noChangeAspect="1"/>
          </p:cNvGraphicFramePr>
          <p:nvPr>
            <p:custDataLst>
              <p:tags r:id="rId1"/>
            </p:custDataLst>
            <p:extLst>
              <p:ext uri="{D42A27DB-BD31-4B8C-83A1-F6EECF244321}">
                <p14:modId xmlns:p14="http://schemas.microsoft.com/office/powerpoint/2010/main" val="20982474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5" name="think-cell data - do not delete" hidden="1">
                        <a:extLst>
                          <a:ext uri="{FF2B5EF4-FFF2-40B4-BE49-F238E27FC236}">
                            <a16:creationId xmlns:a16="http://schemas.microsoft.com/office/drawing/2014/main" id="{A57A21D3-F11B-8A1A-DA50-519CC36CDA1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9E560A30-1DC5-DD18-AEB7-EDB2CF08E55E}"/>
              </a:ext>
            </a:extLst>
          </p:cNvPr>
          <p:cNvSpPr>
            <a:spLocks noGrp="1"/>
          </p:cNvSpPr>
          <p:nvPr>
            <p:ph type="sldNum" sz="quarter" idx="12"/>
          </p:nvPr>
        </p:nvSpPr>
        <p:spPr/>
        <p:txBody>
          <a:bodyPr/>
          <a:lstStyle/>
          <a:p>
            <a:fld id="{356548CD-5D4D-B04A-A769-B1AE8BE662B8}" type="slidenum">
              <a:rPr lang="es-MX" smtClean="0"/>
              <a:t>10</a:t>
            </a:fld>
            <a:endParaRPr lang="es-MX" dirty="0"/>
          </a:p>
        </p:txBody>
      </p:sp>
      <p:sp>
        <p:nvSpPr>
          <p:cNvPr id="6" name="矩形: 圆顶角 5">
            <a:extLst>
              <a:ext uri="{FF2B5EF4-FFF2-40B4-BE49-F238E27FC236}">
                <a16:creationId xmlns:a16="http://schemas.microsoft.com/office/drawing/2014/main" id="{AC3BE6EC-C170-31D7-98C5-4CC7CB5B7864}"/>
              </a:ext>
            </a:extLst>
          </p:cNvPr>
          <p:cNvSpPr/>
          <p:nvPr/>
        </p:nvSpPr>
        <p:spPr>
          <a:xfrm>
            <a:off x="1930709" y="1597918"/>
            <a:ext cx="8330582" cy="396000"/>
          </a:xfrm>
          <a:prstGeom prst="round2SameRect">
            <a:avLst>
              <a:gd name="adj1" fmla="val 32812"/>
              <a:gd name="adj2" fmla="val 0"/>
            </a:avLst>
          </a:prstGeom>
          <a:solidFill>
            <a:srgbClr val="000D45"/>
          </a:solidFill>
          <a:ln w="12700" cap="flat" cmpd="sng" algn="ctr">
            <a:no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MBL-CRE</a:t>
            </a:r>
            <a:r>
              <a:rPr kumimoji="0" lang="zh-CN" altLang="en-US" sz="16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不同类型感染患者的临床结局</a:t>
            </a:r>
          </a:p>
        </p:txBody>
      </p:sp>
      <p:sp>
        <p:nvSpPr>
          <p:cNvPr id="7" name="矩形: 圆角 6">
            <a:extLst>
              <a:ext uri="{FF2B5EF4-FFF2-40B4-BE49-F238E27FC236}">
                <a16:creationId xmlns:a16="http://schemas.microsoft.com/office/drawing/2014/main" id="{810F77E3-74D2-9D80-FD23-A97192C89512}"/>
              </a:ext>
            </a:extLst>
          </p:cNvPr>
          <p:cNvSpPr/>
          <p:nvPr/>
        </p:nvSpPr>
        <p:spPr>
          <a:xfrm>
            <a:off x="695325" y="1984962"/>
            <a:ext cx="10801352" cy="2995334"/>
          </a:xfrm>
          <a:prstGeom prst="roundRect">
            <a:avLst>
              <a:gd name="adj" fmla="val 2105"/>
            </a:avLst>
          </a:prstGeom>
          <a:solidFill>
            <a:sysClr val="window" lastClr="FFFFFF"/>
          </a:solidFill>
          <a:ln w="12700" cap="flat" cmpd="sng" algn="ctr">
            <a:solidFill>
              <a:srgbClr val="44546A">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outerShdw blurRad="50800" dist="850900" dir="5400000" algn="t" rotWithShape="0">
                  <a:prstClr val="black">
                    <a:alpha val="40000"/>
                  </a:prstClr>
                </a:outerShdw>
              </a:effectLst>
              <a:uLnTx/>
              <a:uFillTx/>
              <a:latin typeface="Pfizer Tomorrow" panose="02010503040201060303" pitchFamily="2" charset="0"/>
              <a:cs typeface="+mn-ea"/>
              <a:sym typeface="Pfizer Tomorrow" panose="02010503040201060303" pitchFamily="2" charset="0"/>
            </a:endParaRPr>
          </a:p>
        </p:txBody>
      </p:sp>
      <p:sp>
        <p:nvSpPr>
          <p:cNvPr id="8" name="标题 1">
            <a:extLst>
              <a:ext uri="{FF2B5EF4-FFF2-40B4-BE49-F238E27FC236}">
                <a16:creationId xmlns:a16="http://schemas.microsoft.com/office/drawing/2014/main" id="{552BAD8D-1FA3-54EF-A6E8-6E73F157A3D8}"/>
              </a:ext>
            </a:extLst>
          </p:cNvPr>
          <p:cNvSpPr txBox="1">
            <a:spLocks/>
          </p:cNvSpPr>
          <p:nvPr/>
        </p:nvSpPr>
        <p:spPr>
          <a:xfrm>
            <a:off x="838200" y="691707"/>
            <a:ext cx="10515600" cy="461665"/>
          </a:xfrm>
          <a:prstGeom prst="rect">
            <a:avLst/>
          </a:prstGeom>
        </p:spPr>
        <p:txBody>
          <a:bodyPr vert="horz" lIns="91440" tIns="45720" rIns="91440" bIns="45720" rtlCol="0" anchor="b" anchorCtr="0">
            <a:spAutoFit/>
          </a:bodyPr>
          <a:lstStyle>
            <a:lvl1pPr algn="ctr" defTabSz="914400" rtl="0" eaLnBrk="1" latinLnBrk="0" hangingPunct="1">
              <a:lnSpc>
                <a:spcPct val="100000"/>
              </a:lnSpc>
              <a:spcBef>
                <a:spcPct val="0"/>
              </a:spcBef>
              <a:buNone/>
              <a:defRPr sz="2400" b="1" kern="1200">
                <a:solidFill>
                  <a:schemeClr val="accent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latin typeface="Pfizer Tomorrow" panose="02010503040201060303" pitchFamily="2" charset="0"/>
                <a:sym typeface="Pfizer Tomorrow" panose="02010503040201060303" pitchFamily="2" charset="0"/>
              </a:rPr>
              <a:t>MBL-CRE</a:t>
            </a:r>
            <a:r>
              <a:rPr lang="zh-CN" altLang="en-US" dirty="0">
                <a:solidFill>
                  <a:schemeClr val="tx1"/>
                </a:solidFill>
                <a:latin typeface="Pfizer Tomorrow" panose="02010503040201060303" pitchFamily="2" charset="0"/>
                <a:sym typeface="Pfizer Tomorrow" panose="02010503040201060303" pitchFamily="2" charset="0"/>
              </a:rPr>
              <a:t>感染死亡率高，其中</a:t>
            </a:r>
            <a:r>
              <a:rPr lang="en-US" altLang="zh-CN" dirty="0">
                <a:solidFill>
                  <a:schemeClr val="tx1"/>
                </a:solidFill>
                <a:latin typeface="Pfizer Tomorrow" panose="02010503040201060303" pitchFamily="2" charset="0"/>
                <a:sym typeface="Pfizer Tomorrow" panose="02010503040201060303" pitchFamily="2" charset="0"/>
              </a:rPr>
              <a:t>HAP/VAP</a:t>
            </a:r>
            <a:r>
              <a:rPr lang="zh-CN" altLang="en-US" dirty="0">
                <a:solidFill>
                  <a:schemeClr val="tx1"/>
                </a:solidFill>
                <a:latin typeface="Pfizer Tomorrow" panose="02010503040201060303" pitchFamily="2" charset="0"/>
                <a:sym typeface="Pfizer Tomorrow" panose="02010503040201060303" pitchFamily="2" charset="0"/>
              </a:rPr>
              <a:t>死亡率高达</a:t>
            </a:r>
            <a:r>
              <a:rPr lang="en-US" altLang="zh-CN" dirty="0">
                <a:solidFill>
                  <a:schemeClr val="tx1"/>
                </a:solidFill>
                <a:latin typeface="Pfizer Tomorrow" panose="02010503040201060303" pitchFamily="2" charset="0"/>
                <a:sym typeface="Pfizer Tomorrow" panose="02010503040201060303" pitchFamily="2" charset="0"/>
              </a:rPr>
              <a:t>41.7%</a:t>
            </a:r>
            <a:r>
              <a:rPr lang="zh-CN" altLang="en-US" dirty="0">
                <a:solidFill>
                  <a:schemeClr val="tx1"/>
                </a:solidFill>
                <a:latin typeface="Pfizer Tomorrow" panose="02010503040201060303" pitchFamily="2" charset="0"/>
                <a:sym typeface="Pfizer Tomorrow" panose="02010503040201060303" pitchFamily="2" charset="0"/>
              </a:rPr>
              <a:t>，不容小觑</a:t>
            </a:r>
          </a:p>
        </p:txBody>
      </p:sp>
      <p:sp>
        <p:nvSpPr>
          <p:cNvPr id="9" name="文本框 8">
            <a:extLst>
              <a:ext uri="{FF2B5EF4-FFF2-40B4-BE49-F238E27FC236}">
                <a16:creationId xmlns:a16="http://schemas.microsoft.com/office/drawing/2014/main" id="{829DE321-C1FD-8A18-89E0-B12C7E3F9E51}"/>
              </a:ext>
            </a:extLst>
          </p:cNvPr>
          <p:cNvSpPr txBox="1"/>
          <p:nvPr/>
        </p:nvSpPr>
        <p:spPr>
          <a:xfrm>
            <a:off x="1708785" y="6275227"/>
            <a:ext cx="8129073" cy="215444"/>
          </a:xfrm>
          <a:prstGeom prst="rect">
            <a:avLst/>
          </a:prstGeom>
          <a:noFill/>
          <a:ln w="12700" cap="flat">
            <a:noFill/>
            <a:miter lim="400000"/>
          </a:ln>
          <a:effectLst/>
          <a:sp3d/>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effectLst/>
                <a:uLnTx/>
                <a:uFillTx/>
                <a:latin typeface="Pfizer Tomorrow" panose="02010503040201060303" pitchFamily="2" charset="0"/>
                <a:cs typeface="+mn-ea"/>
                <a:sym typeface="Pfizer Tomorrow" panose="02010503040201060303" pitchFamily="2" charset="0"/>
              </a:rPr>
              <a:t>Falcone M, et al. Clinical Infectious Diseases. 2024 May 15;78(5):1111-1119.</a:t>
            </a:r>
          </a:p>
        </p:txBody>
      </p:sp>
      <p:sp>
        <p:nvSpPr>
          <p:cNvPr id="10" name="文本框 9">
            <a:extLst>
              <a:ext uri="{FF2B5EF4-FFF2-40B4-BE49-F238E27FC236}">
                <a16:creationId xmlns:a16="http://schemas.microsoft.com/office/drawing/2014/main" id="{B04786FF-6060-89A2-C2F1-AD4FB7532C73}"/>
              </a:ext>
            </a:extLst>
          </p:cNvPr>
          <p:cNvSpPr txBox="1"/>
          <p:nvPr/>
        </p:nvSpPr>
        <p:spPr>
          <a:xfrm>
            <a:off x="657216" y="5303048"/>
            <a:ext cx="10801351" cy="823239"/>
          </a:xfrm>
          <a:prstGeom prst="rect">
            <a:avLst/>
          </a:prstGeom>
          <a:noFill/>
        </p:spPr>
        <p:txBody>
          <a:bodyPr wrap="square" rtlCol="0">
            <a:spAutoFit/>
          </a:bodyPr>
          <a:lstStyle>
            <a:defPPr>
              <a:defRPr lang="zh-CN"/>
            </a:defPPr>
            <a:lvl1pPr algn="r">
              <a:lnSpc>
                <a:spcPct val="120000"/>
              </a:lnSpc>
              <a:defRPr sz="800" b="0" i="0">
                <a:solidFill>
                  <a:schemeClr val="bg1">
                    <a:lumMod val="50000"/>
                  </a:schemeClr>
                </a:solidFill>
                <a:effectLst/>
                <a:cs typeface="+mn-ea"/>
              </a:defRPr>
            </a:lvl1pPr>
          </a:lstStyle>
          <a:p>
            <a:pPr algn="l">
              <a:lnSpc>
                <a:spcPct val="110000"/>
              </a:lnSpc>
              <a:defRPr/>
            </a:pP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一项前瞻性观察研究，纳入比萨大学医院</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2019</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年</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1</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月至</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2020</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年</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10</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月的</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343 </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名患者产</a:t>
            </a:r>
            <a:r>
              <a:rPr lang="en-US" altLang="zh-CN" sz="1100" kern="0" dirty="0" err="1">
                <a:solidFill>
                  <a:prstClr val="black">
                    <a:lumMod val="75000"/>
                    <a:lumOff val="25000"/>
                  </a:prstClr>
                </a:solidFill>
                <a:latin typeface="Pfizer Tomorrow" panose="02010503040201060303" pitchFamily="2" charset="0"/>
                <a:sym typeface="Pfizer Tomorrow" panose="02010503040201060303" pitchFamily="2" charset="0"/>
              </a:rPr>
              <a:t>MBL</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的肠杆菌目细菌感染患者，包括</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15</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名产</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VIM</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和</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328</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名产</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NDM</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的</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感染患者。其中</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199</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例（</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58%</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）为血流感染，</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 60</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例（</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17.5%</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）为</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医院获得性肺炎或呼吸机相关性肺炎，</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60</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例（</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17.5%</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）为复杂性尿路感染，</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13</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例（</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3.8%</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）为腹腔感染，</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11</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例（</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3.2%</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）为皮肤及软组织感染。</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343</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例患者的治疗方案分别是</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32</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例未接受抗菌治疗，</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215</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例（</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62.7%</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）接受头孢他啶</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阿维巴坦联合氨曲南治疗，</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33</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例（</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9.6%</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）接受含头孢地尔方案，</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26</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例（</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7.6%</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）接受含多黏菌素</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E</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方案，</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37</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例（</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10.8%</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）接受其他类别的抗菌药物治疗。主要结局指标是 </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30 </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天死亡率。</a:t>
            </a:r>
          </a:p>
        </p:txBody>
      </p:sp>
      <p:graphicFrame>
        <p:nvGraphicFramePr>
          <p:cNvPr id="11" name="Chart 29">
            <a:extLst>
              <a:ext uri="{FF2B5EF4-FFF2-40B4-BE49-F238E27FC236}">
                <a16:creationId xmlns:a16="http://schemas.microsoft.com/office/drawing/2014/main" id="{9E8D6D82-4105-8EBF-AD4A-ED9DBFF8D42C}"/>
              </a:ext>
            </a:extLst>
          </p:cNvPr>
          <p:cNvGraphicFramePr/>
          <p:nvPr>
            <p:extLst>
              <p:ext uri="{D42A27DB-BD31-4B8C-83A1-F6EECF244321}">
                <p14:modId xmlns:p14="http://schemas.microsoft.com/office/powerpoint/2010/main" val="1728838889"/>
              </p:ext>
            </p:extLst>
          </p:nvPr>
        </p:nvGraphicFramePr>
        <p:xfrm>
          <a:off x="784752" y="2113233"/>
          <a:ext cx="10397598" cy="2992167"/>
        </p:xfrm>
        <a:graphic>
          <a:graphicData uri="http://schemas.openxmlformats.org/drawingml/2006/chart">
            <c:chart xmlns:c="http://schemas.openxmlformats.org/drawingml/2006/chart" xmlns:r="http://schemas.openxmlformats.org/officeDocument/2006/relationships" r:id="rId5"/>
          </a:graphicData>
        </a:graphic>
      </p:graphicFrame>
      <p:sp>
        <p:nvSpPr>
          <p:cNvPr id="13" name="文本框 12">
            <a:extLst>
              <a:ext uri="{FF2B5EF4-FFF2-40B4-BE49-F238E27FC236}">
                <a16:creationId xmlns:a16="http://schemas.microsoft.com/office/drawing/2014/main" id="{35DFD3FF-538B-2B9E-968E-AE92B6D96610}"/>
              </a:ext>
            </a:extLst>
          </p:cNvPr>
          <p:cNvSpPr txBox="1"/>
          <p:nvPr/>
        </p:nvSpPr>
        <p:spPr>
          <a:xfrm>
            <a:off x="656546" y="5053730"/>
            <a:ext cx="9266499" cy="261610"/>
          </a:xfrm>
          <a:prstGeom prst="rect">
            <a:avLst/>
          </a:prstGeom>
          <a:noFill/>
        </p:spPr>
        <p:txBody>
          <a:bodyPr wrap="square">
            <a:spAutoFit/>
          </a:bodyPr>
          <a:lstStyle/>
          <a:p>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：碳青霉烯类耐药肠杆菌目细菌；</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MBL</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：金属</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ß-</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内酰胺酶；</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HAP</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：医院获得性肺炎；</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 VAP</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：呼吸机相关性肺炎；</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BSI</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：血流感染；</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UTI</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：尿路感染；</a:t>
            </a:r>
          </a:p>
        </p:txBody>
      </p:sp>
    </p:spTree>
    <p:extLst>
      <p:ext uri="{BB962C8B-B14F-4D97-AF65-F5344CB8AC3E}">
        <p14:creationId xmlns:p14="http://schemas.microsoft.com/office/powerpoint/2010/main" val="3252045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9E0EF-672C-AC9A-902C-92611C87EA4A}"/>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32754DF-6594-ADD6-4467-4B7FA7D30A14}"/>
              </a:ext>
            </a:extLst>
          </p:cNvPr>
          <p:cNvSpPr>
            <a:spLocks noGrp="1"/>
          </p:cNvSpPr>
          <p:nvPr>
            <p:ph type="sldNum" sz="quarter" idx="12"/>
          </p:nvPr>
        </p:nvSpPr>
        <p:spPr/>
        <p:txBody>
          <a:bodyPr/>
          <a:lstStyle/>
          <a:p>
            <a:fld id="{356548CD-5D4D-B04A-A769-B1AE8BE662B8}" type="slidenum">
              <a:rPr lang="es-MX" smtClean="0">
                <a:latin typeface="+mn-lt"/>
                <a:ea typeface="+mn-ea"/>
                <a:cs typeface="+mn-ea"/>
                <a:sym typeface="+mn-lt"/>
              </a:rPr>
              <a:t>11</a:t>
            </a:fld>
            <a:endParaRPr lang="es-MX" dirty="0">
              <a:latin typeface="+mn-lt"/>
              <a:ea typeface="+mn-ea"/>
              <a:cs typeface="+mn-ea"/>
              <a:sym typeface="+mn-lt"/>
            </a:endParaRPr>
          </a:p>
        </p:txBody>
      </p:sp>
      <p:sp>
        <p:nvSpPr>
          <p:cNvPr id="4" name="标题 3">
            <a:extLst>
              <a:ext uri="{FF2B5EF4-FFF2-40B4-BE49-F238E27FC236}">
                <a16:creationId xmlns:a16="http://schemas.microsoft.com/office/drawing/2014/main" id="{4F843C98-7171-E1BD-2509-05FA65AC842B}"/>
              </a:ext>
            </a:extLst>
          </p:cNvPr>
          <p:cNvSpPr>
            <a:spLocks noGrp="1"/>
          </p:cNvSpPr>
          <p:nvPr>
            <p:ph type="title"/>
          </p:nvPr>
        </p:nvSpPr>
        <p:spPr>
          <a:xfrm>
            <a:off x="453887" y="256479"/>
            <a:ext cx="10623085" cy="868522"/>
          </a:xfrm>
        </p:spPr>
        <p:txBody>
          <a:bodyPr/>
          <a:lstStyle/>
          <a:p>
            <a:pPr>
              <a:lnSpc>
                <a:spcPct val="100000"/>
              </a:lnSpc>
            </a:pPr>
            <a:r>
              <a:rPr lang="zh-CN" altLang="en-US">
                <a:latin typeface="+mn-lt"/>
                <a:ea typeface="+mn-ea"/>
                <a:cs typeface="+mn-ea"/>
                <a:sym typeface="+mn-lt"/>
              </a:rPr>
              <a:t>中国回顾性研究结果显示：</a:t>
            </a:r>
            <a:br>
              <a:rPr lang="en-US" altLang="zh-CN">
                <a:latin typeface="+mn-lt"/>
                <a:ea typeface="+mn-ea"/>
                <a:cs typeface="+mn-ea"/>
                <a:sym typeface="+mn-lt"/>
              </a:rPr>
            </a:br>
            <a:r>
              <a:rPr lang="zh-CN" altLang="en-US">
                <a:latin typeface="+mn-lt"/>
                <a:ea typeface="+mn-ea"/>
                <a:cs typeface="+mn-ea"/>
                <a:sym typeface="+mn-lt"/>
              </a:rPr>
              <a:t>产</a:t>
            </a:r>
            <a:r>
              <a:rPr lang="en-US" altLang="zh-CN">
                <a:latin typeface="+mn-lt"/>
                <a:ea typeface="+mn-ea"/>
                <a:cs typeface="+mn-ea"/>
                <a:sym typeface="+mn-lt"/>
              </a:rPr>
              <a:t>KPC+MBL</a:t>
            </a:r>
            <a:r>
              <a:rPr lang="zh-CN" altLang="en-US">
                <a:latin typeface="+mn-lt"/>
                <a:ea typeface="+mn-ea"/>
                <a:cs typeface="+mn-ea"/>
                <a:sym typeface="+mn-lt"/>
              </a:rPr>
              <a:t>的</a:t>
            </a:r>
            <a:r>
              <a:rPr lang="en-US" altLang="zh-CN">
                <a:latin typeface="+mn-lt"/>
                <a:ea typeface="+mn-ea"/>
                <a:cs typeface="+mn-ea"/>
                <a:sym typeface="+mn-lt"/>
              </a:rPr>
              <a:t>CRKP</a:t>
            </a:r>
            <a:r>
              <a:rPr lang="zh-CN" altLang="en-US">
                <a:latin typeface="+mn-lt"/>
                <a:ea typeface="+mn-ea"/>
                <a:cs typeface="+mn-ea"/>
                <a:sym typeface="+mn-lt"/>
              </a:rPr>
              <a:t>所致</a:t>
            </a:r>
            <a:r>
              <a:rPr lang="en-US" altLang="zh-CN">
                <a:latin typeface="+mn-lt"/>
                <a:ea typeface="+mn-ea"/>
                <a:cs typeface="+mn-ea"/>
                <a:sym typeface="+mn-lt"/>
              </a:rPr>
              <a:t>BSI</a:t>
            </a:r>
            <a:r>
              <a:rPr lang="zh-CN" altLang="en-US">
                <a:latin typeface="+mn-lt"/>
                <a:ea typeface="+mn-ea"/>
                <a:cs typeface="+mn-ea"/>
                <a:sym typeface="+mn-lt"/>
              </a:rPr>
              <a:t>的</a:t>
            </a:r>
            <a:r>
              <a:rPr lang="en-US" altLang="zh-CN">
                <a:latin typeface="+mn-lt"/>
                <a:ea typeface="+mn-ea"/>
                <a:cs typeface="+mn-ea"/>
                <a:sym typeface="+mn-lt"/>
              </a:rPr>
              <a:t>30</a:t>
            </a:r>
            <a:r>
              <a:rPr lang="zh-CN" altLang="en-US">
                <a:latin typeface="+mn-lt"/>
                <a:ea typeface="+mn-ea"/>
                <a:cs typeface="+mn-ea"/>
                <a:sym typeface="+mn-lt"/>
              </a:rPr>
              <a:t>天死亡率较产</a:t>
            </a:r>
            <a:r>
              <a:rPr lang="en-US" altLang="zh-CN">
                <a:latin typeface="+mn-lt"/>
                <a:ea typeface="+mn-ea"/>
                <a:cs typeface="+mn-ea"/>
                <a:sym typeface="+mn-lt"/>
              </a:rPr>
              <a:t>KPC</a:t>
            </a:r>
            <a:r>
              <a:rPr lang="zh-CN" altLang="en-US">
                <a:latin typeface="+mn-lt"/>
                <a:ea typeface="+mn-ea"/>
                <a:cs typeface="+mn-ea"/>
                <a:sym typeface="+mn-lt"/>
              </a:rPr>
              <a:t>的</a:t>
            </a:r>
            <a:r>
              <a:rPr lang="en-US" altLang="zh-CN">
                <a:latin typeface="+mn-lt"/>
                <a:ea typeface="+mn-ea"/>
                <a:cs typeface="+mn-ea"/>
                <a:sym typeface="+mn-lt"/>
              </a:rPr>
              <a:t>CRKP</a:t>
            </a:r>
            <a:r>
              <a:rPr lang="zh-CN" altLang="en-US">
                <a:latin typeface="+mn-lt"/>
                <a:ea typeface="+mn-ea"/>
                <a:cs typeface="+mn-ea"/>
                <a:sym typeface="+mn-lt"/>
              </a:rPr>
              <a:t>高</a:t>
            </a:r>
            <a:r>
              <a:rPr lang="en-US" altLang="zh-CN">
                <a:latin typeface="+mn-lt"/>
                <a:ea typeface="+mn-ea"/>
                <a:cs typeface="+mn-ea"/>
                <a:sym typeface="+mn-lt"/>
              </a:rPr>
              <a:t>23.5%</a:t>
            </a:r>
          </a:p>
        </p:txBody>
      </p:sp>
      <p:sp>
        <p:nvSpPr>
          <p:cNvPr id="139" name="文本框 138">
            <a:extLst>
              <a:ext uri="{FF2B5EF4-FFF2-40B4-BE49-F238E27FC236}">
                <a16:creationId xmlns:a16="http://schemas.microsoft.com/office/drawing/2014/main" id="{6A61CF01-D9C0-9E8A-7847-1294A9C268B6}"/>
              </a:ext>
            </a:extLst>
          </p:cNvPr>
          <p:cNvSpPr txBox="1"/>
          <p:nvPr/>
        </p:nvSpPr>
        <p:spPr>
          <a:xfrm>
            <a:off x="1744207" y="6215468"/>
            <a:ext cx="6096000" cy="215444"/>
          </a:xfrm>
          <a:prstGeom prst="rect">
            <a:avLst/>
          </a:prstGeom>
          <a:noFill/>
        </p:spPr>
        <p:txBody>
          <a:bodyPr wrap="square">
            <a:spAutoFit/>
          </a:bodyPr>
          <a:lstStyle>
            <a:defPPr>
              <a:defRPr lang="en-US"/>
            </a:defPPr>
            <a:lvl1pPr defTabSz="227330" fontAlgn="base">
              <a:spcBef>
                <a:spcPct val="0"/>
              </a:spcBef>
              <a:spcAft>
                <a:spcPct val="0"/>
              </a:spcAft>
              <a:defRPr sz="800">
                <a:solidFill>
                  <a:schemeClr val="tx1">
                    <a:lumMod val="95000"/>
                    <a:lumOff val="5000"/>
                  </a:schemeClr>
                </a:solidFill>
                <a:latin typeface="Arial"/>
                <a:ea typeface="Microsoft YaHei"/>
              </a:defRPr>
            </a:lvl1pPr>
          </a:lstStyle>
          <a:p>
            <a:pPr lvl="0" defTabSz="914400" fontAlgn="auto">
              <a:spcBef>
                <a:spcPts val="0"/>
              </a:spcBef>
              <a:spcAft>
                <a:spcPts val="0"/>
              </a:spcAft>
              <a:defRPr/>
            </a:pPr>
            <a:r>
              <a:rPr lang="fr-FR" altLang="zh-CN" kern="0" dirty="0">
                <a:solidFill>
                  <a:prstClr val="black">
                    <a:lumMod val="50000"/>
                    <a:lumOff val="50000"/>
                  </a:prstClr>
                </a:solidFill>
                <a:latin typeface="+mn-lt"/>
                <a:ea typeface="+mn-ea"/>
                <a:cs typeface="+mn-ea"/>
                <a:sym typeface="+mn-lt"/>
              </a:rPr>
              <a:t>Li J,  et al.  Infect Drug Resist. 2024 May 2;17:1685-1697.</a:t>
            </a:r>
          </a:p>
        </p:txBody>
      </p:sp>
      <p:sp>
        <p:nvSpPr>
          <p:cNvPr id="18" name="矩形: 圆顶角 17">
            <a:extLst>
              <a:ext uri="{FF2B5EF4-FFF2-40B4-BE49-F238E27FC236}">
                <a16:creationId xmlns:a16="http://schemas.microsoft.com/office/drawing/2014/main" id="{D5632DF7-42A1-F1F8-6299-FC137F10CF07}"/>
              </a:ext>
            </a:extLst>
          </p:cNvPr>
          <p:cNvSpPr/>
          <p:nvPr/>
        </p:nvSpPr>
        <p:spPr>
          <a:xfrm>
            <a:off x="2032421" y="2045695"/>
            <a:ext cx="8330582" cy="396000"/>
          </a:xfrm>
          <a:prstGeom prst="round2SameRect">
            <a:avLst>
              <a:gd name="adj1" fmla="val 32812"/>
              <a:gd name="adj2" fmla="val 0"/>
            </a:avLst>
          </a:prstGeom>
          <a:solidFill>
            <a:srgbClr val="000D45"/>
          </a:solidFill>
          <a:ln w="12700" cap="flat" cmpd="sng" algn="ctr">
            <a:noFill/>
            <a:prstDash val="solid"/>
            <a:miter lim="800000"/>
          </a:ln>
          <a:effectLst/>
        </p:spPr>
        <p:txBody>
          <a:bodyPr tIns="0" rtlCol="0" anchor="ctr"/>
          <a:lstStyle/>
          <a:p>
            <a:pPr algn="ctr">
              <a:defRPr/>
            </a:pPr>
            <a:r>
              <a:rPr lang="zh-CN" altLang="en-US" sz="1600" b="1" kern="0" dirty="0">
                <a:solidFill>
                  <a:schemeClr val="bg1"/>
                </a:solidFill>
                <a:cs typeface="+mn-ea"/>
                <a:sym typeface="+mn-lt"/>
              </a:rPr>
              <a:t>产</a:t>
            </a:r>
            <a:r>
              <a:rPr lang="en-US" altLang="zh-CN" sz="1600" b="1" kern="0" dirty="0">
                <a:solidFill>
                  <a:schemeClr val="bg1"/>
                </a:solidFill>
                <a:cs typeface="+mn-ea"/>
                <a:sym typeface="+mn-lt"/>
              </a:rPr>
              <a:t>KPC+NDM</a:t>
            </a:r>
            <a:r>
              <a:rPr lang="zh-CN" altLang="en-US" sz="1600" b="1" kern="0" dirty="0">
                <a:solidFill>
                  <a:schemeClr val="bg1"/>
                </a:solidFill>
                <a:cs typeface="+mn-ea"/>
                <a:sym typeface="+mn-lt"/>
              </a:rPr>
              <a:t>的</a:t>
            </a:r>
            <a:r>
              <a:rPr lang="en-US" altLang="zh-CN" sz="1600" b="1" kern="0" dirty="0">
                <a:solidFill>
                  <a:schemeClr val="bg1"/>
                </a:solidFill>
                <a:cs typeface="+mn-ea"/>
                <a:sym typeface="+mn-lt"/>
              </a:rPr>
              <a:t>CRKP</a:t>
            </a:r>
            <a:r>
              <a:rPr lang="zh-CN" altLang="en-US" sz="1600" b="1" kern="0" dirty="0">
                <a:solidFill>
                  <a:schemeClr val="bg1"/>
                </a:solidFill>
                <a:cs typeface="+mn-ea"/>
                <a:sym typeface="+mn-lt"/>
              </a:rPr>
              <a:t>与产</a:t>
            </a:r>
            <a:r>
              <a:rPr lang="en-US" altLang="zh-CN" sz="1600" b="1" kern="0" dirty="0">
                <a:solidFill>
                  <a:schemeClr val="bg1"/>
                </a:solidFill>
                <a:cs typeface="+mn-ea"/>
                <a:sym typeface="+mn-lt"/>
              </a:rPr>
              <a:t>KPC</a:t>
            </a:r>
            <a:r>
              <a:rPr lang="zh-CN" altLang="en-US" sz="1600" b="1" kern="0" dirty="0">
                <a:solidFill>
                  <a:schemeClr val="bg1"/>
                </a:solidFill>
                <a:cs typeface="+mn-ea"/>
                <a:sym typeface="+mn-lt"/>
              </a:rPr>
              <a:t>的</a:t>
            </a:r>
            <a:r>
              <a:rPr lang="en-US" altLang="zh-CN" sz="1600" b="1" kern="0" dirty="0">
                <a:solidFill>
                  <a:schemeClr val="bg1"/>
                </a:solidFill>
                <a:cs typeface="+mn-ea"/>
                <a:sym typeface="+mn-lt"/>
              </a:rPr>
              <a:t>CRKP</a:t>
            </a:r>
            <a:r>
              <a:rPr lang="zh-CN" altLang="en-US" sz="1600" b="1" kern="0" dirty="0">
                <a:solidFill>
                  <a:schemeClr val="bg1"/>
                </a:solidFill>
                <a:cs typeface="+mn-ea"/>
                <a:sym typeface="+mn-lt"/>
              </a:rPr>
              <a:t>所致</a:t>
            </a:r>
            <a:r>
              <a:rPr lang="en-US" altLang="zh-CN" sz="1600" b="1" kern="0" dirty="0">
                <a:solidFill>
                  <a:schemeClr val="bg1"/>
                </a:solidFill>
                <a:cs typeface="+mn-ea"/>
                <a:sym typeface="+mn-lt"/>
              </a:rPr>
              <a:t>BSI</a:t>
            </a:r>
            <a:r>
              <a:rPr lang="zh-CN" altLang="en-US" sz="1600" b="1" kern="0" dirty="0">
                <a:solidFill>
                  <a:schemeClr val="bg1"/>
                </a:solidFill>
                <a:cs typeface="+mn-ea"/>
                <a:sym typeface="+mn-lt"/>
              </a:rPr>
              <a:t>患者临床结局</a:t>
            </a:r>
          </a:p>
        </p:txBody>
      </p:sp>
      <p:sp>
        <p:nvSpPr>
          <p:cNvPr id="19" name="矩形: 圆角 18">
            <a:extLst>
              <a:ext uri="{FF2B5EF4-FFF2-40B4-BE49-F238E27FC236}">
                <a16:creationId xmlns:a16="http://schemas.microsoft.com/office/drawing/2014/main" id="{ADCFE742-E803-9FDD-0E4D-515A48DA8522}"/>
              </a:ext>
            </a:extLst>
          </p:cNvPr>
          <p:cNvSpPr/>
          <p:nvPr/>
        </p:nvSpPr>
        <p:spPr>
          <a:xfrm>
            <a:off x="968487" y="2435634"/>
            <a:ext cx="10458452" cy="2680490"/>
          </a:xfrm>
          <a:prstGeom prst="roundRect">
            <a:avLst>
              <a:gd name="adj" fmla="val 2105"/>
            </a:avLst>
          </a:prstGeom>
          <a:solidFill>
            <a:sysClr val="window" lastClr="FFFFFF"/>
          </a:solidFill>
          <a:ln w="12700" cap="flat" cmpd="sng" algn="ctr">
            <a:solidFill>
              <a:srgbClr val="44546A">
                <a:alpha val="50000"/>
              </a:srgbClr>
            </a:solidFill>
            <a:prstDash val="solid"/>
            <a:miter lim="800000"/>
          </a:ln>
          <a:effectLst/>
        </p:spPr>
        <p:txBody>
          <a:bodyPr rtlCol="0" anchor="ctr"/>
          <a:lstStyle/>
          <a:p>
            <a:pPr algn="ctr">
              <a:defRPr/>
            </a:pPr>
            <a:endParaRPr lang="zh-CN" altLang="en-US" kern="0" dirty="0">
              <a:solidFill>
                <a:prstClr val="white"/>
              </a:solidFill>
              <a:effectLst>
                <a:outerShdw blurRad="50800" dist="850900" dir="5400000" algn="t" rotWithShape="0">
                  <a:prstClr val="black">
                    <a:alpha val="40000"/>
                  </a:prstClr>
                </a:outerShdw>
              </a:effectLst>
              <a:cs typeface="+mn-ea"/>
              <a:sym typeface="+mn-lt"/>
            </a:endParaRPr>
          </a:p>
        </p:txBody>
      </p:sp>
      <p:sp>
        <p:nvSpPr>
          <p:cNvPr id="20" name="文本框 19">
            <a:extLst>
              <a:ext uri="{FF2B5EF4-FFF2-40B4-BE49-F238E27FC236}">
                <a16:creationId xmlns:a16="http://schemas.microsoft.com/office/drawing/2014/main" id="{2C7D9D94-E7B2-A60F-15FA-B4D27B9F2E65}"/>
              </a:ext>
            </a:extLst>
          </p:cNvPr>
          <p:cNvSpPr txBox="1"/>
          <p:nvPr/>
        </p:nvSpPr>
        <p:spPr>
          <a:xfrm>
            <a:off x="964655" y="5155993"/>
            <a:ext cx="10458452" cy="435440"/>
          </a:xfrm>
          <a:prstGeom prst="rect">
            <a:avLst/>
          </a:prstGeom>
          <a:noFill/>
        </p:spPr>
        <p:txBody>
          <a:bodyPr wrap="square" rtlCol="0">
            <a:spAutoFit/>
          </a:bodyPr>
          <a:lstStyle>
            <a:defPPr>
              <a:defRPr lang="zh-CN"/>
            </a:defPPr>
            <a:lvl1pPr algn="r">
              <a:lnSpc>
                <a:spcPct val="120000"/>
              </a:lnSpc>
              <a:defRPr sz="800" b="0" i="0">
                <a:solidFill>
                  <a:schemeClr val="bg1">
                    <a:lumMod val="50000"/>
                  </a:schemeClr>
                </a:solidFill>
                <a:effectLst/>
                <a:cs typeface="+mn-ea"/>
              </a:defRPr>
            </a:lvl1pPr>
          </a:lstStyle>
          <a:p>
            <a:pPr algn="just">
              <a:lnSpc>
                <a:spcPct val="110000"/>
              </a:lnSpc>
              <a:defRPr/>
            </a:pPr>
            <a:r>
              <a:rPr lang="zh-CN" altLang="en-US" sz="1000" kern="0" dirty="0">
                <a:solidFill>
                  <a:schemeClr val="tx1">
                    <a:lumMod val="75000"/>
                    <a:lumOff val="25000"/>
                  </a:schemeClr>
                </a:solidFill>
                <a:sym typeface="+mn-lt"/>
              </a:rPr>
              <a:t>一项回顾性研究纳入</a:t>
            </a:r>
            <a:r>
              <a:rPr lang="en-US" altLang="zh-CN" sz="1000" kern="0" dirty="0">
                <a:solidFill>
                  <a:schemeClr val="tx1">
                    <a:lumMod val="75000"/>
                    <a:lumOff val="25000"/>
                  </a:schemeClr>
                </a:solidFill>
                <a:sym typeface="+mn-lt"/>
              </a:rPr>
              <a:t>2020</a:t>
            </a:r>
            <a:r>
              <a:rPr lang="zh-CN" altLang="en-US" sz="1000" kern="0" dirty="0">
                <a:solidFill>
                  <a:schemeClr val="tx1">
                    <a:lumMod val="75000"/>
                    <a:lumOff val="25000"/>
                  </a:schemeClr>
                </a:solidFill>
                <a:sym typeface="+mn-lt"/>
              </a:rPr>
              <a:t>年</a:t>
            </a:r>
            <a:r>
              <a:rPr lang="en-US" altLang="zh-CN" sz="1000" kern="0" dirty="0">
                <a:solidFill>
                  <a:schemeClr val="tx1">
                    <a:lumMod val="75000"/>
                    <a:lumOff val="25000"/>
                  </a:schemeClr>
                </a:solidFill>
                <a:sym typeface="+mn-lt"/>
              </a:rPr>
              <a:t>1</a:t>
            </a:r>
            <a:r>
              <a:rPr lang="zh-CN" altLang="en-US" sz="1000" kern="0" dirty="0">
                <a:solidFill>
                  <a:schemeClr val="tx1">
                    <a:lumMod val="75000"/>
                    <a:lumOff val="25000"/>
                  </a:schemeClr>
                </a:solidFill>
                <a:sym typeface="+mn-lt"/>
              </a:rPr>
              <a:t>月至</a:t>
            </a:r>
            <a:r>
              <a:rPr lang="en-US" altLang="zh-CN" sz="1000" kern="0" dirty="0">
                <a:solidFill>
                  <a:schemeClr val="tx1">
                    <a:lumMod val="75000"/>
                    <a:lumOff val="25000"/>
                  </a:schemeClr>
                </a:solidFill>
                <a:sym typeface="+mn-lt"/>
              </a:rPr>
              <a:t>2022</a:t>
            </a:r>
            <a:r>
              <a:rPr lang="zh-CN" altLang="en-US" sz="1000" kern="0" dirty="0">
                <a:solidFill>
                  <a:schemeClr val="tx1">
                    <a:lumMod val="75000"/>
                    <a:lumOff val="25000"/>
                  </a:schemeClr>
                </a:solidFill>
                <a:sym typeface="+mn-lt"/>
              </a:rPr>
              <a:t>年</a:t>
            </a:r>
            <a:r>
              <a:rPr lang="en-US" altLang="zh-CN" sz="1000" kern="0" dirty="0">
                <a:solidFill>
                  <a:schemeClr val="tx1">
                    <a:lumMod val="75000"/>
                    <a:lumOff val="25000"/>
                  </a:schemeClr>
                </a:solidFill>
                <a:sym typeface="+mn-lt"/>
              </a:rPr>
              <a:t>12</a:t>
            </a:r>
            <a:r>
              <a:rPr lang="zh-CN" altLang="en-US" sz="1000" kern="0" dirty="0">
                <a:solidFill>
                  <a:schemeClr val="tx1">
                    <a:lumMod val="75000"/>
                    <a:lumOff val="25000"/>
                  </a:schemeClr>
                </a:solidFill>
                <a:sym typeface="+mn-lt"/>
              </a:rPr>
              <a:t>月中国某医院的</a:t>
            </a:r>
            <a:r>
              <a:rPr lang="en-US" altLang="zh-CN" sz="1000" kern="0" dirty="0">
                <a:solidFill>
                  <a:schemeClr val="tx1">
                    <a:lumMod val="75000"/>
                    <a:lumOff val="25000"/>
                  </a:schemeClr>
                </a:solidFill>
                <a:sym typeface="+mn-lt"/>
              </a:rPr>
              <a:t>231</a:t>
            </a:r>
            <a:r>
              <a:rPr lang="zh-CN" altLang="en-US" sz="1000" kern="0" dirty="0">
                <a:solidFill>
                  <a:schemeClr val="tx1">
                    <a:lumMod val="75000"/>
                    <a:lumOff val="25000"/>
                  </a:schemeClr>
                </a:solidFill>
                <a:sym typeface="+mn-lt"/>
              </a:rPr>
              <a:t>例</a:t>
            </a:r>
            <a:r>
              <a:rPr lang="en-US" altLang="zh-CN" sz="1000" kern="0" dirty="0">
                <a:solidFill>
                  <a:schemeClr val="tx1">
                    <a:lumMod val="75000"/>
                    <a:lumOff val="25000"/>
                  </a:schemeClr>
                </a:solidFill>
                <a:sym typeface="+mn-lt"/>
              </a:rPr>
              <a:t>CRKP</a:t>
            </a:r>
            <a:r>
              <a:rPr lang="zh-CN" altLang="en-US" sz="1000" kern="0" dirty="0">
                <a:solidFill>
                  <a:schemeClr val="tx1">
                    <a:lumMod val="75000"/>
                    <a:lumOff val="25000"/>
                  </a:schemeClr>
                </a:solidFill>
                <a:sym typeface="+mn-lt"/>
              </a:rPr>
              <a:t>血流感染患者，随后进行药敏试验、碳青霉烯酶基因检测和全基因组测序，比较同时产</a:t>
            </a:r>
            <a:r>
              <a:rPr lang="en-US" altLang="zh-CN" sz="1000" kern="0" dirty="0">
                <a:solidFill>
                  <a:schemeClr val="tx1">
                    <a:lumMod val="75000"/>
                    <a:lumOff val="25000"/>
                  </a:schemeClr>
                </a:solidFill>
                <a:sym typeface="+mn-lt"/>
              </a:rPr>
              <a:t>KPC+NDM</a:t>
            </a:r>
            <a:r>
              <a:rPr lang="zh-CN" altLang="en-US" sz="1000" kern="0" dirty="0">
                <a:solidFill>
                  <a:schemeClr val="tx1">
                    <a:lumMod val="75000"/>
                    <a:lumOff val="25000"/>
                  </a:schemeClr>
                </a:solidFill>
                <a:sym typeface="+mn-lt"/>
              </a:rPr>
              <a:t>的</a:t>
            </a:r>
            <a:r>
              <a:rPr lang="en-US" altLang="zh-CN" sz="1000" kern="0" dirty="0">
                <a:solidFill>
                  <a:schemeClr val="tx1">
                    <a:lumMod val="75000"/>
                    <a:lumOff val="25000"/>
                  </a:schemeClr>
                </a:solidFill>
                <a:sym typeface="+mn-lt"/>
              </a:rPr>
              <a:t>CRKP</a:t>
            </a:r>
            <a:r>
              <a:rPr lang="zh-CN" altLang="en-US" sz="1000" kern="0" dirty="0">
                <a:solidFill>
                  <a:schemeClr val="tx1">
                    <a:lumMod val="75000"/>
                    <a:lumOff val="25000"/>
                  </a:schemeClr>
                </a:solidFill>
                <a:sym typeface="+mn-lt"/>
              </a:rPr>
              <a:t>和仅产</a:t>
            </a:r>
            <a:r>
              <a:rPr lang="en-US" altLang="zh-CN" sz="1000" kern="0" dirty="0">
                <a:solidFill>
                  <a:schemeClr val="tx1">
                    <a:lumMod val="75000"/>
                    <a:lumOff val="25000"/>
                  </a:schemeClr>
                </a:solidFill>
                <a:sym typeface="+mn-lt"/>
              </a:rPr>
              <a:t>KPC</a:t>
            </a:r>
            <a:r>
              <a:rPr lang="zh-CN" altLang="en-US" sz="1000" kern="0" dirty="0">
                <a:solidFill>
                  <a:schemeClr val="tx1">
                    <a:lumMod val="75000"/>
                    <a:lumOff val="25000"/>
                  </a:schemeClr>
                </a:solidFill>
                <a:sym typeface="+mn-lt"/>
              </a:rPr>
              <a:t>的</a:t>
            </a:r>
            <a:r>
              <a:rPr lang="en-US" altLang="zh-CN" sz="1000" kern="0" dirty="0">
                <a:solidFill>
                  <a:schemeClr val="tx1">
                    <a:lumMod val="75000"/>
                    <a:lumOff val="25000"/>
                  </a:schemeClr>
                </a:solidFill>
                <a:sym typeface="+mn-lt"/>
              </a:rPr>
              <a:t>CRKP</a:t>
            </a:r>
            <a:r>
              <a:rPr lang="zh-CN" altLang="en-US" sz="1000" kern="0" dirty="0">
                <a:solidFill>
                  <a:schemeClr val="tx1">
                    <a:lumMod val="75000"/>
                    <a:lumOff val="25000"/>
                  </a:schemeClr>
                </a:solidFill>
                <a:sym typeface="+mn-lt"/>
              </a:rPr>
              <a:t>引起的</a:t>
            </a:r>
            <a:r>
              <a:rPr lang="en-US" altLang="zh-CN" sz="1000" kern="0" dirty="0">
                <a:solidFill>
                  <a:schemeClr val="tx1">
                    <a:lumMod val="75000"/>
                    <a:lumOff val="25000"/>
                  </a:schemeClr>
                </a:solidFill>
                <a:sym typeface="+mn-lt"/>
              </a:rPr>
              <a:t>BSI</a:t>
            </a:r>
            <a:r>
              <a:rPr lang="zh-CN" altLang="en-US" sz="1000" kern="0" dirty="0">
                <a:solidFill>
                  <a:schemeClr val="tx1">
                    <a:lumMod val="75000"/>
                    <a:lumOff val="25000"/>
                  </a:schemeClr>
                </a:solidFill>
                <a:sym typeface="+mn-lt"/>
              </a:rPr>
              <a:t>所涉及的风险因素和死亡率。</a:t>
            </a:r>
          </a:p>
        </p:txBody>
      </p:sp>
      <p:graphicFrame>
        <p:nvGraphicFramePr>
          <p:cNvPr id="21" name="Chart 29">
            <a:extLst>
              <a:ext uri="{FF2B5EF4-FFF2-40B4-BE49-F238E27FC236}">
                <a16:creationId xmlns:a16="http://schemas.microsoft.com/office/drawing/2014/main" id="{258E086A-40C9-0302-A212-6181E5ECD9E4}"/>
              </a:ext>
            </a:extLst>
          </p:cNvPr>
          <p:cNvGraphicFramePr/>
          <p:nvPr>
            <p:extLst>
              <p:ext uri="{D42A27DB-BD31-4B8C-83A1-F6EECF244321}">
                <p14:modId xmlns:p14="http://schemas.microsoft.com/office/powerpoint/2010/main" val="740003784"/>
              </p:ext>
            </p:extLst>
          </p:nvPr>
        </p:nvGraphicFramePr>
        <p:xfrm>
          <a:off x="1552687" y="2505122"/>
          <a:ext cx="9078765" cy="2480372"/>
        </p:xfrm>
        <a:graphic>
          <a:graphicData uri="http://schemas.openxmlformats.org/drawingml/2006/chart">
            <c:chart xmlns:c="http://schemas.openxmlformats.org/drawingml/2006/chart" xmlns:r="http://schemas.openxmlformats.org/officeDocument/2006/relationships" r:id="rId2"/>
          </a:graphicData>
        </a:graphic>
      </p:graphicFrame>
      <p:sp>
        <p:nvSpPr>
          <p:cNvPr id="22" name="文本框 21">
            <a:extLst>
              <a:ext uri="{FF2B5EF4-FFF2-40B4-BE49-F238E27FC236}">
                <a16:creationId xmlns:a16="http://schemas.microsoft.com/office/drawing/2014/main" id="{B2296491-0505-6FA3-5278-9420F3F2743E}"/>
              </a:ext>
            </a:extLst>
          </p:cNvPr>
          <p:cNvSpPr txBox="1"/>
          <p:nvPr/>
        </p:nvSpPr>
        <p:spPr>
          <a:xfrm>
            <a:off x="964655" y="1500510"/>
            <a:ext cx="10275253" cy="328551"/>
          </a:xfrm>
          <a:prstGeom prst="rect">
            <a:avLst/>
          </a:prstGeom>
          <a:noFill/>
          <a:ln w="12700" cap="flat">
            <a:noFill/>
            <a:miter lim="400000"/>
          </a:ln>
          <a:effectLst/>
          <a:sp3d/>
        </p:spPr>
        <p:txBody>
          <a:bodyPr wrap="square">
            <a:spAutoFit/>
          </a:bodyPr>
          <a:lstStyle/>
          <a:p>
            <a:pPr marL="285750" indent="-284400" algn="just">
              <a:lnSpc>
                <a:spcPct val="120000"/>
              </a:lnSpc>
              <a:buFont typeface="Arial" panose="020B0604020202020204" pitchFamily="34" charset="0"/>
              <a:buChar char="•"/>
              <a:defRPr/>
            </a:pPr>
            <a:r>
              <a:rPr lang="zh-CN" altLang="en-US" sz="1400" kern="0" dirty="0">
                <a:solidFill>
                  <a:schemeClr val="tx1">
                    <a:lumMod val="85000"/>
                    <a:lumOff val="15000"/>
                  </a:schemeClr>
                </a:solidFill>
                <a:cs typeface="+mn-ea"/>
                <a:sym typeface="+mn-lt"/>
              </a:rPr>
              <a:t>研究结果显示，产</a:t>
            </a:r>
            <a:r>
              <a:rPr lang="en-US" altLang="zh-CN" sz="1400" b="1" kern="0" dirty="0">
                <a:solidFill>
                  <a:schemeClr val="tx1">
                    <a:lumMod val="85000"/>
                    <a:lumOff val="15000"/>
                  </a:schemeClr>
                </a:solidFill>
                <a:cs typeface="+mn-ea"/>
                <a:sym typeface="+mn-lt"/>
              </a:rPr>
              <a:t>KPC+NDM</a:t>
            </a:r>
            <a:r>
              <a:rPr lang="zh-CN" altLang="en-US" sz="1400" b="1" kern="0" dirty="0">
                <a:solidFill>
                  <a:schemeClr val="tx1">
                    <a:lumMod val="85000"/>
                    <a:lumOff val="15000"/>
                  </a:schemeClr>
                </a:solidFill>
                <a:cs typeface="+mn-ea"/>
                <a:sym typeface="+mn-lt"/>
              </a:rPr>
              <a:t>的</a:t>
            </a:r>
            <a:r>
              <a:rPr lang="en-US" altLang="zh-CN" sz="1400" b="1" kern="0" dirty="0">
                <a:solidFill>
                  <a:schemeClr val="tx1">
                    <a:lumMod val="85000"/>
                    <a:lumOff val="15000"/>
                  </a:schemeClr>
                </a:solidFill>
                <a:cs typeface="+mn-ea"/>
                <a:sym typeface="+mn-lt"/>
              </a:rPr>
              <a:t>CRKP</a:t>
            </a:r>
            <a:r>
              <a:rPr lang="zh-CN" altLang="en-US" sz="1400" b="1" kern="0" dirty="0">
                <a:solidFill>
                  <a:schemeClr val="tx1">
                    <a:lumMod val="85000"/>
                    <a:lumOff val="15000"/>
                  </a:schemeClr>
                </a:solidFill>
                <a:cs typeface="+mn-ea"/>
                <a:sym typeface="+mn-lt"/>
              </a:rPr>
              <a:t>引起的</a:t>
            </a:r>
            <a:r>
              <a:rPr lang="en-US" altLang="zh-CN" sz="1400" b="1" kern="0" dirty="0">
                <a:solidFill>
                  <a:schemeClr val="tx1">
                    <a:lumMod val="85000"/>
                    <a:lumOff val="15000"/>
                  </a:schemeClr>
                </a:solidFill>
                <a:cs typeface="+mn-ea"/>
                <a:sym typeface="+mn-lt"/>
              </a:rPr>
              <a:t>BSI</a:t>
            </a:r>
            <a:r>
              <a:rPr lang="zh-CN" altLang="en-US" sz="1400" kern="0" dirty="0">
                <a:solidFill>
                  <a:schemeClr val="tx1">
                    <a:lumMod val="85000"/>
                    <a:lumOff val="15000"/>
                  </a:schemeClr>
                </a:solidFill>
                <a:cs typeface="+mn-ea"/>
                <a:sym typeface="+mn-lt"/>
              </a:rPr>
              <a:t>（</a:t>
            </a:r>
            <a:r>
              <a:rPr lang="en-US" altLang="zh-CN" sz="1400" kern="0" dirty="0">
                <a:solidFill>
                  <a:schemeClr val="tx1">
                    <a:lumMod val="85000"/>
                    <a:lumOff val="15000"/>
                  </a:schemeClr>
                </a:solidFill>
                <a:cs typeface="+mn-ea"/>
                <a:sym typeface="+mn-lt"/>
              </a:rPr>
              <a:t>95% CI 1.138–6.127</a:t>
            </a:r>
            <a:r>
              <a:rPr lang="zh-CN" altLang="en-US" sz="1400" kern="0" dirty="0">
                <a:solidFill>
                  <a:schemeClr val="tx1">
                    <a:lumMod val="85000"/>
                    <a:lumOff val="15000"/>
                  </a:schemeClr>
                </a:solidFill>
                <a:cs typeface="+mn-ea"/>
                <a:sym typeface="+mn-lt"/>
              </a:rPr>
              <a:t>；</a:t>
            </a:r>
            <a:r>
              <a:rPr lang="en-US" altLang="zh-CN" sz="1400" kern="0" dirty="0">
                <a:solidFill>
                  <a:schemeClr val="tx1">
                    <a:lumMod val="85000"/>
                    <a:lumOff val="15000"/>
                  </a:schemeClr>
                </a:solidFill>
                <a:cs typeface="+mn-ea"/>
                <a:sym typeface="+mn-lt"/>
              </a:rPr>
              <a:t>P= 0.024</a:t>
            </a:r>
            <a:r>
              <a:rPr lang="zh-CN" altLang="en-US" sz="1400" kern="0" dirty="0">
                <a:solidFill>
                  <a:schemeClr val="tx1">
                    <a:lumMod val="85000"/>
                    <a:lumOff val="15000"/>
                  </a:schemeClr>
                </a:solidFill>
                <a:cs typeface="+mn-ea"/>
                <a:sym typeface="+mn-lt"/>
              </a:rPr>
              <a:t>）</a:t>
            </a:r>
            <a:r>
              <a:rPr lang="zh-CN" altLang="en-US" sz="1400" b="1" kern="0" dirty="0">
                <a:solidFill>
                  <a:schemeClr val="tx1">
                    <a:lumMod val="85000"/>
                    <a:lumOff val="15000"/>
                  </a:schemeClr>
                </a:solidFill>
                <a:cs typeface="+mn-ea"/>
                <a:sym typeface="+mn-lt"/>
              </a:rPr>
              <a:t>与</a:t>
            </a:r>
            <a:r>
              <a:rPr lang="en-US" altLang="zh-CN" sz="1400" b="1" kern="0" dirty="0">
                <a:solidFill>
                  <a:schemeClr val="tx1">
                    <a:lumMod val="85000"/>
                    <a:lumOff val="15000"/>
                  </a:schemeClr>
                </a:solidFill>
                <a:cs typeface="+mn-ea"/>
                <a:sym typeface="+mn-lt"/>
              </a:rPr>
              <a:t>30</a:t>
            </a:r>
            <a:r>
              <a:rPr lang="zh-CN" altLang="en-US" sz="1400" b="1" kern="0" dirty="0">
                <a:solidFill>
                  <a:schemeClr val="tx1">
                    <a:lumMod val="85000"/>
                    <a:lumOff val="15000"/>
                  </a:schemeClr>
                </a:solidFill>
                <a:cs typeface="+mn-ea"/>
                <a:sym typeface="+mn-lt"/>
              </a:rPr>
              <a:t>天死亡率显著相关</a:t>
            </a:r>
          </a:p>
        </p:txBody>
      </p:sp>
      <p:sp>
        <p:nvSpPr>
          <p:cNvPr id="23" name="文本框 22">
            <a:extLst>
              <a:ext uri="{FF2B5EF4-FFF2-40B4-BE49-F238E27FC236}">
                <a16:creationId xmlns:a16="http://schemas.microsoft.com/office/drawing/2014/main" id="{B2268D74-2DAC-8F13-BFBA-2097E65F92C6}"/>
              </a:ext>
            </a:extLst>
          </p:cNvPr>
          <p:cNvSpPr txBox="1"/>
          <p:nvPr/>
        </p:nvSpPr>
        <p:spPr>
          <a:xfrm>
            <a:off x="964655" y="5562620"/>
            <a:ext cx="9266499" cy="246221"/>
          </a:xfrm>
          <a:prstGeom prst="rect">
            <a:avLst/>
          </a:prstGeom>
          <a:noFill/>
        </p:spPr>
        <p:txBody>
          <a:bodyPr wrap="square">
            <a:spAutoFit/>
          </a:bodyPr>
          <a:lstStyle/>
          <a:p>
            <a:r>
              <a:rPr lang="en-US" altLang="zh-CN" sz="1000" kern="0" dirty="0">
                <a:solidFill>
                  <a:schemeClr val="tx1">
                    <a:lumMod val="75000"/>
                    <a:lumOff val="25000"/>
                  </a:schemeClr>
                </a:solidFill>
                <a:cs typeface="+mn-ea"/>
                <a:sym typeface="+mn-lt"/>
              </a:rPr>
              <a:t>BSI</a:t>
            </a:r>
            <a:r>
              <a:rPr lang="zh-CN" altLang="en-US" sz="1000" kern="0" dirty="0">
                <a:solidFill>
                  <a:schemeClr val="tx1">
                    <a:lumMod val="75000"/>
                    <a:lumOff val="25000"/>
                  </a:schemeClr>
                </a:solidFill>
                <a:cs typeface="+mn-ea"/>
                <a:sym typeface="+mn-lt"/>
              </a:rPr>
              <a:t>：血流感染；</a:t>
            </a:r>
            <a:r>
              <a:rPr lang="en-US" altLang="zh-CN" sz="1000" kern="0" dirty="0">
                <a:solidFill>
                  <a:schemeClr val="tx1">
                    <a:lumMod val="75000"/>
                    <a:lumOff val="25000"/>
                  </a:schemeClr>
                </a:solidFill>
                <a:cs typeface="+mn-ea"/>
                <a:sym typeface="+mn-lt"/>
              </a:rPr>
              <a:t> NDM</a:t>
            </a:r>
            <a:r>
              <a:rPr lang="zh-CN" altLang="en-US" sz="1000" kern="0" dirty="0">
                <a:solidFill>
                  <a:schemeClr val="tx1">
                    <a:lumMod val="75000"/>
                    <a:lumOff val="25000"/>
                  </a:schemeClr>
                </a:solidFill>
                <a:cs typeface="+mn-ea"/>
                <a:sym typeface="+mn-lt"/>
              </a:rPr>
              <a:t>：新德里金属</a:t>
            </a:r>
            <a:r>
              <a:rPr lang="en-US" altLang="zh-CN" sz="1000" kern="0" dirty="0">
                <a:solidFill>
                  <a:schemeClr val="tx1">
                    <a:lumMod val="75000"/>
                    <a:lumOff val="25000"/>
                  </a:schemeClr>
                </a:solidFill>
                <a:cs typeface="+mn-ea"/>
                <a:sym typeface="+mn-lt"/>
              </a:rPr>
              <a:t>β-</a:t>
            </a:r>
            <a:r>
              <a:rPr lang="zh-CN" altLang="en-US" sz="1000" kern="0" dirty="0">
                <a:solidFill>
                  <a:schemeClr val="tx1">
                    <a:lumMod val="75000"/>
                    <a:lumOff val="25000"/>
                  </a:schemeClr>
                </a:solidFill>
                <a:cs typeface="+mn-ea"/>
                <a:sym typeface="+mn-lt"/>
              </a:rPr>
              <a:t>内酰胺酶：</a:t>
            </a:r>
            <a:r>
              <a:rPr lang="en-US" altLang="zh-CN" sz="1000" kern="0" dirty="0">
                <a:solidFill>
                  <a:schemeClr val="tx1">
                    <a:lumMod val="75000"/>
                    <a:lumOff val="25000"/>
                  </a:schemeClr>
                </a:solidFill>
                <a:cs typeface="+mn-ea"/>
                <a:sym typeface="+mn-lt"/>
              </a:rPr>
              <a:t>KPC</a:t>
            </a:r>
            <a:r>
              <a:rPr lang="zh-CN" altLang="en-US" sz="1000" kern="0" dirty="0">
                <a:solidFill>
                  <a:schemeClr val="tx1">
                    <a:lumMod val="75000"/>
                    <a:lumOff val="25000"/>
                  </a:schemeClr>
                </a:solidFill>
                <a:cs typeface="+mn-ea"/>
                <a:sym typeface="+mn-lt"/>
              </a:rPr>
              <a:t>：肺炎克雷伯菌碳青霉烯酶；</a:t>
            </a:r>
            <a:r>
              <a:rPr lang="en-US" altLang="zh-CN" sz="1000" kern="0" dirty="0">
                <a:solidFill>
                  <a:schemeClr val="tx1">
                    <a:lumMod val="75000"/>
                    <a:lumOff val="25000"/>
                  </a:schemeClr>
                </a:solidFill>
                <a:cs typeface="+mn-ea"/>
                <a:sym typeface="+mn-lt"/>
              </a:rPr>
              <a:t>CRKP</a:t>
            </a:r>
            <a:r>
              <a:rPr lang="zh-CN" altLang="en-US" sz="1000" kern="0" dirty="0">
                <a:solidFill>
                  <a:schemeClr val="tx1">
                    <a:lumMod val="75000"/>
                    <a:lumOff val="25000"/>
                  </a:schemeClr>
                </a:solidFill>
                <a:cs typeface="+mn-ea"/>
                <a:sym typeface="+mn-lt"/>
              </a:rPr>
              <a:t>：碳青霉烯类耐药肺炎克雷伯菌</a:t>
            </a:r>
            <a:r>
              <a:rPr lang="en-US" altLang="zh-CN" sz="1000" kern="0" dirty="0">
                <a:solidFill>
                  <a:schemeClr val="tx1">
                    <a:lumMod val="75000"/>
                    <a:lumOff val="25000"/>
                  </a:schemeClr>
                </a:solidFill>
                <a:cs typeface="+mn-ea"/>
                <a:sym typeface="+mn-lt"/>
              </a:rPr>
              <a:t> </a:t>
            </a:r>
            <a:endParaRPr lang="zh-CN" altLang="en-US" sz="1000" dirty="0">
              <a:solidFill>
                <a:schemeClr val="tx1">
                  <a:lumMod val="75000"/>
                  <a:lumOff val="25000"/>
                </a:schemeClr>
              </a:solidFill>
              <a:cs typeface="+mn-ea"/>
              <a:sym typeface="+mn-lt"/>
            </a:endParaRPr>
          </a:p>
        </p:txBody>
      </p:sp>
      <p:pic>
        <p:nvPicPr>
          <p:cNvPr id="24" name="图形 23" descr="箭头: 顺时针弯曲 纯色填充">
            <a:extLst>
              <a:ext uri="{FF2B5EF4-FFF2-40B4-BE49-F238E27FC236}">
                <a16:creationId xmlns:a16="http://schemas.microsoft.com/office/drawing/2014/main" id="{4BC6CC1C-320D-9105-0DFE-E3C4226EB0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253960">
            <a:off x="6299395" y="3287731"/>
            <a:ext cx="731966" cy="1350064"/>
          </a:xfrm>
          <a:prstGeom prst="rect">
            <a:avLst/>
          </a:prstGeom>
        </p:spPr>
      </p:pic>
      <p:sp>
        <p:nvSpPr>
          <p:cNvPr id="25" name="文本框 24">
            <a:extLst>
              <a:ext uri="{FF2B5EF4-FFF2-40B4-BE49-F238E27FC236}">
                <a16:creationId xmlns:a16="http://schemas.microsoft.com/office/drawing/2014/main" id="{0F79D0AC-B97F-DC11-9C88-6D2CC0E1D78C}"/>
              </a:ext>
            </a:extLst>
          </p:cNvPr>
          <p:cNvSpPr txBox="1"/>
          <p:nvPr/>
        </p:nvSpPr>
        <p:spPr>
          <a:xfrm>
            <a:off x="5980946" y="2937036"/>
            <a:ext cx="1330693" cy="692497"/>
          </a:xfrm>
          <a:prstGeom prst="rect">
            <a:avLst/>
          </a:prstGeom>
          <a:noFill/>
        </p:spPr>
        <p:txBody>
          <a:bodyPr wrap="square">
            <a:spAutoFit/>
          </a:bodyPr>
          <a:lstStyle/>
          <a:p>
            <a:pPr algn="ctr"/>
            <a:r>
              <a:rPr lang="en-US" altLang="zh-CN" sz="1100" dirty="0">
                <a:solidFill>
                  <a:srgbClr val="000000"/>
                </a:solidFill>
                <a:cs typeface="+mn-ea"/>
                <a:sym typeface="+mn-lt"/>
              </a:rPr>
              <a:t>30</a:t>
            </a:r>
            <a:r>
              <a:rPr lang="zh-CN" altLang="en-US" sz="1100" dirty="0">
                <a:solidFill>
                  <a:srgbClr val="000000"/>
                </a:solidFill>
                <a:cs typeface="+mn-ea"/>
                <a:sym typeface="+mn-lt"/>
              </a:rPr>
              <a:t>天死亡率</a:t>
            </a:r>
            <a:endParaRPr lang="en-US" altLang="zh-CN" sz="1100" dirty="0">
              <a:solidFill>
                <a:srgbClr val="000000"/>
              </a:solidFill>
              <a:cs typeface="+mn-ea"/>
              <a:sym typeface="+mn-lt"/>
            </a:endParaRPr>
          </a:p>
          <a:p>
            <a:pPr algn="ctr"/>
            <a:r>
              <a:rPr lang="zh-CN" altLang="en-US" sz="1400" b="1" dirty="0">
                <a:solidFill>
                  <a:schemeClr val="accent1">
                    <a:lumMod val="75000"/>
                  </a:schemeClr>
                </a:solidFill>
                <a:cs typeface="+mn-ea"/>
                <a:sym typeface="+mn-lt"/>
              </a:rPr>
              <a:t>升高</a:t>
            </a:r>
            <a:r>
              <a:rPr lang="en-US" altLang="zh-CN" sz="1400" b="1" dirty="0">
                <a:solidFill>
                  <a:schemeClr val="accent1">
                    <a:lumMod val="75000"/>
                  </a:schemeClr>
                </a:solidFill>
                <a:cs typeface="+mn-ea"/>
                <a:sym typeface="+mn-lt"/>
              </a:rPr>
              <a:t>23.5%</a:t>
            </a:r>
          </a:p>
          <a:p>
            <a:pPr algn="ctr"/>
            <a:r>
              <a:rPr lang="en-US" altLang="zh-CN" sz="1400" kern="0" dirty="0">
                <a:solidFill>
                  <a:srgbClr val="000D45"/>
                </a:solidFill>
                <a:cs typeface="+mn-ea"/>
                <a:sym typeface="+mn-lt"/>
              </a:rPr>
              <a:t>P=0.02</a:t>
            </a:r>
            <a:endParaRPr lang="zh-CN" altLang="en-US" sz="1400" kern="0" dirty="0">
              <a:solidFill>
                <a:srgbClr val="000D45"/>
              </a:solidFill>
              <a:cs typeface="+mn-ea"/>
              <a:sym typeface="+mn-lt"/>
            </a:endParaRPr>
          </a:p>
        </p:txBody>
      </p:sp>
    </p:spTree>
    <p:extLst>
      <p:ext uri="{BB962C8B-B14F-4D97-AF65-F5344CB8AC3E}">
        <p14:creationId xmlns:p14="http://schemas.microsoft.com/office/powerpoint/2010/main" val="272917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989CC83-1DBE-AB93-7E42-A0A0B625226C}"/>
              </a:ext>
            </a:extLst>
          </p:cNvPr>
          <p:cNvGraphicFramePr>
            <a:graphicFrameLocks noChangeAspect="1"/>
          </p:cNvGraphicFramePr>
          <p:nvPr>
            <p:custDataLst>
              <p:tags r:id="rId1"/>
            </p:custDataLst>
            <p:extLst>
              <p:ext uri="{D42A27DB-BD31-4B8C-83A1-F6EECF244321}">
                <p14:modId xmlns:p14="http://schemas.microsoft.com/office/powerpoint/2010/main" val="5791876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5" name="think-cell data - do not delete" hidden="1">
                        <a:extLst>
                          <a:ext uri="{FF2B5EF4-FFF2-40B4-BE49-F238E27FC236}">
                            <a16:creationId xmlns:a16="http://schemas.microsoft.com/office/drawing/2014/main" id="{D989CC83-1DBE-AB93-7E42-A0A0B625226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7B69BAF9-988C-569D-3648-00C8B0A5D445}"/>
              </a:ext>
            </a:extLst>
          </p:cNvPr>
          <p:cNvSpPr>
            <a:spLocks noGrp="1"/>
          </p:cNvSpPr>
          <p:nvPr>
            <p:ph type="sldNum" sz="quarter" idx="12"/>
          </p:nvPr>
        </p:nvSpPr>
        <p:spPr/>
        <p:txBody>
          <a:bodyPr/>
          <a:lstStyle/>
          <a:p>
            <a:fld id="{356548CD-5D4D-B04A-A769-B1AE8BE662B8}" type="slidenum">
              <a:rPr lang="es-MX" smtClean="0"/>
              <a:t>12</a:t>
            </a:fld>
            <a:endParaRPr lang="es-MX" dirty="0"/>
          </a:p>
        </p:txBody>
      </p:sp>
      <p:sp>
        <p:nvSpPr>
          <p:cNvPr id="6" name="标题 1">
            <a:extLst>
              <a:ext uri="{FF2B5EF4-FFF2-40B4-BE49-F238E27FC236}">
                <a16:creationId xmlns:a16="http://schemas.microsoft.com/office/drawing/2014/main" id="{B8144D04-F3FE-E7F2-D433-6F1071344052}"/>
              </a:ext>
            </a:extLst>
          </p:cNvPr>
          <p:cNvSpPr txBox="1">
            <a:spLocks/>
          </p:cNvSpPr>
          <p:nvPr/>
        </p:nvSpPr>
        <p:spPr>
          <a:xfrm>
            <a:off x="838200" y="691707"/>
            <a:ext cx="10515600" cy="461665"/>
          </a:xfrm>
          <a:prstGeom prst="rect">
            <a:avLst/>
          </a:prstGeom>
        </p:spPr>
        <p:txBody>
          <a:bodyPr vert="horz" lIns="91440" tIns="45720" rIns="91440" bIns="45720" rtlCol="0" anchor="b" anchorCtr="0">
            <a:spAutoFit/>
          </a:bodyPr>
          <a:lstStyle>
            <a:lvl1pPr algn="ctr" defTabSz="914400" rtl="0" eaLnBrk="1" latinLnBrk="0" hangingPunct="1">
              <a:lnSpc>
                <a:spcPct val="100000"/>
              </a:lnSpc>
              <a:spcBef>
                <a:spcPct val="0"/>
              </a:spcBef>
              <a:buNone/>
              <a:defRPr sz="2400" b="1" kern="1200">
                <a:solidFill>
                  <a:schemeClr val="accent1"/>
                </a:solidFill>
                <a:latin typeface="微软雅黑" panose="020B0503020204020204" pitchFamily="34" charset="-122"/>
                <a:ea typeface="微软雅黑" panose="020B0503020204020204" pitchFamily="34" charset="-122"/>
                <a:cs typeface="+mj-cs"/>
              </a:defRPr>
            </a:lvl1pPr>
          </a:lstStyle>
          <a:p>
            <a:r>
              <a:rPr lang="zh-CN" altLang="en-US" dirty="0">
                <a:solidFill>
                  <a:schemeClr val="tx1"/>
                </a:solidFill>
                <a:latin typeface="Pfizer Tomorrow" panose="02010503040201060303" pitchFamily="2" charset="0"/>
                <a:sym typeface="Pfizer Tomorrow" panose="02010503040201060303" pitchFamily="2" charset="0"/>
              </a:rPr>
              <a:t>此外，感染</a:t>
            </a:r>
            <a:r>
              <a:rPr lang="en-US" altLang="zh-CN" dirty="0">
                <a:solidFill>
                  <a:schemeClr val="tx1"/>
                </a:solidFill>
                <a:latin typeface="Pfizer Tomorrow" panose="02010503040201060303" pitchFamily="2" charset="0"/>
                <a:sym typeface="Pfizer Tomorrow" panose="02010503040201060303" pitchFamily="2" charset="0"/>
              </a:rPr>
              <a:t>MBL-CRE</a:t>
            </a:r>
            <a:r>
              <a:rPr lang="zh-CN" altLang="en-US" dirty="0">
                <a:solidFill>
                  <a:schemeClr val="tx1"/>
                </a:solidFill>
                <a:latin typeface="Pfizer Tomorrow" panose="02010503040201060303" pitchFamily="2" charset="0"/>
                <a:sym typeface="Pfizer Tomorrow" panose="02010503040201060303" pitchFamily="2" charset="0"/>
              </a:rPr>
              <a:t>的危险因素众多，难以防范，应及早治疗</a:t>
            </a:r>
          </a:p>
        </p:txBody>
      </p:sp>
      <p:sp>
        <p:nvSpPr>
          <p:cNvPr id="7" name="文本框 6">
            <a:extLst>
              <a:ext uri="{FF2B5EF4-FFF2-40B4-BE49-F238E27FC236}">
                <a16:creationId xmlns:a16="http://schemas.microsoft.com/office/drawing/2014/main" id="{70639A28-2E5F-E5DF-FB74-99FDD7DC1604}"/>
              </a:ext>
            </a:extLst>
          </p:cNvPr>
          <p:cNvSpPr txBox="1"/>
          <p:nvPr/>
        </p:nvSpPr>
        <p:spPr>
          <a:xfrm>
            <a:off x="1687166" y="6256704"/>
            <a:ext cx="7975513" cy="584775"/>
          </a:xfrm>
          <a:prstGeom prst="rect">
            <a:avLst/>
          </a:prstGeom>
          <a:noFill/>
        </p:spPr>
        <p:txBody>
          <a:bodyPr wrap="square">
            <a:spAutoFit/>
          </a:bodyPr>
          <a:lstStyle/>
          <a:p>
            <a:pPr>
              <a:buFont typeface="+mj-lt"/>
              <a:buAutoNum type="arabicPeriod"/>
            </a:pPr>
            <a:r>
              <a:rPr lang="da-DK" altLang="zh-CN" sz="800" dirty="0">
                <a:latin typeface="Pfizer Tomorrow" panose="02010503040201060303" pitchFamily="2" charset="0"/>
                <a:sym typeface="Pfizer Tomorrow" panose="02010503040201060303" pitchFamily="2" charset="0"/>
              </a:rPr>
              <a:t> Guo B, et al. Front Microbiol. 2022 Sep 14;13:894341. </a:t>
            </a:r>
          </a:p>
          <a:p>
            <a:pPr>
              <a:buFont typeface="+mj-lt"/>
              <a:buAutoNum type="arabicPeriod"/>
            </a:pPr>
            <a:r>
              <a:rPr lang="da-DK" altLang="zh-CN" sz="800" dirty="0">
                <a:latin typeface="Pfizer Tomorrow" panose="02010503040201060303" pitchFamily="2" charset="0"/>
                <a:sym typeface="Pfizer Tomorrow" panose="02010503040201060303" pitchFamily="2" charset="0"/>
              </a:rPr>
              <a:t> Kedišaletše M, et al. J Glob Antimicrob Resist. 2023 Dec;35:297-306. </a:t>
            </a:r>
          </a:p>
          <a:p>
            <a:pPr>
              <a:buFont typeface="+mj-lt"/>
              <a:buAutoNum type="arabicPeriod"/>
            </a:pPr>
            <a:r>
              <a:rPr lang="da-DK" altLang="zh-CN" sz="800" dirty="0">
                <a:latin typeface="Pfizer Tomorrow" panose="02010503040201060303" pitchFamily="2" charset="0"/>
                <a:sym typeface="Pfizer Tomorrow" panose="02010503040201060303" pitchFamily="2" charset="0"/>
              </a:rPr>
              <a:t> Timsit JF, et al.. Antibiotics (Basel). 2022 Jan 24;11(2):144.</a:t>
            </a:r>
          </a:p>
          <a:p>
            <a:pPr>
              <a:buFont typeface="+mj-lt"/>
              <a:buAutoNum type="arabicPeriod"/>
            </a:pPr>
            <a:r>
              <a:rPr lang="da-DK" altLang="zh-CN" sz="800" dirty="0">
                <a:latin typeface="Pfizer Tomorrow" panose="02010503040201060303" pitchFamily="2" charset="0"/>
                <a:sym typeface="Pfizer Tomorrow" panose="02010503040201060303" pitchFamily="2" charset="0"/>
              </a:rPr>
              <a:t>Falcone M, et al. Clinical Infectious Diseases. 2024 May 15;78(5):1111-1119.</a:t>
            </a:r>
          </a:p>
        </p:txBody>
      </p:sp>
      <p:sp>
        <p:nvSpPr>
          <p:cNvPr id="8" name="矩形: 剪去对角 7">
            <a:extLst>
              <a:ext uri="{FF2B5EF4-FFF2-40B4-BE49-F238E27FC236}">
                <a16:creationId xmlns:a16="http://schemas.microsoft.com/office/drawing/2014/main" id="{BFB97F40-CAED-3FC8-435D-D7163F930EA1}"/>
              </a:ext>
            </a:extLst>
          </p:cNvPr>
          <p:cNvSpPr/>
          <p:nvPr/>
        </p:nvSpPr>
        <p:spPr bwMode="auto">
          <a:xfrm>
            <a:off x="1729740" y="1315694"/>
            <a:ext cx="8732520" cy="3647876"/>
          </a:xfrm>
          <a:prstGeom prst="snip2DiagRect">
            <a:avLst>
              <a:gd name="adj1" fmla="val 0"/>
              <a:gd name="adj2" fmla="val 2554"/>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800" b="1" i="0" u="none" strike="noStrike" kern="0" cap="none" spc="0" normalizeH="0" baseline="0" noProof="0">
              <a:ln>
                <a:noFill/>
              </a:ln>
              <a:solidFill>
                <a:srgbClr val="009CDE"/>
              </a:solidFill>
              <a:effectLst/>
              <a:uLnTx/>
              <a:uFillTx/>
              <a:cs typeface="Calibri" panose="020F0502020204030204" pitchFamily="34" charset="0"/>
            </a:endParaRPr>
          </a:p>
        </p:txBody>
      </p:sp>
      <p:sp>
        <p:nvSpPr>
          <p:cNvPr id="9" name="Rectangle 72">
            <a:extLst>
              <a:ext uri="{FF2B5EF4-FFF2-40B4-BE49-F238E27FC236}">
                <a16:creationId xmlns:a16="http://schemas.microsoft.com/office/drawing/2014/main" id="{FDBD72B0-FF18-52EA-B46F-7BCFCF8B92DA}"/>
              </a:ext>
            </a:extLst>
          </p:cNvPr>
          <p:cNvSpPr/>
          <p:nvPr/>
        </p:nvSpPr>
        <p:spPr bwMode="gray">
          <a:xfrm>
            <a:off x="4783375" y="2094363"/>
            <a:ext cx="5129766" cy="2779253"/>
          </a:xfrm>
          <a:prstGeom prst="rect">
            <a:avLst/>
          </a:prstGeom>
          <a:solidFill>
            <a:srgbClr val="F2FCF9"/>
          </a:solidFill>
          <a:ln w="28575">
            <a:noFill/>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en-IN" sz="1400" b="1" i="0" u="none" strike="noStrike" kern="0" cap="none" spc="0" normalizeH="0" baseline="0" noProof="0" dirty="0">
              <a:ln>
                <a:noFill/>
              </a:ln>
              <a:solidFill>
                <a:srgbClr val="0000C9"/>
              </a:solidFill>
              <a:effectLst/>
              <a:uLnTx/>
              <a:uFillTx/>
            </a:endParaRPr>
          </a:p>
        </p:txBody>
      </p:sp>
      <p:grpSp>
        <p:nvGrpSpPr>
          <p:cNvPr id="10" name="组合 9">
            <a:extLst>
              <a:ext uri="{FF2B5EF4-FFF2-40B4-BE49-F238E27FC236}">
                <a16:creationId xmlns:a16="http://schemas.microsoft.com/office/drawing/2014/main" id="{3EFFE9D6-1256-BD6D-BB17-69AE9F0C7E86}"/>
              </a:ext>
            </a:extLst>
          </p:cNvPr>
          <p:cNvGrpSpPr/>
          <p:nvPr/>
        </p:nvGrpSpPr>
        <p:grpSpPr>
          <a:xfrm>
            <a:off x="5070429" y="2403170"/>
            <a:ext cx="4555658" cy="2256545"/>
            <a:chOff x="5524606" y="2856812"/>
            <a:chExt cx="4555658" cy="2256545"/>
          </a:xfrm>
        </p:grpSpPr>
        <p:sp>
          <p:nvSpPr>
            <p:cNvPr id="11" name="矩形: 圆角 10">
              <a:extLst>
                <a:ext uri="{FF2B5EF4-FFF2-40B4-BE49-F238E27FC236}">
                  <a16:creationId xmlns:a16="http://schemas.microsoft.com/office/drawing/2014/main" id="{5F6C9487-33FB-8808-57B4-20653B4F66DB}"/>
                </a:ext>
              </a:extLst>
            </p:cNvPr>
            <p:cNvSpPr/>
            <p:nvPr/>
          </p:nvSpPr>
          <p:spPr>
            <a:xfrm>
              <a:off x="5524606" y="2856812"/>
              <a:ext cx="2106834" cy="468000"/>
            </a:xfrm>
            <a:prstGeom prst="roundRect">
              <a:avLst/>
            </a:prstGeom>
            <a:solidFill>
              <a:sysClr val="window" lastClr="FFFFFF"/>
            </a:solidFill>
            <a:ln w="12700" cap="flat" cmpd="sng" algn="ctr">
              <a:solidFill>
                <a:sysClr val="window" lastClr="FFFFFF"/>
              </a:solidFill>
              <a:prstDash val="solid"/>
              <a:miter lim="800000"/>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Arial"/>
                  <a:ea typeface="微软雅黑"/>
                  <a:cs typeface="+mn-cs"/>
                </a:rPr>
                <a:t>既往定植史</a:t>
              </a:r>
            </a:p>
          </p:txBody>
        </p:sp>
        <p:sp>
          <p:nvSpPr>
            <p:cNvPr id="12" name="矩形: 圆角 11">
              <a:extLst>
                <a:ext uri="{FF2B5EF4-FFF2-40B4-BE49-F238E27FC236}">
                  <a16:creationId xmlns:a16="http://schemas.microsoft.com/office/drawing/2014/main" id="{D607A91A-660F-375F-896F-418D4A98D712}"/>
                </a:ext>
              </a:extLst>
            </p:cNvPr>
            <p:cNvSpPr/>
            <p:nvPr/>
          </p:nvSpPr>
          <p:spPr>
            <a:xfrm>
              <a:off x="5524606" y="3452994"/>
              <a:ext cx="2106834" cy="468000"/>
            </a:xfrm>
            <a:prstGeom prst="roundRect">
              <a:avLst/>
            </a:prstGeom>
            <a:solidFill>
              <a:sysClr val="window" lastClr="FFFFFF"/>
            </a:solidFill>
            <a:ln w="12700" cap="flat" cmpd="sng" algn="ctr">
              <a:solidFill>
                <a:sysClr val="window" lastClr="FFFFFF"/>
              </a:solidFill>
              <a:prstDash val="solid"/>
              <a:miter lim="800000"/>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Arial"/>
                  <a:ea typeface="微软雅黑"/>
                  <a:cs typeface="+mn-cs"/>
                </a:rPr>
                <a:t>抗菌药物暴露史</a:t>
              </a:r>
            </a:p>
          </p:txBody>
        </p:sp>
        <p:sp>
          <p:nvSpPr>
            <p:cNvPr id="13" name="矩形: 圆角 12">
              <a:extLst>
                <a:ext uri="{FF2B5EF4-FFF2-40B4-BE49-F238E27FC236}">
                  <a16:creationId xmlns:a16="http://schemas.microsoft.com/office/drawing/2014/main" id="{DA96507D-3EA5-D196-D759-A09E3EEEB5A9}"/>
                </a:ext>
              </a:extLst>
            </p:cNvPr>
            <p:cNvSpPr/>
            <p:nvPr/>
          </p:nvSpPr>
          <p:spPr>
            <a:xfrm>
              <a:off x="5524606" y="4049176"/>
              <a:ext cx="2106834" cy="468000"/>
            </a:xfrm>
            <a:prstGeom prst="roundRect">
              <a:avLst/>
            </a:prstGeom>
            <a:solidFill>
              <a:sysClr val="window" lastClr="FFFFFF"/>
            </a:solidFill>
            <a:ln w="12700" cap="flat" cmpd="sng" algn="ctr">
              <a:solidFill>
                <a:sysClr val="window" lastClr="FFFFFF"/>
              </a:solidFill>
              <a:prstDash val="solid"/>
              <a:miter lim="800000"/>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Arial"/>
                  <a:ea typeface="微软雅黑"/>
                  <a:cs typeface="+mn-cs"/>
                </a:rPr>
                <a:t>医疗暴露史</a:t>
              </a:r>
            </a:p>
          </p:txBody>
        </p:sp>
        <p:sp>
          <p:nvSpPr>
            <p:cNvPr id="14" name="矩形: 圆角 13">
              <a:extLst>
                <a:ext uri="{FF2B5EF4-FFF2-40B4-BE49-F238E27FC236}">
                  <a16:creationId xmlns:a16="http://schemas.microsoft.com/office/drawing/2014/main" id="{52E78134-9F8A-155C-9BD8-39D907F03E57}"/>
                </a:ext>
              </a:extLst>
            </p:cNvPr>
            <p:cNvSpPr/>
            <p:nvPr/>
          </p:nvSpPr>
          <p:spPr>
            <a:xfrm>
              <a:off x="5524606" y="4645357"/>
              <a:ext cx="2106834" cy="468000"/>
            </a:xfrm>
            <a:prstGeom prst="roundRect">
              <a:avLst/>
            </a:prstGeom>
            <a:solidFill>
              <a:sysClr val="window" lastClr="FFFFFF"/>
            </a:solidFill>
            <a:ln w="12700" cap="flat" cmpd="sng" algn="ctr">
              <a:solidFill>
                <a:sysClr val="window" lastClr="FFFFFF"/>
              </a:solidFill>
              <a:prstDash val="solid"/>
              <a:miter lim="800000"/>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Arial"/>
                  <a:ea typeface="微软雅黑"/>
                  <a:cs typeface="+mn-cs"/>
                </a:rPr>
                <a:t>合并症</a:t>
              </a:r>
            </a:p>
          </p:txBody>
        </p:sp>
        <p:sp>
          <p:nvSpPr>
            <p:cNvPr id="15" name="矩形: 圆角 14">
              <a:extLst>
                <a:ext uri="{FF2B5EF4-FFF2-40B4-BE49-F238E27FC236}">
                  <a16:creationId xmlns:a16="http://schemas.microsoft.com/office/drawing/2014/main" id="{01265E19-F739-6012-47F3-4548632D6A69}"/>
                </a:ext>
              </a:extLst>
            </p:cNvPr>
            <p:cNvSpPr/>
            <p:nvPr/>
          </p:nvSpPr>
          <p:spPr>
            <a:xfrm>
              <a:off x="7973430" y="2856812"/>
              <a:ext cx="2106834" cy="468000"/>
            </a:xfrm>
            <a:prstGeom prst="roundRect">
              <a:avLst/>
            </a:prstGeom>
            <a:solidFill>
              <a:sysClr val="window" lastClr="FFFFFF"/>
            </a:solidFill>
            <a:ln w="12700" cap="flat" cmpd="sng" algn="ctr">
              <a:solidFill>
                <a:sysClr val="window" lastClr="FFFFFF"/>
              </a:solidFill>
              <a:prstDash val="solid"/>
              <a:miter lim="800000"/>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Arial"/>
                  <a:ea typeface="微软雅黑"/>
                  <a:cs typeface="+mn-cs"/>
                </a:rPr>
                <a:t>入住重症监护病房</a:t>
              </a:r>
            </a:p>
          </p:txBody>
        </p:sp>
        <p:sp>
          <p:nvSpPr>
            <p:cNvPr id="16" name="矩形: 圆角 15">
              <a:extLst>
                <a:ext uri="{FF2B5EF4-FFF2-40B4-BE49-F238E27FC236}">
                  <a16:creationId xmlns:a16="http://schemas.microsoft.com/office/drawing/2014/main" id="{2DC42CAF-CCED-8929-7C57-A572D1040AF3}"/>
                </a:ext>
              </a:extLst>
            </p:cNvPr>
            <p:cNvSpPr/>
            <p:nvPr/>
          </p:nvSpPr>
          <p:spPr>
            <a:xfrm>
              <a:off x="7973430" y="3452994"/>
              <a:ext cx="2106834" cy="468000"/>
            </a:xfrm>
            <a:prstGeom prst="roundRect">
              <a:avLst/>
            </a:prstGeom>
            <a:solidFill>
              <a:sysClr val="window" lastClr="FFFFFF"/>
            </a:solidFill>
            <a:ln w="12700" cap="flat" cmpd="sng" algn="ctr">
              <a:solidFill>
                <a:sysClr val="window" lastClr="FFFFFF"/>
              </a:solidFill>
              <a:prstDash val="solid"/>
              <a:miter lim="800000"/>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Arial"/>
                  <a:ea typeface="微软雅黑"/>
                  <a:cs typeface="+mn-cs"/>
                </a:rPr>
                <a:t>机械通气</a:t>
              </a:r>
            </a:p>
          </p:txBody>
        </p:sp>
        <p:sp>
          <p:nvSpPr>
            <p:cNvPr id="17" name="矩形: 圆角 16">
              <a:extLst>
                <a:ext uri="{FF2B5EF4-FFF2-40B4-BE49-F238E27FC236}">
                  <a16:creationId xmlns:a16="http://schemas.microsoft.com/office/drawing/2014/main" id="{0EAD26F6-5486-3AB6-BE80-48E6974D960B}"/>
                </a:ext>
              </a:extLst>
            </p:cNvPr>
            <p:cNvSpPr/>
            <p:nvPr/>
          </p:nvSpPr>
          <p:spPr>
            <a:xfrm>
              <a:off x="7973430" y="4049176"/>
              <a:ext cx="2106834" cy="468000"/>
            </a:xfrm>
            <a:prstGeom prst="roundRect">
              <a:avLst/>
            </a:prstGeom>
            <a:solidFill>
              <a:sysClr val="window" lastClr="FFFFFF"/>
            </a:solidFill>
            <a:ln w="12700" cap="flat" cmpd="sng" algn="ctr">
              <a:solidFill>
                <a:sysClr val="window" lastClr="FFFFFF"/>
              </a:solidFill>
              <a:prstDash val="solid"/>
              <a:miter lim="800000"/>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Arial"/>
                  <a:ea typeface="微软雅黑"/>
                  <a:cs typeface="+mn-cs"/>
                </a:rPr>
                <a:t>透析</a:t>
              </a:r>
            </a:p>
          </p:txBody>
        </p:sp>
        <p:sp>
          <p:nvSpPr>
            <p:cNvPr id="18" name="矩形: 圆角 17">
              <a:extLst>
                <a:ext uri="{FF2B5EF4-FFF2-40B4-BE49-F238E27FC236}">
                  <a16:creationId xmlns:a16="http://schemas.microsoft.com/office/drawing/2014/main" id="{51FD2AEF-2403-71AA-EBE3-F3266A61E9B6}"/>
                </a:ext>
              </a:extLst>
            </p:cNvPr>
            <p:cNvSpPr/>
            <p:nvPr/>
          </p:nvSpPr>
          <p:spPr>
            <a:xfrm>
              <a:off x="7973430" y="4645357"/>
              <a:ext cx="2106834" cy="468000"/>
            </a:xfrm>
            <a:prstGeom prst="roundRect">
              <a:avLst/>
            </a:prstGeom>
            <a:solidFill>
              <a:sysClr val="window" lastClr="FFFFFF"/>
            </a:solidFill>
            <a:ln w="12700" cap="flat" cmpd="sng" algn="ctr">
              <a:solidFill>
                <a:sysClr val="window" lastClr="FFFFFF"/>
              </a:solidFill>
              <a:prstDash val="solid"/>
              <a:miter lim="800000"/>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Arial"/>
                  <a:ea typeface="微软雅黑"/>
                  <a:cs typeface="+mn-cs"/>
                </a:rPr>
                <a:t>留置导管</a:t>
              </a:r>
            </a:p>
          </p:txBody>
        </p:sp>
      </p:grpSp>
      <p:sp>
        <p:nvSpPr>
          <p:cNvPr id="19" name="文本框 18">
            <a:extLst>
              <a:ext uri="{FF2B5EF4-FFF2-40B4-BE49-F238E27FC236}">
                <a16:creationId xmlns:a16="http://schemas.microsoft.com/office/drawing/2014/main" id="{6A5C8B15-1EC2-1105-CAA6-34565D16295C}"/>
              </a:ext>
            </a:extLst>
          </p:cNvPr>
          <p:cNvSpPr txBox="1"/>
          <p:nvPr/>
        </p:nvSpPr>
        <p:spPr bwMode="gray">
          <a:xfrm>
            <a:off x="5666882" y="1918137"/>
            <a:ext cx="3362752" cy="384038"/>
          </a:xfrm>
          <a:prstGeom prst="hexagon">
            <a:avLst/>
          </a:prstGeom>
          <a:solidFill>
            <a:srgbClr val="00C280"/>
          </a:solidFill>
        </p:spPr>
        <p:txBody>
          <a:bodyPr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rPr>
              <a:t>感染产</a:t>
            </a:r>
            <a:r>
              <a:rPr kumimoji="0" lang="en-US" altLang="zh-CN" sz="1600" b="1" i="0" u="none" strike="noStrike" kern="0" cap="none" spc="0" normalizeH="0" baseline="0" noProof="0" dirty="0">
                <a:ln>
                  <a:noFill/>
                </a:ln>
                <a:solidFill>
                  <a:srgbClr val="FFFFFF"/>
                </a:solidFill>
                <a:effectLst/>
                <a:uLnTx/>
                <a:uFillTx/>
              </a:rPr>
              <a:t>MBL</a:t>
            </a:r>
            <a:r>
              <a:rPr kumimoji="0" lang="zh-CN" altLang="en-US" sz="1600" b="1" i="0" u="none" strike="noStrike" kern="0" cap="none" spc="0" normalizeH="0" baseline="0" noProof="0" dirty="0">
                <a:ln>
                  <a:noFill/>
                </a:ln>
                <a:solidFill>
                  <a:srgbClr val="FFFFFF"/>
                </a:solidFill>
                <a:effectLst/>
                <a:uLnTx/>
                <a:uFillTx/>
              </a:rPr>
              <a:t>耐药菌的风险因素</a:t>
            </a:r>
          </a:p>
        </p:txBody>
      </p:sp>
      <p:grpSp>
        <p:nvGrpSpPr>
          <p:cNvPr id="20" name="组合 19">
            <a:extLst>
              <a:ext uri="{FF2B5EF4-FFF2-40B4-BE49-F238E27FC236}">
                <a16:creationId xmlns:a16="http://schemas.microsoft.com/office/drawing/2014/main" id="{E89CFDF0-88F9-BBAA-5B4B-83AE5E7FCE3B}"/>
              </a:ext>
            </a:extLst>
          </p:cNvPr>
          <p:cNvGrpSpPr/>
          <p:nvPr/>
        </p:nvGrpSpPr>
        <p:grpSpPr>
          <a:xfrm>
            <a:off x="2278859" y="2403170"/>
            <a:ext cx="2106834" cy="1889132"/>
            <a:chOff x="2597113" y="3161802"/>
            <a:chExt cx="2106834" cy="1889132"/>
          </a:xfrm>
        </p:grpSpPr>
        <p:sp>
          <p:nvSpPr>
            <p:cNvPr id="21" name="矩形: 圆角 20">
              <a:extLst>
                <a:ext uri="{FF2B5EF4-FFF2-40B4-BE49-F238E27FC236}">
                  <a16:creationId xmlns:a16="http://schemas.microsoft.com/office/drawing/2014/main" id="{8A146F0A-25CF-9EC6-A6A0-7533547D2E5F}"/>
                </a:ext>
              </a:extLst>
            </p:cNvPr>
            <p:cNvSpPr/>
            <p:nvPr/>
          </p:nvSpPr>
          <p:spPr>
            <a:xfrm>
              <a:off x="2597113" y="3872368"/>
              <a:ext cx="2106834" cy="468000"/>
            </a:xfrm>
            <a:prstGeom prst="roundRect">
              <a:avLst/>
            </a:prstGeom>
            <a:solidFill>
              <a:sysClr val="window" lastClr="FFFFFF"/>
            </a:solidFill>
            <a:ln w="12700" cap="flat" cmpd="sng" algn="ctr">
              <a:solidFill>
                <a:sysClr val="window" lastClr="FFFFFF"/>
              </a:solidFill>
              <a:prstDash val="solid"/>
              <a:miter lim="800000"/>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D45"/>
                  </a:solidFill>
                  <a:effectLst/>
                  <a:uLnTx/>
                  <a:uFillTx/>
                  <a:latin typeface="Arial"/>
                  <a:ea typeface="微软雅黑"/>
                  <a:cs typeface="+mn-cs"/>
                </a:rPr>
                <a:t>ICU</a:t>
              </a:r>
              <a:r>
                <a:rPr kumimoji="0" lang="zh-CN" altLang="en-US" sz="1600" b="1" i="0" u="none" strike="noStrike" kern="0" cap="none" spc="0" normalizeH="0" baseline="0" noProof="0" dirty="0">
                  <a:ln>
                    <a:noFill/>
                  </a:ln>
                  <a:solidFill>
                    <a:srgbClr val="000D45"/>
                  </a:solidFill>
                  <a:effectLst/>
                  <a:uLnTx/>
                  <a:uFillTx/>
                  <a:latin typeface="Arial"/>
                  <a:ea typeface="微软雅黑"/>
                  <a:cs typeface="+mn-cs"/>
                </a:rPr>
                <a:t>住院时长</a:t>
              </a:r>
            </a:p>
          </p:txBody>
        </p:sp>
        <p:sp>
          <p:nvSpPr>
            <p:cNvPr id="22" name="矩形: 圆角 21">
              <a:extLst>
                <a:ext uri="{FF2B5EF4-FFF2-40B4-BE49-F238E27FC236}">
                  <a16:creationId xmlns:a16="http://schemas.microsoft.com/office/drawing/2014/main" id="{D479D866-2613-3E69-126C-74A58CB352EC}"/>
                </a:ext>
              </a:extLst>
            </p:cNvPr>
            <p:cNvSpPr/>
            <p:nvPr/>
          </p:nvSpPr>
          <p:spPr>
            <a:xfrm>
              <a:off x="2597113" y="4582934"/>
              <a:ext cx="2106834" cy="468000"/>
            </a:xfrm>
            <a:prstGeom prst="roundRect">
              <a:avLst/>
            </a:prstGeom>
            <a:solidFill>
              <a:sysClr val="window" lastClr="FFFFFF"/>
            </a:solidFill>
            <a:ln w="12700" cap="flat" cmpd="sng" algn="ctr">
              <a:solidFill>
                <a:sysClr val="window" lastClr="FFFFFF"/>
              </a:solidFill>
              <a:prstDash val="solid"/>
              <a:miter lim="800000"/>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Arial"/>
                  <a:ea typeface="微软雅黑"/>
                  <a:cs typeface="+mn-cs"/>
                </a:rPr>
                <a:t>从其他医院转院</a:t>
              </a:r>
            </a:p>
          </p:txBody>
        </p:sp>
        <p:sp>
          <p:nvSpPr>
            <p:cNvPr id="23" name="矩形: 圆角 22">
              <a:extLst>
                <a:ext uri="{FF2B5EF4-FFF2-40B4-BE49-F238E27FC236}">
                  <a16:creationId xmlns:a16="http://schemas.microsoft.com/office/drawing/2014/main" id="{7B7AB618-1E9C-DE7C-B70A-2A89C0DB4B0C}"/>
                </a:ext>
              </a:extLst>
            </p:cNvPr>
            <p:cNvSpPr/>
            <p:nvPr/>
          </p:nvSpPr>
          <p:spPr>
            <a:xfrm>
              <a:off x="2597113" y="3161802"/>
              <a:ext cx="2106834" cy="468000"/>
            </a:xfrm>
            <a:prstGeom prst="roundRect">
              <a:avLst/>
            </a:prstGeom>
            <a:solidFill>
              <a:sysClr val="window" lastClr="FFFFFF"/>
            </a:solidFill>
            <a:ln w="12700" cap="flat" cmpd="sng" algn="ctr">
              <a:solidFill>
                <a:sysClr val="window" lastClr="FFFFFF"/>
              </a:solidFill>
              <a:prstDash val="solid"/>
              <a:miter lim="800000"/>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Arial"/>
                  <a:ea typeface="微软雅黑"/>
                  <a:cs typeface="+mn-cs"/>
                </a:rPr>
                <a:t>婴幼儿或老年人</a:t>
              </a:r>
            </a:p>
          </p:txBody>
        </p:sp>
      </p:grpSp>
      <p:sp>
        <p:nvSpPr>
          <p:cNvPr id="24" name="文本框 1326">
            <a:extLst>
              <a:ext uri="{FF2B5EF4-FFF2-40B4-BE49-F238E27FC236}">
                <a16:creationId xmlns:a16="http://schemas.microsoft.com/office/drawing/2014/main" id="{77E91218-0CFB-F441-EC12-3B6B8B16BC57}"/>
              </a:ext>
            </a:extLst>
          </p:cNvPr>
          <p:cNvSpPr txBox="1">
            <a:spLocks noChangeArrowheads="1"/>
          </p:cNvSpPr>
          <p:nvPr/>
        </p:nvSpPr>
        <p:spPr bwMode="auto">
          <a:xfrm>
            <a:off x="1837229" y="1385142"/>
            <a:ext cx="8517543" cy="432000"/>
          </a:xfrm>
          <a:prstGeom prst="snip2DiagRect">
            <a:avLst/>
          </a:prstGeom>
          <a:solidFill>
            <a:srgbClr val="000D45"/>
          </a:solidFill>
          <a:ln w="3175">
            <a:noFill/>
            <a:prstDash val="sysDash"/>
          </a:ln>
          <a:effectLst/>
        </p:spPr>
        <p:txBody>
          <a:bodyPr wrap="square" anchor="ctr" anchorCtr="0">
            <a:noAutofit/>
          </a:bodyPr>
          <a:lstStyle>
            <a:lvl1pPr defTabSz="227330">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defTabSz="22733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defTabSz="22733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defTabSz="22733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defTabSz="22733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algn="ctr" fontAlgn="base">
              <a:spcBef>
                <a:spcPct val="0"/>
              </a:spcBef>
              <a:spcAft>
                <a:spcPct val="0"/>
              </a:spcAft>
              <a:buClrTx/>
              <a:buSzTx/>
              <a:buFontTx/>
              <a:buNone/>
              <a:defRPr/>
            </a:pPr>
            <a:r>
              <a:rPr kumimoji="1" lang="zh-CN" altLang="en-US" sz="1600" b="1" dirty="0">
                <a:solidFill>
                  <a:prstClr val="white"/>
                </a:solidFill>
                <a:latin typeface="Arial"/>
                <a:ea typeface="Microsoft YaHei"/>
              </a:rPr>
              <a:t>感染</a:t>
            </a:r>
            <a:r>
              <a:rPr kumimoji="1" lang="en-US" altLang="zh-CN" sz="1600" b="1" dirty="0">
                <a:solidFill>
                  <a:prstClr val="white"/>
                </a:solidFill>
                <a:latin typeface="Arial"/>
                <a:ea typeface="Microsoft YaHei"/>
              </a:rPr>
              <a:t>CRE</a:t>
            </a:r>
            <a:r>
              <a:rPr kumimoji="1" lang="zh-CN" altLang="en-US" sz="1600" b="1" dirty="0">
                <a:solidFill>
                  <a:prstClr val="white"/>
                </a:solidFill>
                <a:latin typeface="Arial"/>
                <a:ea typeface="Microsoft YaHei"/>
              </a:rPr>
              <a:t>的风险因素包括</a:t>
            </a:r>
            <a:r>
              <a:rPr kumimoji="1" lang="en-US" altLang="zh-CN" sz="1600" b="1" baseline="30000" dirty="0">
                <a:solidFill>
                  <a:prstClr val="white"/>
                </a:solidFill>
                <a:latin typeface="Arial"/>
                <a:ea typeface="Microsoft YaHei"/>
              </a:rPr>
              <a:t>1-3</a:t>
            </a:r>
          </a:p>
        </p:txBody>
      </p:sp>
      <p:sp>
        <p:nvSpPr>
          <p:cNvPr id="25" name="文本框 24">
            <a:extLst>
              <a:ext uri="{FF2B5EF4-FFF2-40B4-BE49-F238E27FC236}">
                <a16:creationId xmlns:a16="http://schemas.microsoft.com/office/drawing/2014/main" id="{F822C36B-B0D7-5B57-7313-E17A378BF040}"/>
              </a:ext>
            </a:extLst>
          </p:cNvPr>
          <p:cNvSpPr txBox="1"/>
          <p:nvPr/>
        </p:nvSpPr>
        <p:spPr>
          <a:xfrm>
            <a:off x="1687166" y="5854857"/>
            <a:ext cx="10670966" cy="261610"/>
          </a:xfrm>
          <a:prstGeom prst="rect">
            <a:avLst/>
          </a:prstGeom>
          <a:noFill/>
        </p:spPr>
        <p:txBody>
          <a:bodyPr wrap="square">
            <a:spAutoFit/>
          </a:bodyPr>
          <a:lstStyle/>
          <a:p>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：碳青霉烯类耐药肠杆菌目细菌；</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 </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ICU</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：重症监护室；</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MBL</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：金属 </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β-</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内酰胺酶； </a:t>
            </a:r>
          </a:p>
        </p:txBody>
      </p:sp>
      <p:sp>
        <p:nvSpPr>
          <p:cNvPr id="26" name="矩形: 圆角 25">
            <a:extLst>
              <a:ext uri="{FF2B5EF4-FFF2-40B4-BE49-F238E27FC236}">
                <a16:creationId xmlns:a16="http://schemas.microsoft.com/office/drawing/2014/main" id="{4BE654C8-57DB-6D82-5A14-DEBA95E40074}"/>
              </a:ext>
            </a:extLst>
          </p:cNvPr>
          <p:cNvSpPr/>
          <p:nvPr/>
        </p:nvSpPr>
        <p:spPr>
          <a:xfrm>
            <a:off x="0" y="5084751"/>
            <a:ext cx="12192000" cy="730014"/>
          </a:xfrm>
          <a:prstGeom prst="roundRect">
            <a:avLst>
              <a:gd name="adj" fmla="val 0"/>
            </a:avLst>
          </a:prstGeom>
          <a:solidFill>
            <a:srgbClr val="000D4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endParaRPr>
          </a:p>
        </p:txBody>
      </p:sp>
      <p:sp>
        <p:nvSpPr>
          <p:cNvPr id="27" name="文本框 26">
            <a:extLst>
              <a:ext uri="{FF2B5EF4-FFF2-40B4-BE49-F238E27FC236}">
                <a16:creationId xmlns:a16="http://schemas.microsoft.com/office/drawing/2014/main" id="{A334417D-EAA6-267F-F01D-F30808BFDFBB}"/>
              </a:ext>
            </a:extLst>
          </p:cNvPr>
          <p:cNvSpPr txBox="1"/>
          <p:nvPr/>
        </p:nvSpPr>
        <p:spPr>
          <a:xfrm>
            <a:off x="952377" y="5124843"/>
            <a:ext cx="10372850" cy="646331"/>
          </a:xfrm>
          <a:prstGeom prst="rect">
            <a:avLst/>
          </a:prstGeom>
          <a:noFill/>
        </p:spPr>
        <p:txBody>
          <a:bodyPr wrap="square">
            <a:spAutoFit/>
          </a:bodyPr>
          <a:lstStyle/>
          <a:p>
            <a:pPr algn="ctr"/>
            <a:r>
              <a:rPr lang="zh-CN" altLang="en-US" b="1" dirty="0">
                <a:solidFill>
                  <a:prstClr val="white"/>
                </a:solidFill>
                <a:latin typeface="Pfizer Tomorrow" panose="02010503040201060303" pitchFamily="2" charset="0"/>
                <a:sym typeface="Pfizer Tomorrow" panose="02010503040201060303" pitchFamily="2" charset="0"/>
              </a:rPr>
              <a:t>早期（感染后</a:t>
            </a:r>
            <a:r>
              <a:rPr lang="en-US" altLang="zh-CN" b="1" dirty="0">
                <a:solidFill>
                  <a:prstClr val="white"/>
                </a:solidFill>
                <a:latin typeface="Pfizer Tomorrow" panose="02010503040201060303" pitchFamily="2" charset="0"/>
                <a:sym typeface="Pfizer Tomorrow" panose="02010503040201060303" pitchFamily="2" charset="0"/>
              </a:rPr>
              <a:t>48 </a:t>
            </a:r>
            <a:r>
              <a:rPr lang="zh-CN" altLang="en-US" b="1" dirty="0">
                <a:solidFill>
                  <a:prstClr val="white"/>
                </a:solidFill>
                <a:latin typeface="Pfizer Tomorrow" panose="02010503040201060303" pitchFamily="2" charset="0"/>
                <a:sym typeface="Pfizer Tomorrow" panose="02010503040201060303" pitchFamily="2" charset="0"/>
              </a:rPr>
              <a:t>小时内）接受有体外抗菌活性的抗生素治疗</a:t>
            </a:r>
            <a:br>
              <a:rPr lang="en-US" altLang="zh-CN" b="1" dirty="0">
                <a:solidFill>
                  <a:prstClr val="white"/>
                </a:solidFill>
                <a:latin typeface="Pfizer Tomorrow" panose="02010503040201060303" pitchFamily="2" charset="0"/>
                <a:sym typeface="Pfizer Tomorrow" panose="02010503040201060303" pitchFamily="2" charset="0"/>
              </a:rPr>
            </a:br>
            <a:r>
              <a:rPr lang="zh-CN" altLang="en-US" b="1" dirty="0">
                <a:solidFill>
                  <a:prstClr val="white"/>
                </a:solidFill>
                <a:latin typeface="Pfizer Tomorrow" panose="02010503040201060303" pitchFamily="2" charset="0"/>
                <a:sym typeface="Pfizer Tomorrow" panose="02010503040201060303" pitchFamily="2" charset="0"/>
              </a:rPr>
              <a:t>和控制感染源是降低死亡风险的有效干预措施！</a:t>
            </a:r>
            <a:r>
              <a:rPr lang="en-US" altLang="zh-CN" b="1" baseline="30000" dirty="0">
                <a:solidFill>
                  <a:prstClr val="white"/>
                </a:solidFill>
                <a:latin typeface="Pfizer Tomorrow" panose="02010503040201060303" pitchFamily="2" charset="0"/>
                <a:sym typeface="Pfizer Tomorrow" panose="02010503040201060303" pitchFamily="2" charset="0"/>
              </a:rPr>
              <a:t>4</a:t>
            </a:r>
            <a:endParaRPr lang="zh-CN" altLang="en-US" baseline="30000" dirty="0">
              <a:solidFill>
                <a:prstClr val="white"/>
              </a:solidFill>
              <a:latin typeface="Pfizer Tomorrow" panose="02010503040201060303" pitchFamily="2" charset="0"/>
              <a:sym typeface="Pfizer Tomorrow" panose="02010503040201060303" pitchFamily="2" charset="0"/>
            </a:endParaRPr>
          </a:p>
        </p:txBody>
      </p:sp>
    </p:spTree>
    <p:extLst>
      <p:ext uri="{BB962C8B-B14F-4D97-AF65-F5344CB8AC3E}">
        <p14:creationId xmlns:p14="http://schemas.microsoft.com/office/powerpoint/2010/main" val="221643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B110C-0CCE-F177-626B-7A377A9010E7}"/>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06C1F3EF-2CB1-A2B9-3AB1-8A516F6A288F}"/>
              </a:ext>
            </a:extLst>
          </p:cNvPr>
          <p:cNvSpPr>
            <a:spLocks noGrp="1"/>
          </p:cNvSpPr>
          <p:nvPr>
            <p:ph type="title"/>
          </p:nvPr>
        </p:nvSpPr>
        <p:spPr>
          <a:xfrm>
            <a:off x="447262" y="196323"/>
            <a:ext cx="10623085" cy="868522"/>
          </a:xfrm>
        </p:spPr>
        <p:txBody>
          <a:bodyPr vert="horz" anchor="b" anchorCtr="0">
            <a:noAutofit/>
          </a:bodyPr>
          <a:lstStyle/>
          <a:p>
            <a:pPr>
              <a:lnSpc>
                <a:spcPct val="100000"/>
              </a:lnSpc>
            </a:pPr>
            <a:r>
              <a:rPr lang="zh-CN" altLang="en-US" dirty="0">
                <a:latin typeface="+mn-lt"/>
                <a:ea typeface="+mn-ea"/>
                <a:cs typeface="+mn-ea"/>
                <a:sym typeface="+mn-lt"/>
              </a:rPr>
              <a:t>新型</a:t>
            </a:r>
            <a:r>
              <a:rPr lang="en-US" altLang="zh-CN" dirty="0">
                <a:latin typeface="+mn-lt"/>
                <a:ea typeface="+mn-ea"/>
                <a:cs typeface="+mn-ea"/>
                <a:sym typeface="+mn-lt"/>
              </a:rPr>
              <a:t>β-</a:t>
            </a:r>
            <a:r>
              <a:rPr lang="zh-CN" altLang="en-US" dirty="0">
                <a:latin typeface="+mn-lt"/>
                <a:ea typeface="+mn-ea"/>
                <a:cs typeface="+mn-ea"/>
                <a:sym typeface="+mn-lt"/>
              </a:rPr>
              <a:t>内酰胺类抗菌药物中，仅氨曲南</a:t>
            </a:r>
            <a:r>
              <a:rPr lang="en-US" altLang="zh-CN" dirty="0">
                <a:latin typeface="+mn-lt"/>
                <a:ea typeface="+mn-ea"/>
                <a:cs typeface="+mn-ea"/>
                <a:sym typeface="+mn-lt"/>
              </a:rPr>
              <a:t>-</a:t>
            </a:r>
            <a:r>
              <a:rPr lang="zh-CN" altLang="en-US" dirty="0">
                <a:latin typeface="+mn-lt"/>
                <a:ea typeface="+mn-ea"/>
                <a:cs typeface="+mn-ea"/>
                <a:sym typeface="+mn-lt"/>
              </a:rPr>
              <a:t>阿维巴坦可实现</a:t>
            </a:r>
            <a:r>
              <a:rPr lang="en-US" altLang="zh-CN" dirty="0">
                <a:latin typeface="+mn-lt"/>
                <a:ea typeface="+mn-ea"/>
                <a:cs typeface="+mn-ea"/>
                <a:sym typeface="+mn-lt"/>
              </a:rPr>
              <a:t>CRE</a:t>
            </a:r>
            <a:r>
              <a:rPr lang="zh-CN" altLang="en-US" dirty="0">
                <a:latin typeface="+mn-lt"/>
                <a:ea typeface="+mn-ea"/>
                <a:cs typeface="+mn-ea"/>
                <a:sym typeface="+mn-lt"/>
              </a:rPr>
              <a:t>全酶型覆盖，</a:t>
            </a:r>
            <a:br>
              <a:rPr lang="zh-CN" altLang="en-US" dirty="0">
                <a:latin typeface="+mn-lt"/>
                <a:ea typeface="+mn-ea"/>
                <a:cs typeface="+mn-ea"/>
                <a:sym typeface="+mn-lt"/>
              </a:rPr>
            </a:br>
            <a:r>
              <a:rPr lang="zh-CN" altLang="en-US" dirty="0">
                <a:latin typeface="+mn-lt"/>
                <a:ea typeface="+mn-ea"/>
                <a:cs typeface="+mn-ea"/>
                <a:sym typeface="+mn-lt"/>
              </a:rPr>
              <a:t>仅氨曲南</a:t>
            </a:r>
            <a:r>
              <a:rPr lang="en-US" altLang="zh-CN" dirty="0">
                <a:latin typeface="+mn-lt"/>
                <a:ea typeface="+mn-ea"/>
                <a:cs typeface="+mn-ea"/>
                <a:sym typeface="+mn-lt"/>
              </a:rPr>
              <a:t>-</a:t>
            </a:r>
            <a:r>
              <a:rPr lang="zh-CN" altLang="en-US" dirty="0">
                <a:latin typeface="+mn-lt"/>
                <a:ea typeface="+mn-ea"/>
                <a:cs typeface="+mn-ea"/>
                <a:sym typeface="+mn-lt"/>
              </a:rPr>
              <a:t>阿维巴坦对产金属酶的</a:t>
            </a:r>
            <a:r>
              <a:rPr lang="en-US" altLang="zh-CN" dirty="0">
                <a:latin typeface="+mn-lt"/>
                <a:ea typeface="+mn-ea"/>
                <a:cs typeface="+mn-ea"/>
                <a:sym typeface="+mn-lt"/>
              </a:rPr>
              <a:t>CRE</a:t>
            </a:r>
            <a:r>
              <a:rPr lang="zh-CN" altLang="en-US" dirty="0">
                <a:latin typeface="+mn-lt"/>
                <a:ea typeface="+mn-ea"/>
                <a:cs typeface="+mn-ea"/>
                <a:sym typeface="+mn-lt"/>
              </a:rPr>
              <a:t>具有可靠活性</a:t>
            </a:r>
          </a:p>
        </p:txBody>
      </p:sp>
      <p:sp>
        <p:nvSpPr>
          <p:cNvPr id="2" name="文本占位符 2">
            <a:extLst>
              <a:ext uri="{FF2B5EF4-FFF2-40B4-BE49-F238E27FC236}">
                <a16:creationId xmlns:a16="http://schemas.microsoft.com/office/drawing/2014/main" id="{A5AA90AE-0A28-DC8F-3045-41D76A29BEA2}"/>
              </a:ext>
            </a:extLst>
          </p:cNvPr>
          <p:cNvSpPr txBox="1">
            <a:spLocks/>
          </p:cNvSpPr>
          <p:nvPr/>
        </p:nvSpPr>
        <p:spPr>
          <a:xfrm>
            <a:off x="974183" y="6228497"/>
            <a:ext cx="8206751" cy="122341"/>
          </a:xfrm>
          <a:prstGeom prst="rect">
            <a:avLst/>
          </a:prstGeom>
        </p:spPr>
        <p:txBody>
          <a:bodyPr vert="horz" wrap="square" lIns="0" tIns="0" rIns="0" bIns="0" rtlCol="0">
            <a:spAutoFit/>
          </a:bodyPr>
          <a:lstStyle>
            <a:lvl1pPr marL="228600" indent="-228600" algn="l" defTabSz="914400" rtl="0" eaLnBrk="1" latinLnBrk="0" hangingPunct="1">
              <a:lnSpc>
                <a:spcPct val="100000"/>
              </a:lnSpc>
              <a:spcBef>
                <a:spcPts val="0"/>
              </a:spcBef>
              <a:buFont typeface="+mj-lt"/>
              <a:buAutoNum type="arabicPeriod"/>
              <a:defRPr sz="800" b="0" kern="1200">
                <a:solidFill>
                  <a:schemeClr val="tx1">
                    <a:lumMod val="50000"/>
                    <a:lumOff val="50000"/>
                  </a:schemeClr>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110000"/>
              </a:lnSpc>
              <a:spcBef>
                <a:spcPts val="600"/>
              </a:spcBef>
              <a:buFont typeface="Arial" panose="020B0604020202020204" pitchFamily="34" charset="0"/>
              <a:buNone/>
              <a:defRPr sz="1200" kern="1200">
                <a:solidFill>
                  <a:schemeClr val="tx1"/>
                </a:solidFill>
                <a:latin typeface="Arial" panose="020B0604020202020204" pitchFamily="34" charset="0"/>
                <a:ea typeface="+mn-ea"/>
                <a:cs typeface="Arial" panose="020B0604020202020204" pitchFamily="34" charset="0"/>
              </a:defRPr>
            </a:lvl2pPr>
            <a:lvl3pPr marL="115888" indent="-115888" algn="l" defTabSz="914400" rtl="0" eaLnBrk="1" latinLnBrk="0" hangingPunct="1">
              <a:lnSpc>
                <a:spcPct val="110000"/>
              </a:lnSpc>
              <a:spcBef>
                <a:spcPts val="500"/>
              </a:spcBef>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3pPr>
            <a:lvl4pPr marL="285750" indent="-169863" algn="l" defTabSz="914400" rtl="0" eaLnBrk="1" latinLnBrk="0" hangingPunct="1">
              <a:lnSpc>
                <a:spcPct val="110000"/>
              </a:lnSpc>
              <a:spcBef>
                <a:spcPts val="400"/>
              </a:spcBef>
              <a:buClr>
                <a:schemeClr val="bg2"/>
              </a:buClr>
              <a:buFont typeface="Arial" panose="020B0604020202020204" pitchFamily="34" charset="0"/>
              <a:buChar char="–"/>
              <a:defRPr sz="1200" kern="1200">
                <a:solidFill>
                  <a:schemeClr val="tx1"/>
                </a:solidFill>
                <a:latin typeface="Arial" panose="020B0604020202020204" pitchFamily="34" charset="0"/>
                <a:ea typeface="+mn-ea"/>
                <a:cs typeface="Arial" panose="020B0604020202020204" pitchFamily="34" charset="0"/>
              </a:defRPr>
            </a:lvl4pPr>
            <a:lvl5pPr marL="457200" indent="-171450" algn="l" defTabSz="914400" rtl="0" eaLnBrk="1" latinLnBrk="0" hangingPunct="1">
              <a:lnSpc>
                <a:spcPct val="110000"/>
              </a:lnSpc>
              <a:spcBef>
                <a:spcPts val="300"/>
              </a:spcBef>
              <a:buClr>
                <a:schemeClr val="bg2"/>
              </a:buClr>
              <a:buFont typeface="Courier New" panose="02070309020205020404" pitchFamily="49" charset="0"/>
              <a:buChar char="o"/>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mj-lt"/>
              <a:buNone/>
              <a:defRPr/>
            </a:pPr>
            <a:r>
              <a:rPr lang="fr-FR" altLang="zh-CN" dirty="0">
                <a:solidFill>
                  <a:schemeClr val="tx1"/>
                </a:solidFill>
                <a:latin typeface="Pfizer Tomorrow" panose="02010503040201060303" pitchFamily="2" charset="0"/>
                <a:sym typeface="Pfizer Tomorrow" panose="02010503040201060303" pitchFamily="2" charset="0"/>
              </a:rPr>
              <a:t>Nenad Macesic,et al. Lancet 2025; 405: 257–72 .</a:t>
            </a:r>
            <a:endParaRPr lang="zh-CN" altLang="en-US" dirty="0">
              <a:solidFill>
                <a:schemeClr val="tx1"/>
              </a:solidFill>
              <a:latin typeface="Pfizer Tomorrow" panose="02010503040201060303" pitchFamily="2" charset="0"/>
              <a:sym typeface="Pfizer Tomorrow" panose="02010503040201060303" pitchFamily="2" charset="0"/>
            </a:endParaRPr>
          </a:p>
        </p:txBody>
      </p:sp>
      <p:sp>
        <p:nvSpPr>
          <p:cNvPr id="3" name="文本框 2">
            <a:extLst>
              <a:ext uri="{FF2B5EF4-FFF2-40B4-BE49-F238E27FC236}">
                <a16:creationId xmlns:a16="http://schemas.microsoft.com/office/drawing/2014/main" id="{4E464C49-9BBB-669E-B215-E7C2E63B0C06}"/>
              </a:ext>
            </a:extLst>
          </p:cNvPr>
          <p:cNvSpPr txBox="1"/>
          <p:nvPr/>
        </p:nvSpPr>
        <p:spPr>
          <a:xfrm>
            <a:off x="652462" y="1476344"/>
            <a:ext cx="10929938" cy="311560"/>
          </a:xfrm>
          <a:prstGeom prst="rect">
            <a:avLst/>
          </a:prstGeom>
          <a:noFill/>
        </p:spPr>
        <p:txBody>
          <a:bodyPr wrap="square">
            <a:spAutoFit/>
          </a:bodyPr>
          <a:lstStyle/>
          <a:p>
            <a:pPr marL="285750" marR="0" lvl="0" indent="-285750" defTabSz="91440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black"/>
                </a:solidFill>
                <a:effectLst/>
                <a:uLnTx/>
                <a:uFillTx/>
              </a:rPr>
              <a:t>新型β-内酰胺类抗菌药物中，</a:t>
            </a:r>
            <a:r>
              <a:rPr kumimoji="0" lang="zh-CN" altLang="en-US" sz="1400" b="1" i="0" u="none" strike="noStrike" kern="0" cap="none" spc="0" normalizeH="0" baseline="0" noProof="0" dirty="0">
                <a:ln>
                  <a:noFill/>
                </a:ln>
                <a:solidFill>
                  <a:srgbClr val="00C987"/>
                </a:solidFill>
                <a:effectLst/>
                <a:uLnTx/>
                <a:uFillTx/>
              </a:rPr>
              <a:t>仅氨曲南-阿维巴坦可实现CRE全酶型覆盖</a:t>
            </a:r>
            <a:r>
              <a:rPr kumimoji="0" lang="zh-CN" altLang="en-US" sz="1400" b="0" i="0" u="none" strike="noStrike" kern="0" cap="none" spc="0" normalizeH="0" baseline="0" noProof="0" dirty="0">
                <a:ln>
                  <a:noFill/>
                </a:ln>
                <a:solidFill>
                  <a:prstClr val="black"/>
                </a:solidFill>
                <a:effectLst/>
                <a:uLnTx/>
                <a:uFillTx/>
              </a:rPr>
              <a:t>，仅氨曲南-阿维巴坦对产金属酶的CRE具有可靠活性</a:t>
            </a:r>
          </a:p>
        </p:txBody>
      </p:sp>
      <p:sp>
        <p:nvSpPr>
          <p:cNvPr id="5" name="文本框 4">
            <a:extLst>
              <a:ext uri="{FF2B5EF4-FFF2-40B4-BE49-F238E27FC236}">
                <a16:creationId xmlns:a16="http://schemas.microsoft.com/office/drawing/2014/main" id="{24A6E443-58CD-1F7C-1420-503EA09006F1}"/>
              </a:ext>
            </a:extLst>
          </p:cNvPr>
          <p:cNvSpPr txBox="1"/>
          <p:nvPr/>
        </p:nvSpPr>
        <p:spPr>
          <a:xfrm>
            <a:off x="1082353" y="6015866"/>
            <a:ext cx="11335558" cy="138499"/>
          </a:xfrm>
          <a:prstGeom prst="rect">
            <a:avLst/>
          </a:prstGeom>
          <a:noFill/>
        </p:spPr>
        <p:txBody>
          <a:bodyPr wrap="square" lIns="0" tIns="0" rIns="0" bIns="0" rtlCol="0">
            <a:spAutoFit/>
          </a:bodyPr>
          <a:lstStyle/>
          <a:p>
            <a:r>
              <a:rPr lang="en-US" altLang="zh-CN" sz="900" dirty="0">
                <a:solidFill>
                  <a:prstClr val="black">
                    <a:lumMod val="85000"/>
                    <a:lumOff val="15000"/>
                  </a:prstClr>
                </a:solidFill>
                <a:cs typeface="+mn-ea"/>
                <a:sym typeface="+mn-lt"/>
              </a:rPr>
              <a:t>† </a:t>
            </a:r>
            <a:r>
              <a:rPr lang="zh-CN" altLang="en-US" sz="900" dirty="0">
                <a:solidFill>
                  <a:prstClr val="black">
                    <a:lumMod val="85000"/>
                    <a:lumOff val="15000"/>
                  </a:prstClr>
                </a:solidFill>
                <a:cs typeface="+mn-ea"/>
                <a:sym typeface="+mn-lt"/>
              </a:rPr>
              <a:t>与亚胺培南</a:t>
            </a:r>
            <a:r>
              <a:rPr lang="en-US" altLang="zh-CN" sz="900" dirty="0">
                <a:solidFill>
                  <a:prstClr val="black">
                    <a:lumMod val="85000"/>
                    <a:lumOff val="15000"/>
                  </a:prstClr>
                </a:solidFill>
                <a:cs typeface="+mn-ea"/>
                <a:sym typeface="+mn-lt"/>
              </a:rPr>
              <a:t>-</a:t>
            </a:r>
            <a:r>
              <a:rPr lang="zh-CN" altLang="en-US" sz="900" dirty="0">
                <a:solidFill>
                  <a:prstClr val="black">
                    <a:lumMod val="85000"/>
                    <a:lumOff val="15000"/>
                  </a:prstClr>
                </a:solidFill>
                <a:cs typeface="+mn-ea"/>
                <a:sym typeface="+mn-lt"/>
              </a:rPr>
              <a:t>西司他丁联合研究给药；*该产品尚未在中国⼤陆上市，相关信息来源于科学⽂献，仅供学术探讨。</a:t>
            </a:r>
            <a:endParaRPr lang="en-US" altLang="zh-CN" sz="900" dirty="0">
              <a:solidFill>
                <a:prstClr val="black">
                  <a:lumMod val="85000"/>
                  <a:lumOff val="15000"/>
                </a:prstClr>
              </a:solidFill>
              <a:cs typeface="+mn-ea"/>
              <a:sym typeface="+mn-lt"/>
            </a:endParaRPr>
          </a:p>
        </p:txBody>
      </p:sp>
      <p:graphicFrame>
        <p:nvGraphicFramePr>
          <p:cNvPr id="6" name="表格 5">
            <a:extLst>
              <a:ext uri="{FF2B5EF4-FFF2-40B4-BE49-F238E27FC236}">
                <a16:creationId xmlns:a16="http://schemas.microsoft.com/office/drawing/2014/main" id="{6B559C80-E111-2825-F171-655E93F75CFB}"/>
              </a:ext>
            </a:extLst>
          </p:cNvPr>
          <p:cNvGraphicFramePr>
            <a:graphicFrameLocks noGrp="1"/>
          </p:cNvGraphicFramePr>
          <p:nvPr>
            <p:extLst>
              <p:ext uri="{D42A27DB-BD31-4B8C-83A1-F6EECF244321}">
                <p14:modId xmlns:p14="http://schemas.microsoft.com/office/powerpoint/2010/main" val="1536907293"/>
              </p:ext>
            </p:extLst>
          </p:nvPr>
        </p:nvGraphicFramePr>
        <p:xfrm>
          <a:off x="1268948" y="1861439"/>
          <a:ext cx="9654104" cy="3769131"/>
        </p:xfrm>
        <a:graphic>
          <a:graphicData uri="http://schemas.openxmlformats.org/drawingml/2006/table">
            <a:tbl>
              <a:tblPr firstRow="1" bandRow="1"/>
              <a:tblGrid>
                <a:gridCol w="1997601">
                  <a:extLst>
                    <a:ext uri="{9D8B030D-6E8A-4147-A177-3AD203B41FA5}">
                      <a16:colId xmlns:a16="http://schemas.microsoft.com/office/drawing/2014/main" val="3708312469"/>
                    </a:ext>
                  </a:extLst>
                </a:gridCol>
                <a:gridCol w="1333282">
                  <a:extLst>
                    <a:ext uri="{9D8B030D-6E8A-4147-A177-3AD203B41FA5}">
                      <a16:colId xmlns:a16="http://schemas.microsoft.com/office/drawing/2014/main" val="2124722163"/>
                    </a:ext>
                  </a:extLst>
                </a:gridCol>
                <a:gridCol w="1665441">
                  <a:extLst>
                    <a:ext uri="{9D8B030D-6E8A-4147-A177-3AD203B41FA5}">
                      <a16:colId xmlns:a16="http://schemas.microsoft.com/office/drawing/2014/main" val="259183914"/>
                    </a:ext>
                  </a:extLst>
                </a:gridCol>
                <a:gridCol w="1326898">
                  <a:extLst>
                    <a:ext uri="{9D8B030D-6E8A-4147-A177-3AD203B41FA5}">
                      <a16:colId xmlns:a16="http://schemas.microsoft.com/office/drawing/2014/main" val="694669661"/>
                    </a:ext>
                  </a:extLst>
                </a:gridCol>
                <a:gridCol w="1691969">
                  <a:extLst>
                    <a:ext uri="{9D8B030D-6E8A-4147-A177-3AD203B41FA5}">
                      <a16:colId xmlns:a16="http://schemas.microsoft.com/office/drawing/2014/main" val="3584722313"/>
                    </a:ext>
                  </a:extLst>
                </a:gridCol>
                <a:gridCol w="1638913">
                  <a:extLst>
                    <a:ext uri="{9D8B030D-6E8A-4147-A177-3AD203B41FA5}">
                      <a16:colId xmlns:a16="http://schemas.microsoft.com/office/drawing/2014/main" val="4166517509"/>
                    </a:ext>
                  </a:extLst>
                </a:gridCol>
              </a:tblGrid>
              <a:tr h="289517">
                <a:tc gridSpan="6">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3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肠杆菌目细菌</a:t>
                      </a:r>
                    </a:p>
                  </a:txBody>
                  <a:tcPr marL="84784" marR="84784" marT="42392" marB="42392" anchor="ctr">
                    <a:lnL w="12700" cmpd="sng">
                      <a:noFill/>
                    </a:lnL>
                    <a:lnR w="12700" cmpd="sng">
                      <a:solidFill>
                        <a:prstClr val="black"/>
                      </a:solidFill>
                      <a:prstDash val="solid"/>
                    </a:lnR>
                    <a:lnT w="12700" cmpd="sng">
                      <a:noFill/>
                    </a:lnT>
                    <a:lnB w="3175" cap="flat" cmpd="sng" algn="ctr">
                      <a:solidFill>
                        <a:srgbClr val="0000C9"/>
                      </a:solidFill>
                      <a:prstDash val="sysDash"/>
                      <a:round/>
                      <a:headEnd type="none" w="med" len="med"/>
                      <a:tailEnd type="none" w="med" len="med"/>
                    </a:lnB>
                    <a:lnTlToBr w="12700" cmpd="sng">
                      <a:noFill/>
                      <a:prstDash val="solid"/>
                    </a:lnTlToBr>
                    <a:lnBlToTr w="12700" cmpd="sng">
                      <a:noFill/>
                      <a:prstDash val="solid"/>
                    </a:lnBlToTr>
                    <a:solidFill>
                      <a:srgbClr val="000D45"/>
                    </a:solidFill>
                  </a:tcPr>
                </a:tc>
                <a:tc hMerge="1">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endParaRPr dirty="0"/>
                    </a:p>
                  </a:txBody>
                  <a:tcPr marL="36000" marR="36000" anchor="ctr">
                    <a:lnL w="3175" cap="flat" cmpd="sng" algn="ctr">
                      <a:solidFill>
                        <a:srgbClr val="0000C9"/>
                      </a:solidFill>
                      <a:prstDash val="sysDash"/>
                      <a:round/>
                      <a:headEnd type="none" w="med" len="med"/>
                      <a:tailEnd type="none" w="med" len="med"/>
                    </a:lnL>
                    <a:lnR w="3175" cap="flat" cmpd="sng" algn="ctr">
                      <a:solidFill>
                        <a:sysClr val="window" lastClr="FFFFFF"/>
                      </a:solidFill>
                      <a:prstDash val="sysDash"/>
                      <a:round/>
                      <a:headEnd type="none" w="med" len="med"/>
                      <a:tailEnd type="none" w="med" len="med"/>
                    </a:lnR>
                    <a:lnT w="12700" cmpd="sng">
                      <a:noFill/>
                    </a:lnT>
                    <a:lnB w="3175" cap="flat" cmpd="sng" algn="ctr">
                      <a:solidFill>
                        <a:srgbClr val="0000C9"/>
                      </a:solidFill>
                      <a:prstDash val="sysDash"/>
                      <a:round/>
                      <a:headEnd type="none" w="med" len="med"/>
                      <a:tailEnd type="none" w="med" len="med"/>
                    </a:lnB>
                    <a:lnTlToBr w="12700" cmpd="sng">
                      <a:noFill/>
                      <a:prstDash val="solid"/>
                    </a:lnTlToBr>
                    <a:lnBlToTr w="12700" cmpd="sng">
                      <a:noFill/>
                      <a:prstDash val="solid"/>
                    </a:lnBlToTr>
                    <a:solidFill>
                      <a:srgbClr val="000D45"/>
                    </a:solidFill>
                  </a:tcPr>
                </a:tc>
                <a:tc hMerge="1">
                  <a:txBody>
                    <a:bodyPr/>
                    <a:lstStyle/>
                    <a:p>
                      <a:endParaRPr lang="zh-CN" altLang="en-US" dirty="0"/>
                    </a:p>
                  </a:txBody>
                  <a:tcPr>
                    <a:solidFill>
                      <a:schemeClr val="tx1">
                        <a:lumMod val="50000"/>
                        <a:lumOff val="50000"/>
                      </a:schemeClr>
                    </a:solidFill>
                  </a:tcPr>
                </a:tc>
                <a:tc hMerge="1">
                  <a:txBody>
                    <a:bodyPr/>
                    <a:lstStyle/>
                    <a:p>
                      <a:endParaRPr lang="zh-CN" altLang="en-US" dirty="0"/>
                    </a:p>
                  </a:txBody>
                  <a:tcPr>
                    <a:lnL w="3175" cap="flat" cmpd="sng" algn="ctr">
                      <a:solidFill>
                        <a:sysClr val="window" lastClr="FFFFFF"/>
                      </a:solidFill>
                      <a:prstDash val="sysDash"/>
                      <a:round/>
                      <a:headEnd type="none" w="med" len="med"/>
                      <a:tailEnd type="none" w="med" len="med"/>
                    </a:lnL>
                    <a:solidFill>
                      <a:schemeClr val="tx1">
                        <a:lumMod val="50000"/>
                        <a:lumOff val="50000"/>
                      </a:schemeClr>
                    </a:solidFill>
                  </a:tcPr>
                </a:tc>
                <a:tc hMerge="1">
                  <a:txBody>
                    <a:bodyPr/>
                    <a:lstStyle/>
                    <a:p>
                      <a:endParaRPr lang="zh-CN" altLang="en-US"/>
                    </a:p>
                  </a:txBody>
                  <a:tcPr/>
                </a:tc>
                <a:tc hMerge="1">
                  <a:txBody>
                    <a:bodyPr/>
                    <a:lstStyle/>
                    <a:p>
                      <a:endParaRPr lang="zh-CN" altLang="en-US" dirty="0"/>
                    </a:p>
                  </a:txBody>
                  <a:tcPr>
                    <a:solidFill>
                      <a:schemeClr val="tx1">
                        <a:lumMod val="50000"/>
                        <a:lumOff val="50000"/>
                      </a:schemeClr>
                    </a:solidFill>
                  </a:tcPr>
                </a:tc>
                <a:extLst>
                  <a:ext uri="{0D108BD9-81ED-4DB2-BD59-A6C34878D82A}">
                    <a16:rowId xmlns:a16="http://schemas.microsoft.com/office/drawing/2014/main" val="2627836645"/>
                  </a:ext>
                </a:extLst>
              </a:tr>
              <a:tr h="820168">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12700" cmpd="sng">
                      <a:noFill/>
                    </a:lnL>
                    <a:lnR w="3175" cap="flat" cmpd="sng" algn="ctr">
                      <a:solidFill>
                        <a:srgbClr val="0000C9"/>
                      </a:solidFill>
                      <a:prstDash val="sysDash"/>
                      <a:round/>
                      <a:headEnd type="none" w="med" len="med"/>
                      <a:tailEnd type="none" w="med" len="med"/>
                    </a:lnR>
                    <a:lnT w="3175" cap="flat" cmpd="sng" algn="ctr">
                      <a:solidFill>
                        <a:srgbClr val="0000C9"/>
                      </a:solidFill>
                      <a:prstDash val="sysDash"/>
                      <a:round/>
                      <a:headEnd type="none" w="med" len="med"/>
                      <a:tailEnd type="none" w="med" len="med"/>
                    </a:lnT>
                    <a:lnB w="635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产</a:t>
                      </a:r>
                      <a:r>
                        <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ESBLs</a:t>
                      </a: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的</a:t>
                      </a:r>
                      <a:endPar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肠杆菌目细菌</a:t>
                      </a:r>
                    </a:p>
                  </a:txBody>
                  <a:tcPr marL="33380" marR="33380" marT="42392" marB="42392" anchor="ctr">
                    <a:lnL w="3175" cap="flat" cmpd="sng" algn="ctr">
                      <a:solidFill>
                        <a:srgbClr val="0000C9"/>
                      </a:solidFill>
                      <a:prstDash val="sysDash"/>
                      <a:round/>
                      <a:headEnd type="none" w="med" len="med"/>
                      <a:tailEnd type="none" w="med" len="med"/>
                    </a:lnL>
                    <a:lnR w="3175" cap="flat" cmpd="sng" algn="ctr">
                      <a:solidFill>
                        <a:srgbClr val="0000C9"/>
                      </a:solidFill>
                      <a:prstDash val="sysDash"/>
                      <a:round/>
                      <a:headEnd type="none" w="med" len="med"/>
                      <a:tailEnd type="none" w="med" len="med"/>
                    </a:lnR>
                    <a:lnT w="3175" cap="flat" cmpd="sng" algn="ctr">
                      <a:solidFill>
                        <a:srgbClr val="0000C9"/>
                      </a:solidFill>
                      <a:prstDash val="sysDash"/>
                      <a:round/>
                      <a:headEnd type="none" w="med" len="med"/>
                      <a:tailEnd type="none" w="med" len="med"/>
                    </a:lnT>
                    <a:lnB w="635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产</a:t>
                      </a:r>
                      <a:r>
                        <a:rPr lang="en-US" altLang="zh-CN" sz="1100" b="1" dirty="0" err="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AmpC</a:t>
                      </a: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的</a:t>
                      </a:r>
                      <a:endPar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肠杆菌目细菌</a:t>
                      </a:r>
                    </a:p>
                  </a:txBody>
                  <a:tcPr marL="33380" marR="33380" marT="42392" marB="42392" anchor="ctr">
                    <a:lnL w="3175" cap="flat" cmpd="sng" algn="ctr">
                      <a:solidFill>
                        <a:srgbClr val="0000C9"/>
                      </a:solidFill>
                      <a:prstDash val="sysDash"/>
                      <a:round/>
                      <a:headEnd type="none" w="med" len="med"/>
                      <a:tailEnd type="none" w="med" len="med"/>
                    </a:lnL>
                    <a:lnR w="3175" cap="flat" cmpd="sng" algn="ctr">
                      <a:solidFill>
                        <a:srgbClr val="0000C9"/>
                      </a:solidFill>
                      <a:prstDash val="sysDash"/>
                      <a:round/>
                      <a:headEnd type="none" w="med" len="med"/>
                      <a:tailEnd type="none" w="med" len="med"/>
                    </a:lnR>
                    <a:lnT w="3175" cap="flat" cmpd="sng" algn="ctr">
                      <a:solidFill>
                        <a:srgbClr val="0000C9"/>
                      </a:solidFill>
                      <a:prstDash val="sysDash"/>
                      <a:round/>
                      <a:headEnd type="none" w="med" len="med"/>
                      <a:tailEnd type="none" w="med" len="med"/>
                    </a:lnT>
                    <a:lnB w="635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a:t>
                      </a: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类碳青霉烯酶</a:t>
                      </a:r>
                      <a:endPar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（如</a:t>
                      </a:r>
                      <a:r>
                        <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KPC</a:t>
                      </a: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IMI</a:t>
                      </a: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p>
                  </a:txBody>
                  <a:tcPr marL="33380" marR="33380" marT="42392" marB="42392" anchor="ctr">
                    <a:lnL w="3175" cap="flat" cmpd="sng" algn="ctr">
                      <a:solidFill>
                        <a:srgbClr val="0000C9"/>
                      </a:solidFill>
                      <a:prstDash val="sysDash"/>
                      <a:round/>
                      <a:headEnd type="none" w="med" len="med"/>
                      <a:tailEnd type="none" w="med" len="med"/>
                    </a:lnL>
                    <a:lnR w="3175" cap="flat" cmpd="sng" algn="ctr">
                      <a:solidFill>
                        <a:srgbClr val="0000C9"/>
                      </a:solidFill>
                      <a:prstDash val="sysDash"/>
                      <a:round/>
                      <a:headEnd type="none" w="med" len="med"/>
                      <a:tailEnd type="none" w="med" len="med"/>
                    </a:lnR>
                    <a:lnT w="12700" cmpd="sng">
                      <a:solidFill>
                        <a:prstClr val="black"/>
                      </a:solidFill>
                      <a:prstDash val="solid"/>
                    </a:lnT>
                    <a:lnB w="635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金属</a:t>
                      </a:r>
                      <a:r>
                        <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β-</a:t>
                      </a: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内酰胺酶</a:t>
                      </a:r>
                      <a:endPar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（如</a:t>
                      </a:r>
                      <a:r>
                        <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NDM</a:t>
                      </a: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VIM</a:t>
                      </a: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IMP</a:t>
                      </a: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p>
                  </a:txBody>
                  <a:tcPr marL="33380" marR="33380" marT="42392" marB="42392" anchor="ctr">
                    <a:lnL w="3175" cap="flat" cmpd="sng" algn="ctr">
                      <a:solidFill>
                        <a:srgbClr val="0000C9"/>
                      </a:solidFill>
                      <a:prstDash val="sysDash"/>
                      <a:round/>
                      <a:headEnd type="none" w="med" len="med"/>
                      <a:tailEnd type="none" w="med" len="med"/>
                    </a:lnL>
                    <a:lnR w="3175" cap="flat" cmpd="sng" algn="ctr">
                      <a:solidFill>
                        <a:srgbClr val="0000C9"/>
                      </a:solidFill>
                      <a:prstDash val="sysDash"/>
                      <a:round/>
                      <a:headEnd type="none" w="med" len="med"/>
                      <a:tailEnd type="none" w="med" len="med"/>
                    </a:lnR>
                    <a:lnT w="12700" cmpd="sng">
                      <a:solidFill>
                        <a:prstClr val="black"/>
                      </a:solidFill>
                      <a:prstDash val="solid"/>
                    </a:lnT>
                    <a:lnB w="635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D</a:t>
                      </a: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类碳青霉烯酶</a:t>
                      </a:r>
                      <a:endPar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algn="ct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（如</a:t>
                      </a:r>
                      <a:r>
                        <a:rPr lang="en-US" altLang="zh-CN"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OXA-48</a:t>
                      </a:r>
                      <a:r>
                        <a:rPr lang="zh-CN" altLang="en-US" sz="11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p>
                  </a:txBody>
                  <a:tcPr marL="33380" marR="33380" marT="42392" marB="42392" anchor="ctr">
                    <a:lnL w="3175" cap="flat" cmpd="sng" algn="ctr">
                      <a:solidFill>
                        <a:srgbClr val="0000C9"/>
                      </a:solidFill>
                      <a:prstDash val="sysDash"/>
                      <a:round/>
                      <a:headEnd type="none" w="med" len="med"/>
                      <a:tailEnd type="none" w="med" len="med"/>
                    </a:lnL>
                    <a:lnR w="3175" cap="flat" cmpd="sng" algn="ctr">
                      <a:solidFill>
                        <a:srgbClr val="0000C9"/>
                      </a:solidFill>
                      <a:prstDash val="sysDash"/>
                      <a:round/>
                      <a:headEnd type="none" w="med" len="med"/>
                      <a:tailEnd type="none" w="med" len="med"/>
                    </a:lnR>
                    <a:lnT w="3175" cap="flat" cmpd="sng" algn="ctr">
                      <a:solidFill>
                        <a:srgbClr val="0000C9"/>
                      </a:solidFill>
                      <a:prstDash val="sysDash"/>
                      <a:round/>
                      <a:headEnd type="none" w="med" len="med"/>
                      <a:tailEnd type="none" w="med" len="med"/>
                    </a:lnT>
                    <a:lnB w="635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146322"/>
                  </a:ext>
                </a:extLst>
              </a:tr>
              <a:tr h="601827">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300" b="1" dirty="0">
                          <a:solidFill>
                            <a:srgbClr val="002060"/>
                          </a:solidFill>
                          <a:latin typeface="Arial" panose="020B0604020202020204" pitchFamily="34" charset="0"/>
                          <a:ea typeface="微软雅黑" panose="020B0503020204020204" pitchFamily="34" charset="-122"/>
                          <a:cs typeface="+mn-ea"/>
                          <a:sym typeface="Arial" panose="020B0604020202020204" pitchFamily="34" charset="0"/>
                        </a:rPr>
                        <a:t>氨曲南</a:t>
                      </a:r>
                      <a:r>
                        <a:rPr lang="en-US" altLang="zh-CN" sz="1300" b="1" dirty="0">
                          <a:solidFill>
                            <a:srgbClr val="002060"/>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300" b="1" dirty="0">
                          <a:solidFill>
                            <a:srgbClr val="002060"/>
                          </a:solidFill>
                          <a:latin typeface="Arial" panose="020B0604020202020204" pitchFamily="34" charset="0"/>
                          <a:ea typeface="微软雅黑" panose="020B0503020204020204" pitchFamily="34" charset="-122"/>
                          <a:cs typeface="+mn-ea"/>
                          <a:sym typeface="Arial" panose="020B0604020202020204" pitchFamily="34" charset="0"/>
                        </a:rPr>
                        <a:t>阿维巴坦</a:t>
                      </a:r>
                    </a:p>
                  </a:txBody>
                  <a:tcPr marL="33380" marR="33380" marT="42392" marB="42392" anchor="ctr">
                    <a:lnL w="12700" cmpd="sng">
                      <a:noFill/>
                    </a:lnL>
                    <a:lnR w="3175" cap="flat" cmpd="sng" algn="ctr">
                      <a:noFill/>
                      <a:prstDash val="solid"/>
                      <a:round/>
                      <a:headEnd type="none" w="med" len="med"/>
                      <a:tailEnd type="none" w="med" len="med"/>
                    </a:lnR>
                    <a:lnT w="6350" cap="flat" cmpd="sng" algn="ctr">
                      <a:solidFill>
                        <a:srgbClr val="0000C9"/>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3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noFill/>
                      <a:prstDash val="solid"/>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6350" cap="flat" cmpd="sng" algn="ctr">
                      <a:solidFill>
                        <a:srgbClr val="0000C9"/>
                      </a:solidFill>
                      <a:prstDash val="solid"/>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3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6350" cap="flat" cmpd="sng" algn="ctr">
                      <a:solidFill>
                        <a:srgbClr val="0000C9"/>
                      </a:solidFill>
                      <a:prstDash val="solid"/>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3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6350" cap="flat" cmpd="sng" algn="ctr">
                      <a:solidFill>
                        <a:srgbClr val="0000C9"/>
                      </a:solidFill>
                      <a:prstDash val="solid"/>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3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6350" cap="flat" cmpd="sng" algn="ctr">
                      <a:solidFill>
                        <a:srgbClr val="0000C9"/>
                      </a:solidFill>
                      <a:prstDash val="solid"/>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3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6350" cap="flat" cmpd="sng" algn="ctr">
                      <a:solidFill>
                        <a:srgbClr val="0000C9"/>
                      </a:solidFill>
                      <a:prstDash val="solid"/>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extLst>
                  <a:ext uri="{0D108BD9-81ED-4DB2-BD59-A6C34878D82A}">
                    <a16:rowId xmlns:a16="http://schemas.microsoft.com/office/drawing/2014/main" val="330241422"/>
                  </a:ext>
                </a:extLst>
              </a:tr>
              <a:tr h="29372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头孢他啶</a:t>
                      </a:r>
                      <a:r>
                        <a:rPr lang="en-US" altLang="zh-CN"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阿维巴坦</a:t>
                      </a:r>
                      <a:endParaRPr lang="en-US" altLang="zh-CN"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en-US" altLang="zh-CN"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noFill/>
                      <a:prstDash val="solid"/>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en-US" altLang="zh-CN"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en-US" altLang="zh-CN"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en-US" altLang="zh-CN"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en-US" altLang="zh-CN"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extLst>
                  <a:ext uri="{0D108BD9-81ED-4DB2-BD59-A6C34878D82A}">
                    <a16:rowId xmlns:a16="http://schemas.microsoft.com/office/drawing/2014/main" val="2555512101"/>
                  </a:ext>
                </a:extLst>
              </a:tr>
              <a:tr h="299930">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头孢洛生</a:t>
                      </a:r>
                      <a:r>
                        <a:rPr lang="en-US" altLang="zh-CN"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他唑巴坦</a:t>
                      </a:r>
                    </a:p>
                  </a:txBody>
                  <a:tcPr marL="33380" marR="33380" marT="42392" marB="42392" anchor="ct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noFill/>
                      <a:prstDash val="solid"/>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FBD58D"/>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extLst>
                  <a:ext uri="{0D108BD9-81ED-4DB2-BD59-A6C34878D82A}">
                    <a16:rowId xmlns:a16="http://schemas.microsoft.com/office/drawing/2014/main" val="3377538872"/>
                  </a:ext>
                </a:extLst>
              </a:tr>
              <a:tr h="29372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亚胺培南</a:t>
                      </a:r>
                      <a:r>
                        <a:rPr lang="en-US" altLang="zh-CN"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瑞来巴坦</a:t>
                      </a:r>
                    </a:p>
                  </a:txBody>
                  <a:tcPr marL="33380" marR="33380" marT="42392" marB="42392" anchor="ct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noFill/>
                      <a:prstDash val="solid"/>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extLst>
                  <a:ext uri="{0D108BD9-81ED-4DB2-BD59-A6C34878D82A}">
                    <a16:rowId xmlns:a16="http://schemas.microsoft.com/office/drawing/2014/main" val="2263537728"/>
                  </a:ext>
                </a:extLst>
              </a:tr>
              <a:tr h="293724">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r>
                        <a:rPr lang="zh-CN" altLang="en-US"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舒巴坦</a:t>
                      </a:r>
                      <a:r>
                        <a:rPr lang="en-US" altLang="zh-CN"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00" b="1" kern="12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度洛巴坦</a:t>
                      </a:r>
                      <a:r>
                        <a:rPr lang="en-US" altLang="zh-CN" sz="1100" b="1" kern="1200" baseline="30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p>
                  </a:txBody>
                  <a:tcPr marL="33380" marR="33380" marT="42392" marB="42392" anchor="ct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noFill/>
                      <a:prstDash val="solid"/>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extLst>
                  <a:ext uri="{0D108BD9-81ED-4DB2-BD59-A6C34878D82A}">
                    <a16:rowId xmlns:a16="http://schemas.microsoft.com/office/drawing/2014/main" val="700119454"/>
                  </a:ext>
                </a:extLst>
              </a:tr>
              <a:tr h="293724">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r>
                        <a:rPr lang="zh-CN" altLang="en-US" sz="1100" b="1" kern="1200" baseline="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美罗培南</a:t>
                      </a:r>
                      <a:r>
                        <a:rPr lang="en-US" altLang="zh-CN" sz="1100" b="1" kern="1200" baseline="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00" b="1" kern="1200" baseline="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法硼巴坦</a:t>
                      </a:r>
                      <a:r>
                        <a:rPr lang="en-US" altLang="zh-CN" sz="1100" b="1" kern="1200" baseline="30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100" b="1" kern="1200" baseline="30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noFill/>
                      <a:prstDash val="solid"/>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DAA099"/>
                    </a:solidFill>
                  </a:tcPr>
                </a:tc>
                <a:extLst>
                  <a:ext uri="{0D108BD9-81ED-4DB2-BD59-A6C34878D82A}">
                    <a16:rowId xmlns:a16="http://schemas.microsoft.com/office/drawing/2014/main" val="3731601773"/>
                  </a:ext>
                </a:extLst>
              </a:tr>
              <a:tr h="293724">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r>
                        <a:rPr lang="zh-CN" altLang="en-US" sz="1100" b="1" kern="1200" baseline="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头孢地尔</a:t>
                      </a:r>
                      <a:r>
                        <a:rPr lang="en-US" altLang="zh-CN" sz="1100" b="1" kern="1200" baseline="30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100" b="1" kern="1200" baseline="30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noFill/>
                      <a:prstDash val="solid"/>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FBD58D"/>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FBD58D"/>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3175" cap="flat" cmpd="sng" algn="ctr">
                      <a:solidFill>
                        <a:sysClr val="windowText" lastClr="000000">
                          <a:lumMod val="75000"/>
                          <a:lumOff val="25000"/>
                        </a:sysClr>
                      </a:solidFill>
                      <a:prstDash val="sysDash"/>
                      <a:round/>
                      <a:headEnd type="none" w="med" len="med"/>
                      <a:tailEnd type="none" w="med" len="med"/>
                    </a:lnB>
                    <a:lnTlToBr w="12700" cmpd="sng">
                      <a:noFill/>
                      <a:prstDash val="solid"/>
                    </a:lnTlToBr>
                    <a:lnBlToTr w="12700" cmpd="sng">
                      <a:noFill/>
                      <a:prstDash val="solid"/>
                    </a:lnBlToTr>
                    <a:solidFill>
                      <a:srgbClr val="FBD58D"/>
                    </a:solidFill>
                  </a:tcPr>
                </a:tc>
                <a:extLst>
                  <a:ext uri="{0D108BD9-81ED-4DB2-BD59-A6C34878D82A}">
                    <a16:rowId xmlns:a16="http://schemas.microsoft.com/office/drawing/2014/main" val="262475802"/>
                  </a:ext>
                </a:extLst>
              </a:tr>
              <a:tr h="289069">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r>
                        <a:rPr lang="zh-CN" altLang="en-US" sz="1100" b="1" kern="1200" baseline="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头孢吡肟</a:t>
                      </a:r>
                      <a:r>
                        <a:rPr lang="en-US" altLang="zh-CN" sz="1100" b="1" kern="1200" baseline="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sz="1100" b="1" kern="1200" baseline="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恩美唑巴坦</a:t>
                      </a:r>
                      <a:r>
                        <a:rPr lang="en-US" altLang="zh-CN" sz="1100" b="1" kern="1200" baseline="30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100" b="1" kern="1200" baseline="30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noFill/>
                      <a:prstDash val="solid"/>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1270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1270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solidFill>
                      <a:srgbClr val="8FB79E"/>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1270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solidFill>
                      <a:srgbClr val="DAA099"/>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1270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solidFill>
                      <a:srgbClr val="DAA099"/>
                    </a:solidFill>
                  </a:tcPr>
                </a:tc>
                <a:tc>
                  <a:txBody>
                    <a:bodyPr/>
                    <a:lstStyle>
                      <a:lvl1pPr marL="0" algn="l" defTabSz="914400" rtl="0" eaLnBrk="1" latinLnBrk="0" hangingPunct="1">
                        <a:defRPr sz="1800" kern="1200">
                          <a:solidFill>
                            <a:schemeClr val="tx1"/>
                          </a:solidFill>
                          <a:latin typeface="Arial"/>
                          <a:ea typeface="微软雅黑"/>
                        </a:defRPr>
                      </a:lvl1pPr>
                      <a:lvl2pPr marL="457200" algn="l" defTabSz="914400" rtl="0" eaLnBrk="1" latinLnBrk="0" hangingPunct="1">
                        <a:defRPr sz="1800" kern="1200">
                          <a:solidFill>
                            <a:schemeClr val="tx1"/>
                          </a:solidFill>
                          <a:latin typeface="Arial"/>
                          <a:ea typeface="微软雅黑"/>
                        </a:defRPr>
                      </a:lvl2pPr>
                      <a:lvl3pPr marL="914400" algn="l" defTabSz="914400" rtl="0" eaLnBrk="1" latinLnBrk="0" hangingPunct="1">
                        <a:defRPr sz="1800" kern="1200">
                          <a:solidFill>
                            <a:schemeClr val="tx1"/>
                          </a:solidFill>
                          <a:latin typeface="Arial"/>
                          <a:ea typeface="微软雅黑"/>
                        </a:defRPr>
                      </a:lvl3pPr>
                      <a:lvl4pPr marL="1371600" algn="l" defTabSz="914400" rtl="0" eaLnBrk="1" latinLnBrk="0" hangingPunct="1">
                        <a:defRPr sz="1800" kern="1200">
                          <a:solidFill>
                            <a:schemeClr val="tx1"/>
                          </a:solidFill>
                          <a:latin typeface="Arial"/>
                          <a:ea typeface="微软雅黑"/>
                        </a:defRPr>
                      </a:lvl4pPr>
                      <a:lvl5pPr marL="1828800" algn="l" defTabSz="914400" rtl="0" eaLnBrk="1" latinLnBrk="0" hangingPunct="1">
                        <a:defRPr sz="1800" kern="1200">
                          <a:solidFill>
                            <a:schemeClr val="tx1"/>
                          </a:solidFill>
                          <a:latin typeface="Arial"/>
                          <a:ea typeface="微软雅黑"/>
                        </a:defRPr>
                      </a:lvl5pPr>
                      <a:lvl6pPr marL="2286000" algn="l" defTabSz="914400" rtl="0" eaLnBrk="1" latinLnBrk="0" hangingPunct="1">
                        <a:defRPr sz="1800" kern="1200">
                          <a:solidFill>
                            <a:schemeClr val="tx1"/>
                          </a:solidFill>
                          <a:latin typeface="Arial"/>
                          <a:ea typeface="微软雅黑"/>
                        </a:defRPr>
                      </a:lvl6pPr>
                      <a:lvl7pPr marL="2743200" algn="l" defTabSz="914400" rtl="0" eaLnBrk="1" latinLnBrk="0" hangingPunct="1">
                        <a:defRPr sz="1800" kern="1200">
                          <a:solidFill>
                            <a:schemeClr val="tx1"/>
                          </a:solidFill>
                          <a:latin typeface="Arial"/>
                          <a:ea typeface="微软雅黑"/>
                        </a:defRPr>
                      </a:lvl7pPr>
                      <a:lvl8pPr marL="3200400" algn="l" defTabSz="914400" rtl="0" eaLnBrk="1" latinLnBrk="0" hangingPunct="1">
                        <a:defRPr sz="1800" kern="1200">
                          <a:solidFill>
                            <a:schemeClr val="tx1"/>
                          </a:solidFill>
                          <a:latin typeface="Arial"/>
                          <a:ea typeface="微软雅黑"/>
                        </a:defRPr>
                      </a:lvl8pPr>
                      <a:lvl9pPr marL="3657600" algn="l" defTabSz="914400" rtl="0" eaLnBrk="1" latinLnBrk="0" hangingPunct="1">
                        <a:defRPr sz="1800" kern="1200">
                          <a:solidFill>
                            <a:schemeClr val="tx1"/>
                          </a:solidFill>
                          <a:latin typeface="Arial"/>
                          <a:ea typeface="微软雅黑"/>
                        </a:defRPr>
                      </a:lvl9pPr>
                    </a:lstStyle>
                    <a:p>
                      <a:pPr algn="ctr"/>
                      <a:endParaRPr lang="zh-CN" altLang="en-US" sz="1100" b="1" dirty="0">
                        <a:solidFill>
                          <a:schemeClr val="bg1">
                            <a:lumMod val="95000"/>
                          </a:schemeClr>
                        </a:solidFill>
                        <a:latin typeface="Arial" panose="020B0604020202020204" pitchFamily="34" charset="0"/>
                        <a:ea typeface="微软雅黑" panose="020B0503020204020204" pitchFamily="34" charset="-122"/>
                        <a:cs typeface="+mn-ea"/>
                        <a:sym typeface="Arial" panose="020B0604020202020204" pitchFamily="34" charset="0"/>
                      </a:endParaRPr>
                    </a:p>
                  </a:txBody>
                  <a:tcPr marL="33380" marR="33380" marT="42392" marB="42392" anchor="ctr">
                    <a:lnL w="3175" cap="flat" cmpd="sng" algn="ctr">
                      <a:solidFill>
                        <a:sysClr val="windowText" lastClr="000000">
                          <a:lumMod val="75000"/>
                          <a:lumOff val="25000"/>
                        </a:sysClr>
                      </a:solidFill>
                      <a:prstDash val="sysDash"/>
                      <a:round/>
                      <a:headEnd type="none" w="med" len="med"/>
                      <a:tailEnd type="none" w="med" len="med"/>
                    </a:lnL>
                    <a:lnR w="3175" cap="flat" cmpd="sng" algn="ctr">
                      <a:solidFill>
                        <a:sysClr val="windowText" lastClr="000000">
                          <a:lumMod val="75000"/>
                          <a:lumOff val="25000"/>
                        </a:sysClr>
                      </a:solidFill>
                      <a:prstDash val="sysDash"/>
                      <a:round/>
                      <a:headEnd type="none" w="med" len="med"/>
                      <a:tailEnd type="none" w="med" len="med"/>
                    </a:lnR>
                    <a:lnT w="3175" cap="flat" cmpd="sng" algn="ctr">
                      <a:solidFill>
                        <a:sysClr val="windowText" lastClr="000000">
                          <a:lumMod val="75000"/>
                          <a:lumOff val="25000"/>
                        </a:sysClr>
                      </a:solidFill>
                      <a:prstDash val="sysDash"/>
                      <a:round/>
                      <a:headEnd type="none" w="med" len="med"/>
                      <a:tailEnd type="none" w="med" len="med"/>
                    </a:lnT>
                    <a:lnB w="12700" cap="flat" cmpd="sng" algn="ctr">
                      <a:solidFill>
                        <a:srgbClr val="0000C9"/>
                      </a:solidFill>
                      <a:prstDash val="solid"/>
                      <a:round/>
                      <a:headEnd type="none" w="med" len="med"/>
                      <a:tailEnd type="none" w="med" len="med"/>
                    </a:lnB>
                    <a:lnTlToBr w="12700" cmpd="sng">
                      <a:noFill/>
                      <a:prstDash val="solid"/>
                    </a:lnTlToBr>
                    <a:lnBlToTr w="12700" cmpd="sng">
                      <a:noFill/>
                      <a:prstDash val="solid"/>
                    </a:lnBlToTr>
                    <a:solidFill>
                      <a:srgbClr val="FBD58D"/>
                    </a:solidFill>
                  </a:tcPr>
                </a:tc>
                <a:extLst>
                  <a:ext uri="{0D108BD9-81ED-4DB2-BD59-A6C34878D82A}">
                    <a16:rowId xmlns:a16="http://schemas.microsoft.com/office/drawing/2014/main" val="2599676280"/>
                  </a:ext>
                </a:extLst>
              </a:tr>
            </a:tbl>
          </a:graphicData>
        </a:graphic>
      </p:graphicFrame>
      <p:grpSp>
        <p:nvGrpSpPr>
          <p:cNvPr id="7" name="组合 6">
            <a:extLst>
              <a:ext uri="{FF2B5EF4-FFF2-40B4-BE49-F238E27FC236}">
                <a16:creationId xmlns:a16="http://schemas.microsoft.com/office/drawing/2014/main" id="{1C7D3765-4B21-BCC3-28AA-8F656A88D3E9}"/>
              </a:ext>
            </a:extLst>
          </p:cNvPr>
          <p:cNvGrpSpPr/>
          <p:nvPr/>
        </p:nvGrpSpPr>
        <p:grpSpPr>
          <a:xfrm>
            <a:off x="1085829" y="5710173"/>
            <a:ext cx="2451624" cy="253916"/>
            <a:chOff x="2082524" y="5475456"/>
            <a:chExt cx="2451624" cy="253916"/>
          </a:xfrm>
        </p:grpSpPr>
        <p:sp>
          <p:nvSpPr>
            <p:cNvPr id="8" name="矩形 7">
              <a:extLst>
                <a:ext uri="{FF2B5EF4-FFF2-40B4-BE49-F238E27FC236}">
                  <a16:creationId xmlns:a16="http://schemas.microsoft.com/office/drawing/2014/main" id="{4166327D-9FB7-B72F-AC39-902AA235105D}"/>
                </a:ext>
              </a:extLst>
            </p:cNvPr>
            <p:cNvSpPr/>
            <p:nvPr/>
          </p:nvSpPr>
          <p:spPr>
            <a:xfrm>
              <a:off x="2082524" y="5531220"/>
              <a:ext cx="144000" cy="142422"/>
            </a:xfrm>
            <a:prstGeom prst="rect">
              <a:avLst/>
            </a:prstGeom>
            <a:solidFill>
              <a:srgbClr val="8FB79E"/>
            </a:solidFill>
            <a:ln w="12700" cap="flat" cmpd="sng" algn="ctr">
              <a:noFill/>
              <a:prstDash val="solid"/>
              <a:miter lim="800000"/>
            </a:ln>
            <a:effectLst/>
          </p:spPr>
          <p:txBody>
            <a:bodyPr rtlCol="0" anchor="ctr"/>
            <a:lstStyle/>
            <a:p>
              <a:pPr algn="ctr">
                <a:defRPr/>
              </a:pPr>
              <a:endParaRPr lang="zh-CN" altLang="en-US" sz="1200" kern="0">
                <a:solidFill>
                  <a:prstClr val="black">
                    <a:lumMod val="75000"/>
                    <a:lumOff val="25000"/>
                  </a:prstClr>
                </a:solidFill>
                <a:cs typeface="+mn-ea"/>
                <a:sym typeface="Arial" panose="020B0604020202020204" pitchFamily="34" charset="0"/>
              </a:endParaRPr>
            </a:p>
          </p:txBody>
        </p:sp>
        <p:sp>
          <p:nvSpPr>
            <p:cNvPr id="9" name="文本框 8">
              <a:extLst>
                <a:ext uri="{FF2B5EF4-FFF2-40B4-BE49-F238E27FC236}">
                  <a16:creationId xmlns:a16="http://schemas.microsoft.com/office/drawing/2014/main" id="{27230F2A-C0CF-5470-32E0-CDD0F3FD3548}"/>
                </a:ext>
              </a:extLst>
            </p:cNvPr>
            <p:cNvSpPr txBox="1"/>
            <p:nvPr/>
          </p:nvSpPr>
          <p:spPr>
            <a:xfrm>
              <a:off x="2223195" y="5475456"/>
              <a:ext cx="2310953" cy="253916"/>
            </a:xfrm>
            <a:prstGeom prst="rect">
              <a:avLst/>
            </a:prstGeom>
            <a:noFill/>
          </p:spPr>
          <p:txBody>
            <a:bodyPr wrap="square" rtlCol="0">
              <a:spAutoFit/>
            </a:bodyPr>
            <a:lstStyle/>
            <a:p>
              <a:pPr>
                <a:defRPr/>
              </a:pPr>
              <a:r>
                <a:rPr lang="zh-CN" altLang="en-US" sz="1050" b="1" kern="0" dirty="0">
                  <a:solidFill>
                    <a:prstClr val="black">
                      <a:lumMod val="75000"/>
                      <a:lumOff val="25000"/>
                    </a:prstClr>
                  </a:solidFill>
                  <a:cs typeface="+mn-ea"/>
                  <a:sym typeface="Arial" panose="020B0604020202020204" pitchFamily="34" charset="0"/>
                </a:rPr>
                <a:t>在体外具有可靠的活性，指南推荐</a:t>
              </a:r>
            </a:p>
          </p:txBody>
        </p:sp>
      </p:grpSp>
      <p:grpSp>
        <p:nvGrpSpPr>
          <p:cNvPr id="10" name="组合 9">
            <a:extLst>
              <a:ext uri="{FF2B5EF4-FFF2-40B4-BE49-F238E27FC236}">
                <a16:creationId xmlns:a16="http://schemas.microsoft.com/office/drawing/2014/main" id="{5FFB3A9E-6901-ED46-B1F8-83EB164974D0}"/>
              </a:ext>
            </a:extLst>
          </p:cNvPr>
          <p:cNvGrpSpPr/>
          <p:nvPr/>
        </p:nvGrpSpPr>
        <p:grpSpPr>
          <a:xfrm>
            <a:off x="3402707" y="5710173"/>
            <a:ext cx="5778227" cy="253916"/>
            <a:chOff x="-593747" y="6505556"/>
            <a:chExt cx="5778227" cy="253916"/>
          </a:xfrm>
        </p:grpSpPr>
        <p:sp>
          <p:nvSpPr>
            <p:cNvPr id="11" name="矩形 10">
              <a:extLst>
                <a:ext uri="{FF2B5EF4-FFF2-40B4-BE49-F238E27FC236}">
                  <a16:creationId xmlns:a16="http://schemas.microsoft.com/office/drawing/2014/main" id="{E3304E54-BD5A-93C1-403E-D676278BBB5B}"/>
                </a:ext>
              </a:extLst>
            </p:cNvPr>
            <p:cNvSpPr/>
            <p:nvPr/>
          </p:nvSpPr>
          <p:spPr>
            <a:xfrm>
              <a:off x="-593747" y="6557333"/>
              <a:ext cx="144000" cy="142422"/>
            </a:xfrm>
            <a:prstGeom prst="rect">
              <a:avLst/>
            </a:prstGeom>
            <a:solidFill>
              <a:srgbClr val="FBD58D"/>
            </a:solidFill>
            <a:ln w="12700" cap="flat" cmpd="sng" algn="ctr">
              <a:noFill/>
              <a:prstDash val="solid"/>
              <a:miter lim="800000"/>
            </a:ln>
            <a:effectLst/>
          </p:spPr>
          <p:txBody>
            <a:bodyPr rtlCol="0" anchor="ctr"/>
            <a:lstStyle/>
            <a:p>
              <a:pPr algn="ctr">
                <a:defRPr/>
              </a:pPr>
              <a:endParaRPr lang="zh-CN" altLang="en-US" sz="1200" kern="0">
                <a:solidFill>
                  <a:prstClr val="black">
                    <a:lumMod val="75000"/>
                    <a:lumOff val="25000"/>
                  </a:prstClr>
                </a:solidFill>
                <a:cs typeface="+mn-ea"/>
                <a:sym typeface="Arial" panose="020B0604020202020204" pitchFamily="34" charset="0"/>
              </a:endParaRPr>
            </a:p>
          </p:txBody>
        </p:sp>
        <p:sp>
          <p:nvSpPr>
            <p:cNvPr id="12" name="文本框 11">
              <a:extLst>
                <a:ext uri="{FF2B5EF4-FFF2-40B4-BE49-F238E27FC236}">
                  <a16:creationId xmlns:a16="http://schemas.microsoft.com/office/drawing/2014/main" id="{B9C4E486-BF97-2FEF-4061-4813A32F2C2E}"/>
                </a:ext>
              </a:extLst>
            </p:cNvPr>
            <p:cNvSpPr txBox="1"/>
            <p:nvPr/>
          </p:nvSpPr>
          <p:spPr>
            <a:xfrm>
              <a:off x="-401673" y="6505556"/>
              <a:ext cx="5586153" cy="253916"/>
            </a:xfrm>
            <a:prstGeom prst="rect">
              <a:avLst/>
            </a:prstGeom>
            <a:noFill/>
          </p:spPr>
          <p:txBody>
            <a:bodyPr wrap="square" rtlCol="0">
              <a:spAutoFit/>
            </a:bodyPr>
            <a:lstStyle/>
            <a:p>
              <a:pPr>
                <a:defRPr/>
              </a:pPr>
              <a:r>
                <a:rPr lang="zh-CN" altLang="en-US" sz="1050" b="1" kern="0" dirty="0">
                  <a:solidFill>
                    <a:prstClr val="black">
                      <a:lumMod val="75000"/>
                      <a:lumOff val="25000"/>
                    </a:prstClr>
                  </a:solidFill>
                  <a:cs typeface="+mn-ea"/>
                  <a:sym typeface="Arial" panose="020B0604020202020204" pitchFamily="34" charset="0"/>
                </a:rPr>
                <a:t>可变活性，如果显示体外敏感性，抗菌药物可能有效，可能缺乏临床数据来支持常规使用</a:t>
              </a:r>
            </a:p>
          </p:txBody>
        </p:sp>
      </p:grpSp>
      <p:sp>
        <p:nvSpPr>
          <p:cNvPr id="13" name="Rectangle 22">
            <a:extLst>
              <a:ext uri="{FF2B5EF4-FFF2-40B4-BE49-F238E27FC236}">
                <a16:creationId xmlns:a16="http://schemas.microsoft.com/office/drawing/2014/main" id="{C889DB12-55A0-098E-6B93-9D5F1B7116B5}"/>
              </a:ext>
            </a:extLst>
          </p:cNvPr>
          <p:cNvSpPr/>
          <p:nvPr/>
        </p:nvSpPr>
        <p:spPr bwMode="gray">
          <a:xfrm>
            <a:off x="1626434" y="2951579"/>
            <a:ext cx="9296618" cy="568862"/>
          </a:xfrm>
          <a:prstGeom prst="rect">
            <a:avLst/>
          </a:prstGeom>
          <a:solidFill>
            <a:srgbClr val="0000C9">
              <a:alpha val="5000"/>
            </a:srgbClr>
          </a:solidFill>
          <a:ln w="28575" cap="flat" cmpd="sng" algn="ctr">
            <a:solidFill>
              <a:srgbClr val="C00000"/>
            </a:solidFill>
            <a:prstDash val="sysDot"/>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rgbClr val="0095FF"/>
              </a:buClr>
              <a:buSzPct val="90000"/>
              <a:defRPr/>
            </a:pPr>
            <a:endParaRPr lang="en-GB" b="1" kern="0">
              <a:solidFill>
                <a:srgbClr val="0000C9"/>
              </a:solidFill>
              <a:latin typeface="Pfizer Tomorrow" panose="02010503040201060303" pitchFamily="2" charset="0"/>
              <a:sym typeface="Pfizer Tomorrow" panose="02010503040201060303" pitchFamily="2" charset="0"/>
            </a:endParaRPr>
          </a:p>
        </p:txBody>
      </p:sp>
    </p:spTree>
    <p:extLst>
      <p:ext uri="{BB962C8B-B14F-4D97-AF65-F5344CB8AC3E}">
        <p14:creationId xmlns:p14="http://schemas.microsoft.com/office/powerpoint/2010/main" val="533128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2DF16-7DC2-43F1-8182-0388646E3C1D}"/>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B3AAEC3-2E4A-FB9C-C736-190DD454339E}"/>
              </a:ext>
            </a:extLst>
          </p:cNvPr>
          <p:cNvSpPr>
            <a:spLocks noGrp="1"/>
          </p:cNvSpPr>
          <p:nvPr>
            <p:ph type="sldNum" sz="quarter" idx="12"/>
          </p:nvPr>
        </p:nvSpPr>
        <p:spPr/>
        <p:txBody>
          <a:bodyPr/>
          <a:lstStyle/>
          <a:p>
            <a:fld id="{356548CD-5D4D-B04A-A769-B1AE8BE662B8}" type="slidenum">
              <a:rPr lang="es-MX" smtClean="0">
                <a:latin typeface="+mn-lt"/>
                <a:ea typeface="+mn-ea"/>
                <a:cs typeface="+mn-ea"/>
                <a:sym typeface="+mn-lt"/>
              </a:rPr>
              <a:t>14</a:t>
            </a:fld>
            <a:endParaRPr lang="es-MX" dirty="0">
              <a:latin typeface="+mn-lt"/>
              <a:ea typeface="+mn-ea"/>
              <a:cs typeface="+mn-ea"/>
              <a:sym typeface="+mn-lt"/>
            </a:endParaRPr>
          </a:p>
        </p:txBody>
      </p:sp>
      <p:sp>
        <p:nvSpPr>
          <p:cNvPr id="4" name="标题 3">
            <a:extLst>
              <a:ext uri="{FF2B5EF4-FFF2-40B4-BE49-F238E27FC236}">
                <a16:creationId xmlns:a16="http://schemas.microsoft.com/office/drawing/2014/main" id="{E750DAF4-606B-328E-9D53-571A7FF371D0}"/>
              </a:ext>
            </a:extLst>
          </p:cNvPr>
          <p:cNvSpPr>
            <a:spLocks noGrp="1"/>
          </p:cNvSpPr>
          <p:nvPr>
            <p:ph type="title"/>
          </p:nvPr>
        </p:nvSpPr>
        <p:spPr/>
        <p:txBody>
          <a:bodyPr/>
          <a:lstStyle/>
          <a:p>
            <a:r>
              <a:rPr lang="zh-CN" altLang="en-US" sz="2800" dirty="0">
                <a:solidFill>
                  <a:schemeClr val="tx2"/>
                </a:solidFill>
                <a:latin typeface="+mn-lt"/>
                <a:ea typeface="+mn-ea"/>
                <a:cs typeface="+mn-ea"/>
                <a:sym typeface="+mn-lt"/>
              </a:rPr>
              <a:t>目录</a:t>
            </a:r>
          </a:p>
        </p:txBody>
      </p:sp>
      <p:grpSp>
        <p:nvGrpSpPr>
          <p:cNvPr id="2" name="组合 1">
            <a:extLst>
              <a:ext uri="{FF2B5EF4-FFF2-40B4-BE49-F238E27FC236}">
                <a16:creationId xmlns:a16="http://schemas.microsoft.com/office/drawing/2014/main" id="{6EB9FD48-D797-2988-D477-2DEFA7B2639E}"/>
              </a:ext>
            </a:extLst>
          </p:cNvPr>
          <p:cNvGrpSpPr/>
          <p:nvPr/>
        </p:nvGrpSpPr>
        <p:grpSpPr>
          <a:xfrm>
            <a:off x="1489710" y="2331521"/>
            <a:ext cx="9000000" cy="792679"/>
            <a:chOff x="514350" y="1475104"/>
            <a:chExt cx="9000000" cy="792679"/>
          </a:xfrm>
        </p:grpSpPr>
        <p:sp>
          <p:nvSpPr>
            <p:cNvPr id="6" name="矩形: 单圆角 5">
              <a:extLst>
                <a:ext uri="{FF2B5EF4-FFF2-40B4-BE49-F238E27FC236}">
                  <a16:creationId xmlns:a16="http://schemas.microsoft.com/office/drawing/2014/main" id="{81FE7FAC-C20C-8512-56E2-BB3E6053B536}"/>
                </a:ext>
              </a:extLst>
            </p:cNvPr>
            <p:cNvSpPr/>
            <p:nvPr/>
          </p:nvSpPr>
          <p:spPr>
            <a:xfrm>
              <a:off x="514350" y="1534358"/>
              <a:ext cx="9000000" cy="733425"/>
            </a:xfrm>
            <a:prstGeom prst="round1Rect">
              <a:avLst>
                <a:gd name="adj" fmla="val 26018"/>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cs typeface="+mn-ea"/>
                <a:sym typeface="+mn-lt"/>
              </a:endParaRPr>
            </a:p>
          </p:txBody>
        </p:sp>
        <p:sp>
          <p:nvSpPr>
            <p:cNvPr id="7" name="任意多边形: 形状 6">
              <a:extLst>
                <a:ext uri="{FF2B5EF4-FFF2-40B4-BE49-F238E27FC236}">
                  <a16:creationId xmlns:a16="http://schemas.microsoft.com/office/drawing/2014/main" id="{33AFB487-135D-78EC-91A3-673F48A88990}"/>
                </a:ext>
              </a:extLst>
            </p:cNvPr>
            <p:cNvSpPr/>
            <p:nvPr/>
          </p:nvSpPr>
          <p:spPr>
            <a:xfrm>
              <a:off x="1338263" y="1534358"/>
              <a:ext cx="678481"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8" name="任意多边形: 形状 7">
              <a:extLst>
                <a:ext uri="{FF2B5EF4-FFF2-40B4-BE49-F238E27FC236}">
                  <a16:creationId xmlns:a16="http://schemas.microsoft.com/office/drawing/2014/main" id="{44B64B81-F542-76F9-B4B3-0ECCFD8DABB5}"/>
                </a:ext>
              </a:extLst>
            </p:cNvPr>
            <p:cNvSpPr/>
            <p:nvPr/>
          </p:nvSpPr>
          <p:spPr>
            <a:xfrm>
              <a:off x="514351" y="1534358"/>
              <a:ext cx="1469055"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9" name="文本框 8">
              <a:extLst>
                <a:ext uri="{FF2B5EF4-FFF2-40B4-BE49-F238E27FC236}">
                  <a16:creationId xmlns:a16="http://schemas.microsoft.com/office/drawing/2014/main" id="{A2ECD998-A46C-220D-10C9-25C153AD5522}"/>
                </a:ext>
              </a:extLst>
            </p:cNvPr>
            <p:cNvSpPr txBox="1"/>
            <p:nvPr/>
          </p:nvSpPr>
          <p:spPr>
            <a:xfrm>
              <a:off x="937370" y="1624071"/>
              <a:ext cx="512961" cy="553998"/>
            </a:xfrm>
            <a:prstGeom prst="rect">
              <a:avLst/>
            </a:prstGeom>
            <a:noFill/>
          </p:spPr>
          <p:txBody>
            <a:bodyPr wrap="none" lIns="0" tIns="0" rIns="0" bIns="0" rtlCol="0" anchor="t">
              <a:spAutoFit/>
            </a:bodyPr>
            <a:lstStyle/>
            <a:p>
              <a:pPr algn="l"/>
              <a:r>
                <a:rPr lang="en-US" altLang="zh-CN" sz="3600" dirty="0">
                  <a:solidFill>
                    <a:schemeClr val="bg1"/>
                  </a:solidFill>
                  <a:cs typeface="+mn-ea"/>
                  <a:sym typeface="+mn-lt"/>
                </a:rPr>
                <a:t>01</a:t>
              </a:r>
              <a:endParaRPr lang="zh-CN" altLang="en-US" sz="3600" dirty="0">
                <a:solidFill>
                  <a:schemeClr val="bg1"/>
                </a:solidFill>
                <a:cs typeface="+mn-ea"/>
                <a:sym typeface="+mn-lt"/>
              </a:endParaRPr>
            </a:p>
          </p:txBody>
        </p:sp>
        <p:sp>
          <p:nvSpPr>
            <p:cNvPr id="10" name="文本框 9">
              <a:extLst>
                <a:ext uri="{FF2B5EF4-FFF2-40B4-BE49-F238E27FC236}">
                  <a16:creationId xmlns:a16="http://schemas.microsoft.com/office/drawing/2014/main" id="{9F03EAE9-DD52-C01F-C32D-77B6BB4B75C5}"/>
                </a:ext>
              </a:extLst>
            </p:cNvPr>
            <p:cNvSpPr txBox="1"/>
            <p:nvPr/>
          </p:nvSpPr>
          <p:spPr>
            <a:xfrm>
              <a:off x="2168129" y="1475104"/>
              <a:ext cx="5575244" cy="626582"/>
            </a:xfrm>
            <a:prstGeom prst="rect">
              <a:avLst/>
            </a:prstGeom>
            <a:noFill/>
          </p:spPr>
          <p:txBody>
            <a:bodyPr wrap="none" lIns="0" tIns="0" rIns="0" bIns="0" rtlCol="0" anchor="t">
              <a:spAutoFit/>
            </a:bodyPr>
            <a:lstStyle/>
            <a:p>
              <a:pPr>
                <a:lnSpc>
                  <a:spcPct val="200000"/>
                </a:lnSpc>
              </a:pPr>
              <a:r>
                <a:rPr lang="en-US" altLang="zh-CN" sz="2400" dirty="0">
                  <a:cs typeface="+mn-ea"/>
                  <a:sym typeface="+mn-lt"/>
                </a:rPr>
                <a:t>CRE</a:t>
              </a:r>
              <a:r>
                <a:rPr lang="zh-CN" altLang="en-US" sz="2400" dirty="0">
                  <a:cs typeface="+mn-ea"/>
                  <a:sym typeface="+mn-lt"/>
                </a:rPr>
                <a:t>流行病学及碳青霉烯酶酶型分布特点</a:t>
              </a:r>
              <a:endParaRPr lang="en-US" altLang="zh-CN" sz="2400" dirty="0">
                <a:cs typeface="+mn-ea"/>
                <a:sym typeface="+mn-lt"/>
              </a:endParaRPr>
            </a:p>
          </p:txBody>
        </p:sp>
      </p:grpSp>
      <p:grpSp>
        <p:nvGrpSpPr>
          <p:cNvPr id="11" name="组合 10">
            <a:extLst>
              <a:ext uri="{FF2B5EF4-FFF2-40B4-BE49-F238E27FC236}">
                <a16:creationId xmlns:a16="http://schemas.microsoft.com/office/drawing/2014/main" id="{BBFFAD42-7D00-5F19-8831-E673819362C9}"/>
              </a:ext>
            </a:extLst>
          </p:cNvPr>
          <p:cNvGrpSpPr/>
          <p:nvPr/>
        </p:nvGrpSpPr>
        <p:grpSpPr>
          <a:xfrm>
            <a:off x="1489710" y="3531632"/>
            <a:ext cx="9000000" cy="920710"/>
            <a:chOff x="514350" y="1534358"/>
            <a:chExt cx="9000000" cy="920710"/>
          </a:xfrm>
        </p:grpSpPr>
        <p:sp>
          <p:nvSpPr>
            <p:cNvPr id="12" name="矩形: 单圆角 11">
              <a:extLst>
                <a:ext uri="{FF2B5EF4-FFF2-40B4-BE49-F238E27FC236}">
                  <a16:creationId xmlns:a16="http://schemas.microsoft.com/office/drawing/2014/main" id="{F531FC26-11C4-628D-E434-D0797CD2EA71}"/>
                </a:ext>
              </a:extLst>
            </p:cNvPr>
            <p:cNvSpPr/>
            <p:nvPr/>
          </p:nvSpPr>
          <p:spPr>
            <a:xfrm>
              <a:off x="514350" y="1534358"/>
              <a:ext cx="9000000" cy="733425"/>
            </a:xfrm>
            <a:prstGeom prst="round1Rect">
              <a:avLst>
                <a:gd name="adj" fmla="val 26018"/>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cs typeface="+mn-ea"/>
                <a:sym typeface="+mn-lt"/>
              </a:endParaRPr>
            </a:p>
          </p:txBody>
        </p:sp>
        <p:sp>
          <p:nvSpPr>
            <p:cNvPr id="13" name="任意多边形: 形状 12">
              <a:extLst>
                <a:ext uri="{FF2B5EF4-FFF2-40B4-BE49-F238E27FC236}">
                  <a16:creationId xmlns:a16="http://schemas.microsoft.com/office/drawing/2014/main" id="{DF08BD39-7D52-0308-06E1-733974238EA5}"/>
                </a:ext>
              </a:extLst>
            </p:cNvPr>
            <p:cNvSpPr/>
            <p:nvPr/>
          </p:nvSpPr>
          <p:spPr>
            <a:xfrm>
              <a:off x="1338263" y="1534358"/>
              <a:ext cx="678481"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14" name="任意多边形: 形状 13">
              <a:extLst>
                <a:ext uri="{FF2B5EF4-FFF2-40B4-BE49-F238E27FC236}">
                  <a16:creationId xmlns:a16="http://schemas.microsoft.com/office/drawing/2014/main" id="{41069477-5FE6-AAC8-D362-3F9E14E8FE9D}"/>
                </a:ext>
              </a:extLst>
            </p:cNvPr>
            <p:cNvSpPr/>
            <p:nvPr/>
          </p:nvSpPr>
          <p:spPr>
            <a:xfrm>
              <a:off x="514351" y="1534358"/>
              <a:ext cx="1469055"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15" name="文本框 14">
              <a:extLst>
                <a:ext uri="{FF2B5EF4-FFF2-40B4-BE49-F238E27FC236}">
                  <a16:creationId xmlns:a16="http://schemas.microsoft.com/office/drawing/2014/main" id="{A9F80BBA-DD8D-D2DF-DC12-D0EF26C5997F}"/>
                </a:ext>
              </a:extLst>
            </p:cNvPr>
            <p:cNvSpPr txBox="1"/>
            <p:nvPr/>
          </p:nvSpPr>
          <p:spPr>
            <a:xfrm>
              <a:off x="937370" y="1624071"/>
              <a:ext cx="512961" cy="553998"/>
            </a:xfrm>
            <a:prstGeom prst="rect">
              <a:avLst/>
            </a:prstGeom>
            <a:noFill/>
          </p:spPr>
          <p:txBody>
            <a:bodyPr wrap="none" lIns="0" tIns="0" rIns="0" bIns="0" rtlCol="0" anchor="t">
              <a:spAutoFit/>
            </a:bodyPr>
            <a:lstStyle/>
            <a:p>
              <a:pPr algn="l"/>
              <a:r>
                <a:rPr lang="en-US" altLang="zh-CN" sz="3600" dirty="0">
                  <a:solidFill>
                    <a:schemeClr val="bg1"/>
                  </a:solidFill>
                  <a:cs typeface="+mn-ea"/>
                  <a:sym typeface="+mn-lt"/>
                </a:rPr>
                <a:t>02</a:t>
              </a:r>
              <a:endParaRPr lang="zh-CN" altLang="en-US" sz="3600" dirty="0">
                <a:solidFill>
                  <a:schemeClr val="bg1"/>
                </a:solidFill>
                <a:cs typeface="+mn-ea"/>
                <a:sym typeface="+mn-lt"/>
              </a:endParaRPr>
            </a:p>
          </p:txBody>
        </p:sp>
        <p:sp>
          <p:nvSpPr>
            <p:cNvPr id="16" name="文本框 15">
              <a:extLst>
                <a:ext uri="{FF2B5EF4-FFF2-40B4-BE49-F238E27FC236}">
                  <a16:creationId xmlns:a16="http://schemas.microsoft.com/office/drawing/2014/main" id="{E1280738-69C8-4A42-A44E-C89BC8468FCF}"/>
                </a:ext>
              </a:extLst>
            </p:cNvPr>
            <p:cNvSpPr txBox="1"/>
            <p:nvPr/>
          </p:nvSpPr>
          <p:spPr>
            <a:xfrm>
              <a:off x="2168129" y="1716404"/>
              <a:ext cx="3488134" cy="738664"/>
            </a:xfrm>
            <a:prstGeom prst="rect">
              <a:avLst/>
            </a:prstGeom>
            <a:noFill/>
          </p:spPr>
          <p:txBody>
            <a:bodyPr wrap="none" lIns="0" tIns="0" rIns="0" bIns="0" rtlCol="0" anchor="t">
              <a:spAutoFit/>
            </a:bodyPr>
            <a:lstStyle/>
            <a:p>
              <a:r>
                <a:rPr lang="zh-CN" altLang="en-US" sz="2400" b="1" dirty="0">
                  <a:solidFill>
                    <a:schemeClr val="tx2"/>
                  </a:solidFill>
                  <a:cs typeface="+mn-ea"/>
                  <a:sym typeface="+mn-lt"/>
                </a:rPr>
                <a:t>氨曲南</a:t>
              </a:r>
              <a:r>
                <a:rPr lang="en-US" altLang="zh-CN" sz="2400" b="1" dirty="0">
                  <a:solidFill>
                    <a:schemeClr val="tx2"/>
                  </a:solidFill>
                  <a:cs typeface="+mn-ea"/>
                  <a:sym typeface="+mn-lt"/>
                </a:rPr>
                <a:t>-</a:t>
              </a:r>
              <a:r>
                <a:rPr lang="zh-CN" altLang="en-US" sz="2400" b="1" dirty="0">
                  <a:solidFill>
                    <a:schemeClr val="tx2"/>
                  </a:solidFill>
                  <a:cs typeface="+mn-ea"/>
                  <a:sym typeface="+mn-lt"/>
                </a:rPr>
                <a:t>阿维巴坦药物简介</a:t>
              </a:r>
            </a:p>
            <a:p>
              <a:endParaRPr lang="zh-CN" altLang="en-US" sz="2400" b="1" dirty="0">
                <a:solidFill>
                  <a:schemeClr val="tx2"/>
                </a:solidFill>
                <a:cs typeface="+mn-ea"/>
                <a:sym typeface="+mn-lt"/>
              </a:endParaRPr>
            </a:p>
          </p:txBody>
        </p:sp>
      </p:grpSp>
      <p:grpSp>
        <p:nvGrpSpPr>
          <p:cNvPr id="23" name="组合 22">
            <a:extLst>
              <a:ext uri="{FF2B5EF4-FFF2-40B4-BE49-F238E27FC236}">
                <a16:creationId xmlns:a16="http://schemas.microsoft.com/office/drawing/2014/main" id="{9465FC2C-C487-75A5-8DD8-71651D2539F3}"/>
              </a:ext>
            </a:extLst>
          </p:cNvPr>
          <p:cNvGrpSpPr/>
          <p:nvPr/>
        </p:nvGrpSpPr>
        <p:grpSpPr>
          <a:xfrm>
            <a:off x="1489710" y="4634388"/>
            <a:ext cx="9000000" cy="792679"/>
            <a:chOff x="514350" y="1475104"/>
            <a:chExt cx="9000000" cy="792679"/>
          </a:xfrm>
        </p:grpSpPr>
        <p:sp>
          <p:nvSpPr>
            <p:cNvPr id="24" name="矩形: 单圆角 23">
              <a:extLst>
                <a:ext uri="{FF2B5EF4-FFF2-40B4-BE49-F238E27FC236}">
                  <a16:creationId xmlns:a16="http://schemas.microsoft.com/office/drawing/2014/main" id="{F7AFB481-646A-CCF6-2285-FDDCD6DC5004}"/>
                </a:ext>
              </a:extLst>
            </p:cNvPr>
            <p:cNvSpPr/>
            <p:nvPr/>
          </p:nvSpPr>
          <p:spPr>
            <a:xfrm>
              <a:off x="514350" y="1534358"/>
              <a:ext cx="9000000" cy="733425"/>
            </a:xfrm>
            <a:prstGeom prst="round1Rect">
              <a:avLst>
                <a:gd name="adj" fmla="val 26018"/>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cs typeface="+mn-ea"/>
                <a:sym typeface="+mn-lt"/>
              </a:endParaRPr>
            </a:p>
          </p:txBody>
        </p:sp>
        <p:sp>
          <p:nvSpPr>
            <p:cNvPr id="25" name="任意多边形: 形状 24">
              <a:extLst>
                <a:ext uri="{FF2B5EF4-FFF2-40B4-BE49-F238E27FC236}">
                  <a16:creationId xmlns:a16="http://schemas.microsoft.com/office/drawing/2014/main" id="{55ED49D4-4E96-4507-A09C-EDF64DD66EC1}"/>
                </a:ext>
              </a:extLst>
            </p:cNvPr>
            <p:cNvSpPr/>
            <p:nvPr/>
          </p:nvSpPr>
          <p:spPr>
            <a:xfrm>
              <a:off x="1338263" y="1534358"/>
              <a:ext cx="678481"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26" name="任意多边形: 形状 25">
              <a:extLst>
                <a:ext uri="{FF2B5EF4-FFF2-40B4-BE49-F238E27FC236}">
                  <a16:creationId xmlns:a16="http://schemas.microsoft.com/office/drawing/2014/main" id="{4ECB742E-24B7-EDE0-DFB2-3362B8779A8F}"/>
                </a:ext>
              </a:extLst>
            </p:cNvPr>
            <p:cNvSpPr/>
            <p:nvPr/>
          </p:nvSpPr>
          <p:spPr>
            <a:xfrm>
              <a:off x="514351" y="1534358"/>
              <a:ext cx="1469055"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27" name="文本框 26">
              <a:extLst>
                <a:ext uri="{FF2B5EF4-FFF2-40B4-BE49-F238E27FC236}">
                  <a16:creationId xmlns:a16="http://schemas.microsoft.com/office/drawing/2014/main" id="{9CBAA383-5FD5-9AF4-1C9C-7165A211AEC9}"/>
                </a:ext>
              </a:extLst>
            </p:cNvPr>
            <p:cNvSpPr txBox="1"/>
            <p:nvPr/>
          </p:nvSpPr>
          <p:spPr>
            <a:xfrm>
              <a:off x="937370" y="1624071"/>
              <a:ext cx="512961" cy="553998"/>
            </a:xfrm>
            <a:prstGeom prst="rect">
              <a:avLst/>
            </a:prstGeom>
            <a:noFill/>
          </p:spPr>
          <p:txBody>
            <a:bodyPr wrap="none" lIns="0" tIns="0" rIns="0" bIns="0" rtlCol="0" anchor="t">
              <a:spAutoFit/>
            </a:bodyPr>
            <a:lstStyle/>
            <a:p>
              <a:pPr algn="l"/>
              <a:r>
                <a:rPr lang="en-US" altLang="zh-CN" sz="3600" dirty="0">
                  <a:solidFill>
                    <a:schemeClr val="bg1"/>
                  </a:solidFill>
                  <a:cs typeface="+mn-ea"/>
                  <a:sym typeface="+mn-lt"/>
                </a:rPr>
                <a:t>03</a:t>
              </a:r>
              <a:endParaRPr lang="zh-CN" altLang="en-US" sz="3600" dirty="0">
                <a:solidFill>
                  <a:schemeClr val="bg1"/>
                </a:solidFill>
                <a:cs typeface="+mn-ea"/>
                <a:sym typeface="+mn-lt"/>
              </a:endParaRPr>
            </a:p>
          </p:txBody>
        </p:sp>
        <p:sp>
          <p:nvSpPr>
            <p:cNvPr id="28" name="文本框 27">
              <a:extLst>
                <a:ext uri="{FF2B5EF4-FFF2-40B4-BE49-F238E27FC236}">
                  <a16:creationId xmlns:a16="http://schemas.microsoft.com/office/drawing/2014/main" id="{281F533C-5672-7928-5687-F776C7E3DB2F}"/>
                </a:ext>
              </a:extLst>
            </p:cNvPr>
            <p:cNvSpPr txBox="1"/>
            <p:nvPr/>
          </p:nvSpPr>
          <p:spPr>
            <a:xfrm>
              <a:off x="2168129" y="1475104"/>
              <a:ext cx="5334794" cy="626582"/>
            </a:xfrm>
            <a:prstGeom prst="rect">
              <a:avLst/>
            </a:prstGeom>
            <a:noFill/>
          </p:spPr>
          <p:txBody>
            <a:bodyPr wrap="none" lIns="0" tIns="0" rIns="0" bIns="0" rtlCol="0" anchor="t">
              <a:spAutoFit/>
            </a:bodyPr>
            <a:lstStyle/>
            <a:p>
              <a:pPr>
                <a:lnSpc>
                  <a:spcPct val="200000"/>
                </a:lnSpc>
              </a:pPr>
              <a:r>
                <a:rPr lang="zh-CN" altLang="en-US" sz="2400" dirty="0">
                  <a:cs typeface="+mn-ea"/>
                  <a:sym typeface="+mn-lt"/>
                </a:rPr>
                <a:t>氨曲南</a:t>
              </a:r>
              <a:r>
                <a:rPr lang="en-US" altLang="zh-CN" sz="2400" dirty="0">
                  <a:cs typeface="+mn-ea"/>
                  <a:sym typeface="+mn-lt"/>
                </a:rPr>
                <a:t>-</a:t>
              </a:r>
              <a:r>
                <a:rPr lang="zh-CN" altLang="en-US" sz="2400" dirty="0">
                  <a:cs typeface="+mn-ea"/>
                  <a:sym typeface="+mn-lt"/>
                </a:rPr>
                <a:t>阿维巴坦的临床研究和指南推荐</a:t>
              </a:r>
              <a:endParaRPr lang="en-US" altLang="zh-CN" sz="2400" dirty="0">
                <a:cs typeface="+mn-ea"/>
                <a:sym typeface="+mn-lt"/>
              </a:endParaRPr>
            </a:p>
          </p:txBody>
        </p:sp>
      </p:grpSp>
    </p:spTree>
    <p:extLst>
      <p:ext uri="{BB962C8B-B14F-4D97-AF65-F5344CB8AC3E}">
        <p14:creationId xmlns:p14="http://schemas.microsoft.com/office/powerpoint/2010/main" val="3386039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71514-A36F-AB6C-5BAA-1976B43BE5E7}"/>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A3DB2B54-E384-0356-27B2-05434DE1457A}"/>
              </a:ext>
            </a:extLst>
          </p:cNvPr>
          <p:cNvSpPr>
            <a:spLocks noGrp="1"/>
          </p:cNvSpPr>
          <p:nvPr>
            <p:ph type="sldNum" sz="quarter" idx="12"/>
          </p:nvPr>
        </p:nvSpPr>
        <p:spPr/>
        <p:txBody>
          <a:bodyPr/>
          <a:lstStyle/>
          <a:p>
            <a:fld id="{356548CD-5D4D-B04A-A769-B1AE8BE662B8}" type="slidenum">
              <a:rPr lang="es-MX" smtClean="0">
                <a:latin typeface="+mn-lt"/>
                <a:ea typeface="+mn-ea"/>
                <a:cs typeface="+mn-ea"/>
                <a:sym typeface="+mn-lt"/>
              </a:rPr>
              <a:t>15</a:t>
            </a:fld>
            <a:endParaRPr lang="es-MX" dirty="0">
              <a:latin typeface="+mn-lt"/>
              <a:ea typeface="+mn-ea"/>
              <a:cs typeface="+mn-ea"/>
              <a:sym typeface="+mn-lt"/>
            </a:endParaRPr>
          </a:p>
        </p:txBody>
      </p:sp>
      <p:sp>
        <p:nvSpPr>
          <p:cNvPr id="4" name="标题 3">
            <a:extLst>
              <a:ext uri="{FF2B5EF4-FFF2-40B4-BE49-F238E27FC236}">
                <a16:creationId xmlns:a16="http://schemas.microsoft.com/office/drawing/2014/main" id="{9CFA8C3C-78EC-75B3-00FD-E22DBBA90073}"/>
              </a:ext>
            </a:extLst>
          </p:cNvPr>
          <p:cNvSpPr>
            <a:spLocks noGrp="1"/>
          </p:cNvSpPr>
          <p:nvPr>
            <p:ph type="title"/>
          </p:nvPr>
        </p:nvSpPr>
        <p:spPr>
          <a:xfrm>
            <a:off x="447262" y="196323"/>
            <a:ext cx="10623085" cy="868522"/>
          </a:xfrm>
        </p:spPr>
        <p:txBody>
          <a:bodyPr vert="horz" anchor="b" anchorCtr="0">
            <a:noAutofit/>
          </a:bodyPr>
          <a:lstStyle/>
          <a:p>
            <a:pPr>
              <a:lnSpc>
                <a:spcPct val="100000"/>
              </a:lnSpc>
            </a:pPr>
            <a:r>
              <a:rPr lang="zh-CN" altLang="en-US" dirty="0">
                <a:latin typeface="+mn-lt"/>
                <a:ea typeface="+mn-ea"/>
                <a:cs typeface="+mn-ea"/>
                <a:sym typeface="+mn-lt"/>
              </a:rPr>
              <a:t>氨曲南</a:t>
            </a:r>
            <a:r>
              <a:rPr lang="en-US" altLang="zh-CN" dirty="0">
                <a:latin typeface="+mn-lt"/>
                <a:ea typeface="+mn-ea"/>
                <a:cs typeface="+mn-ea"/>
                <a:sym typeface="+mn-lt"/>
              </a:rPr>
              <a:t>-</a:t>
            </a:r>
            <a:r>
              <a:rPr lang="zh-CN" altLang="en-US" dirty="0">
                <a:latin typeface="+mn-lt"/>
                <a:ea typeface="+mn-ea"/>
                <a:cs typeface="+mn-ea"/>
                <a:sym typeface="+mn-lt"/>
              </a:rPr>
              <a:t>阿维巴坦全球获批情况和中国适应症</a:t>
            </a:r>
          </a:p>
        </p:txBody>
      </p:sp>
      <p:graphicFrame>
        <p:nvGraphicFramePr>
          <p:cNvPr id="2" name="内容占位符 4">
            <a:extLst>
              <a:ext uri="{FF2B5EF4-FFF2-40B4-BE49-F238E27FC236}">
                <a16:creationId xmlns:a16="http://schemas.microsoft.com/office/drawing/2014/main" id="{D6D07EBF-F16F-1D78-C8BF-697CA9DECDEC}"/>
              </a:ext>
            </a:extLst>
          </p:cNvPr>
          <p:cNvGraphicFramePr>
            <a:graphicFrameLocks/>
          </p:cNvGraphicFramePr>
          <p:nvPr>
            <p:extLst>
              <p:ext uri="{D42A27DB-BD31-4B8C-83A1-F6EECF244321}">
                <p14:modId xmlns:p14="http://schemas.microsoft.com/office/powerpoint/2010/main" val="1379850624"/>
              </p:ext>
            </p:extLst>
          </p:nvPr>
        </p:nvGraphicFramePr>
        <p:xfrm>
          <a:off x="1079480" y="4070365"/>
          <a:ext cx="9798226" cy="1757842"/>
        </p:xfrm>
        <a:graphic>
          <a:graphicData uri="http://schemas.openxmlformats.org/drawingml/2006/table">
            <a:tbl>
              <a:tblPr firstRow="1" bandRow="1">
                <a:tableStyleId>{5C22544A-7EE6-4342-B048-85BDC9FD1C3A}</a:tableStyleId>
              </a:tblPr>
              <a:tblGrid>
                <a:gridCol w="4537317">
                  <a:extLst>
                    <a:ext uri="{9D8B030D-6E8A-4147-A177-3AD203B41FA5}">
                      <a16:colId xmlns:a16="http://schemas.microsoft.com/office/drawing/2014/main" val="880558480"/>
                    </a:ext>
                  </a:extLst>
                </a:gridCol>
                <a:gridCol w="5260909">
                  <a:extLst>
                    <a:ext uri="{9D8B030D-6E8A-4147-A177-3AD203B41FA5}">
                      <a16:colId xmlns:a16="http://schemas.microsoft.com/office/drawing/2014/main" val="4030272883"/>
                    </a:ext>
                  </a:extLst>
                </a:gridCol>
              </a:tblGrid>
              <a:tr h="389768">
                <a:tc>
                  <a:txBody>
                    <a:bodyPr/>
                    <a:lstStyle/>
                    <a:p>
                      <a:pPr algn="ctr"/>
                      <a:r>
                        <a:rPr lang="zh-CN" altLang="en-US" sz="1400" b="1" i="0" u="none" strike="noStrike" kern="1200" dirty="0">
                          <a:solidFill>
                            <a:schemeClr val="lt1"/>
                          </a:solidFill>
                          <a:effectLst/>
                          <a:latin typeface="+mn-lt"/>
                          <a:ea typeface="+mn-ea"/>
                          <a:cs typeface="+mn-ea"/>
                          <a:sym typeface="+mn-lt"/>
                        </a:rPr>
                        <a:t>中国适应症</a:t>
                      </a:r>
                      <a:r>
                        <a:rPr lang="en-US" altLang="zh-CN" sz="1400" b="1" i="0" u="none" strike="noStrike" kern="1200" baseline="30000" dirty="0">
                          <a:solidFill>
                            <a:schemeClr val="lt1"/>
                          </a:solidFill>
                          <a:effectLst/>
                          <a:latin typeface="+mn-lt"/>
                          <a:ea typeface="+mn-ea"/>
                          <a:cs typeface="+mn-ea"/>
                          <a:sym typeface="+mn-lt"/>
                        </a:rPr>
                        <a:t>3</a:t>
                      </a:r>
                    </a:p>
                    <a:p>
                      <a:pPr algn="ctr"/>
                      <a:r>
                        <a:rPr lang="zh-CN" altLang="en-US" sz="1200" b="1" i="0" u="none" strike="noStrike" kern="1200" dirty="0">
                          <a:solidFill>
                            <a:schemeClr val="lt1"/>
                          </a:solidFill>
                          <a:effectLst/>
                          <a:latin typeface="+mn-lt"/>
                          <a:ea typeface="+mn-ea"/>
                          <a:cs typeface="+mn-ea"/>
                          <a:sym typeface="+mn-lt"/>
                        </a:rPr>
                        <a:t>（</a:t>
                      </a:r>
                      <a:r>
                        <a:rPr lang="en-US" altLang="zh-CN" sz="1200" b="1" i="0" u="none" strike="noStrike" kern="1200" dirty="0">
                          <a:solidFill>
                            <a:schemeClr val="lt1"/>
                          </a:solidFill>
                          <a:effectLst/>
                          <a:latin typeface="+mn-lt"/>
                          <a:ea typeface="+mn-ea"/>
                          <a:cs typeface="+mn-ea"/>
                          <a:sym typeface="+mn-lt"/>
                        </a:rPr>
                        <a:t>18</a:t>
                      </a:r>
                      <a:r>
                        <a:rPr lang="zh-CN" altLang="en-US" sz="1200" b="1" i="0" u="none" strike="noStrike" kern="1200" dirty="0">
                          <a:solidFill>
                            <a:schemeClr val="lt1"/>
                          </a:solidFill>
                          <a:effectLst/>
                          <a:latin typeface="+mn-lt"/>
                          <a:ea typeface="+mn-ea"/>
                          <a:cs typeface="+mn-ea"/>
                          <a:sym typeface="+mn-lt"/>
                        </a:rPr>
                        <a:t>岁及以上患者治疗药物选择有限或无替代治疗）</a:t>
                      </a:r>
                      <a:endParaRPr lang="zh-CN" altLang="en-US" sz="1200" b="1" dirty="0">
                        <a:latin typeface="+mn-lt"/>
                        <a:ea typeface="+mn-ea"/>
                        <a:cs typeface="+mn-ea"/>
                        <a:sym typeface="+mn-lt"/>
                      </a:endParaRPr>
                    </a:p>
                  </a:txBody>
                  <a:tcPr anchor="ctr">
                    <a:solidFill>
                      <a:srgbClr val="000D45"/>
                    </a:solidFill>
                  </a:tcPr>
                </a:tc>
                <a:tc>
                  <a:txBody>
                    <a:bodyPr/>
                    <a:lstStyle/>
                    <a:p>
                      <a:pPr algn="ctr"/>
                      <a:r>
                        <a:rPr lang="zh-CN" altLang="en-US" sz="1400" dirty="0">
                          <a:latin typeface="+mn-lt"/>
                          <a:ea typeface="+mn-ea"/>
                          <a:cs typeface="+mn-ea"/>
                          <a:sym typeface="+mn-lt"/>
                        </a:rPr>
                        <a:t>敏感菌</a:t>
                      </a:r>
                      <a:r>
                        <a:rPr lang="en-US" altLang="zh-CN" sz="1400" baseline="30000" dirty="0">
                          <a:latin typeface="+mn-lt"/>
                          <a:ea typeface="+mn-ea"/>
                          <a:cs typeface="+mn-ea"/>
                          <a:sym typeface="+mn-lt"/>
                        </a:rPr>
                        <a:t>3</a:t>
                      </a:r>
                      <a:endParaRPr lang="zh-CN" altLang="en-US" sz="1400" baseline="30000" dirty="0">
                        <a:solidFill>
                          <a:schemeClr val="bg1"/>
                        </a:solidFill>
                        <a:latin typeface="+mn-lt"/>
                        <a:ea typeface="+mn-ea"/>
                        <a:cs typeface="+mn-ea"/>
                        <a:sym typeface="+mn-lt"/>
                      </a:endParaRPr>
                    </a:p>
                  </a:txBody>
                  <a:tcPr anchor="ctr">
                    <a:solidFill>
                      <a:srgbClr val="000D45"/>
                    </a:solidFill>
                  </a:tcPr>
                </a:tc>
                <a:extLst>
                  <a:ext uri="{0D108BD9-81ED-4DB2-BD59-A6C34878D82A}">
                    <a16:rowId xmlns:a16="http://schemas.microsoft.com/office/drawing/2014/main" val="3013413089"/>
                  </a:ext>
                </a:extLst>
              </a:tr>
              <a:tr h="635081">
                <a:tc>
                  <a:txBody>
                    <a:bodyPr/>
                    <a:lstStyle/>
                    <a:p>
                      <a:pPr marL="285750" indent="-285750">
                        <a:lnSpc>
                          <a:spcPct val="150000"/>
                        </a:lnSpc>
                        <a:buFont typeface="Arial" panose="020B0604020202020204" pitchFamily="34" charset="0"/>
                        <a:buChar char="•"/>
                      </a:pPr>
                      <a:r>
                        <a:rPr lang="zh-CN" altLang="en-US" sz="1200" dirty="0">
                          <a:solidFill>
                            <a:schemeClr val="tx1">
                              <a:lumMod val="85000"/>
                              <a:lumOff val="15000"/>
                            </a:schemeClr>
                          </a:solidFill>
                          <a:latin typeface="+mn-lt"/>
                          <a:ea typeface="+mn-ea"/>
                          <a:cs typeface="+mn-ea"/>
                          <a:sym typeface="+mn-lt"/>
                        </a:rPr>
                        <a:t>复杂性腹腔内感染（联合甲硝唑）</a:t>
                      </a:r>
                      <a:endParaRPr lang="en-US" altLang="zh-CN" sz="1200" dirty="0">
                        <a:solidFill>
                          <a:schemeClr val="tx1">
                            <a:lumMod val="85000"/>
                            <a:lumOff val="15000"/>
                          </a:schemeClr>
                        </a:solidFill>
                        <a:latin typeface="+mn-lt"/>
                        <a:ea typeface="+mn-ea"/>
                        <a:cs typeface="+mn-ea"/>
                        <a:sym typeface="+mn-lt"/>
                      </a:endParaRPr>
                    </a:p>
                  </a:txBody>
                  <a:tcPr anchor="ctr">
                    <a:solidFill>
                      <a:srgbClr val="F2F2F2"/>
                    </a:solidFill>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solidFill>
                            <a:schemeClr val="tx1">
                              <a:lumMod val="85000"/>
                              <a:lumOff val="15000"/>
                            </a:schemeClr>
                          </a:solidFill>
                          <a:latin typeface="+mn-lt"/>
                          <a:ea typeface="+mn-ea"/>
                          <a:cs typeface="+mn-ea"/>
                          <a:sym typeface="+mn-lt"/>
                        </a:rPr>
                        <a:t>大肠埃希菌、肺炎克雷伯菌、产酸克雷伯菌、阴沟肠杆菌复合群、弗劳地枸橼酸杆菌复合群、粘质沙雷菌和奇异变形杆菌</a:t>
                      </a:r>
                    </a:p>
                  </a:txBody>
                  <a:tcPr>
                    <a:solidFill>
                      <a:srgbClr val="F2F2F2"/>
                    </a:solidFill>
                  </a:tcPr>
                </a:tc>
                <a:extLst>
                  <a:ext uri="{0D108BD9-81ED-4DB2-BD59-A6C34878D82A}">
                    <a16:rowId xmlns:a16="http://schemas.microsoft.com/office/drawing/2014/main" val="680743904"/>
                  </a:ext>
                </a:extLst>
              </a:tr>
              <a:tr h="635081">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solidFill>
                            <a:schemeClr val="tx1">
                              <a:lumMod val="85000"/>
                              <a:lumOff val="15000"/>
                            </a:schemeClr>
                          </a:solidFill>
                          <a:latin typeface="+mn-lt"/>
                          <a:ea typeface="+mn-ea"/>
                          <a:cs typeface="+mn-ea"/>
                          <a:sym typeface="+mn-lt"/>
                        </a:rPr>
                        <a:t>医院获得性肺炎，包括呼吸机相关性肺炎</a:t>
                      </a:r>
                    </a:p>
                  </a:txBody>
                  <a:tcPr anchor="ctr">
                    <a:solidFill>
                      <a:srgbClr val="F2F2F2"/>
                    </a:solidFill>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solidFill>
                            <a:schemeClr val="tx1">
                              <a:lumMod val="85000"/>
                              <a:lumOff val="15000"/>
                            </a:schemeClr>
                          </a:solidFill>
                          <a:latin typeface="+mn-lt"/>
                          <a:ea typeface="+mn-ea"/>
                          <a:cs typeface="+mn-ea"/>
                          <a:sym typeface="+mn-lt"/>
                        </a:rPr>
                        <a:t>肺炎克雷伯菌、阴沟肠杆菌复合群、大肠埃希菌、粘质沙雷菌、产酸克雷伯菌、嗜麦芽窄食单胞菌、奇异变形杆菌、摩氏摩根菌</a:t>
                      </a:r>
                    </a:p>
                  </a:txBody>
                  <a:tcPr>
                    <a:solidFill>
                      <a:srgbClr val="F2F2F2"/>
                    </a:solidFill>
                  </a:tcPr>
                </a:tc>
                <a:extLst>
                  <a:ext uri="{0D108BD9-81ED-4DB2-BD59-A6C34878D82A}">
                    <a16:rowId xmlns:a16="http://schemas.microsoft.com/office/drawing/2014/main" val="1706798726"/>
                  </a:ext>
                </a:extLst>
              </a:tr>
            </a:tbl>
          </a:graphicData>
        </a:graphic>
      </p:graphicFrame>
      <p:sp>
        <p:nvSpPr>
          <p:cNvPr id="5" name="矩形: 圆顶角 4">
            <a:extLst>
              <a:ext uri="{FF2B5EF4-FFF2-40B4-BE49-F238E27FC236}">
                <a16:creationId xmlns:a16="http://schemas.microsoft.com/office/drawing/2014/main" id="{B226F9C0-0507-09F8-603F-D2E12DE64344}"/>
              </a:ext>
            </a:extLst>
          </p:cNvPr>
          <p:cNvSpPr/>
          <p:nvPr/>
        </p:nvSpPr>
        <p:spPr>
          <a:xfrm rot="5400000">
            <a:off x="6120715" y="657719"/>
            <a:ext cx="324000" cy="2909348"/>
          </a:xfrm>
          <a:prstGeom prst="round2SameRect">
            <a:avLst>
              <a:gd name="adj1" fmla="val 50000"/>
              <a:gd name="adj2" fmla="val 0"/>
            </a:avLst>
          </a:prstGeom>
          <a:solidFill>
            <a:srgbClr val="00C9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 name="矩形: 圆顶角 5">
            <a:extLst>
              <a:ext uri="{FF2B5EF4-FFF2-40B4-BE49-F238E27FC236}">
                <a16:creationId xmlns:a16="http://schemas.microsoft.com/office/drawing/2014/main" id="{5ED00194-7609-3865-AD20-70A0A1CCC4BA}"/>
              </a:ext>
            </a:extLst>
          </p:cNvPr>
          <p:cNvSpPr/>
          <p:nvPr/>
        </p:nvSpPr>
        <p:spPr>
          <a:xfrm rot="5400000">
            <a:off x="2627880" y="2552460"/>
            <a:ext cx="324000" cy="2192580"/>
          </a:xfrm>
          <a:prstGeom prst="round2SameRect">
            <a:avLst>
              <a:gd name="adj1" fmla="val 50000"/>
              <a:gd name="adj2" fmla="val 0"/>
            </a:avLst>
          </a:prstGeom>
          <a:solidFill>
            <a:srgbClr val="00C9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7" name="右箭头 2">
            <a:extLst>
              <a:ext uri="{FF2B5EF4-FFF2-40B4-BE49-F238E27FC236}">
                <a16:creationId xmlns:a16="http://schemas.microsoft.com/office/drawing/2014/main" id="{85138E96-1B6A-5F83-4572-70EAF76D5E12}"/>
              </a:ext>
            </a:extLst>
          </p:cNvPr>
          <p:cNvSpPr/>
          <p:nvPr/>
        </p:nvSpPr>
        <p:spPr>
          <a:xfrm>
            <a:off x="447262" y="2144861"/>
            <a:ext cx="11185523" cy="1066799"/>
          </a:xfrm>
          <a:prstGeom prst="rightArrow">
            <a:avLst>
              <a:gd name="adj1" fmla="val 50000"/>
              <a:gd name="adj2" fmla="val 66964"/>
            </a:avLst>
          </a:prstGeom>
          <a:gradFill flip="none" rotWithShape="1">
            <a:gsLst>
              <a:gs pos="8265">
                <a:srgbClr val="C1CAF0"/>
              </a:gs>
              <a:gs pos="17400">
                <a:srgbClr val="AEB7DF"/>
              </a:gs>
              <a:gs pos="0">
                <a:srgbClr val="000D45">
                  <a:lumMod val="10000"/>
                  <a:lumOff val="90000"/>
                  <a:alpha val="0"/>
                </a:srgbClr>
              </a:gs>
              <a:gs pos="100000">
                <a:srgbClr val="000D45"/>
              </a:gs>
            </a:gsLst>
            <a:lin ang="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pic>
        <p:nvPicPr>
          <p:cNvPr id="8" name="图片 7">
            <a:extLst>
              <a:ext uri="{FF2B5EF4-FFF2-40B4-BE49-F238E27FC236}">
                <a16:creationId xmlns:a16="http://schemas.microsoft.com/office/drawing/2014/main" id="{C02809B1-9833-3C67-1DD5-FC7B3A8A0158}"/>
              </a:ext>
            </a:extLst>
          </p:cNvPr>
          <p:cNvPicPr>
            <a:picLocks noChangeAspect="1"/>
          </p:cNvPicPr>
          <p:nvPr/>
        </p:nvPicPr>
        <p:blipFill>
          <a:blip r:embed="rId2"/>
          <a:stretch>
            <a:fillRect/>
          </a:stretch>
        </p:blipFill>
        <p:spPr>
          <a:xfrm>
            <a:off x="1733430" y="3032605"/>
            <a:ext cx="2027149" cy="427431"/>
          </a:xfrm>
          <a:prstGeom prst="rect">
            <a:avLst/>
          </a:prstGeom>
          <a:ln w="6350">
            <a:noFill/>
          </a:ln>
        </p:spPr>
      </p:pic>
      <p:pic>
        <p:nvPicPr>
          <p:cNvPr id="9" name="图片 8">
            <a:extLst>
              <a:ext uri="{FF2B5EF4-FFF2-40B4-BE49-F238E27FC236}">
                <a16:creationId xmlns:a16="http://schemas.microsoft.com/office/drawing/2014/main" id="{55E14636-E413-E643-CC01-CA8F7DCD9847}"/>
              </a:ext>
            </a:extLst>
          </p:cNvPr>
          <p:cNvPicPr>
            <a:picLocks noChangeAspect="1"/>
          </p:cNvPicPr>
          <p:nvPr/>
        </p:nvPicPr>
        <p:blipFill>
          <a:blip r:embed="rId3"/>
          <a:srcRect l="2237" t="26000" r="2474" b="26213"/>
          <a:stretch/>
        </p:blipFill>
        <p:spPr>
          <a:xfrm>
            <a:off x="4935515" y="1448963"/>
            <a:ext cx="1717684" cy="400110"/>
          </a:xfrm>
          <a:prstGeom prst="rect">
            <a:avLst/>
          </a:prstGeom>
        </p:spPr>
      </p:pic>
      <p:pic>
        <p:nvPicPr>
          <p:cNvPr id="10" name="图片 9">
            <a:extLst>
              <a:ext uri="{FF2B5EF4-FFF2-40B4-BE49-F238E27FC236}">
                <a16:creationId xmlns:a16="http://schemas.microsoft.com/office/drawing/2014/main" id="{59613CF9-A3A8-72CB-DD31-D540E7A463EA}"/>
              </a:ext>
            </a:extLst>
          </p:cNvPr>
          <p:cNvPicPr>
            <a:picLocks noChangeAspect="1"/>
          </p:cNvPicPr>
          <p:nvPr/>
        </p:nvPicPr>
        <p:blipFill>
          <a:blip r:embed="rId4"/>
          <a:stretch>
            <a:fillRect/>
          </a:stretch>
        </p:blipFill>
        <p:spPr>
          <a:xfrm>
            <a:off x="8218019" y="3047435"/>
            <a:ext cx="1923476" cy="426614"/>
          </a:xfrm>
          <a:prstGeom prst="rect">
            <a:avLst/>
          </a:prstGeom>
          <a:ln>
            <a:noFill/>
          </a:ln>
        </p:spPr>
      </p:pic>
      <p:sp>
        <p:nvSpPr>
          <p:cNvPr id="11" name="矩形: 圆角 10">
            <a:extLst>
              <a:ext uri="{FF2B5EF4-FFF2-40B4-BE49-F238E27FC236}">
                <a16:creationId xmlns:a16="http://schemas.microsoft.com/office/drawing/2014/main" id="{F418C8B6-C537-7DCF-80C5-E624F008A294}"/>
              </a:ext>
            </a:extLst>
          </p:cNvPr>
          <p:cNvSpPr/>
          <p:nvPr/>
        </p:nvSpPr>
        <p:spPr>
          <a:xfrm>
            <a:off x="1466008" y="2478574"/>
            <a:ext cx="1390072" cy="393120"/>
          </a:xfrm>
          <a:prstGeom prst="roundRect">
            <a:avLst>
              <a:gd name="adj" fmla="val 50000"/>
            </a:avLst>
          </a:prstGeom>
          <a:solidFill>
            <a:sysClr val="window" lastClr="FFFFFF"/>
          </a:solidFill>
          <a:ln w="12700" cap="flat" cmpd="sng" algn="ctr">
            <a:solidFill>
              <a:srgbClr val="44546A">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outerShdw blurRad="50800" dist="850900" dir="5400000" algn="t" rotWithShape="0">
                  <a:prstClr val="black">
                    <a:alpha val="40000"/>
                  </a:prstClr>
                </a:outerShdw>
              </a:effectLst>
              <a:uLnTx/>
              <a:uFillTx/>
              <a:cs typeface="+mn-ea"/>
              <a:sym typeface="+mn-lt"/>
            </a:endParaRPr>
          </a:p>
        </p:txBody>
      </p:sp>
      <p:sp>
        <p:nvSpPr>
          <p:cNvPr id="12" name="矩形: 圆角 11">
            <a:extLst>
              <a:ext uri="{FF2B5EF4-FFF2-40B4-BE49-F238E27FC236}">
                <a16:creationId xmlns:a16="http://schemas.microsoft.com/office/drawing/2014/main" id="{76E48AC9-8551-0236-98DF-FD40DBF969E6}"/>
              </a:ext>
            </a:extLst>
          </p:cNvPr>
          <p:cNvSpPr/>
          <p:nvPr/>
        </p:nvSpPr>
        <p:spPr>
          <a:xfrm>
            <a:off x="4588521" y="2478574"/>
            <a:ext cx="1390072" cy="393120"/>
          </a:xfrm>
          <a:prstGeom prst="roundRect">
            <a:avLst>
              <a:gd name="adj" fmla="val 50000"/>
            </a:avLst>
          </a:prstGeom>
          <a:solidFill>
            <a:sysClr val="window" lastClr="FFFFFF"/>
          </a:solidFill>
          <a:ln w="12700" cap="flat" cmpd="sng" algn="ctr">
            <a:solidFill>
              <a:srgbClr val="44546A">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outerShdw blurRad="50800" dist="850900" dir="5400000" algn="t" rotWithShape="0">
                  <a:prstClr val="black">
                    <a:alpha val="40000"/>
                  </a:prstClr>
                </a:outerShdw>
              </a:effectLst>
              <a:uLnTx/>
              <a:uFillTx/>
              <a:cs typeface="+mn-ea"/>
              <a:sym typeface="+mn-lt"/>
            </a:endParaRPr>
          </a:p>
        </p:txBody>
      </p:sp>
      <p:sp>
        <p:nvSpPr>
          <p:cNvPr id="13" name="矩形: 圆角 12">
            <a:extLst>
              <a:ext uri="{FF2B5EF4-FFF2-40B4-BE49-F238E27FC236}">
                <a16:creationId xmlns:a16="http://schemas.microsoft.com/office/drawing/2014/main" id="{332BB770-441E-A33E-B520-E4FAC024E4DC}"/>
              </a:ext>
            </a:extLst>
          </p:cNvPr>
          <p:cNvSpPr/>
          <p:nvPr/>
        </p:nvSpPr>
        <p:spPr>
          <a:xfrm>
            <a:off x="7890895" y="2478574"/>
            <a:ext cx="1390072" cy="393120"/>
          </a:xfrm>
          <a:prstGeom prst="roundRect">
            <a:avLst>
              <a:gd name="adj" fmla="val 50000"/>
            </a:avLst>
          </a:prstGeom>
          <a:solidFill>
            <a:sysClr val="window" lastClr="FFFFFF"/>
          </a:solidFill>
          <a:ln w="12700" cap="flat" cmpd="sng" algn="ctr">
            <a:solidFill>
              <a:srgbClr val="44546A">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outerShdw blurRad="50800" dist="850900" dir="5400000" algn="t" rotWithShape="0">
                  <a:prstClr val="black">
                    <a:alpha val="40000"/>
                  </a:prstClr>
                </a:outerShdw>
              </a:effectLst>
              <a:uLnTx/>
              <a:uFillTx/>
              <a:cs typeface="+mn-ea"/>
              <a:sym typeface="+mn-lt"/>
            </a:endParaRPr>
          </a:p>
        </p:txBody>
      </p:sp>
      <p:sp>
        <p:nvSpPr>
          <p:cNvPr id="14" name="文本框 13">
            <a:extLst>
              <a:ext uri="{FF2B5EF4-FFF2-40B4-BE49-F238E27FC236}">
                <a16:creationId xmlns:a16="http://schemas.microsoft.com/office/drawing/2014/main" id="{5B2F3B94-B19D-000A-0229-0C797CA62BA9}"/>
              </a:ext>
            </a:extLst>
          </p:cNvPr>
          <p:cNvSpPr txBox="1"/>
          <p:nvPr/>
        </p:nvSpPr>
        <p:spPr>
          <a:xfrm>
            <a:off x="1551732" y="2490468"/>
            <a:ext cx="1187653" cy="369332"/>
          </a:xfrm>
          <a:prstGeom prst="rect">
            <a:avLst/>
          </a:prstGeom>
          <a:noFill/>
        </p:spPr>
        <p:txBody>
          <a:bodyPr wrap="square" rtlCol="0">
            <a:spAutoFit/>
          </a:bodyPr>
          <a:lstStyle/>
          <a:p>
            <a:pPr algn="ctr">
              <a:defRPr/>
            </a:pPr>
            <a:r>
              <a:rPr lang="en-US" altLang="zh-CN" b="1" dirty="0">
                <a:solidFill>
                  <a:srgbClr val="000D45"/>
                </a:solidFill>
                <a:cs typeface="+mn-ea"/>
                <a:sym typeface="+mn-lt"/>
              </a:rPr>
              <a:t>2024/04</a:t>
            </a:r>
            <a:r>
              <a:rPr lang="en-US" altLang="zh-CN" b="1" baseline="30000" dirty="0">
                <a:solidFill>
                  <a:srgbClr val="000D45"/>
                </a:solidFill>
                <a:cs typeface="+mn-ea"/>
                <a:sym typeface="+mn-lt"/>
              </a:rPr>
              <a:t>1</a:t>
            </a:r>
            <a:endParaRPr lang="zh-CN" altLang="en-US" b="1" baseline="30000" dirty="0">
              <a:solidFill>
                <a:srgbClr val="000D45"/>
              </a:solidFill>
              <a:cs typeface="+mn-ea"/>
              <a:sym typeface="+mn-lt"/>
            </a:endParaRPr>
          </a:p>
        </p:txBody>
      </p:sp>
      <p:sp>
        <p:nvSpPr>
          <p:cNvPr id="15" name="文本框 14">
            <a:extLst>
              <a:ext uri="{FF2B5EF4-FFF2-40B4-BE49-F238E27FC236}">
                <a16:creationId xmlns:a16="http://schemas.microsoft.com/office/drawing/2014/main" id="{4BE3E1EC-4CEC-39FC-38F3-C7BDB1A397A5}"/>
              </a:ext>
            </a:extLst>
          </p:cNvPr>
          <p:cNvSpPr txBox="1"/>
          <p:nvPr/>
        </p:nvSpPr>
        <p:spPr>
          <a:xfrm>
            <a:off x="4689730" y="2490468"/>
            <a:ext cx="1187653" cy="369332"/>
          </a:xfrm>
          <a:prstGeom prst="rect">
            <a:avLst/>
          </a:prstGeom>
          <a:noFill/>
        </p:spPr>
        <p:txBody>
          <a:bodyPr wrap="square" rtlCol="0">
            <a:spAutoFit/>
          </a:bodyPr>
          <a:lstStyle/>
          <a:p>
            <a:pPr algn="ctr">
              <a:defRPr/>
            </a:pPr>
            <a:r>
              <a:rPr lang="en-US" altLang="zh-CN" b="1" dirty="0">
                <a:solidFill>
                  <a:srgbClr val="000D45"/>
                </a:solidFill>
                <a:cs typeface="+mn-ea"/>
                <a:sym typeface="+mn-lt"/>
              </a:rPr>
              <a:t>2025/02</a:t>
            </a:r>
            <a:r>
              <a:rPr lang="en-US" altLang="zh-CN" b="1" baseline="30000" dirty="0">
                <a:solidFill>
                  <a:srgbClr val="000D45"/>
                </a:solidFill>
                <a:cs typeface="+mn-ea"/>
                <a:sym typeface="+mn-lt"/>
              </a:rPr>
              <a:t>2</a:t>
            </a:r>
            <a:endParaRPr lang="zh-CN" altLang="en-US" b="1" baseline="30000" dirty="0">
              <a:solidFill>
                <a:srgbClr val="000D45"/>
              </a:solidFill>
              <a:cs typeface="+mn-ea"/>
              <a:sym typeface="+mn-lt"/>
            </a:endParaRPr>
          </a:p>
        </p:txBody>
      </p:sp>
      <p:sp>
        <p:nvSpPr>
          <p:cNvPr id="16" name="文本框 15">
            <a:extLst>
              <a:ext uri="{FF2B5EF4-FFF2-40B4-BE49-F238E27FC236}">
                <a16:creationId xmlns:a16="http://schemas.microsoft.com/office/drawing/2014/main" id="{605D8D59-2093-8CDF-DA10-3B2876F8842E}"/>
              </a:ext>
            </a:extLst>
          </p:cNvPr>
          <p:cNvSpPr txBox="1"/>
          <p:nvPr/>
        </p:nvSpPr>
        <p:spPr>
          <a:xfrm>
            <a:off x="7860759" y="2478308"/>
            <a:ext cx="1450343" cy="369332"/>
          </a:xfrm>
          <a:prstGeom prst="rect">
            <a:avLst/>
          </a:prstGeom>
          <a:noFill/>
        </p:spPr>
        <p:txBody>
          <a:bodyPr wrap="square" rtlCol="0">
            <a:spAutoFit/>
          </a:bodyPr>
          <a:lstStyle/>
          <a:p>
            <a:pPr algn="ctr">
              <a:defRPr/>
            </a:pPr>
            <a:r>
              <a:rPr lang="en-US" altLang="zh-CN" b="1" dirty="0">
                <a:solidFill>
                  <a:srgbClr val="000D45"/>
                </a:solidFill>
                <a:cs typeface="+mn-ea"/>
                <a:sym typeface="+mn-lt"/>
              </a:rPr>
              <a:t>2025/06/30</a:t>
            </a:r>
            <a:r>
              <a:rPr lang="en-US" altLang="zh-CN" b="1" baseline="30000" dirty="0">
                <a:solidFill>
                  <a:srgbClr val="000D45"/>
                </a:solidFill>
                <a:cs typeface="+mn-ea"/>
                <a:sym typeface="+mn-lt"/>
              </a:rPr>
              <a:t>3</a:t>
            </a:r>
            <a:endParaRPr lang="zh-CN" altLang="en-US" baseline="30000" dirty="0">
              <a:solidFill>
                <a:srgbClr val="000D45"/>
              </a:solidFill>
              <a:cs typeface="+mn-ea"/>
              <a:sym typeface="+mn-lt"/>
            </a:endParaRPr>
          </a:p>
        </p:txBody>
      </p:sp>
      <p:cxnSp>
        <p:nvCxnSpPr>
          <p:cNvPr id="17" name="直接连接符 16">
            <a:extLst>
              <a:ext uri="{FF2B5EF4-FFF2-40B4-BE49-F238E27FC236}">
                <a16:creationId xmlns:a16="http://schemas.microsoft.com/office/drawing/2014/main" id="{C48585E8-EC38-9746-6713-28B4F1500511}"/>
              </a:ext>
            </a:extLst>
          </p:cNvPr>
          <p:cNvCxnSpPr>
            <a:cxnSpLocks/>
          </p:cNvCxnSpPr>
          <p:nvPr/>
        </p:nvCxnSpPr>
        <p:spPr>
          <a:xfrm>
            <a:off x="1689406" y="2874869"/>
            <a:ext cx="0" cy="968122"/>
          </a:xfrm>
          <a:prstGeom prst="line">
            <a:avLst/>
          </a:prstGeom>
          <a:noFill/>
          <a:ln w="19050" cap="flat" cmpd="sng" algn="ctr">
            <a:solidFill>
              <a:srgbClr val="000D45"/>
            </a:solidFill>
            <a:prstDash val="solid"/>
            <a:miter lim="800000"/>
            <a:headEnd type="none"/>
            <a:tailEnd type="oval"/>
          </a:ln>
          <a:effectLst/>
        </p:spPr>
      </p:cxnSp>
      <p:cxnSp>
        <p:nvCxnSpPr>
          <p:cNvPr id="18" name="直接连接符 17">
            <a:extLst>
              <a:ext uri="{FF2B5EF4-FFF2-40B4-BE49-F238E27FC236}">
                <a16:creationId xmlns:a16="http://schemas.microsoft.com/office/drawing/2014/main" id="{9EFD00CF-18D7-6839-C49A-BCDA489E66E6}"/>
              </a:ext>
            </a:extLst>
          </p:cNvPr>
          <p:cNvCxnSpPr>
            <a:cxnSpLocks/>
          </p:cNvCxnSpPr>
          <p:nvPr/>
        </p:nvCxnSpPr>
        <p:spPr>
          <a:xfrm>
            <a:off x="4825616" y="1448963"/>
            <a:ext cx="0" cy="1035944"/>
          </a:xfrm>
          <a:prstGeom prst="line">
            <a:avLst/>
          </a:prstGeom>
          <a:noFill/>
          <a:ln w="19050" cap="flat" cmpd="sng" algn="ctr">
            <a:solidFill>
              <a:srgbClr val="000D45"/>
            </a:solidFill>
            <a:prstDash val="solid"/>
            <a:miter lim="800000"/>
            <a:headEnd type="oval"/>
            <a:tailEnd type="none"/>
          </a:ln>
          <a:effectLst/>
        </p:spPr>
      </p:cxnSp>
      <p:cxnSp>
        <p:nvCxnSpPr>
          <p:cNvPr id="19" name="直接连接符 18">
            <a:extLst>
              <a:ext uri="{FF2B5EF4-FFF2-40B4-BE49-F238E27FC236}">
                <a16:creationId xmlns:a16="http://schemas.microsoft.com/office/drawing/2014/main" id="{06E5A1BC-FFE8-C2F0-D394-CDD73337EABE}"/>
              </a:ext>
            </a:extLst>
          </p:cNvPr>
          <p:cNvCxnSpPr>
            <a:cxnSpLocks/>
          </p:cNvCxnSpPr>
          <p:nvPr/>
        </p:nvCxnSpPr>
        <p:spPr>
          <a:xfrm>
            <a:off x="8165620" y="2874869"/>
            <a:ext cx="0" cy="968122"/>
          </a:xfrm>
          <a:prstGeom prst="line">
            <a:avLst/>
          </a:prstGeom>
          <a:noFill/>
          <a:ln w="19050" cap="flat" cmpd="sng" algn="ctr">
            <a:solidFill>
              <a:srgbClr val="000D45"/>
            </a:solidFill>
            <a:prstDash val="solid"/>
            <a:miter lim="800000"/>
            <a:headEnd type="none"/>
            <a:tailEnd type="oval"/>
          </a:ln>
          <a:effectLst/>
        </p:spPr>
      </p:cxnSp>
      <p:sp>
        <p:nvSpPr>
          <p:cNvPr id="20" name="矩形: 圆顶角 19">
            <a:extLst>
              <a:ext uri="{FF2B5EF4-FFF2-40B4-BE49-F238E27FC236}">
                <a16:creationId xmlns:a16="http://schemas.microsoft.com/office/drawing/2014/main" id="{1D871D29-747A-5EB4-FA29-DD26F8910ABF}"/>
              </a:ext>
            </a:extLst>
          </p:cNvPr>
          <p:cNvSpPr/>
          <p:nvPr/>
        </p:nvSpPr>
        <p:spPr>
          <a:xfrm rot="5400000">
            <a:off x="9385727" y="2298885"/>
            <a:ext cx="324000" cy="2764211"/>
          </a:xfrm>
          <a:prstGeom prst="round2SameRect">
            <a:avLst>
              <a:gd name="adj1" fmla="val 50000"/>
              <a:gd name="adj2" fmla="val 0"/>
            </a:avLst>
          </a:prstGeom>
          <a:solidFill>
            <a:srgbClr val="00C9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1" name="文本框 17">
            <a:extLst>
              <a:ext uri="{FF2B5EF4-FFF2-40B4-BE49-F238E27FC236}">
                <a16:creationId xmlns:a16="http://schemas.microsoft.com/office/drawing/2014/main" id="{495B3872-01E8-E789-7C44-1C6F45F87F67}"/>
              </a:ext>
            </a:extLst>
          </p:cNvPr>
          <p:cNvSpPr txBox="1"/>
          <p:nvPr/>
        </p:nvSpPr>
        <p:spPr>
          <a:xfrm>
            <a:off x="4843046" y="1964499"/>
            <a:ext cx="2812104" cy="307777"/>
          </a:xfrm>
          <a:prstGeom prst="rect">
            <a:avLst/>
          </a:prstGeom>
          <a:noFill/>
        </p:spPr>
        <p:txBody>
          <a:bodyPr wrap="square" rtlCol="0" anchor="ctr">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defRPr/>
            </a:pPr>
            <a:r>
              <a:rPr lang="zh-CN" altLang="en-US" sz="1400" b="1" dirty="0">
                <a:solidFill>
                  <a:prstClr val="white"/>
                </a:solidFill>
                <a:cs typeface="+mn-ea"/>
                <a:sym typeface="+mn-lt"/>
              </a:rPr>
              <a:t>获美国食品药品监督管理局批准</a:t>
            </a:r>
            <a:r>
              <a:rPr lang="en-US" altLang="zh-CN" sz="1400" b="1" baseline="30000" dirty="0">
                <a:solidFill>
                  <a:prstClr val="white"/>
                </a:solidFill>
                <a:cs typeface="+mn-ea"/>
                <a:sym typeface="+mn-lt"/>
              </a:rPr>
              <a:t>2</a:t>
            </a:r>
            <a:endParaRPr lang="zh-CN" altLang="en-US" sz="1400" b="1" baseline="30000" dirty="0">
              <a:solidFill>
                <a:prstClr val="white"/>
              </a:solidFill>
              <a:cs typeface="+mn-ea"/>
              <a:sym typeface="+mn-lt"/>
            </a:endParaRPr>
          </a:p>
        </p:txBody>
      </p:sp>
      <p:sp>
        <p:nvSpPr>
          <p:cNvPr id="22" name="文本框 17">
            <a:extLst>
              <a:ext uri="{FF2B5EF4-FFF2-40B4-BE49-F238E27FC236}">
                <a16:creationId xmlns:a16="http://schemas.microsoft.com/office/drawing/2014/main" id="{C25DFEB1-BC5F-5001-1D45-97D82C525F9D}"/>
              </a:ext>
            </a:extLst>
          </p:cNvPr>
          <p:cNvSpPr txBox="1"/>
          <p:nvPr/>
        </p:nvSpPr>
        <p:spPr>
          <a:xfrm>
            <a:off x="1689407" y="3506290"/>
            <a:ext cx="2193690" cy="307777"/>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defRPr/>
            </a:pPr>
            <a:r>
              <a:rPr lang="zh-CN" altLang="en-US" sz="1400" b="1" dirty="0">
                <a:solidFill>
                  <a:prstClr val="white"/>
                </a:solidFill>
                <a:cs typeface="+mn-ea"/>
                <a:sym typeface="+mn-lt"/>
              </a:rPr>
              <a:t>获欧洲药品管理局批准</a:t>
            </a:r>
            <a:r>
              <a:rPr lang="en-US" altLang="zh-CN" sz="1400" b="1" baseline="30000" dirty="0">
                <a:solidFill>
                  <a:prstClr val="white"/>
                </a:solidFill>
                <a:cs typeface="+mn-ea"/>
                <a:sym typeface="+mn-lt"/>
              </a:rPr>
              <a:t>2</a:t>
            </a:r>
            <a:endParaRPr lang="zh-CN" altLang="en-US" sz="1400" b="1" baseline="30000" dirty="0">
              <a:solidFill>
                <a:prstClr val="white"/>
              </a:solidFill>
              <a:cs typeface="+mn-ea"/>
              <a:sym typeface="+mn-lt"/>
            </a:endParaRPr>
          </a:p>
        </p:txBody>
      </p:sp>
      <p:sp>
        <p:nvSpPr>
          <p:cNvPr id="23" name="文本框 17">
            <a:extLst>
              <a:ext uri="{FF2B5EF4-FFF2-40B4-BE49-F238E27FC236}">
                <a16:creationId xmlns:a16="http://schemas.microsoft.com/office/drawing/2014/main" id="{59A9AEDC-AF1C-D4B9-AA91-DBB4570B445D}"/>
              </a:ext>
            </a:extLst>
          </p:cNvPr>
          <p:cNvSpPr txBox="1"/>
          <p:nvPr/>
        </p:nvSpPr>
        <p:spPr>
          <a:xfrm>
            <a:off x="8113494" y="3536547"/>
            <a:ext cx="2764212" cy="307777"/>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defRPr/>
            </a:pPr>
            <a:r>
              <a:rPr lang="zh-CN" altLang="en-US" sz="1400" b="1" dirty="0">
                <a:solidFill>
                  <a:prstClr val="white"/>
                </a:solidFill>
                <a:cs typeface="+mn-ea"/>
                <a:sym typeface="+mn-lt"/>
              </a:rPr>
              <a:t>获中国国家药品监督管理局批准</a:t>
            </a:r>
            <a:r>
              <a:rPr lang="en-US" altLang="zh-CN" sz="1400" b="1" baseline="30000" dirty="0">
                <a:solidFill>
                  <a:prstClr val="white"/>
                </a:solidFill>
                <a:cs typeface="+mn-ea"/>
                <a:sym typeface="+mn-lt"/>
              </a:rPr>
              <a:t>3</a:t>
            </a:r>
            <a:endParaRPr lang="zh-CN" altLang="en-US" sz="1400" b="1" baseline="30000" dirty="0">
              <a:solidFill>
                <a:prstClr val="white"/>
              </a:solidFill>
              <a:cs typeface="+mn-ea"/>
              <a:sym typeface="+mn-lt"/>
            </a:endParaRPr>
          </a:p>
        </p:txBody>
      </p:sp>
      <p:grpSp>
        <p:nvGrpSpPr>
          <p:cNvPr id="24" name="组合 23">
            <a:extLst>
              <a:ext uri="{FF2B5EF4-FFF2-40B4-BE49-F238E27FC236}">
                <a16:creationId xmlns:a16="http://schemas.microsoft.com/office/drawing/2014/main" id="{2C33FA63-F444-8D88-94AC-32432D365A94}"/>
              </a:ext>
            </a:extLst>
          </p:cNvPr>
          <p:cNvGrpSpPr/>
          <p:nvPr/>
        </p:nvGrpSpPr>
        <p:grpSpPr>
          <a:xfrm rot="16200000" flipH="1">
            <a:off x="9204462" y="3814778"/>
            <a:ext cx="343458" cy="392867"/>
            <a:chOff x="4328832" y="5998885"/>
            <a:chExt cx="343076" cy="392431"/>
          </a:xfrm>
          <a:solidFill>
            <a:srgbClr val="00C987"/>
          </a:solidFill>
        </p:grpSpPr>
        <p:sp>
          <p:nvSpPr>
            <p:cNvPr id="25" name="right-arrow-angle_38577">
              <a:extLst>
                <a:ext uri="{FF2B5EF4-FFF2-40B4-BE49-F238E27FC236}">
                  <a16:creationId xmlns:a16="http://schemas.microsoft.com/office/drawing/2014/main" id="{E6D45CA2-DD66-71D5-B04C-4A48AD1A37BD}"/>
                </a:ext>
              </a:extLst>
            </p:cNvPr>
            <p:cNvSpPr/>
            <p:nvPr/>
          </p:nvSpPr>
          <p:spPr>
            <a:xfrm>
              <a:off x="4328832" y="5998885"/>
              <a:ext cx="202916" cy="392431"/>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000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cs typeface="+mn-ea"/>
                <a:sym typeface="+mn-lt"/>
              </a:endParaRPr>
            </a:p>
          </p:txBody>
        </p:sp>
        <p:sp>
          <p:nvSpPr>
            <p:cNvPr id="26" name="right-arrow-angle_38577">
              <a:extLst>
                <a:ext uri="{FF2B5EF4-FFF2-40B4-BE49-F238E27FC236}">
                  <a16:creationId xmlns:a16="http://schemas.microsoft.com/office/drawing/2014/main" id="{BC08129A-3582-7D37-4F9C-0A8424AE70BB}"/>
                </a:ext>
              </a:extLst>
            </p:cNvPr>
            <p:cNvSpPr/>
            <p:nvPr/>
          </p:nvSpPr>
          <p:spPr>
            <a:xfrm>
              <a:off x="4468992" y="5998885"/>
              <a:ext cx="202916" cy="392431"/>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00C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cs typeface="+mn-ea"/>
                <a:sym typeface="+mn-lt"/>
              </a:endParaRPr>
            </a:p>
          </p:txBody>
        </p:sp>
      </p:grpSp>
      <p:sp>
        <p:nvSpPr>
          <p:cNvPr id="27" name="文本占位符 32">
            <a:extLst>
              <a:ext uri="{FF2B5EF4-FFF2-40B4-BE49-F238E27FC236}">
                <a16:creationId xmlns:a16="http://schemas.microsoft.com/office/drawing/2014/main" id="{6AFE74CB-121C-122F-FDC1-5CC5129F4914}"/>
              </a:ext>
            </a:extLst>
          </p:cNvPr>
          <p:cNvSpPr txBox="1">
            <a:spLocks/>
          </p:cNvSpPr>
          <p:nvPr/>
        </p:nvSpPr>
        <p:spPr>
          <a:xfrm>
            <a:off x="563662" y="6133197"/>
            <a:ext cx="9937750" cy="354013"/>
          </a:xfrm>
          <a:prstGeom prst="rect">
            <a:avLst/>
          </a:prstGeom>
        </p:spPr>
        <p:txBody>
          <a:bodyPr lIns="0" tIns="0" rIns="0" bIns="0" anchor="b" anchorCtr="0"/>
          <a:lstStyle>
            <a:lvl1pPr marL="0" indent="0" algn="l" defTabSz="914400" rtl="0" eaLnBrk="1" latinLnBrk="0" hangingPunct="1">
              <a:lnSpc>
                <a:spcPct val="100000"/>
              </a:lnSpc>
              <a:spcBef>
                <a:spcPts val="0"/>
              </a:spcBef>
              <a:buClrTx/>
              <a:buSzPct val="100000"/>
              <a:buFont typeface="Arial" panose="020B0604020202020204" pitchFamily="34" charset="0"/>
              <a:buNone/>
              <a:defRPr lang="en-US" sz="800" kern="1200">
                <a:solidFill>
                  <a:schemeClr val="bg1">
                    <a:lumMod val="50000"/>
                  </a:schemeClr>
                </a:solidFill>
                <a:latin typeface="+mn-lt"/>
                <a:ea typeface="+mn-ea"/>
                <a:cs typeface="+mn-cs"/>
              </a:defRPr>
            </a:lvl1pPr>
            <a:lvl2pPr marL="457200" indent="-169863"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Pct val="100000"/>
              <a:buFont typeface="+mj-lt"/>
              <a:buAutoNum type="arabicPeriod"/>
              <a:tabLst/>
              <a:defRPr/>
            </a:pPr>
            <a:r>
              <a:rPr kumimoji="0" lang="en-US" altLang="zh-CN" sz="800" b="0" i="0" u="none" strike="noStrike" kern="1200" cap="none" spc="0" normalizeH="0" baseline="0" noProof="0" dirty="0">
                <a:ln>
                  <a:noFill/>
                </a:ln>
                <a:solidFill>
                  <a:schemeClr val="tx1">
                    <a:lumMod val="50000"/>
                    <a:lumOff val="50000"/>
                  </a:schemeClr>
                </a:solidFill>
                <a:effectLst/>
                <a:uLnTx/>
                <a:uFillTx/>
                <a:cs typeface="+mn-ea"/>
                <a:sym typeface="+mn-lt"/>
              </a:rPr>
              <a:t>Mohammed Al Musawa, et al. Pharmacotherapy. 2024 Dec;44(12):927-938.</a:t>
            </a:r>
          </a:p>
          <a:p>
            <a:pPr marL="228600" marR="0" lvl="0" indent="-228600" algn="l" defTabSz="914400" rtl="0" eaLnBrk="1" fontAlgn="auto" latinLnBrk="0" hangingPunct="1">
              <a:lnSpc>
                <a:spcPct val="100000"/>
              </a:lnSpc>
              <a:spcBef>
                <a:spcPts val="0"/>
              </a:spcBef>
              <a:spcAft>
                <a:spcPts val="0"/>
              </a:spcAft>
              <a:buClrTx/>
              <a:buSzPct val="100000"/>
              <a:buFont typeface="+mj-lt"/>
              <a:buAutoNum type="arabicPeriod"/>
              <a:tabLst/>
              <a:defRPr/>
            </a:pPr>
            <a:r>
              <a:rPr kumimoji="0" lang="en-US" altLang="zh-CN" sz="800" b="0" i="0" u="none" strike="noStrike" kern="1200" cap="none" spc="0" normalizeH="0" baseline="0" noProof="0" dirty="0">
                <a:ln>
                  <a:noFill/>
                </a:ln>
                <a:solidFill>
                  <a:schemeClr val="tx1">
                    <a:lumMod val="50000"/>
                    <a:lumOff val="50000"/>
                  </a:schemeClr>
                </a:solidFill>
                <a:effectLst/>
                <a:uLnTx/>
                <a:uFillTx/>
                <a:cs typeface="+mn-ea"/>
                <a:sym typeface="+mn-lt"/>
              </a:rPr>
              <a:t>EMBLAVEO(PRESCRIBING INFORMATION) Revised: 2/2025. www.accessdata.fda.gov. Accessed on 2025-6-16.</a:t>
            </a:r>
          </a:p>
          <a:p>
            <a:pPr marL="228600" lvl="0" indent="-228600">
              <a:buFont typeface="+mj-lt"/>
              <a:buAutoNum type="arabicPeriod"/>
              <a:defRPr/>
            </a:pPr>
            <a:r>
              <a:rPr kumimoji="0" lang="zh-CN" altLang="en-US" sz="800" b="0" i="0" u="none" strike="noStrike" kern="1200" cap="none" spc="0" normalizeH="0" baseline="0" noProof="0" dirty="0">
                <a:ln>
                  <a:noFill/>
                </a:ln>
                <a:solidFill>
                  <a:schemeClr val="tx1">
                    <a:lumMod val="50000"/>
                    <a:lumOff val="50000"/>
                  </a:schemeClr>
                </a:solidFill>
                <a:effectLst/>
                <a:uLnTx/>
                <a:uFillTx/>
                <a:cs typeface="+mn-ea"/>
                <a:sym typeface="+mn-lt"/>
              </a:rPr>
              <a:t>注射用氨曲南阿维巴坦钠说明书</a:t>
            </a:r>
            <a:r>
              <a:rPr lang="zh-CN" altLang="en-US" dirty="0">
                <a:solidFill>
                  <a:schemeClr val="tx1">
                    <a:lumMod val="50000"/>
                    <a:lumOff val="50000"/>
                  </a:schemeClr>
                </a:solidFill>
                <a:cs typeface="+mn-ea"/>
                <a:sym typeface="+mn-lt"/>
              </a:rPr>
              <a:t>（核准日期：</a:t>
            </a:r>
            <a:r>
              <a:rPr lang="en-US" altLang="zh-CN" dirty="0">
                <a:solidFill>
                  <a:schemeClr val="tx1">
                    <a:lumMod val="50000"/>
                    <a:lumOff val="50000"/>
                  </a:schemeClr>
                </a:solidFill>
                <a:cs typeface="+mn-ea"/>
                <a:sym typeface="+mn-lt"/>
              </a:rPr>
              <a:t>2025</a:t>
            </a:r>
            <a:r>
              <a:rPr lang="zh-CN" altLang="en-US" dirty="0">
                <a:solidFill>
                  <a:schemeClr val="tx1">
                    <a:lumMod val="50000"/>
                    <a:lumOff val="50000"/>
                  </a:schemeClr>
                </a:solidFill>
                <a:cs typeface="+mn-ea"/>
                <a:sym typeface="+mn-lt"/>
              </a:rPr>
              <a:t>年</a:t>
            </a:r>
            <a:r>
              <a:rPr lang="en-US" altLang="zh-CN" dirty="0">
                <a:solidFill>
                  <a:schemeClr val="tx1">
                    <a:lumMod val="50000"/>
                    <a:lumOff val="50000"/>
                  </a:schemeClr>
                </a:solidFill>
                <a:cs typeface="+mn-ea"/>
                <a:sym typeface="+mn-lt"/>
              </a:rPr>
              <a:t>6</a:t>
            </a:r>
            <a:r>
              <a:rPr lang="zh-CN" altLang="en-US" dirty="0">
                <a:solidFill>
                  <a:schemeClr val="tx1">
                    <a:lumMod val="50000"/>
                    <a:lumOff val="50000"/>
                  </a:schemeClr>
                </a:solidFill>
                <a:cs typeface="+mn-ea"/>
                <a:sym typeface="+mn-lt"/>
              </a:rPr>
              <a:t>月</a:t>
            </a:r>
            <a:r>
              <a:rPr lang="en-US" altLang="zh-CN" dirty="0">
                <a:solidFill>
                  <a:schemeClr val="tx1">
                    <a:lumMod val="50000"/>
                    <a:lumOff val="50000"/>
                  </a:schemeClr>
                </a:solidFill>
                <a:cs typeface="+mn-ea"/>
                <a:sym typeface="+mn-lt"/>
              </a:rPr>
              <a:t>24</a:t>
            </a:r>
            <a:r>
              <a:rPr lang="zh-CN" altLang="en-US" dirty="0">
                <a:solidFill>
                  <a:schemeClr val="tx1">
                    <a:lumMod val="50000"/>
                    <a:lumOff val="50000"/>
                  </a:schemeClr>
                </a:solidFill>
                <a:cs typeface="+mn-ea"/>
                <a:sym typeface="+mn-lt"/>
              </a:rPr>
              <a:t>日）</a:t>
            </a:r>
            <a:endParaRPr kumimoji="0" lang="en-US" altLang="zh-CN" sz="800" b="0" i="0" u="none" strike="noStrike" kern="1200" cap="none" spc="0" normalizeH="0" baseline="0" noProof="0" dirty="0">
              <a:ln>
                <a:noFill/>
              </a:ln>
              <a:solidFill>
                <a:schemeClr val="tx1">
                  <a:lumMod val="50000"/>
                  <a:lumOff val="50000"/>
                </a:schemeClr>
              </a:solidFill>
              <a:effectLst/>
              <a:uLnTx/>
              <a:uFillTx/>
              <a:cs typeface="+mn-ea"/>
              <a:sym typeface="+mn-lt"/>
            </a:endParaRPr>
          </a:p>
        </p:txBody>
      </p:sp>
    </p:spTree>
    <p:extLst>
      <p:ext uri="{BB962C8B-B14F-4D97-AF65-F5344CB8AC3E}">
        <p14:creationId xmlns:p14="http://schemas.microsoft.com/office/powerpoint/2010/main" val="1941194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5" name="think-cell data - do not delete" hidden="1">
            <a:extLst>
              <a:ext uri="{FF2B5EF4-FFF2-40B4-BE49-F238E27FC236}">
                <a16:creationId xmlns:a16="http://schemas.microsoft.com/office/drawing/2014/main" id="{72B5D21B-2321-4B86-9E98-E31E5DB6DBCF}"/>
              </a:ext>
            </a:extLst>
          </p:cNvPr>
          <p:cNvGraphicFramePr>
            <a:graphicFrameLocks noChangeAspect="1"/>
          </p:cNvGraphicFramePr>
          <p:nvPr>
            <p:custDataLst>
              <p:tags r:id="rId1"/>
            </p:custDataLst>
            <p:extLst>
              <p:ext uri="{D42A27DB-BD31-4B8C-83A1-F6EECF244321}">
                <p14:modId xmlns:p14="http://schemas.microsoft.com/office/powerpoint/2010/main" val="40848528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84" imgH="486" progId="TCLayout.ActiveDocument.1">
                  <p:embed/>
                </p:oleObj>
              </mc:Choice>
              <mc:Fallback>
                <p:oleObj name="think-cell 幻灯片" r:id="rId4" imgW="484" imgH="486" progId="TCLayout.ActiveDocument.1">
                  <p:embed/>
                  <p:pic>
                    <p:nvPicPr>
                      <p:cNvPr id="255" name="think-cell data - do not delete" hidden="1">
                        <a:extLst>
                          <a:ext uri="{FF2B5EF4-FFF2-40B4-BE49-F238E27FC236}">
                            <a16:creationId xmlns:a16="http://schemas.microsoft.com/office/drawing/2014/main" id="{72B5D21B-2321-4B86-9E98-E31E5DB6DBC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A6FE5183-0AB7-F9C6-489B-71F77DA3DEE3}"/>
              </a:ext>
            </a:extLst>
          </p:cNvPr>
          <p:cNvSpPr>
            <a:spLocks noGrp="1"/>
          </p:cNvSpPr>
          <p:nvPr>
            <p:ph type="title"/>
          </p:nvPr>
        </p:nvSpPr>
        <p:spPr>
          <a:xfrm>
            <a:off x="445809" y="246808"/>
            <a:ext cx="11607974" cy="944964"/>
          </a:xfrm>
        </p:spPr>
        <p:txBody>
          <a:bodyPr vert="horz">
            <a:normAutofit/>
          </a:bodyPr>
          <a:lstStyle/>
          <a:p>
            <a:r>
              <a:rPr lang="zh-CN" altLang="en-US" sz="2600" dirty="0">
                <a:latin typeface="+mn-lt"/>
                <a:ea typeface="+mn-ea"/>
                <a:cs typeface="+mn-ea"/>
                <a:sym typeface="+mn-lt"/>
              </a:rPr>
              <a:t>氨曲南</a:t>
            </a:r>
            <a:r>
              <a:rPr lang="en-US" altLang="zh-CN" sz="2600" dirty="0">
                <a:latin typeface="+mn-lt"/>
                <a:ea typeface="+mn-ea"/>
                <a:cs typeface="+mn-ea"/>
                <a:sym typeface="+mn-lt"/>
              </a:rPr>
              <a:t>-</a:t>
            </a:r>
            <a:r>
              <a:rPr lang="zh-CN" altLang="en-US" sz="2600" dirty="0">
                <a:latin typeface="+mn-lt"/>
                <a:ea typeface="+mn-ea"/>
                <a:cs typeface="+mn-ea"/>
                <a:sym typeface="+mn-lt"/>
              </a:rPr>
              <a:t>阿维巴坦：在阿维巴坦的保护下，氨曲南独特的单环结构使其不易被金属酶水解</a:t>
            </a:r>
          </a:p>
        </p:txBody>
      </p:sp>
      <p:sp>
        <p:nvSpPr>
          <p:cNvPr id="166" name="Text Placeholder 2">
            <a:extLst>
              <a:ext uri="{FF2B5EF4-FFF2-40B4-BE49-F238E27FC236}">
                <a16:creationId xmlns:a16="http://schemas.microsoft.com/office/drawing/2014/main" id="{EBB23188-B678-7FCD-D0AD-A118FACDB991}"/>
              </a:ext>
            </a:extLst>
          </p:cNvPr>
          <p:cNvSpPr txBox="1">
            <a:spLocks/>
          </p:cNvSpPr>
          <p:nvPr/>
        </p:nvSpPr>
        <p:spPr>
          <a:xfrm>
            <a:off x="453887" y="5860293"/>
            <a:ext cx="11284224" cy="365125"/>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tabLst/>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2788" indent="-223838" algn="l" defTabSz="914400" rtl="0" eaLnBrk="1" latinLnBrk="0" hangingPunct="1">
              <a:lnSpc>
                <a:spcPct val="100000"/>
              </a:lnSpc>
              <a:spcBef>
                <a:spcPts val="400"/>
              </a:spcBef>
              <a:buFont typeface="Arial" panose="020B0604020202020204" pitchFamily="34" charset="0"/>
              <a:buChar char="•"/>
              <a:tabLst>
                <a:tab pos="481013"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3838" algn="l" defTabSz="914400" rtl="0" eaLnBrk="1" latinLnBrk="0" hangingPunct="1">
              <a:lnSpc>
                <a:spcPct val="100000"/>
              </a:lnSpc>
              <a:spcBef>
                <a:spcPts val="400"/>
              </a:spcBef>
              <a:buFont typeface="Arial" panose="020B0604020202020204" pitchFamily="34" charset="0"/>
              <a:buChar char="•"/>
              <a:tabLst>
                <a:tab pos="1020763"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3838" algn="l" defTabSz="914400" rtl="0" eaLnBrk="1" latinLnBrk="0" hangingPunct="1">
              <a:lnSpc>
                <a:spcPct val="100000"/>
              </a:lnSpc>
              <a:spcBef>
                <a:spcPts val="400"/>
              </a:spcBef>
              <a:buFont typeface="Arial" panose="020B0604020202020204" pitchFamily="34" charset="0"/>
              <a:buChar char="•"/>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图表改编自</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Qin W, et al. </a:t>
            </a:r>
            <a:r>
              <a:rPr kumimoji="0" lang="en-US" sz="800" b="0" i="1" u="none" strike="noStrike" kern="1200" cap="none" spc="0" normalizeH="0" baseline="0" noProof="0">
                <a:ln>
                  <a:noFill/>
                </a:ln>
                <a:solidFill>
                  <a:srgbClr val="405C87"/>
                </a:solidFill>
                <a:effectLst/>
                <a:uLnTx/>
                <a:uFillTx/>
                <a:latin typeface="+mn-ea"/>
                <a:ea typeface="+mn-ea"/>
                <a:cs typeface="Noto Sans" panose="020B0502040504020204" pitchFamily="34" charset="0"/>
              </a:rPr>
              <a:t>Antibiotics (Basel)</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2014;3:193–215.</a:t>
            </a:r>
            <a:r>
              <a:rPr kumimoji="0" lang="en-US" sz="800" b="0" i="0" u="none" strike="noStrike" kern="1200" cap="none" spc="0" normalizeH="0" baseline="30000" noProof="0">
                <a:ln>
                  <a:noFill/>
                </a:ln>
                <a:solidFill>
                  <a:srgbClr val="405C87"/>
                </a:solidFill>
                <a:effectLst/>
                <a:uLnTx/>
                <a:uFillTx/>
                <a:latin typeface="+mn-ea"/>
                <a:ea typeface="+mn-ea"/>
                <a:cs typeface="Noto Sans" panose="020B0502040504020204" pitchFamily="34" charset="0"/>
              </a:rPr>
              <a:t>8</a:t>
            </a:r>
            <a:b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b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AmpC,</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青霉素</a:t>
            </a:r>
            <a:r>
              <a:rPr kumimoji="0" lang="en-US" altLang="zh-CN"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C</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类</a:t>
            </a:r>
            <a:r>
              <a:rPr kumimoji="0" lang="en-US" altLang="zh-CN"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β-</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内酰胺酶</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ESBL,</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超广谱</a:t>
            </a:r>
            <a:r>
              <a:rPr kumimoji="0" lang="en-US" altLang="zh-CN"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β-</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内酰胺酶</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KPC,</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肺炎克雷伯菌碳青霉烯酶</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MBL,</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金属</a:t>
            </a:r>
            <a:r>
              <a:rPr kumimoji="0" lang="en-US" altLang="zh-CN"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-β-</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内酰胺酶</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OXA-48,</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苯唑西林酶</a:t>
            </a:r>
            <a:r>
              <a:rPr kumimoji="0" lang="en-US" altLang="zh-CN"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-48</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型</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PBP,</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青霉素结合蛋白</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SBL,</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丝氨酸</a:t>
            </a:r>
            <a:r>
              <a:rPr kumimoji="0" lang="en-US" altLang="zh-CN"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-β-</a:t>
            </a:r>
            <a:r>
              <a:rPr kumimoji="0" lang="zh-CN" alt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内酰胺酶</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a:t>
            </a:r>
            <a:b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b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1. </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EMBLAVEO</a:t>
            </a:r>
            <a:r>
              <a:rPr kumimoji="0" lang="en-GB" sz="800" b="0" i="0" u="none" strike="noStrike" kern="1200" cap="none" spc="0" normalizeH="0" baseline="30000" noProof="0">
                <a:ln>
                  <a:noFill/>
                </a:ln>
                <a:solidFill>
                  <a:srgbClr val="405C87"/>
                </a:solidFill>
                <a:effectLst/>
                <a:uLnTx/>
                <a:uFillTx/>
                <a:latin typeface="+mn-ea"/>
                <a:ea typeface="+mn-ea"/>
                <a:cs typeface="Noto Sans" panose="020B0502040504020204" pitchFamily="34" charset="0"/>
              </a:rPr>
              <a:t>®️</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(aztreonam–avibactam). Summary of Product Characteristics. Pfizer. 2024</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2. </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Wright H, et al. </a:t>
            </a:r>
            <a:r>
              <a:rPr kumimoji="0" lang="en-US" sz="800" b="0" i="1" u="none" strike="noStrike" kern="1200" cap="none" spc="0" normalizeH="0" baseline="0" noProof="0">
                <a:ln>
                  <a:noFill/>
                </a:ln>
                <a:solidFill>
                  <a:srgbClr val="405C87"/>
                </a:solidFill>
                <a:effectLst/>
                <a:uLnTx/>
                <a:uFillTx/>
                <a:latin typeface="+mn-ea"/>
                <a:ea typeface="+mn-ea"/>
                <a:cs typeface="Noto Sans" panose="020B0502040504020204" pitchFamily="34" charset="0"/>
              </a:rPr>
              <a:t>Clin Microbiol Infect </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2017;23:704–12; </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3. DrugBank. Aztreonam: Uses, interactions, mechanism of action. </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hlinkClick r:id="rId6">
                  <a:extLst>
                    <a:ext uri="{A12FA001-AC4F-418D-AE19-62706E023703}">
                      <ahyp:hlinkClr xmlns:ahyp="http://schemas.microsoft.com/office/drawing/2018/hyperlinkcolor" val="tx"/>
                    </a:ext>
                  </a:extLst>
                </a:hlinkClick>
              </a:rPr>
              <a:t>https://go.drugbank.com/drugs/DB00355</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(Accessed February 2025); 4. Cayston (aztreonam) Summary of Product Characteristics. Gilead. 2016. </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hlinkClick r:id="rId7">
                  <a:extLst>
                    <a:ext uri="{A12FA001-AC4F-418D-AE19-62706E023703}">
                      <ahyp:hlinkClr xmlns:ahyp="http://schemas.microsoft.com/office/drawing/2018/hyperlinkcolor" val="tx"/>
                    </a:ext>
                  </a:extLst>
                </a:hlinkClick>
              </a:rPr>
              <a:t>https://www.ema.europa.eu/en/documents/product-information/cayston-epar-product-information_en.pdf</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(Accessed February 2025); 5. Bush K. </a:t>
            </a:r>
            <a:r>
              <a:rPr kumimoji="0" lang="en-GB" sz="800" b="0" i="1" u="none" strike="noStrike" kern="1200" cap="none" spc="0" normalizeH="0" baseline="0" noProof="0">
                <a:ln>
                  <a:noFill/>
                </a:ln>
                <a:solidFill>
                  <a:srgbClr val="405C87"/>
                </a:solidFill>
                <a:effectLst/>
                <a:uLnTx/>
                <a:uFillTx/>
                <a:latin typeface="+mn-ea"/>
                <a:ea typeface="+mn-ea"/>
                <a:cs typeface="Noto Sans" panose="020B0502040504020204" pitchFamily="34" charset="0"/>
              </a:rPr>
              <a:t>Int J Antimicrob Agents </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2015;46:483–93; 6. Aktas Z, et al. </a:t>
            </a:r>
            <a:r>
              <a:rPr kumimoji="0" lang="en-GB" sz="800" b="0" i="1" u="none" strike="noStrike" kern="1200" cap="none" spc="0" normalizeH="0" baseline="0" noProof="0">
                <a:ln>
                  <a:noFill/>
                </a:ln>
                <a:solidFill>
                  <a:srgbClr val="405C87"/>
                </a:solidFill>
                <a:effectLst/>
                <a:uLnTx/>
                <a:uFillTx/>
                <a:latin typeface="+mn-ea"/>
                <a:ea typeface="+mn-ea"/>
                <a:cs typeface="Noto Sans" panose="020B0502040504020204" pitchFamily="34" charset="0"/>
              </a:rPr>
              <a:t>Int J Antimicrob Agents</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2012;39:86–9; 7. Lahiri SD, et al. </a:t>
            </a:r>
            <a:r>
              <a:rPr kumimoji="0" lang="en-GB" sz="800" b="0" i="1" u="none" strike="noStrike" kern="1200" cap="none" spc="0" normalizeH="0" baseline="0" noProof="0">
                <a:ln>
                  <a:noFill/>
                </a:ln>
                <a:solidFill>
                  <a:srgbClr val="405C87"/>
                </a:solidFill>
                <a:effectLst/>
                <a:uLnTx/>
                <a:uFillTx/>
                <a:latin typeface="+mn-ea"/>
                <a:ea typeface="+mn-ea"/>
                <a:cs typeface="Noto Sans" panose="020B0502040504020204" pitchFamily="34" charset="0"/>
              </a:rPr>
              <a:t>Antimicrob Agents Chemother </a:t>
            </a:r>
            <a:r>
              <a:rPr kumimoji="0" lang="en-GB"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2013;57:2496–505; 8. </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Qin W, et al. </a:t>
            </a:r>
            <a:r>
              <a:rPr kumimoji="0" lang="en-US" sz="800" b="0" i="1" u="none" strike="noStrike" kern="1200" cap="none" spc="0" normalizeH="0" baseline="0" noProof="0">
                <a:ln>
                  <a:noFill/>
                </a:ln>
                <a:solidFill>
                  <a:srgbClr val="405C87"/>
                </a:solidFill>
                <a:effectLst/>
                <a:uLnTx/>
                <a:uFillTx/>
                <a:latin typeface="+mn-ea"/>
                <a:ea typeface="+mn-ea"/>
                <a:cs typeface="Noto Sans" panose="020B0502040504020204" pitchFamily="34" charset="0"/>
              </a:rPr>
              <a:t>Antibiotics (Basel)</a:t>
            </a:r>
            <a:r>
              <a:rPr kumimoji="0" lang="en-US" sz="800" b="0" i="0" u="none" strike="noStrike" kern="1200" cap="none" spc="0" normalizeH="0" baseline="0" noProof="0">
                <a:ln>
                  <a:noFill/>
                </a:ln>
                <a:solidFill>
                  <a:srgbClr val="405C87"/>
                </a:solidFill>
                <a:effectLst/>
                <a:uLnTx/>
                <a:uFillTx/>
                <a:latin typeface="+mn-ea"/>
                <a:ea typeface="+mn-ea"/>
                <a:cs typeface="Noto Sans" panose="020B0502040504020204" pitchFamily="34" charset="0"/>
              </a:rPr>
              <a:t> 2014;3:193–215.</a:t>
            </a:r>
            <a:endParaRPr kumimoji="0" lang="en-US" sz="800" b="0" i="0" u="none" strike="noStrike" kern="1200" cap="none" spc="0" normalizeH="0" baseline="0" noProof="0" dirty="0">
              <a:ln>
                <a:noFill/>
              </a:ln>
              <a:solidFill>
                <a:srgbClr val="405C87"/>
              </a:solidFill>
              <a:effectLst/>
              <a:uLnTx/>
              <a:uFillTx/>
              <a:latin typeface="+mn-ea"/>
              <a:ea typeface="+mn-ea"/>
              <a:cs typeface="Noto Sans" panose="020B0502040504020204" pitchFamily="34" charset="0"/>
            </a:endParaRPr>
          </a:p>
        </p:txBody>
      </p:sp>
      <p:grpSp>
        <p:nvGrpSpPr>
          <p:cNvPr id="167" name="Group 184">
            <a:extLst>
              <a:ext uri="{FF2B5EF4-FFF2-40B4-BE49-F238E27FC236}">
                <a16:creationId xmlns:a16="http://schemas.microsoft.com/office/drawing/2014/main" id="{D4DE8E74-E438-DDFD-8A0B-FFC24E0B38FD}"/>
              </a:ext>
            </a:extLst>
          </p:cNvPr>
          <p:cNvGrpSpPr/>
          <p:nvPr/>
        </p:nvGrpSpPr>
        <p:grpSpPr>
          <a:xfrm>
            <a:off x="6568619" y="1386818"/>
            <a:ext cx="5099455" cy="3669244"/>
            <a:chOff x="4558359" y="3359807"/>
            <a:chExt cx="4235113" cy="2487868"/>
          </a:xfrm>
        </p:grpSpPr>
        <p:sp>
          <p:nvSpPr>
            <p:cNvPr id="168" name="Rounded Rectangle 185">
              <a:extLst>
                <a:ext uri="{FF2B5EF4-FFF2-40B4-BE49-F238E27FC236}">
                  <a16:creationId xmlns:a16="http://schemas.microsoft.com/office/drawing/2014/main" id="{B540A8DB-2021-CE87-AF9F-9B4F4E3C3354}"/>
                </a:ext>
              </a:extLst>
            </p:cNvPr>
            <p:cNvSpPr/>
            <p:nvPr/>
          </p:nvSpPr>
          <p:spPr>
            <a:xfrm>
              <a:off x="4558359" y="3359807"/>
              <a:ext cx="4015048" cy="2327564"/>
            </a:xfrm>
            <a:prstGeom prst="roundRect">
              <a:avLst>
                <a:gd name="adj" fmla="val 5577"/>
              </a:avLst>
            </a:prstGeom>
            <a:solidFill>
              <a:srgbClr val="002060">
                <a:alpha val="39035"/>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n-ea"/>
                <a:cs typeface="+mn-cs"/>
              </a:endParaRPr>
            </a:p>
          </p:txBody>
        </p:sp>
        <p:sp>
          <p:nvSpPr>
            <p:cNvPr id="169" name="Rounded Rectangle 186">
              <a:extLst>
                <a:ext uri="{FF2B5EF4-FFF2-40B4-BE49-F238E27FC236}">
                  <a16:creationId xmlns:a16="http://schemas.microsoft.com/office/drawing/2014/main" id="{B749EFDC-A95D-0A53-EDFE-A2B446C2BFAA}"/>
                </a:ext>
              </a:extLst>
            </p:cNvPr>
            <p:cNvSpPr/>
            <p:nvPr/>
          </p:nvSpPr>
          <p:spPr>
            <a:xfrm>
              <a:off x="4778425" y="3485751"/>
              <a:ext cx="4015047" cy="2361924"/>
            </a:xfrm>
            <a:prstGeom prst="roundRect">
              <a:avLst>
                <a:gd name="adj" fmla="val 4167"/>
              </a:avLst>
            </a:prstGeom>
            <a:solidFill>
              <a:srgbClr val="FFFFFF"/>
            </a:solidFill>
            <a:ln w="19050" cap="flat" cmpd="sng" algn="ctr">
              <a:noFill/>
              <a:prstDash val="solid"/>
              <a:miter lim="800000"/>
            </a:ln>
            <a:effectLst>
              <a:outerShdw blurRad="139700" dist="38100" dir="4500000" sx="102000" sy="102000" algn="tl" rotWithShape="0">
                <a:srgbClr val="405C87">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n-ea"/>
                <a:cs typeface="+mn-cs"/>
              </a:endParaRPr>
            </a:p>
          </p:txBody>
        </p:sp>
      </p:grpSp>
      <p:grpSp>
        <p:nvGrpSpPr>
          <p:cNvPr id="170" name="Group 188">
            <a:extLst>
              <a:ext uri="{FF2B5EF4-FFF2-40B4-BE49-F238E27FC236}">
                <a16:creationId xmlns:a16="http://schemas.microsoft.com/office/drawing/2014/main" id="{721F02A9-3D21-8DDC-9AE0-D1858D62C902}"/>
              </a:ext>
            </a:extLst>
          </p:cNvPr>
          <p:cNvGrpSpPr/>
          <p:nvPr/>
        </p:nvGrpSpPr>
        <p:grpSpPr>
          <a:xfrm>
            <a:off x="447728" y="1372304"/>
            <a:ext cx="5099455" cy="3686714"/>
            <a:chOff x="4558359" y="3349966"/>
            <a:chExt cx="4235113" cy="2463349"/>
          </a:xfrm>
        </p:grpSpPr>
        <p:sp>
          <p:nvSpPr>
            <p:cNvPr id="171" name="Rounded Rectangle 189">
              <a:extLst>
                <a:ext uri="{FF2B5EF4-FFF2-40B4-BE49-F238E27FC236}">
                  <a16:creationId xmlns:a16="http://schemas.microsoft.com/office/drawing/2014/main" id="{70E343D5-4768-6D66-0472-4862F7A22AFC}"/>
                </a:ext>
              </a:extLst>
            </p:cNvPr>
            <p:cNvSpPr/>
            <p:nvPr/>
          </p:nvSpPr>
          <p:spPr>
            <a:xfrm>
              <a:off x="4558359" y="3349966"/>
              <a:ext cx="4015048" cy="2327564"/>
            </a:xfrm>
            <a:prstGeom prst="roundRect">
              <a:avLst>
                <a:gd name="adj" fmla="val 5577"/>
              </a:avLst>
            </a:prstGeom>
            <a:solidFill>
              <a:srgbClr val="002060">
                <a:alpha val="39035"/>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n-ea"/>
                <a:cs typeface="+mn-cs"/>
              </a:endParaRPr>
            </a:p>
          </p:txBody>
        </p:sp>
        <p:sp>
          <p:nvSpPr>
            <p:cNvPr id="172" name="Rounded Rectangle 190">
              <a:extLst>
                <a:ext uri="{FF2B5EF4-FFF2-40B4-BE49-F238E27FC236}">
                  <a16:creationId xmlns:a16="http://schemas.microsoft.com/office/drawing/2014/main" id="{B8F5BE5C-8503-E131-4A52-6B75C686014F}"/>
                </a:ext>
              </a:extLst>
            </p:cNvPr>
            <p:cNvSpPr/>
            <p:nvPr/>
          </p:nvSpPr>
          <p:spPr>
            <a:xfrm>
              <a:off x="4778425" y="3485751"/>
              <a:ext cx="4015047" cy="2327564"/>
            </a:xfrm>
            <a:prstGeom prst="roundRect">
              <a:avLst>
                <a:gd name="adj" fmla="val 4167"/>
              </a:avLst>
            </a:prstGeom>
            <a:solidFill>
              <a:srgbClr val="FFFFFF"/>
            </a:solidFill>
            <a:ln w="19050" cap="flat" cmpd="sng" algn="ctr">
              <a:noFill/>
              <a:prstDash val="solid"/>
              <a:miter lim="800000"/>
            </a:ln>
            <a:effectLst>
              <a:outerShdw blurRad="139700" dist="38100" dir="4500000" sx="102000" sy="102000" algn="tl" rotWithShape="0">
                <a:srgbClr val="405C87">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mn-ea"/>
                <a:cs typeface="+mn-cs"/>
              </a:endParaRPr>
            </a:p>
          </p:txBody>
        </p:sp>
      </p:grpSp>
      <p:sp>
        <p:nvSpPr>
          <p:cNvPr id="173" name="Plus Sign 151">
            <a:extLst>
              <a:ext uri="{FF2B5EF4-FFF2-40B4-BE49-F238E27FC236}">
                <a16:creationId xmlns:a16="http://schemas.microsoft.com/office/drawing/2014/main" id="{9820C61B-1D91-910E-AC55-A24AA16C2482}"/>
              </a:ext>
            </a:extLst>
          </p:cNvPr>
          <p:cNvSpPr/>
          <p:nvPr/>
        </p:nvSpPr>
        <p:spPr>
          <a:xfrm>
            <a:off x="5719492" y="2997722"/>
            <a:ext cx="756459" cy="756459"/>
          </a:xfrm>
          <a:prstGeom prst="mathPlus">
            <a:avLst>
              <a:gd name="adj1" fmla="val 17090"/>
            </a:avLst>
          </a:prstGeom>
          <a:solidFill>
            <a:schemeClr val="accent1"/>
          </a:solid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mn-ea"/>
              <a:cs typeface="+mn-cs"/>
            </a:endParaRPr>
          </a:p>
        </p:txBody>
      </p:sp>
      <p:sp>
        <p:nvSpPr>
          <p:cNvPr id="174" name="Rectangle: Rounded Corners 56">
            <a:extLst>
              <a:ext uri="{FF2B5EF4-FFF2-40B4-BE49-F238E27FC236}">
                <a16:creationId xmlns:a16="http://schemas.microsoft.com/office/drawing/2014/main" id="{4E041AD7-8F73-B2C8-D442-7C76D7C4BF50}"/>
              </a:ext>
            </a:extLst>
          </p:cNvPr>
          <p:cNvSpPr/>
          <p:nvPr/>
        </p:nvSpPr>
        <p:spPr>
          <a:xfrm>
            <a:off x="905133" y="1689926"/>
            <a:ext cx="4549379" cy="1319809"/>
          </a:xfrm>
          <a:prstGeom prst="rect">
            <a:avLst/>
          </a:prstGeom>
          <a:noFill/>
          <a:ln w="19050" cap="flat" cmpd="sng" algn="ctr">
            <a:noFill/>
            <a:prstDash val="solid"/>
            <a:miter lim="800000"/>
          </a:ln>
          <a:effectLst/>
        </p:spPr>
        <p:txBody>
          <a:bodyPr rtlCol="0" anchor="t" anchorCtr="0"/>
          <a:lstStyle/>
          <a:p>
            <a:pPr marL="0" marR="0" lvl="0" indent="0" defTabSz="914400" eaLnBrk="1" fontAlgn="auto" latinLnBrk="0" hangingPunct="1">
              <a:lnSpc>
                <a:spcPct val="100000"/>
              </a:lnSpc>
              <a:spcBef>
                <a:spcPts val="100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mn-ea"/>
                <a:cs typeface="Noto Sans" panose="020B0502040504020204" pitchFamily="34" charset="0"/>
              </a:rPr>
              <a:t>氨曲南</a:t>
            </a:r>
            <a:endParaRPr kumimoji="0" lang="en-US" sz="1600" b="1" i="0" u="none" strike="noStrike" kern="0" cap="none" spc="0" normalizeH="0" baseline="0" noProof="0" dirty="0">
              <a:ln>
                <a:noFill/>
              </a:ln>
              <a:solidFill>
                <a:srgbClr val="000D45"/>
              </a:solidFill>
              <a:effectLst/>
              <a:uLnTx/>
              <a:uFillTx/>
              <a:latin typeface="+mn-ea"/>
              <a:cs typeface="Noto Sans" panose="020B0502040504020204" pitchFamily="34" charset="0"/>
            </a:endParaRPr>
          </a:p>
          <a:p>
            <a:pPr marL="284400" marR="0" lvl="0" indent="-2857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一种单环</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β-</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内酰胺类抗生素，由于对 </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PBP3 </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亲和力高而具有杀菌活性，可被大多数 </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SBLs </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水解，但不能被</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MBLs</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水解</a:t>
            </a:r>
            <a:r>
              <a:rPr kumimoji="0" lang="en-US" sz="1200" b="0" i="0" u="none" strike="noStrike" kern="0" cap="none" spc="0" normalizeH="0" baseline="30000" noProof="0" dirty="0">
                <a:ln>
                  <a:noFill/>
                </a:ln>
                <a:solidFill>
                  <a:srgbClr val="405C87"/>
                </a:solidFill>
                <a:effectLst/>
                <a:uLnTx/>
                <a:uFillTx/>
                <a:latin typeface="+mn-ea"/>
                <a:cs typeface="Noto Sans" panose="020B0502040504020204" pitchFamily="34" charset="0"/>
              </a:rPr>
              <a:t>2,3</a:t>
            </a:r>
            <a:endParaRPr kumimoji="0" lang="en-US" sz="1200" b="0" i="0" u="none" strike="noStrike" kern="0" cap="none" spc="0" normalizeH="0" baseline="0" noProof="0" dirty="0">
              <a:ln>
                <a:noFill/>
              </a:ln>
              <a:solidFill>
                <a:srgbClr val="405C87"/>
              </a:solidFill>
              <a:effectLst/>
              <a:uLnTx/>
              <a:uFillTx/>
              <a:latin typeface="+mn-ea"/>
              <a:cs typeface="Noto Sans" panose="020B0502040504020204" pitchFamily="34" charset="0"/>
            </a:endParaRPr>
          </a:p>
          <a:p>
            <a:pPr marL="284400" marR="0" lvl="0" indent="-285750" defTabSz="914400" eaLnBrk="1" fontAlgn="auto" latinLnBrk="0" hangingPunct="1">
              <a:lnSpc>
                <a:spcPct val="100000"/>
              </a:lnSpc>
              <a:spcBef>
                <a:spcPts val="400"/>
              </a:spcBef>
              <a:spcAft>
                <a:spcPts val="60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通过与青霉素结合蛋白结合抑制细菌细胞壁的生物合成，导致细菌细胞裂解</a:t>
            </a:r>
            <a:r>
              <a:rPr kumimoji="0" lang="en-US" sz="1200" b="0" i="0" u="none" strike="noStrike" kern="0" cap="none" spc="0" normalizeH="0" baseline="30000" noProof="0" dirty="0">
                <a:ln>
                  <a:noFill/>
                </a:ln>
                <a:solidFill>
                  <a:srgbClr val="405C87"/>
                </a:solidFill>
                <a:effectLst/>
                <a:uLnTx/>
                <a:uFillTx/>
                <a:latin typeface="+mn-ea"/>
                <a:cs typeface="Noto Sans" panose="020B0502040504020204" pitchFamily="34" charset="0"/>
              </a:rPr>
              <a:t>4</a:t>
            </a:r>
          </a:p>
        </p:txBody>
      </p:sp>
      <p:sp>
        <p:nvSpPr>
          <p:cNvPr id="175" name="Freeform 5">
            <a:extLst>
              <a:ext uri="{FF2B5EF4-FFF2-40B4-BE49-F238E27FC236}">
                <a16:creationId xmlns:a16="http://schemas.microsoft.com/office/drawing/2014/main" id="{460B59C9-424B-EC31-9835-33B28817530A}"/>
              </a:ext>
            </a:extLst>
          </p:cNvPr>
          <p:cNvSpPr>
            <a:spLocks/>
          </p:cNvSpPr>
          <p:nvPr/>
        </p:nvSpPr>
        <p:spPr bwMode="auto">
          <a:xfrm>
            <a:off x="3330576" y="4089834"/>
            <a:ext cx="393099" cy="343720"/>
          </a:xfrm>
          <a:custGeom>
            <a:avLst/>
            <a:gdLst>
              <a:gd name="T0" fmla="*/ 42 w 408"/>
              <a:gd name="T1" fmla="*/ 0 h 409"/>
              <a:gd name="T2" fmla="*/ 0 w 408"/>
              <a:gd name="T3" fmla="*/ 40 h 409"/>
              <a:gd name="T4" fmla="*/ 130 w 408"/>
              <a:gd name="T5" fmla="*/ 137 h 409"/>
              <a:gd name="T6" fmla="*/ 130 w 408"/>
              <a:gd name="T7" fmla="*/ 375 h 409"/>
              <a:gd name="T8" fmla="*/ 130 w 408"/>
              <a:gd name="T9" fmla="*/ 409 h 409"/>
              <a:gd name="T10" fmla="*/ 332 w 408"/>
              <a:gd name="T11" fmla="*/ 409 h 409"/>
              <a:gd name="T12" fmla="*/ 332 w 408"/>
              <a:gd name="T13" fmla="*/ 389 h 409"/>
              <a:gd name="T14" fmla="*/ 144 w 408"/>
              <a:gd name="T15" fmla="*/ 389 h 409"/>
              <a:gd name="T16" fmla="*/ 144 w 408"/>
              <a:gd name="T17" fmla="*/ 141 h 409"/>
              <a:gd name="T18" fmla="*/ 390 w 408"/>
              <a:gd name="T19" fmla="*/ 141 h 409"/>
              <a:gd name="T20" fmla="*/ 390 w 408"/>
              <a:gd name="T21" fmla="*/ 317 h 409"/>
              <a:gd name="T22" fmla="*/ 408 w 408"/>
              <a:gd name="T23" fmla="*/ 325 h 409"/>
              <a:gd name="T24" fmla="*/ 408 w 408"/>
              <a:gd name="T25" fmla="*/ 127 h 409"/>
              <a:gd name="T26" fmla="*/ 138 w 408"/>
              <a:gd name="T27" fmla="*/ 127 h 409"/>
              <a:gd name="T28" fmla="*/ 42 w 408"/>
              <a:gd name="T29"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8" h="409">
                <a:moveTo>
                  <a:pt x="42" y="0"/>
                </a:moveTo>
                <a:lnTo>
                  <a:pt x="0" y="40"/>
                </a:lnTo>
                <a:lnTo>
                  <a:pt x="130" y="137"/>
                </a:lnTo>
                <a:lnTo>
                  <a:pt x="130" y="375"/>
                </a:lnTo>
                <a:lnTo>
                  <a:pt x="130" y="409"/>
                </a:lnTo>
                <a:lnTo>
                  <a:pt x="332" y="409"/>
                </a:lnTo>
                <a:lnTo>
                  <a:pt x="332" y="389"/>
                </a:lnTo>
                <a:lnTo>
                  <a:pt x="144" y="389"/>
                </a:lnTo>
                <a:lnTo>
                  <a:pt x="144" y="141"/>
                </a:lnTo>
                <a:lnTo>
                  <a:pt x="390" y="141"/>
                </a:lnTo>
                <a:lnTo>
                  <a:pt x="390" y="317"/>
                </a:lnTo>
                <a:lnTo>
                  <a:pt x="408" y="325"/>
                </a:lnTo>
                <a:lnTo>
                  <a:pt x="408" y="127"/>
                </a:lnTo>
                <a:lnTo>
                  <a:pt x="138" y="127"/>
                </a:lnTo>
                <a:lnTo>
                  <a:pt x="42" y="0"/>
                </a:lnTo>
                <a:close/>
              </a:path>
            </a:pathLst>
          </a:custGeom>
          <a:solidFill>
            <a:srgbClr val="000D45"/>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D45"/>
              </a:solidFill>
              <a:effectLst/>
              <a:uLnTx/>
              <a:uFillTx/>
              <a:latin typeface="+mn-ea"/>
              <a:cs typeface="Noto Sans" panose="020B0502040504020204" pitchFamily="34"/>
            </a:endParaRPr>
          </a:p>
        </p:txBody>
      </p:sp>
      <p:sp>
        <p:nvSpPr>
          <p:cNvPr id="176" name="Freeform 6">
            <a:extLst>
              <a:ext uri="{FF2B5EF4-FFF2-40B4-BE49-F238E27FC236}">
                <a16:creationId xmlns:a16="http://schemas.microsoft.com/office/drawing/2014/main" id="{8A4A88B4-0594-E597-6CC9-12BC9E60EE3A}"/>
              </a:ext>
            </a:extLst>
          </p:cNvPr>
          <p:cNvSpPr>
            <a:spLocks/>
          </p:cNvSpPr>
          <p:nvPr/>
        </p:nvSpPr>
        <p:spPr bwMode="auto">
          <a:xfrm>
            <a:off x="3357616" y="3217842"/>
            <a:ext cx="106341" cy="163607"/>
          </a:xfrm>
          <a:custGeom>
            <a:avLst/>
            <a:gdLst>
              <a:gd name="T0" fmla="*/ 58 w 104"/>
              <a:gd name="T1" fmla="*/ 0 h 188"/>
              <a:gd name="T2" fmla="*/ 0 w 104"/>
              <a:gd name="T3" fmla="*/ 176 h 188"/>
              <a:gd name="T4" fmla="*/ 34 w 104"/>
              <a:gd name="T5" fmla="*/ 168 h 188"/>
              <a:gd name="T6" fmla="*/ 52 w 104"/>
              <a:gd name="T7" fmla="*/ 188 h 188"/>
              <a:gd name="T8" fmla="*/ 104 w 104"/>
              <a:gd name="T9" fmla="*/ 12 h 188"/>
            </a:gdLst>
            <a:ahLst/>
            <a:cxnLst>
              <a:cxn ang="0">
                <a:pos x="T0" y="T1"/>
              </a:cxn>
              <a:cxn ang="0">
                <a:pos x="T2" y="T3"/>
              </a:cxn>
              <a:cxn ang="0">
                <a:pos x="T4" y="T5"/>
              </a:cxn>
              <a:cxn ang="0">
                <a:pos x="T6" y="T7"/>
              </a:cxn>
              <a:cxn ang="0">
                <a:pos x="T8" y="T9"/>
              </a:cxn>
            </a:cxnLst>
            <a:rect l="0" t="0" r="r" b="b"/>
            <a:pathLst>
              <a:path w="104" h="188">
                <a:moveTo>
                  <a:pt x="58" y="0"/>
                </a:moveTo>
                <a:lnTo>
                  <a:pt x="0" y="176"/>
                </a:lnTo>
                <a:lnTo>
                  <a:pt x="34" y="168"/>
                </a:lnTo>
                <a:lnTo>
                  <a:pt x="52" y="188"/>
                </a:lnTo>
                <a:lnTo>
                  <a:pt x="104" y="12"/>
                </a:lnTo>
              </a:path>
            </a:pathLst>
          </a:custGeom>
          <a:noFill/>
          <a:ln w="12700">
            <a:solidFill>
              <a:srgbClr val="000D4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77" name="Line 7">
            <a:extLst>
              <a:ext uri="{FF2B5EF4-FFF2-40B4-BE49-F238E27FC236}">
                <a16:creationId xmlns:a16="http://schemas.microsoft.com/office/drawing/2014/main" id="{81749FEB-D874-FC5B-B54B-ACDA9E5ECD1B}"/>
              </a:ext>
            </a:extLst>
          </p:cNvPr>
          <p:cNvSpPr>
            <a:spLocks noChangeShapeType="1"/>
          </p:cNvSpPr>
          <p:nvPr/>
        </p:nvSpPr>
        <p:spPr bwMode="auto">
          <a:xfrm>
            <a:off x="3410786" y="3381449"/>
            <a:ext cx="106341" cy="93117"/>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78" name="Freeform 8">
            <a:extLst>
              <a:ext uri="{FF2B5EF4-FFF2-40B4-BE49-F238E27FC236}">
                <a16:creationId xmlns:a16="http://schemas.microsoft.com/office/drawing/2014/main" id="{AE958520-239C-BF16-4860-0FAF81914459}"/>
              </a:ext>
            </a:extLst>
          </p:cNvPr>
          <p:cNvSpPr>
            <a:spLocks/>
          </p:cNvSpPr>
          <p:nvPr/>
        </p:nvSpPr>
        <p:spPr bwMode="auto">
          <a:xfrm>
            <a:off x="2865787" y="3196956"/>
            <a:ext cx="267898" cy="225395"/>
          </a:xfrm>
          <a:custGeom>
            <a:avLst/>
            <a:gdLst>
              <a:gd name="T0" fmla="*/ 0 w 262"/>
              <a:gd name="T1" fmla="*/ 188 h 259"/>
              <a:gd name="T2" fmla="*/ 262 w 262"/>
              <a:gd name="T3" fmla="*/ 259 h 259"/>
              <a:gd name="T4" fmla="*/ 184 w 262"/>
              <a:gd name="T5" fmla="*/ 0 h 259"/>
            </a:gdLst>
            <a:ahLst/>
            <a:cxnLst>
              <a:cxn ang="0">
                <a:pos x="T0" y="T1"/>
              </a:cxn>
              <a:cxn ang="0">
                <a:pos x="T2" y="T3"/>
              </a:cxn>
              <a:cxn ang="0">
                <a:pos x="T4" y="T5"/>
              </a:cxn>
            </a:cxnLst>
            <a:rect l="0" t="0" r="r" b="b"/>
            <a:pathLst>
              <a:path w="262" h="259">
                <a:moveTo>
                  <a:pt x="0" y="188"/>
                </a:moveTo>
                <a:lnTo>
                  <a:pt x="262" y="259"/>
                </a:lnTo>
                <a:lnTo>
                  <a:pt x="184" y="0"/>
                </a:lnTo>
              </a:path>
            </a:pathLst>
          </a:custGeom>
          <a:noFill/>
          <a:ln w="12700">
            <a:solidFill>
              <a:srgbClr val="000D4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79" name="Line 9">
            <a:extLst>
              <a:ext uri="{FF2B5EF4-FFF2-40B4-BE49-F238E27FC236}">
                <a16:creationId xmlns:a16="http://schemas.microsoft.com/office/drawing/2014/main" id="{51BC9428-9B4F-B0DC-D462-51D8216BA017}"/>
              </a:ext>
            </a:extLst>
          </p:cNvPr>
          <p:cNvSpPr>
            <a:spLocks noChangeShapeType="1"/>
          </p:cNvSpPr>
          <p:nvPr/>
        </p:nvSpPr>
        <p:spPr bwMode="auto">
          <a:xfrm flipV="1">
            <a:off x="3133685" y="3371006"/>
            <a:ext cx="223931" cy="5134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80" name="Line 10">
            <a:extLst>
              <a:ext uri="{FF2B5EF4-FFF2-40B4-BE49-F238E27FC236}">
                <a16:creationId xmlns:a16="http://schemas.microsoft.com/office/drawing/2014/main" id="{E73BD81C-0DAA-2D27-17A9-51604BCF542A}"/>
              </a:ext>
            </a:extLst>
          </p:cNvPr>
          <p:cNvSpPr>
            <a:spLocks noChangeShapeType="1"/>
          </p:cNvSpPr>
          <p:nvPr/>
        </p:nvSpPr>
        <p:spPr bwMode="auto">
          <a:xfrm flipH="1">
            <a:off x="2953723" y="3674723"/>
            <a:ext cx="87936" cy="19146"/>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81" name="Freeform 11">
            <a:extLst>
              <a:ext uri="{FF2B5EF4-FFF2-40B4-BE49-F238E27FC236}">
                <a16:creationId xmlns:a16="http://schemas.microsoft.com/office/drawing/2014/main" id="{6683B5D1-78A4-428A-FC40-D975C41CA033}"/>
              </a:ext>
            </a:extLst>
          </p:cNvPr>
          <p:cNvSpPr>
            <a:spLocks/>
          </p:cNvSpPr>
          <p:nvPr/>
        </p:nvSpPr>
        <p:spPr bwMode="auto">
          <a:xfrm>
            <a:off x="2790121" y="3800910"/>
            <a:ext cx="374240" cy="301107"/>
          </a:xfrm>
          <a:custGeom>
            <a:avLst/>
            <a:gdLst>
              <a:gd name="T0" fmla="*/ 48 w 366"/>
              <a:gd name="T1" fmla="*/ 0 h 346"/>
              <a:gd name="T2" fmla="*/ 0 w 366"/>
              <a:gd name="T3" fmla="*/ 160 h 346"/>
              <a:gd name="T4" fmla="*/ 174 w 366"/>
              <a:gd name="T5" fmla="*/ 328 h 346"/>
              <a:gd name="T6" fmla="*/ 192 w 366"/>
              <a:gd name="T7" fmla="*/ 346 h 346"/>
              <a:gd name="T8" fmla="*/ 222 w 366"/>
              <a:gd name="T9" fmla="*/ 340 h 346"/>
              <a:gd name="T10" fmla="*/ 366 w 366"/>
              <a:gd name="T11" fmla="*/ 302 h 346"/>
            </a:gdLst>
            <a:ahLst/>
            <a:cxnLst>
              <a:cxn ang="0">
                <a:pos x="T0" y="T1"/>
              </a:cxn>
              <a:cxn ang="0">
                <a:pos x="T2" y="T3"/>
              </a:cxn>
              <a:cxn ang="0">
                <a:pos x="T4" y="T5"/>
              </a:cxn>
              <a:cxn ang="0">
                <a:pos x="T6" y="T7"/>
              </a:cxn>
              <a:cxn ang="0">
                <a:pos x="T8" y="T9"/>
              </a:cxn>
              <a:cxn ang="0">
                <a:pos x="T10" y="T11"/>
              </a:cxn>
            </a:cxnLst>
            <a:rect l="0" t="0" r="r" b="b"/>
            <a:pathLst>
              <a:path w="366" h="346">
                <a:moveTo>
                  <a:pt x="48" y="0"/>
                </a:moveTo>
                <a:lnTo>
                  <a:pt x="0" y="160"/>
                </a:lnTo>
                <a:lnTo>
                  <a:pt x="174" y="328"/>
                </a:lnTo>
                <a:lnTo>
                  <a:pt x="192" y="346"/>
                </a:lnTo>
                <a:lnTo>
                  <a:pt x="222" y="340"/>
                </a:lnTo>
                <a:lnTo>
                  <a:pt x="366" y="302"/>
                </a:lnTo>
              </a:path>
            </a:pathLst>
          </a:custGeom>
          <a:noFill/>
          <a:ln w="12700">
            <a:solidFill>
              <a:srgbClr val="000D4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82" name="Line 12">
            <a:extLst>
              <a:ext uri="{FF2B5EF4-FFF2-40B4-BE49-F238E27FC236}">
                <a16:creationId xmlns:a16="http://schemas.microsoft.com/office/drawing/2014/main" id="{B2D19EA9-DDDB-439A-3C6A-74A6C8658929}"/>
              </a:ext>
            </a:extLst>
          </p:cNvPr>
          <p:cNvSpPr>
            <a:spLocks noChangeShapeType="1"/>
          </p:cNvSpPr>
          <p:nvPr/>
        </p:nvSpPr>
        <p:spPr bwMode="auto">
          <a:xfrm flipV="1">
            <a:off x="3296265" y="4416176"/>
            <a:ext cx="143152" cy="12009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83" name="Line 13">
            <a:extLst>
              <a:ext uri="{FF2B5EF4-FFF2-40B4-BE49-F238E27FC236}">
                <a16:creationId xmlns:a16="http://schemas.microsoft.com/office/drawing/2014/main" id="{FE99252C-449B-D9F0-EF60-540505E624E6}"/>
              </a:ext>
            </a:extLst>
          </p:cNvPr>
          <p:cNvSpPr>
            <a:spLocks noChangeShapeType="1"/>
          </p:cNvSpPr>
          <p:nvPr/>
        </p:nvSpPr>
        <p:spPr bwMode="auto">
          <a:xfrm flipH="1">
            <a:off x="2849427" y="3811353"/>
            <a:ext cx="38855" cy="12183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84" name="Line 14">
            <a:extLst>
              <a:ext uri="{FF2B5EF4-FFF2-40B4-BE49-F238E27FC236}">
                <a16:creationId xmlns:a16="http://schemas.microsoft.com/office/drawing/2014/main" id="{6FBB09AA-B04D-5D06-93FB-C11A81A79F70}"/>
              </a:ext>
            </a:extLst>
          </p:cNvPr>
          <p:cNvSpPr>
            <a:spLocks noChangeShapeType="1"/>
          </p:cNvSpPr>
          <p:nvPr/>
        </p:nvSpPr>
        <p:spPr bwMode="auto">
          <a:xfrm>
            <a:off x="3772756" y="4145529"/>
            <a:ext cx="18405" cy="15665"/>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85" name="Line 15">
            <a:extLst>
              <a:ext uri="{FF2B5EF4-FFF2-40B4-BE49-F238E27FC236}">
                <a16:creationId xmlns:a16="http://schemas.microsoft.com/office/drawing/2014/main" id="{6A21D614-AC4F-44C7-9AC7-F1AC5B76D512}"/>
              </a:ext>
            </a:extLst>
          </p:cNvPr>
          <p:cNvSpPr>
            <a:spLocks noChangeShapeType="1"/>
          </p:cNvSpPr>
          <p:nvPr/>
        </p:nvSpPr>
        <p:spPr bwMode="auto">
          <a:xfrm>
            <a:off x="3746171" y="4175987"/>
            <a:ext cx="10225" cy="8703"/>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86" name="Line 16">
            <a:extLst>
              <a:ext uri="{FF2B5EF4-FFF2-40B4-BE49-F238E27FC236}">
                <a16:creationId xmlns:a16="http://schemas.microsoft.com/office/drawing/2014/main" id="{DBC662E3-0F15-B184-3A9D-B47377E08AE0}"/>
              </a:ext>
            </a:extLst>
          </p:cNvPr>
          <p:cNvSpPr>
            <a:spLocks noChangeShapeType="1"/>
          </p:cNvSpPr>
          <p:nvPr/>
        </p:nvSpPr>
        <p:spPr bwMode="auto">
          <a:xfrm>
            <a:off x="3799341" y="4117681"/>
            <a:ext cx="24540" cy="20886"/>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87" name="Line 17">
            <a:extLst>
              <a:ext uri="{FF2B5EF4-FFF2-40B4-BE49-F238E27FC236}">
                <a16:creationId xmlns:a16="http://schemas.microsoft.com/office/drawing/2014/main" id="{8EC2DCCC-8708-7E32-FE26-FD899EC18BAB}"/>
              </a:ext>
            </a:extLst>
          </p:cNvPr>
          <p:cNvSpPr>
            <a:spLocks noChangeShapeType="1"/>
          </p:cNvSpPr>
          <p:nvPr/>
        </p:nvSpPr>
        <p:spPr bwMode="auto">
          <a:xfrm>
            <a:off x="3826949" y="4089833"/>
            <a:ext cx="30675" cy="24367"/>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88" name="Line 18">
            <a:extLst>
              <a:ext uri="{FF2B5EF4-FFF2-40B4-BE49-F238E27FC236}">
                <a16:creationId xmlns:a16="http://schemas.microsoft.com/office/drawing/2014/main" id="{8D8249E3-3413-F842-6941-3BA1E6D7F448}"/>
              </a:ext>
            </a:extLst>
          </p:cNvPr>
          <p:cNvSpPr>
            <a:spLocks noChangeShapeType="1"/>
          </p:cNvSpPr>
          <p:nvPr/>
        </p:nvSpPr>
        <p:spPr bwMode="auto">
          <a:xfrm>
            <a:off x="3884209" y="4028915"/>
            <a:ext cx="44991" cy="36551"/>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89" name="Line 19">
            <a:extLst>
              <a:ext uri="{FF2B5EF4-FFF2-40B4-BE49-F238E27FC236}">
                <a16:creationId xmlns:a16="http://schemas.microsoft.com/office/drawing/2014/main" id="{CED7AD63-0A51-E651-79E8-03CBD6C5786C}"/>
              </a:ext>
            </a:extLst>
          </p:cNvPr>
          <p:cNvSpPr>
            <a:spLocks noChangeShapeType="1"/>
          </p:cNvSpPr>
          <p:nvPr/>
        </p:nvSpPr>
        <p:spPr bwMode="auto">
          <a:xfrm>
            <a:off x="3855579" y="4058504"/>
            <a:ext cx="36810" cy="33070"/>
          </a:xfrm>
          <a:prstGeom prst="line">
            <a:avLst/>
          </a:prstGeom>
          <a:noFill/>
          <a:ln w="12700">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90" name="Line 20">
            <a:extLst>
              <a:ext uri="{FF2B5EF4-FFF2-40B4-BE49-F238E27FC236}">
                <a16:creationId xmlns:a16="http://schemas.microsoft.com/office/drawing/2014/main" id="{010D2C90-20EC-CCC9-8F9A-B656F049E7CD}"/>
              </a:ext>
            </a:extLst>
          </p:cNvPr>
          <p:cNvSpPr>
            <a:spLocks noChangeShapeType="1"/>
          </p:cNvSpPr>
          <p:nvPr/>
        </p:nvSpPr>
        <p:spPr bwMode="auto">
          <a:xfrm>
            <a:off x="3133685" y="3422351"/>
            <a:ext cx="0" cy="15664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91" name="Freeform 21">
            <a:extLst>
              <a:ext uri="{FF2B5EF4-FFF2-40B4-BE49-F238E27FC236}">
                <a16:creationId xmlns:a16="http://schemas.microsoft.com/office/drawing/2014/main" id="{A45553B9-329F-2D54-CEED-84D902C1B18A}"/>
              </a:ext>
            </a:extLst>
          </p:cNvPr>
          <p:cNvSpPr>
            <a:spLocks/>
          </p:cNvSpPr>
          <p:nvPr/>
        </p:nvSpPr>
        <p:spPr bwMode="auto">
          <a:xfrm>
            <a:off x="1923030" y="3926226"/>
            <a:ext cx="208593" cy="207120"/>
          </a:xfrm>
          <a:custGeom>
            <a:avLst/>
            <a:gdLst>
              <a:gd name="T0" fmla="*/ 204 w 204"/>
              <a:gd name="T1" fmla="*/ 238 h 238"/>
              <a:gd name="T2" fmla="*/ 160 w 204"/>
              <a:gd name="T3" fmla="*/ 62 h 238"/>
              <a:gd name="T4" fmla="*/ 0 w 204"/>
              <a:gd name="T5" fmla="*/ 0 h 238"/>
            </a:gdLst>
            <a:ahLst/>
            <a:cxnLst>
              <a:cxn ang="0">
                <a:pos x="T0" y="T1"/>
              </a:cxn>
              <a:cxn ang="0">
                <a:pos x="T2" y="T3"/>
              </a:cxn>
              <a:cxn ang="0">
                <a:pos x="T4" y="T5"/>
              </a:cxn>
            </a:cxnLst>
            <a:rect l="0" t="0" r="r" b="b"/>
            <a:pathLst>
              <a:path w="204" h="238">
                <a:moveTo>
                  <a:pt x="204" y="238"/>
                </a:moveTo>
                <a:lnTo>
                  <a:pt x="160" y="62"/>
                </a:lnTo>
                <a:lnTo>
                  <a:pt x="0" y="0"/>
                </a:lnTo>
              </a:path>
            </a:pathLst>
          </a:custGeom>
          <a:noFill/>
          <a:ln w="12700">
            <a:solidFill>
              <a:srgbClr val="000D4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92" name="Line 22">
            <a:extLst>
              <a:ext uri="{FF2B5EF4-FFF2-40B4-BE49-F238E27FC236}">
                <a16:creationId xmlns:a16="http://schemas.microsoft.com/office/drawing/2014/main" id="{2C3DDD6C-EFFD-C065-93CE-0EE31DFF2C76}"/>
              </a:ext>
            </a:extLst>
          </p:cNvPr>
          <p:cNvSpPr>
            <a:spLocks noChangeShapeType="1"/>
          </p:cNvSpPr>
          <p:nvPr/>
        </p:nvSpPr>
        <p:spPr bwMode="auto">
          <a:xfrm flipV="1">
            <a:off x="2086632" y="3900118"/>
            <a:ext cx="143152" cy="80063"/>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93" name="Line 23">
            <a:extLst>
              <a:ext uri="{FF2B5EF4-FFF2-40B4-BE49-F238E27FC236}">
                <a16:creationId xmlns:a16="http://schemas.microsoft.com/office/drawing/2014/main" id="{62556206-B3D5-9AA2-5BC0-5CFDFAB3EFD3}"/>
              </a:ext>
            </a:extLst>
          </p:cNvPr>
          <p:cNvSpPr>
            <a:spLocks noChangeShapeType="1"/>
          </p:cNvSpPr>
          <p:nvPr/>
        </p:nvSpPr>
        <p:spPr bwMode="auto">
          <a:xfrm flipV="1">
            <a:off x="2145938" y="3938409"/>
            <a:ext cx="109409" cy="57437"/>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94" name="Freeform 24">
            <a:extLst>
              <a:ext uri="{FF2B5EF4-FFF2-40B4-BE49-F238E27FC236}">
                <a16:creationId xmlns:a16="http://schemas.microsoft.com/office/drawing/2014/main" id="{6BC1D7B2-69E7-55DD-67E3-EE9D3F545E1D}"/>
              </a:ext>
            </a:extLst>
          </p:cNvPr>
          <p:cNvSpPr>
            <a:spLocks/>
          </p:cNvSpPr>
          <p:nvPr/>
        </p:nvSpPr>
        <p:spPr bwMode="auto">
          <a:xfrm>
            <a:off x="2236942" y="3910561"/>
            <a:ext cx="288349" cy="308939"/>
          </a:xfrm>
          <a:custGeom>
            <a:avLst/>
            <a:gdLst>
              <a:gd name="T0" fmla="*/ 0 w 282"/>
              <a:gd name="T1" fmla="*/ 341 h 355"/>
              <a:gd name="T2" fmla="*/ 186 w 282"/>
              <a:gd name="T3" fmla="*/ 355 h 355"/>
              <a:gd name="T4" fmla="*/ 282 w 282"/>
              <a:gd name="T5" fmla="*/ 102 h 355"/>
              <a:gd name="T6" fmla="*/ 156 w 282"/>
              <a:gd name="T7" fmla="*/ 0 h 355"/>
            </a:gdLst>
            <a:ahLst/>
            <a:cxnLst>
              <a:cxn ang="0">
                <a:pos x="T0" y="T1"/>
              </a:cxn>
              <a:cxn ang="0">
                <a:pos x="T2" y="T3"/>
              </a:cxn>
              <a:cxn ang="0">
                <a:pos x="T4" y="T5"/>
              </a:cxn>
              <a:cxn ang="0">
                <a:pos x="T6" y="T7"/>
              </a:cxn>
            </a:cxnLst>
            <a:rect l="0" t="0" r="r" b="b"/>
            <a:pathLst>
              <a:path w="282" h="355">
                <a:moveTo>
                  <a:pt x="0" y="341"/>
                </a:moveTo>
                <a:lnTo>
                  <a:pt x="186" y="355"/>
                </a:lnTo>
                <a:lnTo>
                  <a:pt x="282" y="102"/>
                </a:lnTo>
                <a:lnTo>
                  <a:pt x="156" y="0"/>
                </a:lnTo>
              </a:path>
            </a:pathLst>
          </a:custGeom>
          <a:noFill/>
          <a:ln w="12700">
            <a:solidFill>
              <a:srgbClr val="000D4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95" name="Line 25">
            <a:extLst>
              <a:ext uri="{FF2B5EF4-FFF2-40B4-BE49-F238E27FC236}">
                <a16:creationId xmlns:a16="http://schemas.microsoft.com/office/drawing/2014/main" id="{9B439037-1785-8D03-0140-06F128FC201D}"/>
              </a:ext>
            </a:extLst>
          </p:cNvPr>
          <p:cNvSpPr>
            <a:spLocks noChangeShapeType="1"/>
          </p:cNvSpPr>
          <p:nvPr/>
        </p:nvSpPr>
        <p:spPr bwMode="auto">
          <a:xfrm flipH="1">
            <a:off x="2398499" y="4013251"/>
            <a:ext cx="67486" cy="162737"/>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96" name="Line 26">
            <a:extLst>
              <a:ext uri="{FF2B5EF4-FFF2-40B4-BE49-F238E27FC236}">
                <a16:creationId xmlns:a16="http://schemas.microsoft.com/office/drawing/2014/main" id="{31BF52F7-E48C-7B33-7EBB-25B8905DDBE0}"/>
              </a:ext>
            </a:extLst>
          </p:cNvPr>
          <p:cNvSpPr>
            <a:spLocks noChangeShapeType="1"/>
          </p:cNvSpPr>
          <p:nvPr/>
        </p:nvSpPr>
        <p:spPr bwMode="auto">
          <a:xfrm flipH="1">
            <a:off x="3797296" y="4674641"/>
            <a:ext cx="64419" cy="59177"/>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97" name="Line 27">
            <a:extLst>
              <a:ext uri="{FF2B5EF4-FFF2-40B4-BE49-F238E27FC236}">
                <a16:creationId xmlns:a16="http://schemas.microsoft.com/office/drawing/2014/main" id="{2B9032EC-2552-A873-B723-22FA421287F4}"/>
              </a:ext>
            </a:extLst>
          </p:cNvPr>
          <p:cNvSpPr>
            <a:spLocks noChangeShapeType="1"/>
          </p:cNvSpPr>
          <p:nvPr/>
        </p:nvSpPr>
        <p:spPr bwMode="auto">
          <a:xfrm>
            <a:off x="3941470" y="4690305"/>
            <a:ext cx="40901" cy="64399"/>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98" name="Line 28">
            <a:extLst>
              <a:ext uri="{FF2B5EF4-FFF2-40B4-BE49-F238E27FC236}">
                <a16:creationId xmlns:a16="http://schemas.microsoft.com/office/drawing/2014/main" id="{76CD5CD3-2669-6D83-E584-58184A2F8356}"/>
              </a:ext>
            </a:extLst>
          </p:cNvPr>
          <p:cNvSpPr>
            <a:spLocks noChangeShapeType="1"/>
          </p:cNvSpPr>
          <p:nvPr/>
        </p:nvSpPr>
        <p:spPr bwMode="auto">
          <a:xfrm>
            <a:off x="3978281" y="4664198"/>
            <a:ext cx="47036" cy="66139"/>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199" name="Line 29">
            <a:extLst>
              <a:ext uri="{FF2B5EF4-FFF2-40B4-BE49-F238E27FC236}">
                <a16:creationId xmlns:a16="http://schemas.microsoft.com/office/drawing/2014/main" id="{F10B13E0-1F17-5F8B-6C3B-92382A643556}"/>
              </a:ext>
            </a:extLst>
          </p:cNvPr>
          <p:cNvSpPr>
            <a:spLocks noChangeShapeType="1"/>
          </p:cNvSpPr>
          <p:nvPr/>
        </p:nvSpPr>
        <p:spPr bwMode="auto">
          <a:xfrm flipV="1">
            <a:off x="3758441" y="4646793"/>
            <a:ext cx="68509" cy="59177"/>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200" name="Line 30">
            <a:extLst>
              <a:ext uri="{FF2B5EF4-FFF2-40B4-BE49-F238E27FC236}">
                <a16:creationId xmlns:a16="http://schemas.microsoft.com/office/drawing/2014/main" id="{60F9F963-E923-7533-B72E-04FD1824593A}"/>
              </a:ext>
            </a:extLst>
          </p:cNvPr>
          <p:cNvSpPr>
            <a:spLocks noChangeShapeType="1"/>
          </p:cNvSpPr>
          <p:nvPr/>
        </p:nvSpPr>
        <p:spPr bwMode="auto">
          <a:xfrm>
            <a:off x="3791161" y="4504942"/>
            <a:ext cx="58284" cy="48734"/>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201" name="Line 31">
            <a:extLst>
              <a:ext uri="{FF2B5EF4-FFF2-40B4-BE49-F238E27FC236}">
                <a16:creationId xmlns:a16="http://schemas.microsoft.com/office/drawing/2014/main" id="{3491EF28-62B8-CCD7-E160-EB96EBD66344}"/>
              </a:ext>
            </a:extLst>
          </p:cNvPr>
          <p:cNvSpPr>
            <a:spLocks noChangeShapeType="1"/>
          </p:cNvSpPr>
          <p:nvPr/>
        </p:nvSpPr>
        <p:spPr bwMode="auto">
          <a:xfrm flipV="1">
            <a:off x="3331030" y="4449246"/>
            <a:ext cx="139062" cy="11922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202" name="Line 32">
            <a:extLst>
              <a:ext uri="{FF2B5EF4-FFF2-40B4-BE49-F238E27FC236}">
                <a16:creationId xmlns:a16="http://schemas.microsoft.com/office/drawing/2014/main" id="{FE16FF77-D05A-F926-4D12-C6E6AFAEEDC3}"/>
              </a:ext>
            </a:extLst>
          </p:cNvPr>
          <p:cNvSpPr>
            <a:spLocks noChangeShapeType="1"/>
          </p:cNvSpPr>
          <p:nvPr/>
        </p:nvSpPr>
        <p:spPr bwMode="auto">
          <a:xfrm flipV="1">
            <a:off x="3984416" y="4564989"/>
            <a:ext cx="102251" cy="22627"/>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203" name="Line 33">
            <a:extLst>
              <a:ext uri="{FF2B5EF4-FFF2-40B4-BE49-F238E27FC236}">
                <a16:creationId xmlns:a16="http://schemas.microsoft.com/office/drawing/2014/main" id="{7D5ADC4C-64D9-C634-29F9-5E70BA642F8E}"/>
              </a:ext>
            </a:extLst>
          </p:cNvPr>
          <p:cNvSpPr>
            <a:spLocks noChangeShapeType="1"/>
          </p:cNvSpPr>
          <p:nvPr/>
        </p:nvSpPr>
        <p:spPr bwMode="auto">
          <a:xfrm flipV="1">
            <a:off x="2912822" y="4086352"/>
            <a:ext cx="55216" cy="166218"/>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204" name="Line 34">
            <a:extLst>
              <a:ext uri="{FF2B5EF4-FFF2-40B4-BE49-F238E27FC236}">
                <a16:creationId xmlns:a16="http://schemas.microsoft.com/office/drawing/2014/main" id="{6D3A0EB5-EC80-7848-15DA-D1F9542B8F23}"/>
              </a:ext>
            </a:extLst>
          </p:cNvPr>
          <p:cNvSpPr>
            <a:spLocks noChangeShapeType="1"/>
          </p:cNvSpPr>
          <p:nvPr/>
        </p:nvSpPr>
        <p:spPr bwMode="auto">
          <a:xfrm flipV="1">
            <a:off x="2961903" y="4096795"/>
            <a:ext cx="55216" cy="166218"/>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205" name="Line 35">
            <a:extLst>
              <a:ext uri="{FF2B5EF4-FFF2-40B4-BE49-F238E27FC236}">
                <a16:creationId xmlns:a16="http://schemas.microsoft.com/office/drawing/2014/main" id="{3972A06B-9D27-7228-7D20-6FA2C8893A72}"/>
              </a:ext>
            </a:extLst>
          </p:cNvPr>
          <p:cNvSpPr>
            <a:spLocks noChangeShapeType="1"/>
          </p:cNvSpPr>
          <p:nvPr/>
        </p:nvSpPr>
        <p:spPr bwMode="auto">
          <a:xfrm flipH="1">
            <a:off x="2525290" y="3940150"/>
            <a:ext cx="264831" cy="59177"/>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D45"/>
              </a:solidFill>
              <a:effectLst/>
              <a:uLnTx/>
              <a:uFillTx/>
              <a:latin typeface="+mn-ea"/>
              <a:cs typeface="Noto Sans" panose="020B0502040504020204" pitchFamily="34"/>
            </a:endParaRPr>
          </a:p>
        </p:txBody>
      </p:sp>
      <p:sp>
        <p:nvSpPr>
          <p:cNvPr id="206" name="TextBox 244">
            <a:extLst>
              <a:ext uri="{FF2B5EF4-FFF2-40B4-BE49-F238E27FC236}">
                <a16:creationId xmlns:a16="http://schemas.microsoft.com/office/drawing/2014/main" id="{2133708B-AEA3-506F-A05B-9DBCCBAAB21B}"/>
              </a:ext>
            </a:extLst>
          </p:cNvPr>
          <p:cNvSpPr txBox="1"/>
          <p:nvPr/>
        </p:nvSpPr>
        <p:spPr bwMode="gray">
          <a:xfrm>
            <a:off x="3366961" y="3055577"/>
            <a:ext cx="207750"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a:t>
            </a:r>
          </a:p>
        </p:txBody>
      </p:sp>
      <p:sp>
        <p:nvSpPr>
          <p:cNvPr id="207" name="TextBox 245">
            <a:extLst>
              <a:ext uri="{FF2B5EF4-FFF2-40B4-BE49-F238E27FC236}">
                <a16:creationId xmlns:a16="http://schemas.microsoft.com/office/drawing/2014/main" id="{2A130A8A-CF36-BFD0-6466-DC69CDF06865}"/>
              </a:ext>
            </a:extLst>
          </p:cNvPr>
          <p:cNvSpPr txBox="1"/>
          <p:nvPr/>
        </p:nvSpPr>
        <p:spPr bwMode="gray">
          <a:xfrm>
            <a:off x="1555839" y="3794316"/>
            <a:ext cx="371255"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H</a:t>
            </a:r>
            <a:r>
              <a:rPr lang="en-US" sz="1100" baseline="-25000" dirty="0">
                <a:solidFill>
                  <a:srgbClr val="000D45"/>
                </a:solidFill>
                <a:latin typeface="+mn-ea"/>
                <a:cs typeface="Noto Sans" panose="020B0502040504020204" pitchFamily="34"/>
              </a:rPr>
              <a:t>2</a:t>
            </a:r>
            <a:r>
              <a:rPr lang="en-US" sz="1100" dirty="0">
                <a:solidFill>
                  <a:srgbClr val="000D45"/>
                </a:solidFill>
                <a:latin typeface="+mn-ea"/>
                <a:cs typeface="Noto Sans" panose="020B0502040504020204" pitchFamily="34"/>
              </a:rPr>
              <a:t>N</a:t>
            </a:r>
          </a:p>
        </p:txBody>
      </p:sp>
      <p:sp>
        <p:nvSpPr>
          <p:cNvPr id="208" name="TextBox 246">
            <a:extLst>
              <a:ext uri="{FF2B5EF4-FFF2-40B4-BE49-F238E27FC236}">
                <a16:creationId xmlns:a16="http://schemas.microsoft.com/office/drawing/2014/main" id="{5CE34F50-E063-3F44-120B-25DC9CFFF7A1}"/>
              </a:ext>
            </a:extLst>
          </p:cNvPr>
          <p:cNvSpPr txBox="1"/>
          <p:nvPr/>
        </p:nvSpPr>
        <p:spPr bwMode="gray">
          <a:xfrm>
            <a:off x="3004274" y="3525117"/>
            <a:ext cx="207750"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a:t>
            </a:r>
          </a:p>
        </p:txBody>
      </p:sp>
      <p:sp>
        <p:nvSpPr>
          <p:cNvPr id="209" name="TextBox 247">
            <a:extLst>
              <a:ext uri="{FF2B5EF4-FFF2-40B4-BE49-F238E27FC236}">
                <a16:creationId xmlns:a16="http://schemas.microsoft.com/office/drawing/2014/main" id="{368C5081-4CF6-A5DE-F904-8E6408182A51}"/>
              </a:ext>
            </a:extLst>
          </p:cNvPr>
          <p:cNvSpPr txBox="1"/>
          <p:nvPr/>
        </p:nvSpPr>
        <p:spPr bwMode="gray">
          <a:xfrm>
            <a:off x="2820571" y="4218044"/>
            <a:ext cx="207750"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a:t>
            </a:r>
          </a:p>
        </p:txBody>
      </p:sp>
      <p:sp>
        <p:nvSpPr>
          <p:cNvPr id="210" name="TextBox 248">
            <a:extLst>
              <a:ext uri="{FF2B5EF4-FFF2-40B4-BE49-F238E27FC236}">
                <a16:creationId xmlns:a16="http://schemas.microsoft.com/office/drawing/2014/main" id="{DE93A312-DA51-F75A-434C-7DBECD2FB414}"/>
              </a:ext>
            </a:extLst>
          </p:cNvPr>
          <p:cNvSpPr txBox="1"/>
          <p:nvPr/>
        </p:nvSpPr>
        <p:spPr bwMode="gray">
          <a:xfrm>
            <a:off x="3174819" y="4494946"/>
            <a:ext cx="207750"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a:t>
            </a:r>
          </a:p>
        </p:txBody>
      </p:sp>
      <p:sp>
        <p:nvSpPr>
          <p:cNvPr id="211" name="TextBox 249">
            <a:extLst>
              <a:ext uri="{FF2B5EF4-FFF2-40B4-BE49-F238E27FC236}">
                <a16:creationId xmlns:a16="http://schemas.microsoft.com/office/drawing/2014/main" id="{9FA0DA27-2744-99C1-12CB-1349E4064BED}"/>
              </a:ext>
            </a:extLst>
          </p:cNvPr>
          <p:cNvSpPr txBox="1"/>
          <p:nvPr/>
        </p:nvSpPr>
        <p:spPr bwMode="gray">
          <a:xfrm>
            <a:off x="3624417" y="4683049"/>
            <a:ext cx="207750"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a:t>
            </a:r>
          </a:p>
        </p:txBody>
      </p:sp>
      <p:sp>
        <p:nvSpPr>
          <p:cNvPr id="212" name="TextBox 250">
            <a:extLst>
              <a:ext uri="{FF2B5EF4-FFF2-40B4-BE49-F238E27FC236}">
                <a16:creationId xmlns:a16="http://schemas.microsoft.com/office/drawing/2014/main" id="{76EDF0E7-5C06-4EE4-B5E8-89AA46C14E22}"/>
              </a:ext>
            </a:extLst>
          </p:cNvPr>
          <p:cNvSpPr txBox="1"/>
          <p:nvPr/>
        </p:nvSpPr>
        <p:spPr bwMode="gray">
          <a:xfrm>
            <a:off x="3955174" y="4708438"/>
            <a:ext cx="207750"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a:t>
            </a:r>
          </a:p>
        </p:txBody>
      </p:sp>
      <p:sp>
        <p:nvSpPr>
          <p:cNvPr id="213" name="TextBox 251">
            <a:extLst>
              <a:ext uri="{FF2B5EF4-FFF2-40B4-BE49-F238E27FC236}">
                <a16:creationId xmlns:a16="http://schemas.microsoft.com/office/drawing/2014/main" id="{8D6B0C97-8043-385A-7332-8AF78F599A0A}"/>
              </a:ext>
            </a:extLst>
          </p:cNvPr>
          <p:cNvSpPr txBox="1"/>
          <p:nvPr/>
        </p:nvSpPr>
        <p:spPr bwMode="gray">
          <a:xfrm>
            <a:off x="4079869" y="4443572"/>
            <a:ext cx="316753"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OH</a:t>
            </a:r>
          </a:p>
        </p:txBody>
      </p:sp>
      <p:sp>
        <p:nvSpPr>
          <p:cNvPr id="214" name="TextBox 252">
            <a:extLst>
              <a:ext uri="{FF2B5EF4-FFF2-40B4-BE49-F238E27FC236}">
                <a16:creationId xmlns:a16="http://schemas.microsoft.com/office/drawing/2014/main" id="{439C6FF8-8CB8-559C-87F0-D05BAE2663B6}"/>
              </a:ext>
            </a:extLst>
          </p:cNvPr>
          <p:cNvSpPr txBox="1"/>
          <p:nvPr/>
        </p:nvSpPr>
        <p:spPr bwMode="gray">
          <a:xfrm>
            <a:off x="2210214" y="3736705"/>
            <a:ext cx="207749"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N</a:t>
            </a:r>
          </a:p>
        </p:txBody>
      </p:sp>
      <p:sp>
        <p:nvSpPr>
          <p:cNvPr id="215" name="TextBox 253">
            <a:extLst>
              <a:ext uri="{FF2B5EF4-FFF2-40B4-BE49-F238E27FC236}">
                <a16:creationId xmlns:a16="http://schemas.microsoft.com/office/drawing/2014/main" id="{54DA94EA-2596-27FB-7316-54B2A53EBE20}"/>
              </a:ext>
            </a:extLst>
          </p:cNvPr>
          <p:cNvSpPr txBox="1"/>
          <p:nvPr/>
        </p:nvSpPr>
        <p:spPr bwMode="gray">
          <a:xfrm>
            <a:off x="2789866" y="3609570"/>
            <a:ext cx="207749"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N</a:t>
            </a:r>
          </a:p>
        </p:txBody>
      </p:sp>
      <p:sp>
        <p:nvSpPr>
          <p:cNvPr id="216" name="TextBox 254">
            <a:extLst>
              <a:ext uri="{FF2B5EF4-FFF2-40B4-BE49-F238E27FC236}">
                <a16:creationId xmlns:a16="http://schemas.microsoft.com/office/drawing/2014/main" id="{73A31BA3-F2ED-0AB5-2A83-BA88E6CF048D}"/>
              </a:ext>
            </a:extLst>
          </p:cNvPr>
          <p:cNvSpPr txBox="1"/>
          <p:nvPr/>
        </p:nvSpPr>
        <p:spPr bwMode="gray">
          <a:xfrm>
            <a:off x="2060441" y="4102015"/>
            <a:ext cx="174087"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S</a:t>
            </a:r>
          </a:p>
        </p:txBody>
      </p:sp>
      <p:sp>
        <p:nvSpPr>
          <p:cNvPr id="217" name="TextBox 255">
            <a:extLst>
              <a:ext uri="{FF2B5EF4-FFF2-40B4-BE49-F238E27FC236}">
                <a16:creationId xmlns:a16="http://schemas.microsoft.com/office/drawing/2014/main" id="{9890FE85-1C04-9376-1EF7-BABF313A2A0A}"/>
              </a:ext>
            </a:extLst>
          </p:cNvPr>
          <p:cNvSpPr txBox="1"/>
          <p:nvPr/>
        </p:nvSpPr>
        <p:spPr bwMode="gray">
          <a:xfrm>
            <a:off x="3620220" y="4345662"/>
            <a:ext cx="207749"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N</a:t>
            </a:r>
          </a:p>
        </p:txBody>
      </p:sp>
      <p:sp>
        <p:nvSpPr>
          <p:cNvPr id="218" name="TextBox 256">
            <a:extLst>
              <a:ext uri="{FF2B5EF4-FFF2-40B4-BE49-F238E27FC236}">
                <a16:creationId xmlns:a16="http://schemas.microsoft.com/office/drawing/2014/main" id="{07C7A724-DC45-55FB-0E6D-3424DDC17314}"/>
              </a:ext>
            </a:extLst>
          </p:cNvPr>
          <p:cNvSpPr txBox="1"/>
          <p:nvPr/>
        </p:nvSpPr>
        <p:spPr bwMode="gray">
          <a:xfrm>
            <a:off x="3483388" y="3422590"/>
            <a:ext cx="316753"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OH</a:t>
            </a:r>
          </a:p>
        </p:txBody>
      </p:sp>
      <p:sp>
        <p:nvSpPr>
          <p:cNvPr id="219" name="TextBox 257">
            <a:extLst>
              <a:ext uri="{FF2B5EF4-FFF2-40B4-BE49-F238E27FC236}">
                <a16:creationId xmlns:a16="http://schemas.microsoft.com/office/drawing/2014/main" id="{211A9994-6649-3B62-AB86-CAABB3B07CC8}"/>
              </a:ext>
            </a:extLst>
          </p:cNvPr>
          <p:cNvSpPr txBox="1"/>
          <p:nvPr/>
        </p:nvSpPr>
        <p:spPr bwMode="gray">
          <a:xfrm>
            <a:off x="3125045" y="3791620"/>
            <a:ext cx="255666" cy="397032"/>
          </a:xfrm>
          <a:prstGeom prst="rect">
            <a:avLst/>
          </a:prstGeom>
        </p:spPr>
        <p:txBody>
          <a:bodyPr wrap="squar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HN</a:t>
            </a:r>
          </a:p>
        </p:txBody>
      </p:sp>
      <p:sp>
        <p:nvSpPr>
          <p:cNvPr id="220" name="TextBox 258">
            <a:extLst>
              <a:ext uri="{FF2B5EF4-FFF2-40B4-BE49-F238E27FC236}">
                <a16:creationId xmlns:a16="http://schemas.microsoft.com/office/drawing/2014/main" id="{04222A9C-3F5F-2B4D-93A0-D978A3B6488F}"/>
              </a:ext>
            </a:extLst>
          </p:cNvPr>
          <p:cNvSpPr txBox="1"/>
          <p:nvPr/>
        </p:nvSpPr>
        <p:spPr bwMode="gray">
          <a:xfrm>
            <a:off x="3839780" y="4499928"/>
            <a:ext cx="174087"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S</a:t>
            </a:r>
          </a:p>
        </p:txBody>
      </p:sp>
      <p:sp>
        <p:nvSpPr>
          <p:cNvPr id="221" name="Rectangle: Rounded Corners 56">
            <a:extLst>
              <a:ext uri="{FF2B5EF4-FFF2-40B4-BE49-F238E27FC236}">
                <a16:creationId xmlns:a16="http://schemas.microsoft.com/office/drawing/2014/main" id="{31DCA7CA-CCBC-1520-56F5-07AA2E121C70}"/>
              </a:ext>
            </a:extLst>
          </p:cNvPr>
          <p:cNvSpPr/>
          <p:nvPr/>
        </p:nvSpPr>
        <p:spPr>
          <a:xfrm>
            <a:off x="7082459" y="1689926"/>
            <a:ext cx="4448142" cy="1319809"/>
          </a:xfrm>
          <a:prstGeom prst="rect">
            <a:avLst/>
          </a:prstGeom>
          <a:noFill/>
          <a:ln w="19050" cap="flat" cmpd="sng" algn="ctr">
            <a:no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000D45"/>
                </a:solidFill>
                <a:effectLst/>
                <a:uLnTx/>
                <a:uFillTx/>
                <a:latin typeface="+mn-ea"/>
                <a:cs typeface="Noto Sans" panose="020B0502040504020204" pitchFamily="34" charset="0"/>
              </a:rPr>
              <a:t>阿维巴坦</a:t>
            </a:r>
            <a:endParaRPr kumimoji="0" lang="en-US" sz="1600" b="1" i="0" u="none" strike="noStrike" kern="0" cap="none" spc="0" normalizeH="0" baseline="0" noProof="0" dirty="0">
              <a:ln>
                <a:noFill/>
              </a:ln>
              <a:solidFill>
                <a:srgbClr val="000D45"/>
              </a:solidFill>
              <a:effectLst/>
              <a:uLnTx/>
              <a:uFillTx/>
              <a:latin typeface="+mn-ea"/>
              <a:cs typeface="Noto Sans" panose="020B0502040504020204" pitchFamily="34" charset="0"/>
            </a:endParaRPr>
          </a:p>
          <a:p>
            <a:pPr marL="285750" marR="0" lvl="0" indent="-2857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阿维巴坦是一种非</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β-</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内酰胺类</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β-</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内酰胺酶抑制剂，可抑制</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Ambler A</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类、</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C</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类及部分</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D</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类</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β-</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内酰胺酶，包括超广谱</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β-</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内酰胺酶（</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ESBLs</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）、肺炎克雷伯菌碳青霉烯酶（</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KPC</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a:t>
            </a:r>
            <a:r>
              <a:rPr kumimoji="0" lang="en-US" altLang="zh-CN" sz="1200" b="0" i="0" u="none" strike="noStrike" kern="0" cap="none" spc="0" normalizeH="0" baseline="0" noProof="0" dirty="0" err="1">
                <a:ln>
                  <a:noFill/>
                </a:ln>
                <a:solidFill>
                  <a:srgbClr val="405C87"/>
                </a:solidFill>
                <a:effectLst/>
                <a:uLnTx/>
                <a:uFillTx/>
                <a:latin typeface="+mn-ea"/>
                <a:cs typeface="Noto Sans" panose="020B0502040504020204" pitchFamily="34" charset="0"/>
              </a:rPr>
              <a:t>AmpC</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酶及</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OXA-48</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酶等，但对</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MBLs</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无显著抑制作用</a:t>
            </a:r>
            <a:r>
              <a:rPr kumimoji="0" lang="en-US" sz="1200" b="0" i="0" u="none" strike="noStrike" kern="0" cap="none" spc="0" normalizeH="0" baseline="30000" noProof="0" dirty="0">
                <a:ln>
                  <a:noFill/>
                </a:ln>
                <a:solidFill>
                  <a:srgbClr val="405C87"/>
                </a:solidFill>
                <a:effectLst/>
                <a:uLnTx/>
                <a:uFillTx/>
                <a:latin typeface="+mn-ea"/>
                <a:cs typeface="Noto Sans" panose="020B0502040504020204" pitchFamily="34" charset="0"/>
              </a:rPr>
              <a:t>5,6</a:t>
            </a:r>
          </a:p>
          <a:p>
            <a:pPr marL="285750" marR="0" lvl="0" indent="-285750" defTabSz="91440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不含有</a:t>
            </a:r>
            <a:r>
              <a:rPr kumimoji="0" lang="en-US" altLang="zh-CN" sz="1200" b="0" i="0" u="none" strike="noStrike" kern="0" cap="none" spc="0" normalizeH="0" baseline="0" noProof="0" dirty="0">
                <a:ln>
                  <a:noFill/>
                </a:ln>
                <a:solidFill>
                  <a:srgbClr val="405C87"/>
                </a:solidFill>
                <a:effectLst/>
                <a:uLnTx/>
                <a:uFillTx/>
                <a:latin typeface="+mn-ea"/>
                <a:cs typeface="Noto Sans" panose="020B0502040504020204" pitchFamily="34" charset="0"/>
              </a:rPr>
              <a:t>β-</a:t>
            </a:r>
            <a:r>
              <a:rPr kumimoji="0" lang="zh-CN" alt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内酰胺骨架结构，其分子特征在于包含一个具有低水解倾向的桥联双环支架（二氮杂双环辛烷）</a:t>
            </a:r>
            <a:r>
              <a:rPr kumimoji="0" lang="en-US" sz="1200" b="0" i="0" u="none" strike="noStrike" kern="0" cap="none" spc="0" normalizeH="0" baseline="30000" noProof="0" dirty="0">
                <a:ln>
                  <a:noFill/>
                </a:ln>
                <a:solidFill>
                  <a:srgbClr val="405C87"/>
                </a:solidFill>
                <a:effectLst/>
                <a:uLnTx/>
                <a:uFillTx/>
                <a:latin typeface="+mn-ea"/>
                <a:cs typeface="Noto Sans" panose="020B0502040504020204" pitchFamily="34" charset="0"/>
              </a:rPr>
              <a:t>7</a:t>
            </a:r>
            <a:r>
              <a:rPr kumimoji="0" lang="en-US" sz="1200" b="0" i="0" u="none" strike="noStrike" kern="0" cap="none" spc="0" normalizeH="0" baseline="0" noProof="0" dirty="0">
                <a:ln>
                  <a:noFill/>
                </a:ln>
                <a:solidFill>
                  <a:srgbClr val="405C87"/>
                </a:solidFill>
                <a:effectLst/>
                <a:uLnTx/>
                <a:uFillTx/>
                <a:latin typeface="+mn-ea"/>
                <a:cs typeface="Noto Sans" panose="020B0502040504020204" pitchFamily="34" charset="0"/>
              </a:rPr>
              <a:t> </a:t>
            </a:r>
          </a:p>
        </p:txBody>
      </p:sp>
      <p:grpSp>
        <p:nvGrpSpPr>
          <p:cNvPr id="222" name="Group 292">
            <a:extLst>
              <a:ext uri="{FF2B5EF4-FFF2-40B4-BE49-F238E27FC236}">
                <a16:creationId xmlns:a16="http://schemas.microsoft.com/office/drawing/2014/main" id="{51A866A4-457E-FCFD-CEF9-8763A388BBA1}"/>
              </a:ext>
            </a:extLst>
          </p:cNvPr>
          <p:cNvGrpSpPr/>
          <p:nvPr/>
        </p:nvGrpSpPr>
        <p:grpSpPr>
          <a:xfrm>
            <a:off x="8545624" y="3648198"/>
            <a:ext cx="1711435" cy="1013404"/>
            <a:chOff x="18388013" y="-5210176"/>
            <a:chExt cx="3008083" cy="1997075"/>
          </a:xfrm>
        </p:grpSpPr>
        <p:sp>
          <p:nvSpPr>
            <p:cNvPr id="223" name="Freeform 36">
              <a:extLst>
                <a:ext uri="{FF2B5EF4-FFF2-40B4-BE49-F238E27FC236}">
                  <a16:creationId xmlns:a16="http://schemas.microsoft.com/office/drawing/2014/main" id="{09A4ACF4-5877-B753-26F6-1D547D1BD6A2}"/>
                </a:ext>
              </a:extLst>
            </p:cNvPr>
            <p:cNvSpPr>
              <a:spLocks/>
            </p:cNvSpPr>
            <p:nvPr/>
          </p:nvSpPr>
          <p:spPr bwMode="auto">
            <a:xfrm>
              <a:off x="20135994" y="-4016372"/>
              <a:ext cx="114531" cy="273729"/>
            </a:xfrm>
            <a:custGeom>
              <a:avLst/>
              <a:gdLst>
                <a:gd name="T0" fmla="*/ 8 w 100"/>
                <a:gd name="T1" fmla="*/ 14 h 239"/>
                <a:gd name="T2" fmla="*/ 0 w 100"/>
                <a:gd name="T3" fmla="*/ 18 h 239"/>
                <a:gd name="T4" fmla="*/ 20 w 100"/>
                <a:gd name="T5" fmla="*/ 239 h 239"/>
                <a:gd name="T6" fmla="*/ 100 w 100"/>
                <a:gd name="T7" fmla="*/ 207 h 239"/>
                <a:gd name="T8" fmla="*/ 8 w 100"/>
                <a:gd name="T9" fmla="*/ 0 h 239"/>
                <a:gd name="T10" fmla="*/ 8 w 100"/>
                <a:gd name="T11" fmla="*/ 14 h 239"/>
              </a:gdLst>
              <a:ahLst/>
              <a:cxnLst>
                <a:cxn ang="0">
                  <a:pos x="T0" y="T1"/>
                </a:cxn>
                <a:cxn ang="0">
                  <a:pos x="T2" y="T3"/>
                </a:cxn>
                <a:cxn ang="0">
                  <a:pos x="T4" y="T5"/>
                </a:cxn>
                <a:cxn ang="0">
                  <a:pos x="T6" y="T7"/>
                </a:cxn>
                <a:cxn ang="0">
                  <a:pos x="T8" y="T9"/>
                </a:cxn>
                <a:cxn ang="0">
                  <a:pos x="T10" y="T11"/>
                </a:cxn>
              </a:cxnLst>
              <a:rect l="0" t="0" r="r" b="b"/>
              <a:pathLst>
                <a:path w="100" h="239">
                  <a:moveTo>
                    <a:pt x="8" y="14"/>
                  </a:moveTo>
                  <a:lnTo>
                    <a:pt x="0" y="18"/>
                  </a:lnTo>
                  <a:lnTo>
                    <a:pt x="20" y="239"/>
                  </a:lnTo>
                  <a:lnTo>
                    <a:pt x="100" y="207"/>
                  </a:lnTo>
                  <a:lnTo>
                    <a:pt x="8" y="0"/>
                  </a:lnTo>
                  <a:lnTo>
                    <a:pt x="8" y="14"/>
                  </a:lnTo>
                  <a:close/>
                </a:path>
              </a:pathLst>
            </a:custGeom>
            <a:solidFill>
              <a:srgbClr val="000000"/>
            </a:solidFill>
            <a:ln w="9525">
              <a:solidFill>
                <a:srgbClr val="000D45"/>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D45"/>
                </a:solidFill>
                <a:effectLst/>
                <a:uLnTx/>
                <a:uFillTx/>
                <a:latin typeface="+mn-ea"/>
              </a:endParaRPr>
            </a:p>
          </p:txBody>
        </p:sp>
        <p:sp>
          <p:nvSpPr>
            <p:cNvPr id="224" name="Line 37">
              <a:extLst>
                <a:ext uri="{FF2B5EF4-FFF2-40B4-BE49-F238E27FC236}">
                  <a16:creationId xmlns:a16="http://schemas.microsoft.com/office/drawing/2014/main" id="{97E4FB28-DF2E-E213-3F58-EF9487F434A8}"/>
                </a:ext>
              </a:extLst>
            </p:cNvPr>
            <p:cNvSpPr>
              <a:spLocks noChangeShapeType="1"/>
            </p:cNvSpPr>
            <p:nvPr/>
          </p:nvSpPr>
          <p:spPr bwMode="auto">
            <a:xfrm flipV="1">
              <a:off x="18811876" y="-4835526"/>
              <a:ext cx="53975" cy="9207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25" name="Line 38">
              <a:extLst>
                <a:ext uri="{FF2B5EF4-FFF2-40B4-BE49-F238E27FC236}">
                  <a16:creationId xmlns:a16="http://schemas.microsoft.com/office/drawing/2014/main" id="{D49F9891-6F60-BD70-493F-815B1A66DCBB}"/>
                </a:ext>
              </a:extLst>
            </p:cNvPr>
            <p:cNvSpPr>
              <a:spLocks noChangeShapeType="1"/>
            </p:cNvSpPr>
            <p:nvPr/>
          </p:nvSpPr>
          <p:spPr bwMode="auto">
            <a:xfrm flipV="1">
              <a:off x="18734088" y="-4889501"/>
              <a:ext cx="58738" cy="10477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26" name="Freeform 39">
              <a:extLst>
                <a:ext uri="{FF2B5EF4-FFF2-40B4-BE49-F238E27FC236}">
                  <a16:creationId xmlns:a16="http://schemas.microsoft.com/office/drawing/2014/main" id="{8E2B09CE-94E2-9197-7269-6E3DE3CEA798}"/>
                </a:ext>
              </a:extLst>
            </p:cNvPr>
            <p:cNvSpPr>
              <a:spLocks/>
            </p:cNvSpPr>
            <p:nvPr/>
          </p:nvSpPr>
          <p:spPr bwMode="auto">
            <a:xfrm>
              <a:off x="18632488" y="-5210176"/>
              <a:ext cx="50800" cy="349250"/>
            </a:xfrm>
            <a:custGeom>
              <a:avLst/>
              <a:gdLst>
                <a:gd name="T0" fmla="*/ 0 w 32"/>
                <a:gd name="T1" fmla="*/ 0 h 220"/>
                <a:gd name="T2" fmla="*/ 0 w 32"/>
                <a:gd name="T3" fmla="*/ 220 h 220"/>
                <a:gd name="T4" fmla="*/ 32 w 32"/>
                <a:gd name="T5" fmla="*/ 200 h 220"/>
              </a:gdLst>
              <a:ahLst/>
              <a:cxnLst>
                <a:cxn ang="0">
                  <a:pos x="T0" y="T1"/>
                </a:cxn>
                <a:cxn ang="0">
                  <a:pos x="T2" y="T3"/>
                </a:cxn>
                <a:cxn ang="0">
                  <a:pos x="T4" y="T5"/>
                </a:cxn>
              </a:cxnLst>
              <a:rect l="0" t="0" r="r" b="b"/>
              <a:pathLst>
                <a:path w="32" h="220">
                  <a:moveTo>
                    <a:pt x="0" y="0"/>
                  </a:moveTo>
                  <a:lnTo>
                    <a:pt x="0" y="220"/>
                  </a:lnTo>
                  <a:lnTo>
                    <a:pt x="32" y="200"/>
                  </a:lnTo>
                </a:path>
              </a:pathLst>
            </a:custGeom>
            <a:noFill/>
            <a:ln w="12700">
              <a:solidFill>
                <a:srgbClr val="000D4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27" name="Line 40">
              <a:extLst>
                <a:ext uri="{FF2B5EF4-FFF2-40B4-BE49-F238E27FC236}">
                  <a16:creationId xmlns:a16="http://schemas.microsoft.com/office/drawing/2014/main" id="{E3C67935-680E-1773-7E43-6130AD4F6D35}"/>
                </a:ext>
              </a:extLst>
            </p:cNvPr>
            <p:cNvSpPr>
              <a:spLocks noChangeShapeType="1"/>
            </p:cNvSpPr>
            <p:nvPr/>
          </p:nvSpPr>
          <p:spPr bwMode="auto">
            <a:xfrm flipV="1">
              <a:off x="18388013" y="-4860926"/>
              <a:ext cx="244475" cy="14287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D45"/>
                </a:solidFill>
                <a:effectLst/>
                <a:uLnTx/>
                <a:uFillTx/>
                <a:latin typeface="+mn-ea"/>
              </a:endParaRPr>
            </a:p>
          </p:txBody>
        </p:sp>
        <p:sp>
          <p:nvSpPr>
            <p:cNvPr id="228" name="Line 41">
              <a:extLst>
                <a:ext uri="{FF2B5EF4-FFF2-40B4-BE49-F238E27FC236}">
                  <a16:creationId xmlns:a16="http://schemas.microsoft.com/office/drawing/2014/main" id="{D5E467A0-7D19-CF08-2A6B-5EEFFDBBA8BE}"/>
                </a:ext>
              </a:extLst>
            </p:cNvPr>
            <p:cNvSpPr>
              <a:spLocks noChangeShapeType="1"/>
            </p:cNvSpPr>
            <p:nvPr/>
          </p:nvSpPr>
          <p:spPr bwMode="auto">
            <a:xfrm flipH="1">
              <a:off x="19053176" y="-4679951"/>
              <a:ext cx="31750" cy="4127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29" name="Line 42">
              <a:extLst>
                <a:ext uri="{FF2B5EF4-FFF2-40B4-BE49-F238E27FC236}">
                  <a16:creationId xmlns:a16="http://schemas.microsoft.com/office/drawing/2014/main" id="{941B878A-A159-7DC1-AFF9-FF20AC4D36D9}"/>
                </a:ext>
              </a:extLst>
            </p:cNvPr>
            <p:cNvSpPr>
              <a:spLocks noChangeShapeType="1"/>
            </p:cNvSpPr>
            <p:nvPr/>
          </p:nvSpPr>
          <p:spPr bwMode="auto">
            <a:xfrm flipV="1">
              <a:off x="18973801" y="-4727576"/>
              <a:ext cx="34925" cy="5397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30" name="Freeform 43">
              <a:extLst>
                <a:ext uri="{FF2B5EF4-FFF2-40B4-BE49-F238E27FC236}">
                  <a16:creationId xmlns:a16="http://schemas.microsoft.com/office/drawing/2014/main" id="{B3F219F5-B0F6-27BF-9D19-D8961D78947B}"/>
                </a:ext>
              </a:extLst>
            </p:cNvPr>
            <p:cNvSpPr>
              <a:spLocks/>
            </p:cNvSpPr>
            <p:nvPr/>
          </p:nvSpPr>
          <p:spPr bwMode="auto">
            <a:xfrm>
              <a:off x="19161127" y="-4908550"/>
              <a:ext cx="941388" cy="817563"/>
            </a:xfrm>
            <a:custGeom>
              <a:avLst/>
              <a:gdLst>
                <a:gd name="T0" fmla="*/ 0 w 593"/>
                <a:gd name="T1" fmla="*/ 421 h 515"/>
                <a:gd name="T2" fmla="*/ 0 w 593"/>
                <a:gd name="T3" fmla="*/ 187 h 515"/>
                <a:gd name="T4" fmla="*/ 295 w 593"/>
                <a:gd name="T5" fmla="*/ 0 h 515"/>
                <a:gd name="T6" fmla="*/ 593 w 593"/>
                <a:gd name="T7" fmla="*/ 191 h 515"/>
                <a:gd name="T8" fmla="*/ 593 w 593"/>
                <a:gd name="T9" fmla="*/ 515 h 515"/>
              </a:gdLst>
              <a:ahLst/>
              <a:cxnLst>
                <a:cxn ang="0">
                  <a:pos x="T0" y="T1"/>
                </a:cxn>
                <a:cxn ang="0">
                  <a:pos x="T2" y="T3"/>
                </a:cxn>
                <a:cxn ang="0">
                  <a:pos x="T4" y="T5"/>
                </a:cxn>
                <a:cxn ang="0">
                  <a:pos x="T6" y="T7"/>
                </a:cxn>
                <a:cxn ang="0">
                  <a:pos x="T8" y="T9"/>
                </a:cxn>
              </a:cxnLst>
              <a:rect l="0" t="0" r="r" b="b"/>
              <a:pathLst>
                <a:path w="593" h="515">
                  <a:moveTo>
                    <a:pt x="0" y="421"/>
                  </a:moveTo>
                  <a:lnTo>
                    <a:pt x="0" y="187"/>
                  </a:lnTo>
                  <a:lnTo>
                    <a:pt x="295" y="0"/>
                  </a:lnTo>
                  <a:lnTo>
                    <a:pt x="593" y="191"/>
                  </a:lnTo>
                  <a:lnTo>
                    <a:pt x="593" y="515"/>
                  </a:lnTo>
                </a:path>
              </a:pathLst>
            </a:custGeom>
            <a:noFill/>
            <a:ln w="12700">
              <a:solidFill>
                <a:srgbClr val="000D4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31" name="Freeform 44">
              <a:extLst>
                <a:ext uri="{FF2B5EF4-FFF2-40B4-BE49-F238E27FC236}">
                  <a16:creationId xmlns:a16="http://schemas.microsoft.com/office/drawing/2014/main" id="{291A972C-50DF-C5FF-C1FC-564026F2C30F}"/>
                </a:ext>
              </a:extLst>
            </p:cNvPr>
            <p:cNvSpPr>
              <a:spLocks/>
            </p:cNvSpPr>
            <p:nvPr/>
          </p:nvSpPr>
          <p:spPr bwMode="auto">
            <a:xfrm>
              <a:off x="19345276" y="-4062413"/>
              <a:ext cx="744538" cy="280988"/>
            </a:xfrm>
            <a:custGeom>
              <a:avLst/>
              <a:gdLst>
                <a:gd name="T0" fmla="*/ 469 w 469"/>
                <a:gd name="T1" fmla="*/ 0 h 177"/>
                <a:gd name="T2" fmla="*/ 179 w 469"/>
                <a:gd name="T3" fmla="*/ 177 h 177"/>
                <a:gd name="T4" fmla="*/ 0 w 469"/>
                <a:gd name="T5" fmla="*/ 70 h 177"/>
              </a:gdLst>
              <a:ahLst/>
              <a:cxnLst>
                <a:cxn ang="0">
                  <a:pos x="T0" y="T1"/>
                </a:cxn>
                <a:cxn ang="0">
                  <a:pos x="T2" y="T3"/>
                </a:cxn>
                <a:cxn ang="0">
                  <a:pos x="T4" y="T5"/>
                </a:cxn>
              </a:cxnLst>
              <a:rect l="0" t="0" r="r" b="b"/>
              <a:pathLst>
                <a:path w="469" h="177">
                  <a:moveTo>
                    <a:pt x="469" y="0"/>
                  </a:moveTo>
                  <a:lnTo>
                    <a:pt x="179" y="177"/>
                  </a:lnTo>
                  <a:lnTo>
                    <a:pt x="0" y="70"/>
                  </a:lnTo>
                </a:path>
              </a:pathLst>
            </a:custGeom>
            <a:noFill/>
            <a:ln w="12700">
              <a:solidFill>
                <a:srgbClr val="000D4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32" name="Line 45">
              <a:extLst>
                <a:ext uri="{FF2B5EF4-FFF2-40B4-BE49-F238E27FC236}">
                  <a16:creationId xmlns:a16="http://schemas.microsoft.com/office/drawing/2014/main" id="{CD924EB3-686D-C457-4C16-47A32DD41119}"/>
                </a:ext>
              </a:extLst>
            </p:cNvPr>
            <p:cNvSpPr>
              <a:spLocks noChangeShapeType="1"/>
            </p:cNvSpPr>
            <p:nvPr/>
          </p:nvSpPr>
          <p:spPr bwMode="auto">
            <a:xfrm flipV="1">
              <a:off x="18894426" y="-4784726"/>
              <a:ext cx="44450" cy="7302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33" name="Line 46">
              <a:extLst>
                <a:ext uri="{FF2B5EF4-FFF2-40B4-BE49-F238E27FC236}">
                  <a16:creationId xmlns:a16="http://schemas.microsoft.com/office/drawing/2014/main" id="{E703926E-4298-A099-50E6-41111633A0F4}"/>
                </a:ext>
              </a:extLst>
            </p:cNvPr>
            <p:cNvSpPr>
              <a:spLocks noChangeShapeType="1"/>
            </p:cNvSpPr>
            <p:nvPr/>
          </p:nvSpPr>
          <p:spPr bwMode="auto">
            <a:xfrm flipV="1">
              <a:off x="18734088" y="-5207001"/>
              <a:ext cx="0" cy="342900"/>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D45"/>
                </a:solidFill>
                <a:effectLst/>
                <a:uLnTx/>
                <a:uFillTx/>
                <a:latin typeface="+mn-ea"/>
              </a:endParaRPr>
            </a:p>
          </p:txBody>
        </p:sp>
        <p:sp>
          <p:nvSpPr>
            <p:cNvPr id="234" name="Freeform 47">
              <a:extLst>
                <a:ext uri="{FF2B5EF4-FFF2-40B4-BE49-F238E27FC236}">
                  <a16:creationId xmlns:a16="http://schemas.microsoft.com/office/drawing/2014/main" id="{8BC1461C-A50E-F0EA-A4D5-FEE025A61B2D}"/>
                </a:ext>
              </a:extLst>
            </p:cNvPr>
            <p:cNvSpPr>
              <a:spLocks/>
            </p:cNvSpPr>
            <p:nvPr/>
          </p:nvSpPr>
          <p:spPr bwMode="auto">
            <a:xfrm>
              <a:off x="20089813" y="-4090988"/>
              <a:ext cx="12700" cy="28575"/>
            </a:xfrm>
            <a:custGeom>
              <a:avLst/>
              <a:gdLst>
                <a:gd name="T0" fmla="*/ 8 w 8"/>
                <a:gd name="T1" fmla="*/ 0 h 18"/>
                <a:gd name="T2" fmla="*/ 8 w 8"/>
                <a:gd name="T3" fmla="*/ 14 h 18"/>
                <a:gd name="T4" fmla="*/ 0 w 8"/>
                <a:gd name="T5" fmla="*/ 18 h 18"/>
              </a:gdLst>
              <a:ahLst/>
              <a:cxnLst>
                <a:cxn ang="0">
                  <a:pos x="T0" y="T1"/>
                </a:cxn>
                <a:cxn ang="0">
                  <a:pos x="T2" y="T3"/>
                </a:cxn>
                <a:cxn ang="0">
                  <a:pos x="T4" y="T5"/>
                </a:cxn>
              </a:cxnLst>
              <a:rect l="0" t="0" r="r" b="b"/>
              <a:pathLst>
                <a:path w="8" h="18">
                  <a:moveTo>
                    <a:pt x="8" y="0"/>
                  </a:moveTo>
                  <a:lnTo>
                    <a:pt x="8" y="14"/>
                  </a:lnTo>
                  <a:lnTo>
                    <a:pt x="0" y="18"/>
                  </a:lnTo>
                </a:path>
              </a:pathLst>
            </a:custGeom>
            <a:noFill/>
            <a:ln w="12700">
              <a:solidFill>
                <a:srgbClr val="000D4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35" name="Line 48">
              <a:extLst>
                <a:ext uri="{FF2B5EF4-FFF2-40B4-BE49-F238E27FC236}">
                  <a16:creationId xmlns:a16="http://schemas.microsoft.com/office/drawing/2014/main" id="{CC007865-DFD4-8F51-BD63-589C691B7B3A}"/>
                </a:ext>
              </a:extLst>
            </p:cNvPr>
            <p:cNvSpPr>
              <a:spLocks noChangeShapeType="1"/>
            </p:cNvSpPr>
            <p:nvPr/>
          </p:nvSpPr>
          <p:spPr bwMode="auto">
            <a:xfrm>
              <a:off x="21091526" y="-3771768"/>
              <a:ext cx="0" cy="165100"/>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36" name="Line 49">
              <a:extLst>
                <a:ext uri="{FF2B5EF4-FFF2-40B4-BE49-F238E27FC236}">
                  <a16:creationId xmlns:a16="http://schemas.microsoft.com/office/drawing/2014/main" id="{241EF005-AA1D-30D5-6DF4-AF7B425AE696}"/>
                </a:ext>
              </a:extLst>
            </p:cNvPr>
            <p:cNvSpPr>
              <a:spLocks noChangeShapeType="1"/>
            </p:cNvSpPr>
            <p:nvPr/>
          </p:nvSpPr>
          <p:spPr bwMode="auto">
            <a:xfrm flipV="1">
              <a:off x="21151373" y="-3771768"/>
              <a:ext cx="0" cy="165100"/>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37" name="Line 50">
              <a:extLst>
                <a:ext uri="{FF2B5EF4-FFF2-40B4-BE49-F238E27FC236}">
                  <a16:creationId xmlns:a16="http://schemas.microsoft.com/office/drawing/2014/main" id="{A4A86CFC-57DC-BD3F-41D7-2E6F77B78D8B}"/>
                </a:ext>
              </a:extLst>
            </p:cNvPr>
            <p:cNvSpPr>
              <a:spLocks noChangeShapeType="1"/>
            </p:cNvSpPr>
            <p:nvPr/>
          </p:nvSpPr>
          <p:spPr bwMode="auto">
            <a:xfrm flipV="1">
              <a:off x="21224758" y="-3647943"/>
              <a:ext cx="133350" cy="82550"/>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38" name="Line 51">
              <a:extLst>
                <a:ext uri="{FF2B5EF4-FFF2-40B4-BE49-F238E27FC236}">
                  <a16:creationId xmlns:a16="http://schemas.microsoft.com/office/drawing/2014/main" id="{84F2A6D8-501B-F4BB-5292-4442AE70B6D1}"/>
                </a:ext>
              </a:extLst>
            </p:cNvPr>
            <p:cNvSpPr>
              <a:spLocks noChangeShapeType="1"/>
            </p:cNvSpPr>
            <p:nvPr/>
          </p:nvSpPr>
          <p:spPr bwMode="auto">
            <a:xfrm flipV="1">
              <a:off x="21256396" y="-3587569"/>
              <a:ext cx="139700" cy="76200"/>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39" name="Line 52">
              <a:extLst>
                <a:ext uri="{FF2B5EF4-FFF2-40B4-BE49-F238E27FC236}">
                  <a16:creationId xmlns:a16="http://schemas.microsoft.com/office/drawing/2014/main" id="{137BFFAB-250E-6569-F0E7-025236FA653A}"/>
                </a:ext>
              </a:extLst>
            </p:cNvPr>
            <p:cNvSpPr>
              <a:spLocks noChangeShapeType="1"/>
            </p:cNvSpPr>
            <p:nvPr/>
          </p:nvSpPr>
          <p:spPr bwMode="auto">
            <a:xfrm flipH="1" flipV="1">
              <a:off x="21219798" y="-3418779"/>
              <a:ext cx="133350" cy="132551"/>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40" name="Line 53">
              <a:extLst>
                <a:ext uri="{FF2B5EF4-FFF2-40B4-BE49-F238E27FC236}">
                  <a16:creationId xmlns:a16="http://schemas.microsoft.com/office/drawing/2014/main" id="{36450B1E-E761-781A-A310-428708781082}"/>
                </a:ext>
              </a:extLst>
            </p:cNvPr>
            <p:cNvSpPr>
              <a:spLocks noChangeShapeType="1"/>
            </p:cNvSpPr>
            <p:nvPr/>
          </p:nvSpPr>
          <p:spPr bwMode="auto">
            <a:xfrm flipV="1">
              <a:off x="20847051" y="-3368676"/>
              <a:ext cx="117475" cy="82550"/>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41" name="Line 54">
              <a:extLst>
                <a:ext uri="{FF2B5EF4-FFF2-40B4-BE49-F238E27FC236}">
                  <a16:creationId xmlns:a16="http://schemas.microsoft.com/office/drawing/2014/main" id="{AA860211-99ED-3EBE-FDCE-87BF914C20B2}"/>
                </a:ext>
              </a:extLst>
            </p:cNvPr>
            <p:cNvSpPr>
              <a:spLocks noChangeShapeType="1"/>
            </p:cNvSpPr>
            <p:nvPr/>
          </p:nvSpPr>
          <p:spPr bwMode="auto">
            <a:xfrm>
              <a:off x="20411850" y="-3504146"/>
              <a:ext cx="228023" cy="198436"/>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42" name="Freeform 55">
              <a:extLst>
                <a:ext uri="{FF2B5EF4-FFF2-40B4-BE49-F238E27FC236}">
                  <a16:creationId xmlns:a16="http://schemas.microsoft.com/office/drawing/2014/main" id="{7EFCAE2C-988A-7993-47A5-96A2C55187B0}"/>
                </a:ext>
              </a:extLst>
            </p:cNvPr>
            <p:cNvSpPr>
              <a:spLocks/>
            </p:cNvSpPr>
            <p:nvPr/>
          </p:nvSpPr>
          <p:spPr bwMode="auto">
            <a:xfrm>
              <a:off x="19037301" y="-3829051"/>
              <a:ext cx="244475" cy="546100"/>
            </a:xfrm>
            <a:custGeom>
              <a:avLst/>
              <a:gdLst>
                <a:gd name="T0" fmla="*/ 0 w 154"/>
                <a:gd name="T1" fmla="*/ 344 h 344"/>
                <a:gd name="T2" fmla="*/ 154 w 154"/>
                <a:gd name="T3" fmla="*/ 150 h 344"/>
                <a:gd name="T4" fmla="*/ 112 w 154"/>
                <a:gd name="T5" fmla="*/ 0 h 344"/>
              </a:gdLst>
              <a:ahLst/>
              <a:cxnLst>
                <a:cxn ang="0">
                  <a:pos x="T0" y="T1"/>
                </a:cxn>
                <a:cxn ang="0">
                  <a:pos x="T2" y="T3"/>
                </a:cxn>
                <a:cxn ang="0">
                  <a:pos x="T4" y="T5"/>
                </a:cxn>
              </a:cxnLst>
              <a:rect l="0" t="0" r="r" b="b"/>
              <a:pathLst>
                <a:path w="154" h="344">
                  <a:moveTo>
                    <a:pt x="0" y="344"/>
                  </a:moveTo>
                  <a:lnTo>
                    <a:pt x="154" y="150"/>
                  </a:lnTo>
                  <a:lnTo>
                    <a:pt x="112" y="0"/>
                  </a:lnTo>
                </a:path>
              </a:pathLst>
            </a:custGeom>
            <a:noFill/>
            <a:ln w="12700">
              <a:solidFill>
                <a:srgbClr val="000D4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43" name="Freeform 56">
              <a:extLst>
                <a:ext uri="{FF2B5EF4-FFF2-40B4-BE49-F238E27FC236}">
                  <a16:creationId xmlns:a16="http://schemas.microsoft.com/office/drawing/2014/main" id="{E7829C76-C4C2-397D-05B2-25F99A21C9EC}"/>
                </a:ext>
              </a:extLst>
            </p:cNvPr>
            <p:cNvSpPr>
              <a:spLocks/>
            </p:cNvSpPr>
            <p:nvPr/>
          </p:nvSpPr>
          <p:spPr bwMode="auto">
            <a:xfrm>
              <a:off x="19281776" y="-3590926"/>
              <a:ext cx="785813" cy="57150"/>
            </a:xfrm>
            <a:custGeom>
              <a:avLst/>
              <a:gdLst>
                <a:gd name="T0" fmla="*/ 0 w 495"/>
                <a:gd name="T1" fmla="*/ 0 h 36"/>
                <a:gd name="T2" fmla="*/ 12 w 495"/>
                <a:gd name="T3" fmla="*/ 36 h 36"/>
                <a:gd name="T4" fmla="*/ 48 w 495"/>
                <a:gd name="T5" fmla="*/ 36 h 36"/>
                <a:gd name="T6" fmla="*/ 495 w 495"/>
                <a:gd name="T7" fmla="*/ 36 h 36"/>
              </a:gdLst>
              <a:ahLst/>
              <a:cxnLst>
                <a:cxn ang="0">
                  <a:pos x="T0" y="T1"/>
                </a:cxn>
                <a:cxn ang="0">
                  <a:pos x="T2" y="T3"/>
                </a:cxn>
                <a:cxn ang="0">
                  <a:pos x="T4" y="T5"/>
                </a:cxn>
                <a:cxn ang="0">
                  <a:pos x="T6" y="T7"/>
                </a:cxn>
              </a:cxnLst>
              <a:rect l="0" t="0" r="r" b="b"/>
              <a:pathLst>
                <a:path w="495" h="36">
                  <a:moveTo>
                    <a:pt x="0" y="0"/>
                  </a:moveTo>
                  <a:lnTo>
                    <a:pt x="12" y="36"/>
                  </a:lnTo>
                  <a:lnTo>
                    <a:pt x="48" y="36"/>
                  </a:lnTo>
                  <a:lnTo>
                    <a:pt x="495" y="36"/>
                  </a:lnTo>
                </a:path>
              </a:pathLst>
            </a:custGeom>
            <a:noFill/>
            <a:ln w="12700">
              <a:solidFill>
                <a:srgbClr val="000D4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sp>
          <p:nvSpPr>
            <p:cNvPr id="244" name="Line 57">
              <a:extLst>
                <a:ext uri="{FF2B5EF4-FFF2-40B4-BE49-F238E27FC236}">
                  <a16:creationId xmlns:a16="http://schemas.microsoft.com/office/drawing/2014/main" id="{596A2827-3119-E512-CE22-C10DF0A72991}"/>
                </a:ext>
              </a:extLst>
            </p:cNvPr>
            <p:cNvSpPr>
              <a:spLocks noChangeShapeType="1"/>
            </p:cNvSpPr>
            <p:nvPr/>
          </p:nvSpPr>
          <p:spPr bwMode="auto">
            <a:xfrm flipV="1">
              <a:off x="19119851" y="-3533776"/>
              <a:ext cx="238125" cy="320675"/>
            </a:xfrm>
            <a:prstGeom prst="line">
              <a:avLst/>
            </a:prstGeom>
            <a:noFill/>
            <a:ln w="12700">
              <a:solidFill>
                <a:srgbClr val="000D4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D45"/>
                </a:solidFill>
                <a:effectLst/>
                <a:uLnTx/>
                <a:uFillTx/>
                <a:latin typeface="+mn-ea"/>
              </a:endParaRPr>
            </a:p>
          </p:txBody>
        </p:sp>
      </p:grpSp>
      <p:sp>
        <p:nvSpPr>
          <p:cNvPr id="245" name="TextBox 293">
            <a:extLst>
              <a:ext uri="{FF2B5EF4-FFF2-40B4-BE49-F238E27FC236}">
                <a16:creationId xmlns:a16="http://schemas.microsoft.com/office/drawing/2014/main" id="{EB844DCE-06EB-20AC-3085-D3B3322827B2}"/>
              </a:ext>
            </a:extLst>
          </p:cNvPr>
          <p:cNvSpPr txBox="1"/>
          <p:nvPr/>
        </p:nvSpPr>
        <p:spPr bwMode="gray">
          <a:xfrm>
            <a:off x="8220859" y="3860273"/>
            <a:ext cx="371255"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H</a:t>
            </a:r>
            <a:r>
              <a:rPr lang="en-US" sz="1100" baseline="-25000" dirty="0">
                <a:solidFill>
                  <a:srgbClr val="000D45"/>
                </a:solidFill>
                <a:latin typeface="+mn-ea"/>
                <a:cs typeface="Noto Sans" panose="020B0502040504020204" pitchFamily="34"/>
              </a:rPr>
              <a:t>2</a:t>
            </a:r>
            <a:r>
              <a:rPr lang="en-US" sz="1100" dirty="0">
                <a:solidFill>
                  <a:srgbClr val="000D45"/>
                </a:solidFill>
                <a:latin typeface="+mn-ea"/>
                <a:cs typeface="Noto Sans" panose="020B0502040504020204" pitchFamily="34"/>
              </a:rPr>
              <a:t>N</a:t>
            </a:r>
          </a:p>
        </p:txBody>
      </p:sp>
      <p:sp>
        <p:nvSpPr>
          <p:cNvPr id="246" name="TextBox 294">
            <a:extLst>
              <a:ext uri="{FF2B5EF4-FFF2-40B4-BE49-F238E27FC236}">
                <a16:creationId xmlns:a16="http://schemas.microsoft.com/office/drawing/2014/main" id="{D8DA92B8-D23A-A661-81B6-92011749BBAA}"/>
              </a:ext>
            </a:extLst>
          </p:cNvPr>
          <p:cNvSpPr txBox="1"/>
          <p:nvPr/>
        </p:nvSpPr>
        <p:spPr bwMode="gray">
          <a:xfrm>
            <a:off x="8612167" y="3458632"/>
            <a:ext cx="207750"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a:t>
            </a:r>
          </a:p>
        </p:txBody>
      </p:sp>
      <p:sp>
        <p:nvSpPr>
          <p:cNvPr id="247" name="TextBox 295">
            <a:extLst>
              <a:ext uri="{FF2B5EF4-FFF2-40B4-BE49-F238E27FC236}">
                <a16:creationId xmlns:a16="http://schemas.microsoft.com/office/drawing/2014/main" id="{4E459A2A-3AF4-8C83-EEE3-EACB7132313B}"/>
              </a:ext>
            </a:extLst>
          </p:cNvPr>
          <p:cNvSpPr txBox="1"/>
          <p:nvPr/>
        </p:nvSpPr>
        <p:spPr bwMode="gray">
          <a:xfrm>
            <a:off x="8928411" y="4110196"/>
            <a:ext cx="207749"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N</a:t>
            </a:r>
          </a:p>
        </p:txBody>
      </p:sp>
      <p:sp>
        <p:nvSpPr>
          <p:cNvPr id="248" name="TextBox 296">
            <a:extLst>
              <a:ext uri="{FF2B5EF4-FFF2-40B4-BE49-F238E27FC236}">
                <a16:creationId xmlns:a16="http://schemas.microsoft.com/office/drawing/2014/main" id="{806C8BA7-76DD-E22D-28C6-069A46DDBDC5}"/>
              </a:ext>
            </a:extLst>
          </p:cNvPr>
          <p:cNvSpPr txBox="1"/>
          <p:nvPr/>
        </p:nvSpPr>
        <p:spPr bwMode="gray">
          <a:xfrm>
            <a:off x="8798010" y="4584306"/>
            <a:ext cx="207750"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a:t>
            </a:r>
          </a:p>
        </p:txBody>
      </p:sp>
      <p:sp>
        <p:nvSpPr>
          <p:cNvPr id="249" name="TextBox 297">
            <a:extLst>
              <a:ext uri="{FF2B5EF4-FFF2-40B4-BE49-F238E27FC236}">
                <a16:creationId xmlns:a16="http://schemas.microsoft.com/office/drawing/2014/main" id="{2E404859-B7D7-4D0D-52C0-471E52608CDD}"/>
              </a:ext>
            </a:extLst>
          </p:cNvPr>
          <p:cNvSpPr txBox="1"/>
          <p:nvPr/>
        </p:nvSpPr>
        <p:spPr bwMode="gray">
          <a:xfrm>
            <a:off x="9514700" y="4393033"/>
            <a:ext cx="207749"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N</a:t>
            </a:r>
          </a:p>
        </p:txBody>
      </p:sp>
      <p:sp>
        <p:nvSpPr>
          <p:cNvPr id="250" name="TextBox 298">
            <a:extLst>
              <a:ext uri="{FF2B5EF4-FFF2-40B4-BE49-F238E27FC236}">
                <a16:creationId xmlns:a16="http://schemas.microsoft.com/office/drawing/2014/main" id="{A04B856E-44ED-B03A-C9DE-69A3AE2AE1C1}"/>
              </a:ext>
            </a:extLst>
          </p:cNvPr>
          <p:cNvSpPr txBox="1"/>
          <p:nvPr/>
        </p:nvSpPr>
        <p:spPr bwMode="gray">
          <a:xfrm>
            <a:off x="9999155" y="4194166"/>
            <a:ext cx="207750"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a:t>
            </a:r>
          </a:p>
        </p:txBody>
      </p:sp>
      <p:sp>
        <p:nvSpPr>
          <p:cNvPr id="251" name="TextBox 299">
            <a:extLst>
              <a:ext uri="{FF2B5EF4-FFF2-40B4-BE49-F238E27FC236}">
                <a16:creationId xmlns:a16="http://schemas.microsoft.com/office/drawing/2014/main" id="{19DAA00E-3386-CF04-1462-FA6406086DB7}"/>
              </a:ext>
            </a:extLst>
          </p:cNvPr>
          <p:cNvSpPr txBox="1"/>
          <p:nvPr/>
        </p:nvSpPr>
        <p:spPr bwMode="gray">
          <a:xfrm>
            <a:off x="10202246" y="4305549"/>
            <a:ext cx="207750"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a:t>
            </a:r>
          </a:p>
        </p:txBody>
      </p:sp>
      <p:sp>
        <p:nvSpPr>
          <p:cNvPr id="252" name="TextBox 300">
            <a:extLst>
              <a:ext uri="{FF2B5EF4-FFF2-40B4-BE49-F238E27FC236}">
                <a16:creationId xmlns:a16="http://schemas.microsoft.com/office/drawing/2014/main" id="{F43E89B1-4156-2357-60E3-A3FF8E6BD090}"/>
              </a:ext>
            </a:extLst>
          </p:cNvPr>
          <p:cNvSpPr txBox="1"/>
          <p:nvPr/>
        </p:nvSpPr>
        <p:spPr bwMode="gray">
          <a:xfrm>
            <a:off x="10164171" y="4596887"/>
            <a:ext cx="316753"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OH</a:t>
            </a:r>
          </a:p>
        </p:txBody>
      </p:sp>
      <p:sp>
        <p:nvSpPr>
          <p:cNvPr id="253" name="TextBox 301">
            <a:extLst>
              <a:ext uri="{FF2B5EF4-FFF2-40B4-BE49-F238E27FC236}">
                <a16:creationId xmlns:a16="http://schemas.microsoft.com/office/drawing/2014/main" id="{98F937A4-F06C-0B2E-12B4-712CCFC4DBDB}"/>
              </a:ext>
            </a:extLst>
          </p:cNvPr>
          <p:cNvSpPr txBox="1"/>
          <p:nvPr/>
        </p:nvSpPr>
        <p:spPr bwMode="gray">
          <a:xfrm>
            <a:off x="10015158" y="4446853"/>
            <a:ext cx="174087" cy="244682"/>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Noto Sans" panose="020B0502040504020204" pitchFamily="34"/>
              </a:rPr>
              <a:t>S</a:t>
            </a:r>
          </a:p>
        </p:txBody>
      </p:sp>
      <p:sp>
        <p:nvSpPr>
          <p:cNvPr id="254" name="TextBox 302">
            <a:extLst>
              <a:ext uri="{FF2B5EF4-FFF2-40B4-BE49-F238E27FC236}">
                <a16:creationId xmlns:a16="http://schemas.microsoft.com/office/drawing/2014/main" id="{6D6CEB43-4AC7-09AD-550C-FEF9695F6E2B}"/>
              </a:ext>
            </a:extLst>
          </p:cNvPr>
          <p:cNvSpPr txBox="1"/>
          <p:nvPr/>
        </p:nvSpPr>
        <p:spPr bwMode="gray">
          <a:xfrm>
            <a:off x="9781098" y="4577567"/>
            <a:ext cx="207750" cy="244682"/>
          </a:xfrm>
          <a:prstGeom prst="rect">
            <a:avLst/>
          </a:prstGeom>
        </p:spPr>
        <p:txBody>
          <a:bodyPr wrap="none" lIns="45720" tIns="45720" rIns="45720" bIns="45720" rtlCol="0">
            <a:spAutoFit/>
          </a:bodyPr>
          <a:lstStyle/>
          <a:p>
            <a:pPr algn="ctr">
              <a:lnSpc>
                <a:spcPct val="90000"/>
              </a:lnSpc>
              <a:spcBef>
                <a:spcPts val="1000"/>
              </a:spcBef>
              <a:defRPr/>
            </a:pPr>
            <a:r>
              <a:rPr lang="en-US" sz="1100">
                <a:solidFill>
                  <a:srgbClr val="000D45"/>
                </a:solidFill>
                <a:latin typeface="+mn-ea"/>
                <a:cs typeface="Noto Sans" panose="020B0502040504020204" pitchFamily="34"/>
              </a:rPr>
              <a:t>O</a:t>
            </a:r>
          </a:p>
        </p:txBody>
      </p:sp>
    </p:spTree>
    <p:extLst>
      <p:ext uri="{BB962C8B-B14F-4D97-AF65-F5344CB8AC3E}">
        <p14:creationId xmlns:p14="http://schemas.microsoft.com/office/powerpoint/2010/main" val="117282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BB3E6FA-A6A3-D814-3F0B-FFE68E25B13D}"/>
              </a:ext>
            </a:extLst>
          </p:cNvPr>
          <p:cNvGraphicFramePr>
            <a:graphicFrameLocks noChangeAspect="1"/>
          </p:cNvGraphicFramePr>
          <p:nvPr>
            <p:custDataLst>
              <p:tags r:id="rId1"/>
            </p:custDataLst>
            <p:extLst>
              <p:ext uri="{D42A27DB-BD31-4B8C-83A1-F6EECF244321}">
                <p14:modId xmlns:p14="http://schemas.microsoft.com/office/powerpoint/2010/main" val="10966085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4" imgW="484" imgH="486" progId="TCLayout.ActiveDocument.1">
                  <p:embed/>
                </p:oleObj>
              </mc:Choice>
              <mc:Fallback>
                <p:oleObj name="think-cell 幻灯片" r:id="rId4" imgW="484" imgH="486" progId="TCLayout.ActiveDocument.1">
                  <p:embed/>
                  <p:pic>
                    <p:nvPicPr>
                      <p:cNvPr id="6" name="think-cell data - do not delete" hidden="1">
                        <a:extLst>
                          <a:ext uri="{FF2B5EF4-FFF2-40B4-BE49-F238E27FC236}">
                            <a16:creationId xmlns:a16="http://schemas.microsoft.com/office/drawing/2014/main" id="{BBB3E6FA-A6A3-D814-3F0B-FFE68E25B13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标题 3">
            <a:extLst>
              <a:ext uri="{FF2B5EF4-FFF2-40B4-BE49-F238E27FC236}">
                <a16:creationId xmlns:a16="http://schemas.microsoft.com/office/drawing/2014/main" id="{B420B57B-720D-4780-A08D-9976150549FC}"/>
              </a:ext>
            </a:extLst>
          </p:cNvPr>
          <p:cNvSpPr>
            <a:spLocks noGrp="1"/>
          </p:cNvSpPr>
          <p:nvPr>
            <p:ph type="title"/>
          </p:nvPr>
        </p:nvSpPr>
        <p:spPr>
          <a:xfrm>
            <a:off x="493581" y="308758"/>
            <a:ext cx="11251115" cy="915484"/>
          </a:xfrm>
        </p:spPr>
        <p:txBody>
          <a:bodyPr vert="horz"/>
          <a:lstStyle/>
          <a:p>
            <a:pPr>
              <a:lnSpc>
                <a:spcPct val="100000"/>
              </a:lnSpc>
            </a:pPr>
            <a:r>
              <a:rPr lang="zh-CN" altLang="en-US" dirty="0">
                <a:solidFill>
                  <a:srgbClr val="000548"/>
                </a:solidFill>
                <a:latin typeface="+mn-lt"/>
                <a:ea typeface="+mn-ea"/>
                <a:cs typeface="+mn-ea"/>
                <a:sym typeface="+mn-lt"/>
              </a:rPr>
              <a:t>对于产金属酶</a:t>
            </a:r>
            <a:r>
              <a:rPr lang="en-US" altLang="zh-CN" dirty="0">
                <a:solidFill>
                  <a:srgbClr val="000548"/>
                </a:solidFill>
                <a:latin typeface="+mn-lt"/>
                <a:ea typeface="+mn-ea"/>
                <a:cs typeface="+mn-ea"/>
                <a:sym typeface="+mn-lt"/>
              </a:rPr>
              <a:t>-CRE</a:t>
            </a:r>
            <a:r>
              <a:rPr lang="zh-CN" altLang="en-US" dirty="0">
                <a:solidFill>
                  <a:srgbClr val="000548"/>
                </a:solidFill>
                <a:latin typeface="+mn-lt"/>
                <a:ea typeface="+mn-ea"/>
                <a:cs typeface="+mn-ea"/>
                <a:sym typeface="+mn-lt"/>
              </a:rPr>
              <a:t>，联合方案中其他</a:t>
            </a:r>
            <a:r>
              <a:rPr lang="en-US" altLang="zh-CN" dirty="0">
                <a:solidFill>
                  <a:srgbClr val="000548"/>
                </a:solidFill>
                <a:latin typeface="+mn-lt"/>
                <a:ea typeface="+mn-ea"/>
                <a:cs typeface="+mn-ea"/>
                <a:sym typeface="+mn-lt"/>
              </a:rPr>
              <a:t>β</a:t>
            </a:r>
            <a:r>
              <a:rPr lang="zh-CN" altLang="en-US" dirty="0">
                <a:solidFill>
                  <a:srgbClr val="000548"/>
                </a:solidFill>
                <a:latin typeface="+mn-lt"/>
                <a:ea typeface="+mn-ea"/>
                <a:cs typeface="+mn-ea"/>
                <a:sym typeface="+mn-lt"/>
              </a:rPr>
              <a:t>内酰胺酶类抗生素被金属酶水解，氨曲南在阿维巴坦的保护下杀菌</a:t>
            </a:r>
          </a:p>
        </p:txBody>
      </p:sp>
      <p:sp>
        <p:nvSpPr>
          <p:cNvPr id="10" name="矩形: 圆角 9">
            <a:extLst>
              <a:ext uri="{FF2B5EF4-FFF2-40B4-BE49-F238E27FC236}">
                <a16:creationId xmlns:a16="http://schemas.microsoft.com/office/drawing/2014/main" id="{4C7A14C7-448A-43B0-8FE3-595B31257B40}"/>
              </a:ext>
            </a:extLst>
          </p:cNvPr>
          <p:cNvSpPr/>
          <p:nvPr/>
        </p:nvSpPr>
        <p:spPr>
          <a:xfrm>
            <a:off x="493581" y="1920671"/>
            <a:ext cx="5962451" cy="4419518"/>
          </a:xfrm>
          <a:prstGeom prst="roundRect">
            <a:avLst>
              <a:gd name="adj" fmla="val 767"/>
            </a:avLst>
          </a:prstGeom>
          <a:solidFill>
            <a:sysClr val="window" lastClr="FFFFFF"/>
          </a:solidFill>
          <a:ln w="12700" cap="flat" cmpd="sng" algn="ctr">
            <a:solidFill>
              <a:schemeClr val="tx2">
                <a:alpha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50800" dist="850900" dir="5400000" algn="t" rotWithShape="0">
                  <a:prstClr val="black">
                    <a:alpha val="40000"/>
                  </a:prstClr>
                </a:outerShdw>
              </a:effectLst>
              <a:uLnTx/>
              <a:uFillTx/>
              <a:cs typeface="+mn-ea"/>
              <a:sym typeface="+mn-lt"/>
            </a:endParaRPr>
          </a:p>
        </p:txBody>
      </p:sp>
      <p:sp>
        <p:nvSpPr>
          <p:cNvPr id="12" name="文本框 11">
            <a:extLst>
              <a:ext uri="{FF2B5EF4-FFF2-40B4-BE49-F238E27FC236}">
                <a16:creationId xmlns:a16="http://schemas.microsoft.com/office/drawing/2014/main" id="{4B38CAF5-F113-49EA-B580-50B11FF43242}"/>
              </a:ext>
            </a:extLst>
          </p:cNvPr>
          <p:cNvSpPr txBox="1"/>
          <p:nvPr/>
        </p:nvSpPr>
        <p:spPr>
          <a:xfrm>
            <a:off x="387534" y="1253336"/>
            <a:ext cx="10691648" cy="613694"/>
          </a:xfrm>
          <a:prstGeom prst="rect">
            <a:avLst/>
          </a:prstGeom>
          <a:noFill/>
        </p:spPr>
        <p:txBody>
          <a:bodyPr wrap="square">
            <a:spAutoFit/>
          </a:bodyPr>
          <a:lstStyle/>
          <a:p>
            <a:pPr marL="180000" indent="-180000">
              <a:lnSpc>
                <a:spcPct val="150000"/>
              </a:lnSpc>
              <a:buFont typeface="Arial" panose="020B0604020202020204" pitchFamily="34" charset="0"/>
              <a:buChar char="•"/>
            </a:pPr>
            <a:r>
              <a:rPr lang="en-US" altLang="zh-CN" sz="1200" dirty="0">
                <a:solidFill>
                  <a:schemeClr val="tx1">
                    <a:lumMod val="85000"/>
                    <a:lumOff val="15000"/>
                  </a:schemeClr>
                </a:solidFill>
                <a:cs typeface="+mn-ea"/>
                <a:sym typeface="+mn-lt"/>
              </a:rPr>
              <a:t>β-</a:t>
            </a:r>
            <a:r>
              <a:rPr lang="zh-CN" altLang="en-US" sz="1200" dirty="0">
                <a:solidFill>
                  <a:schemeClr val="tx1">
                    <a:lumMod val="85000"/>
                    <a:lumOff val="15000"/>
                  </a:schemeClr>
                </a:solidFill>
                <a:cs typeface="+mn-ea"/>
                <a:sym typeface="+mn-lt"/>
              </a:rPr>
              <a:t>内酰胺酶主要集中在细菌的细胞周质内，可在</a:t>
            </a:r>
            <a:r>
              <a:rPr lang="en-US" altLang="zh-CN" sz="1200" dirty="0">
                <a:solidFill>
                  <a:schemeClr val="tx1">
                    <a:lumMod val="85000"/>
                    <a:lumOff val="15000"/>
                  </a:schemeClr>
                </a:solidFill>
                <a:cs typeface="+mn-ea"/>
                <a:sym typeface="+mn-lt"/>
              </a:rPr>
              <a:t>β-</a:t>
            </a:r>
            <a:r>
              <a:rPr lang="zh-CN" altLang="en-US" sz="1200" dirty="0">
                <a:solidFill>
                  <a:schemeClr val="tx1">
                    <a:lumMod val="85000"/>
                    <a:lumOff val="15000"/>
                  </a:schemeClr>
                </a:solidFill>
                <a:cs typeface="+mn-ea"/>
                <a:sym typeface="+mn-lt"/>
              </a:rPr>
              <a:t>内酰胺类药物到达细胞壁中的</a:t>
            </a:r>
            <a:r>
              <a:rPr lang="en-US" altLang="zh-CN" sz="1200" dirty="0">
                <a:solidFill>
                  <a:schemeClr val="tx1">
                    <a:lumMod val="85000"/>
                    <a:lumOff val="15000"/>
                  </a:schemeClr>
                </a:solidFill>
                <a:cs typeface="+mn-ea"/>
                <a:sym typeface="+mn-lt"/>
              </a:rPr>
              <a:t>PBP</a:t>
            </a:r>
            <a:r>
              <a:rPr lang="zh-CN" altLang="en-US" sz="1200" dirty="0">
                <a:solidFill>
                  <a:schemeClr val="tx1">
                    <a:lumMod val="85000"/>
                    <a:lumOff val="15000"/>
                  </a:schemeClr>
                </a:solidFill>
                <a:cs typeface="+mn-ea"/>
                <a:sym typeface="+mn-lt"/>
              </a:rPr>
              <a:t>靶位之前将其水解</a:t>
            </a:r>
            <a:r>
              <a:rPr lang="en-US" altLang="zh-CN" sz="1200" baseline="30000" dirty="0">
                <a:solidFill>
                  <a:schemeClr val="tx1">
                    <a:lumMod val="85000"/>
                    <a:lumOff val="15000"/>
                  </a:schemeClr>
                </a:solidFill>
                <a:cs typeface="+mn-ea"/>
                <a:sym typeface="+mn-lt"/>
              </a:rPr>
              <a:t>1</a:t>
            </a:r>
            <a:r>
              <a:rPr lang="zh-CN" altLang="en-US" sz="1200" dirty="0">
                <a:solidFill>
                  <a:schemeClr val="tx1">
                    <a:lumMod val="85000"/>
                    <a:lumOff val="15000"/>
                  </a:schemeClr>
                </a:solidFill>
                <a:cs typeface="+mn-ea"/>
                <a:sym typeface="+mn-lt"/>
              </a:rPr>
              <a:t>；</a:t>
            </a:r>
            <a:endParaRPr lang="en-US" altLang="zh-CN" sz="1200" dirty="0">
              <a:solidFill>
                <a:schemeClr val="tx1">
                  <a:lumMod val="85000"/>
                  <a:lumOff val="15000"/>
                </a:schemeClr>
              </a:solidFill>
              <a:cs typeface="+mn-ea"/>
              <a:sym typeface="+mn-lt"/>
            </a:endParaRPr>
          </a:p>
          <a:p>
            <a:pPr marL="180000" indent="-180000">
              <a:lnSpc>
                <a:spcPct val="150000"/>
              </a:lnSpc>
              <a:buFont typeface="Arial" panose="020B0604020202020204" pitchFamily="34" charset="0"/>
              <a:buChar char="•"/>
            </a:pPr>
            <a:r>
              <a:rPr lang="en-US" altLang="zh-CN" sz="1200" dirty="0">
                <a:solidFill>
                  <a:schemeClr val="tx1">
                    <a:lumMod val="85000"/>
                    <a:lumOff val="15000"/>
                  </a:schemeClr>
                </a:solidFill>
                <a:cs typeface="+mn-ea"/>
                <a:sym typeface="+mn-lt"/>
              </a:rPr>
              <a:t>MBL</a:t>
            </a:r>
            <a:r>
              <a:rPr lang="zh-CN" altLang="en-US" sz="1200" dirty="0">
                <a:solidFill>
                  <a:schemeClr val="tx1">
                    <a:lumMod val="85000"/>
                    <a:lumOff val="15000"/>
                  </a:schemeClr>
                </a:solidFill>
                <a:cs typeface="+mn-ea"/>
                <a:sym typeface="+mn-lt"/>
              </a:rPr>
              <a:t>中的</a:t>
            </a:r>
            <a:r>
              <a:rPr lang="en-US" altLang="zh-CN" sz="1200" dirty="0">
                <a:solidFill>
                  <a:schemeClr val="tx1">
                    <a:lumMod val="85000"/>
                    <a:lumOff val="15000"/>
                  </a:schemeClr>
                </a:solidFill>
                <a:cs typeface="+mn-ea"/>
                <a:sym typeface="+mn-lt"/>
              </a:rPr>
              <a:t>VIM</a:t>
            </a:r>
            <a:r>
              <a:rPr lang="zh-CN" altLang="en-US" sz="1200" dirty="0">
                <a:solidFill>
                  <a:schemeClr val="tx1">
                    <a:lumMod val="85000"/>
                    <a:lumOff val="15000"/>
                  </a:schemeClr>
                </a:solidFill>
                <a:cs typeface="+mn-ea"/>
                <a:sym typeface="+mn-lt"/>
              </a:rPr>
              <a:t>、</a:t>
            </a:r>
            <a:r>
              <a:rPr lang="en-US" altLang="zh-CN" sz="1200" dirty="0">
                <a:solidFill>
                  <a:schemeClr val="tx1">
                    <a:lumMod val="85000"/>
                    <a:lumOff val="15000"/>
                  </a:schemeClr>
                </a:solidFill>
                <a:cs typeface="+mn-ea"/>
                <a:sym typeface="+mn-lt"/>
              </a:rPr>
              <a:t>IMP</a:t>
            </a:r>
            <a:r>
              <a:rPr lang="zh-CN" altLang="en-US" sz="1200" dirty="0">
                <a:solidFill>
                  <a:schemeClr val="tx1">
                    <a:lumMod val="85000"/>
                    <a:lumOff val="15000"/>
                  </a:schemeClr>
                </a:solidFill>
                <a:cs typeface="+mn-ea"/>
                <a:sym typeface="+mn-lt"/>
              </a:rPr>
              <a:t>等主要位于细胞周质中，</a:t>
            </a:r>
            <a:r>
              <a:rPr lang="en-US" altLang="zh-CN" sz="1200" dirty="0">
                <a:solidFill>
                  <a:schemeClr val="tx1">
                    <a:lumMod val="85000"/>
                    <a:lumOff val="15000"/>
                  </a:schemeClr>
                </a:solidFill>
                <a:cs typeface="+mn-ea"/>
                <a:sym typeface="+mn-lt"/>
              </a:rPr>
              <a:t>NDM</a:t>
            </a:r>
            <a:r>
              <a:rPr lang="zh-CN" altLang="en-US" sz="1200" dirty="0">
                <a:solidFill>
                  <a:schemeClr val="tx1">
                    <a:lumMod val="85000"/>
                    <a:lumOff val="15000"/>
                  </a:schemeClr>
                </a:solidFill>
                <a:cs typeface="+mn-ea"/>
                <a:sym typeface="+mn-lt"/>
              </a:rPr>
              <a:t>则以脂蛋白形式锚定在细菌的外膜内小叶</a:t>
            </a:r>
            <a:r>
              <a:rPr lang="en-US" altLang="zh-CN" sz="1200" baseline="30000" dirty="0">
                <a:solidFill>
                  <a:schemeClr val="tx1">
                    <a:lumMod val="85000"/>
                    <a:lumOff val="15000"/>
                  </a:schemeClr>
                </a:solidFill>
                <a:cs typeface="+mn-ea"/>
                <a:sym typeface="+mn-lt"/>
              </a:rPr>
              <a:t>2,3</a:t>
            </a:r>
            <a:endParaRPr lang="zh-CN" altLang="en-US" sz="1200" baseline="30000" dirty="0">
              <a:solidFill>
                <a:schemeClr val="tx1">
                  <a:lumMod val="85000"/>
                  <a:lumOff val="15000"/>
                </a:schemeClr>
              </a:solidFill>
              <a:cs typeface="+mn-ea"/>
              <a:sym typeface="+mn-lt"/>
            </a:endParaRPr>
          </a:p>
        </p:txBody>
      </p:sp>
      <p:sp>
        <p:nvSpPr>
          <p:cNvPr id="14" name="文本框 13">
            <a:extLst>
              <a:ext uri="{FF2B5EF4-FFF2-40B4-BE49-F238E27FC236}">
                <a16:creationId xmlns:a16="http://schemas.microsoft.com/office/drawing/2014/main" id="{3E0FBCFE-4589-4788-AFE6-E9E601624E34}"/>
              </a:ext>
            </a:extLst>
          </p:cNvPr>
          <p:cNvSpPr txBox="1"/>
          <p:nvPr/>
        </p:nvSpPr>
        <p:spPr>
          <a:xfrm>
            <a:off x="6862540" y="1945219"/>
            <a:ext cx="4510622" cy="4178452"/>
          </a:xfrm>
          <a:prstGeom prst="rect">
            <a:avLst/>
          </a:prstGeom>
          <a:noFill/>
        </p:spPr>
        <p:txBody>
          <a:bodyPr wrap="square">
            <a:spAutoFit/>
          </a:bodyPr>
          <a:lstStyle/>
          <a:p>
            <a:pPr>
              <a:lnSpc>
                <a:spcPct val="150000"/>
              </a:lnSpc>
              <a:spcAft>
                <a:spcPts val="600"/>
              </a:spcAft>
            </a:pPr>
            <a:r>
              <a:rPr lang="zh-CN" altLang="en-US" sz="1600" b="1" dirty="0">
                <a:solidFill>
                  <a:schemeClr val="tx1">
                    <a:lumMod val="85000"/>
                    <a:lumOff val="15000"/>
                  </a:schemeClr>
                </a:solidFill>
                <a:cs typeface="+mn-ea"/>
                <a:sym typeface="+mn-lt"/>
              </a:rPr>
              <a:t>多药物联合方案中</a:t>
            </a:r>
            <a:r>
              <a:rPr lang="zh-CN" altLang="en-US" sz="1600" dirty="0">
                <a:solidFill>
                  <a:schemeClr val="tx1">
                    <a:lumMod val="85000"/>
                    <a:lumOff val="15000"/>
                  </a:schemeClr>
                </a:solidFill>
                <a:cs typeface="+mn-ea"/>
                <a:sym typeface="+mn-lt"/>
              </a:rPr>
              <a:t>：</a:t>
            </a:r>
            <a:br>
              <a:rPr lang="en-US" altLang="zh-CN" sz="1600" b="1" i="0" dirty="0">
                <a:solidFill>
                  <a:schemeClr val="tx1">
                    <a:lumMod val="85000"/>
                    <a:lumOff val="15000"/>
                  </a:schemeClr>
                </a:solidFill>
                <a:effectLst/>
                <a:cs typeface="+mn-ea"/>
                <a:sym typeface="+mn-lt"/>
              </a:rPr>
            </a:br>
            <a:r>
              <a:rPr lang="en-US" altLang="zh-CN" sz="1600" b="1" i="0" dirty="0">
                <a:solidFill>
                  <a:schemeClr val="tx1">
                    <a:lumMod val="85000"/>
                    <a:lumOff val="15000"/>
                  </a:schemeClr>
                </a:solidFill>
                <a:effectLst/>
                <a:cs typeface="+mn-ea"/>
                <a:sym typeface="+mn-lt"/>
              </a:rPr>
              <a:t>     </a:t>
            </a:r>
            <a:r>
              <a:rPr lang="zh-CN" altLang="en-US" sz="1400" b="1" i="0" dirty="0">
                <a:solidFill>
                  <a:schemeClr val="accent1">
                    <a:lumMod val="75000"/>
                  </a:schemeClr>
                </a:solidFill>
                <a:effectLst/>
                <a:cs typeface="+mn-ea"/>
                <a:sym typeface="+mn-lt"/>
              </a:rPr>
              <a:t>其他</a:t>
            </a:r>
            <a:r>
              <a:rPr lang="en-US" altLang="zh-CN" sz="1400" b="1" i="0" dirty="0">
                <a:solidFill>
                  <a:schemeClr val="accent1">
                    <a:lumMod val="75000"/>
                  </a:schemeClr>
                </a:solidFill>
                <a:effectLst/>
                <a:cs typeface="+mn-ea"/>
                <a:sym typeface="+mn-lt"/>
              </a:rPr>
              <a:t>β</a:t>
            </a:r>
            <a:r>
              <a:rPr lang="zh-CN" altLang="en-US" sz="1400" b="1" i="0" dirty="0">
                <a:solidFill>
                  <a:schemeClr val="accent1">
                    <a:lumMod val="75000"/>
                  </a:schemeClr>
                </a:solidFill>
                <a:effectLst/>
                <a:cs typeface="+mn-ea"/>
                <a:sym typeface="+mn-lt"/>
              </a:rPr>
              <a:t>内酰胺酶</a:t>
            </a:r>
            <a:r>
              <a:rPr lang="zh-CN" altLang="en-US" sz="1400" b="1" dirty="0">
                <a:solidFill>
                  <a:schemeClr val="accent1">
                    <a:lumMod val="75000"/>
                  </a:schemeClr>
                </a:solidFill>
                <a:cs typeface="+mn-ea"/>
                <a:sym typeface="+mn-lt"/>
              </a:rPr>
              <a:t>被</a:t>
            </a:r>
            <a:r>
              <a:rPr lang="en-US" altLang="zh-CN" sz="1400" b="1" dirty="0">
                <a:solidFill>
                  <a:schemeClr val="accent1">
                    <a:lumMod val="75000"/>
                  </a:schemeClr>
                </a:solidFill>
                <a:cs typeface="+mn-ea"/>
                <a:sym typeface="+mn-lt"/>
              </a:rPr>
              <a:t>MBL</a:t>
            </a:r>
            <a:r>
              <a:rPr lang="zh-CN" altLang="en-US" sz="1400" b="1" dirty="0">
                <a:solidFill>
                  <a:schemeClr val="accent1">
                    <a:lumMod val="75000"/>
                  </a:schemeClr>
                </a:solidFill>
                <a:cs typeface="+mn-ea"/>
                <a:sym typeface="+mn-lt"/>
              </a:rPr>
              <a:t>水解</a:t>
            </a:r>
            <a:br>
              <a:rPr lang="en-US" altLang="zh-CN" sz="1400" b="1" i="0" dirty="0">
                <a:solidFill>
                  <a:schemeClr val="tx1">
                    <a:lumMod val="85000"/>
                    <a:lumOff val="15000"/>
                  </a:schemeClr>
                </a:solidFill>
                <a:effectLst/>
                <a:cs typeface="+mn-ea"/>
                <a:sym typeface="+mn-lt"/>
              </a:rPr>
            </a:br>
            <a:r>
              <a:rPr lang="zh-CN" altLang="en-US" sz="1400" dirty="0">
                <a:solidFill>
                  <a:schemeClr val="tx1">
                    <a:lumMod val="85000"/>
                    <a:lumOff val="15000"/>
                  </a:schemeClr>
                </a:solidFill>
                <a:cs typeface="+mn-ea"/>
                <a:sym typeface="+mn-lt"/>
              </a:rPr>
              <a:t>他们</a:t>
            </a:r>
            <a:r>
              <a:rPr lang="zh-CN" altLang="en-US" sz="1400" b="0" i="0" dirty="0">
                <a:solidFill>
                  <a:schemeClr val="tx1">
                    <a:lumMod val="85000"/>
                    <a:lumOff val="15000"/>
                  </a:schemeClr>
                </a:solidFill>
                <a:effectLst/>
                <a:cs typeface="+mn-ea"/>
                <a:sym typeface="+mn-lt"/>
              </a:rPr>
              <a:t>被细菌细胞外膜及细胞</a:t>
            </a:r>
            <a:r>
              <a:rPr lang="zh-CN" altLang="en-US" sz="1400" dirty="0">
                <a:solidFill>
                  <a:schemeClr val="tx1">
                    <a:lumMod val="85000"/>
                    <a:lumOff val="15000"/>
                  </a:schemeClr>
                </a:solidFill>
                <a:cs typeface="+mn-ea"/>
                <a:sym typeface="+mn-lt"/>
              </a:rPr>
              <a:t>周</a:t>
            </a:r>
            <a:r>
              <a:rPr lang="zh-CN" altLang="en-US" sz="1400" b="0" i="0" dirty="0">
                <a:solidFill>
                  <a:schemeClr val="tx1">
                    <a:lumMod val="85000"/>
                    <a:lumOff val="15000"/>
                  </a:schemeClr>
                </a:solidFill>
                <a:effectLst/>
                <a:cs typeface="+mn-ea"/>
                <a:sym typeface="+mn-lt"/>
              </a:rPr>
              <a:t>质中的</a:t>
            </a:r>
            <a:r>
              <a:rPr lang="en-US" altLang="zh-CN" sz="1400" b="0" i="0" dirty="0">
                <a:solidFill>
                  <a:schemeClr val="tx1">
                    <a:lumMod val="85000"/>
                    <a:lumOff val="15000"/>
                  </a:schemeClr>
                </a:solidFill>
                <a:effectLst/>
                <a:cs typeface="+mn-ea"/>
                <a:sym typeface="+mn-lt"/>
              </a:rPr>
              <a:t>B</a:t>
            </a:r>
            <a:r>
              <a:rPr lang="zh-CN" altLang="en-US" sz="1400" b="0" i="0" dirty="0">
                <a:solidFill>
                  <a:schemeClr val="tx1">
                    <a:lumMod val="85000"/>
                    <a:lumOff val="15000"/>
                  </a:schemeClr>
                </a:solidFill>
                <a:effectLst/>
                <a:cs typeface="+mn-ea"/>
                <a:sym typeface="+mn-lt"/>
              </a:rPr>
              <a:t>类金属酶（</a:t>
            </a:r>
            <a:r>
              <a:rPr lang="en-US" altLang="zh-CN" sz="1400" dirty="0">
                <a:solidFill>
                  <a:schemeClr val="tx1">
                    <a:lumMod val="85000"/>
                    <a:lumOff val="15000"/>
                  </a:schemeClr>
                </a:solidFill>
                <a:cs typeface="+mn-ea"/>
                <a:sym typeface="+mn-lt"/>
              </a:rPr>
              <a:t>MBL</a:t>
            </a:r>
            <a:r>
              <a:rPr lang="zh-CN" altLang="en-US" sz="1400" b="0" i="0" dirty="0">
                <a:solidFill>
                  <a:schemeClr val="tx1">
                    <a:lumMod val="85000"/>
                    <a:lumOff val="15000"/>
                  </a:schemeClr>
                </a:solidFill>
                <a:effectLst/>
                <a:cs typeface="+mn-ea"/>
                <a:sym typeface="+mn-lt"/>
              </a:rPr>
              <a:t>）</a:t>
            </a:r>
            <a:r>
              <a:rPr lang="zh-CN" altLang="en-US" sz="1400" dirty="0">
                <a:solidFill>
                  <a:schemeClr val="tx1">
                    <a:lumMod val="85000"/>
                    <a:lumOff val="15000"/>
                  </a:schemeClr>
                </a:solidFill>
                <a:cs typeface="+mn-ea"/>
                <a:sym typeface="+mn-lt"/>
              </a:rPr>
              <a:t>水解</a:t>
            </a:r>
            <a:r>
              <a:rPr lang="en-US" altLang="zh-CN" sz="1400" baseline="30000" dirty="0">
                <a:solidFill>
                  <a:schemeClr val="tx1">
                    <a:lumMod val="85000"/>
                    <a:lumOff val="15000"/>
                  </a:schemeClr>
                </a:solidFill>
                <a:cs typeface="+mn-ea"/>
                <a:sym typeface="+mn-lt"/>
              </a:rPr>
              <a:t>2,4 </a:t>
            </a:r>
            <a:r>
              <a:rPr lang="zh-CN" altLang="en-US" sz="1400" dirty="0">
                <a:solidFill>
                  <a:schemeClr val="tx1">
                    <a:lumMod val="85000"/>
                    <a:lumOff val="15000"/>
                  </a:schemeClr>
                </a:solidFill>
                <a:cs typeface="+mn-ea"/>
                <a:sym typeface="+mn-lt"/>
              </a:rPr>
              <a:t>；而氨曲南对</a:t>
            </a:r>
            <a:r>
              <a:rPr lang="en-US" altLang="zh-CN" sz="1400" dirty="0">
                <a:solidFill>
                  <a:schemeClr val="tx1">
                    <a:lumMod val="85000"/>
                    <a:lumOff val="15000"/>
                  </a:schemeClr>
                </a:solidFill>
                <a:cs typeface="+mn-ea"/>
                <a:sym typeface="+mn-lt"/>
              </a:rPr>
              <a:t>MBL</a:t>
            </a:r>
            <a:r>
              <a:rPr lang="zh-CN" altLang="en-US" sz="1400" dirty="0">
                <a:solidFill>
                  <a:schemeClr val="tx1">
                    <a:lumMod val="85000"/>
                    <a:lumOff val="15000"/>
                  </a:schemeClr>
                </a:solidFill>
                <a:cs typeface="+mn-ea"/>
                <a:sym typeface="+mn-lt"/>
              </a:rPr>
              <a:t>稳定，即</a:t>
            </a:r>
            <a:r>
              <a:rPr lang="en-US" altLang="zh-CN" sz="1400" dirty="0">
                <a:solidFill>
                  <a:schemeClr val="tx1">
                    <a:lumMod val="85000"/>
                    <a:lumOff val="15000"/>
                  </a:schemeClr>
                </a:solidFill>
                <a:cs typeface="+mn-ea"/>
                <a:sym typeface="+mn-lt"/>
              </a:rPr>
              <a:t>MBL</a:t>
            </a:r>
            <a:r>
              <a:rPr lang="zh-CN" altLang="en-US" sz="1400" dirty="0">
                <a:solidFill>
                  <a:schemeClr val="tx1">
                    <a:lumMod val="85000"/>
                    <a:lumOff val="15000"/>
                  </a:schemeClr>
                </a:solidFill>
                <a:cs typeface="+mn-ea"/>
                <a:sym typeface="+mn-lt"/>
              </a:rPr>
              <a:t>不能水解氨曲南</a:t>
            </a:r>
            <a:r>
              <a:rPr lang="en-US" altLang="zh-CN" sz="1400" baseline="30000" dirty="0">
                <a:solidFill>
                  <a:schemeClr val="tx1">
                    <a:lumMod val="85000"/>
                    <a:lumOff val="15000"/>
                  </a:schemeClr>
                </a:solidFill>
                <a:cs typeface="+mn-ea"/>
                <a:sym typeface="+mn-lt"/>
              </a:rPr>
              <a:t>4</a:t>
            </a:r>
          </a:p>
          <a:p>
            <a:pPr>
              <a:lnSpc>
                <a:spcPct val="150000"/>
              </a:lnSpc>
              <a:spcAft>
                <a:spcPts val="600"/>
              </a:spcAft>
            </a:pPr>
            <a:r>
              <a:rPr lang="en-US" altLang="zh-CN" sz="1400" b="1" dirty="0">
                <a:solidFill>
                  <a:srgbClr val="E5A800"/>
                </a:solidFill>
                <a:cs typeface="+mn-ea"/>
                <a:sym typeface="+mn-lt"/>
              </a:rPr>
              <a:t>      </a:t>
            </a:r>
            <a:r>
              <a:rPr lang="zh-CN" altLang="en-US" sz="1400" b="1" dirty="0">
                <a:solidFill>
                  <a:schemeClr val="accent1">
                    <a:lumMod val="75000"/>
                  </a:schemeClr>
                </a:solidFill>
                <a:cs typeface="+mn-ea"/>
                <a:sym typeface="+mn-lt"/>
              </a:rPr>
              <a:t>阿维巴坦</a:t>
            </a:r>
            <a:r>
              <a:rPr lang="zh-CN" altLang="en-US" sz="1400" dirty="0">
                <a:solidFill>
                  <a:schemeClr val="tx1">
                    <a:lumMod val="85000"/>
                    <a:lumOff val="15000"/>
                  </a:schemeClr>
                </a:solidFill>
                <a:cs typeface="+mn-ea"/>
                <a:sym typeface="+mn-lt"/>
              </a:rPr>
              <a:t>可抑制</a:t>
            </a:r>
            <a:r>
              <a:rPr lang="en-US" altLang="zh-CN" sz="1400" dirty="0">
                <a:solidFill>
                  <a:schemeClr val="tx1">
                    <a:lumMod val="85000"/>
                    <a:lumOff val="15000"/>
                  </a:schemeClr>
                </a:solidFill>
                <a:cs typeface="+mn-ea"/>
                <a:sym typeface="+mn-lt"/>
              </a:rPr>
              <a:t>A</a:t>
            </a:r>
            <a:r>
              <a:rPr lang="zh-CN" altLang="en-US" sz="1400" dirty="0">
                <a:solidFill>
                  <a:schemeClr val="tx1">
                    <a:lumMod val="85000"/>
                    <a:lumOff val="15000"/>
                  </a:schemeClr>
                </a:solidFill>
                <a:cs typeface="+mn-ea"/>
                <a:sym typeface="+mn-lt"/>
              </a:rPr>
              <a:t>类（如</a:t>
            </a:r>
            <a:r>
              <a:rPr lang="en-US" altLang="zh-CN" sz="1400" dirty="0">
                <a:solidFill>
                  <a:schemeClr val="tx1">
                    <a:lumMod val="85000"/>
                    <a:lumOff val="15000"/>
                  </a:schemeClr>
                </a:solidFill>
                <a:cs typeface="+mn-ea"/>
                <a:sym typeface="+mn-lt"/>
              </a:rPr>
              <a:t>ESBL</a:t>
            </a:r>
            <a:r>
              <a:rPr lang="zh-CN" altLang="en-US" sz="1400" dirty="0">
                <a:solidFill>
                  <a:schemeClr val="tx1">
                    <a:lumMod val="85000"/>
                    <a:lumOff val="15000"/>
                  </a:schemeClr>
                </a:solidFill>
                <a:cs typeface="+mn-ea"/>
                <a:sym typeface="+mn-lt"/>
              </a:rPr>
              <a:t>、</a:t>
            </a:r>
            <a:r>
              <a:rPr lang="en-US" altLang="zh-CN" sz="1400" dirty="0">
                <a:solidFill>
                  <a:schemeClr val="tx1">
                    <a:lumMod val="85000"/>
                    <a:lumOff val="15000"/>
                  </a:schemeClr>
                </a:solidFill>
                <a:cs typeface="+mn-ea"/>
                <a:sym typeface="+mn-lt"/>
              </a:rPr>
              <a:t>KPC</a:t>
            </a:r>
            <a:r>
              <a:rPr lang="zh-CN" altLang="en-US" sz="1400" dirty="0">
                <a:solidFill>
                  <a:schemeClr val="tx1">
                    <a:lumMod val="85000"/>
                    <a:lumOff val="15000"/>
                  </a:schemeClr>
                </a:solidFill>
                <a:cs typeface="+mn-ea"/>
                <a:sym typeface="+mn-lt"/>
              </a:rPr>
              <a:t>等）、</a:t>
            </a:r>
            <a:r>
              <a:rPr lang="en-US" altLang="zh-CN" sz="1400" dirty="0">
                <a:solidFill>
                  <a:schemeClr val="tx1">
                    <a:lumMod val="85000"/>
                    <a:lumOff val="15000"/>
                  </a:schemeClr>
                </a:solidFill>
                <a:cs typeface="+mn-ea"/>
                <a:sym typeface="+mn-lt"/>
              </a:rPr>
              <a:t>C</a:t>
            </a:r>
            <a:r>
              <a:rPr lang="zh-CN" altLang="en-US" sz="1400" dirty="0">
                <a:solidFill>
                  <a:schemeClr val="tx1">
                    <a:lumMod val="85000"/>
                    <a:lumOff val="15000"/>
                  </a:schemeClr>
                </a:solidFill>
                <a:cs typeface="+mn-ea"/>
                <a:sym typeface="+mn-lt"/>
              </a:rPr>
              <a:t>类（</a:t>
            </a:r>
            <a:r>
              <a:rPr lang="en-US" altLang="zh-CN" sz="1400" dirty="0" err="1">
                <a:solidFill>
                  <a:schemeClr val="tx1">
                    <a:lumMod val="85000"/>
                    <a:lumOff val="15000"/>
                  </a:schemeClr>
                </a:solidFill>
                <a:cs typeface="+mn-ea"/>
                <a:sym typeface="+mn-lt"/>
              </a:rPr>
              <a:t>AmpC</a:t>
            </a:r>
            <a:r>
              <a:rPr lang="zh-CN" altLang="en-US" sz="1400" dirty="0">
                <a:solidFill>
                  <a:schemeClr val="tx1">
                    <a:lumMod val="85000"/>
                    <a:lumOff val="15000"/>
                  </a:schemeClr>
                </a:solidFill>
                <a:cs typeface="+mn-ea"/>
                <a:sym typeface="+mn-lt"/>
              </a:rPr>
              <a:t>）、</a:t>
            </a:r>
            <a:r>
              <a:rPr lang="en-US" altLang="zh-CN" sz="1400" dirty="0">
                <a:solidFill>
                  <a:schemeClr val="tx1">
                    <a:lumMod val="85000"/>
                    <a:lumOff val="15000"/>
                  </a:schemeClr>
                </a:solidFill>
                <a:cs typeface="+mn-ea"/>
                <a:sym typeface="+mn-lt"/>
              </a:rPr>
              <a:t>D</a:t>
            </a:r>
            <a:r>
              <a:rPr lang="zh-CN" altLang="en-US" sz="1400" dirty="0">
                <a:solidFill>
                  <a:schemeClr val="tx1">
                    <a:lumMod val="85000"/>
                    <a:lumOff val="15000"/>
                  </a:schemeClr>
                </a:solidFill>
                <a:cs typeface="+mn-ea"/>
                <a:sym typeface="+mn-lt"/>
              </a:rPr>
              <a:t>类（如</a:t>
            </a:r>
            <a:r>
              <a:rPr lang="en-US" altLang="zh-CN" sz="1400" dirty="0">
                <a:solidFill>
                  <a:schemeClr val="tx1">
                    <a:lumMod val="85000"/>
                    <a:lumOff val="15000"/>
                  </a:schemeClr>
                </a:solidFill>
                <a:cs typeface="+mn-ea"/>
                <a:sym typeface="+mn-lt"/>
              </a:rPr>
              <a:t>OXA-48</a:t>
            </a:r>
            <a:r>
              <a:rPr lang="zh-CN" altLang="en-US" sz="1400" dirty="0">
                <a:solidFill>
                  <a:schemeClr val="tx1">
                    <a:lumMod val="85000"/>
                    <a:lumOff val="15000"/>
                  </a:schemeClr>
                </a:solidFill>
                <a:cs typeface="+mn-ea"/>
                <a:sym typeface="+mn-lt"/>
              </a:rPr>
              <a:t>）的</a:t>
            </a:r>
            <a:r>
              <a:rPr lang="en-US" altLang="zh-CN" sz="1400" dirty="0">
                <a:solidFill>
                  <a:schemeClr val="tx1">
                    <a:lumMod val="85000"/>
                    <a:lumOff val="15000"/>
                  </a:schemeClr>
                </a:solidFill>
                <a:cs typeface="+mn-ea"/>
                <a:sym typeface="+mn-lt"/>
              </a:rPr>
              <a:t>β-</a:t>
            </a:r>
            <a:r>
              <a:rPr lang="zh-CN" altLang="en-US" sz="1400" dirty="0">
                <a:solidFill>
                  <a:schemeClr val="tx1">
                    <a:lumMod val="85000"/>
                    <a:lumOff val="15000"/>
                  </a:schemeClr>
                </a:solidFill>
                <a:cs typeface="+mn-ea"/>
                <a:sym typeface="+mn-lt"/>
              </a:rPr>
              <a:t>内酰胺酶，从而可</a:t>
            </a:r>
            <a:r>
              <a:rPr lang="zh-CN" altLang="en-US" sz="1400" b="1" dirty="0">
                <a:solidFill>
                  <a:schemeClr val="accent1">
                    <a:lumMod val="75000"/>
                  </a:schemeClr>
                </a:solidFill>
                <a:cs typeface="+mn-ea"/>
                <a:sym typeface="+mn-lt"/>
              </a:rPr>
              <a:t>保护氨曲南</a:t>
            </a:r>
            <a:r>
              <a:rPr lang="zh-CN" altLang="en-US" sz="1400" dirty="0">
                <a:solidFill>
                  <a:schemeClr val="tx1">
                    <a:lumMod val="85000"/>
                    <a:lumOff val="15000"/>
                  </a:schemeClr>
                </a:solidFill>
                <a:cs typeface="+mn-ea"/>
                <a:sym typeface="+mn-lt"/>
              </a:rPr>
              <a:t>在穿过细胞周质时，</a:t>
            </a:r>
            <a:r>
              <a:rPr lang="zh-CN" altLang="en-US" sz="1400" b="1" dirty="0">
                <a:solidFill>
                  <a:schemeClr val="accent1">
                    <a:lumMod val="75000"/>
                  </a:schemeClr>
                </a:solidFill>
                <a:cs typeface="+mn-ea"/>
                <a:sym typeface="+mn-lt"/>
              </a:rPr>
              <a:t>不被这些酶水解</a:t>
            </a:r>
            <a:r>
              <a:rPr lang="en-US" altLang="zh-CN" sz="1400" b="1" baseline="30000" dirty="0">
                <a:solidFill>
                  <a:schemeClr val="tx1">
                    <a:lumMod val="85000"/>
                    <a:lumOff val="15000"/>
                  </a:schemeClr>
                </a:solidFill>
                <a:cs typeface="+mn-ea"/>
                <a:sym typeface="+mn-lt"/>
              </a:rPr>
              <a:t>5</a:t>
            </a:r>
            <a:r>
              <a:rPr lang="zh-CN" altLang="en-US" sz="1400" dirty="0">
                <a:solidFill>
                  <a:schemeClr val="tx1">
                    <a:lumMod val="85000"/>
                    <a:lumOff val="15000"/>
                  </a:schemeClr>
                </a:solidFill>
                <a:cs typeface="+mn-ea"/>
                <a:sym typeface="+mn-lt"/>
              </a:rPr>
              <a:t>（产</a:t>
            </a:r>
            <a:r>
              <a:rPr lang="en-US" altLang="zh-CN" sz="1400" dirty="0">
                <a:solidFill>
                  <a:schemeClr val="tx1">
                    <a:lumMod val="85000"/>
                    <a:lumOff val="15000"/>
                  </a:schemeClr>
                </a:solidFill>
                <a:cs typeface="+mn-ea"/>
                <a:sym typeface="+mn-lt"/>
              </a:rPr>
              <a:t>MBL</a:t>
            </a:r>
            <a:r>
              <a:rPr lang="zh-CN" altLang="en-US" sz="1400" dirty="0">
                <a:solidFill>
                  <a:schemeClr val="tx1">
                    <a:lumMod val="85000"/>
                    <a:lumOff val="15000"/>
                  </a:schemeClr>
                </a:solidFill>
                <a:cs typeface="+mn-ea"/>
                <a:sym typeface="+mn-lt"/>
              </a:rPr>
              <a:t>的菌株大多数还共产</a:t>
            </a:r>
            <a:r>
              <a:rPr lang="en-US" altLang="zh-CN" sz="1400" dirty="0">
                <a:solidFill>
                  <a:schemeClr val="tx1">
                    <a:lumMod val="85000"/>
                    <a:lumOff val="15000"/>
                  </a:schemeClr>
                </a:solidFill>
                <a:cs typeface="+mn-ea"/>
                <a:sym typeface="+mn-lt"/>
              </a:rPr>
              <a:t>ESBL</a:t>
            </a:r>
            <a:r>
              <a:rPr lang="zh-CN" altLang="en-US" sz="1400" dirty="0">
                <a:solidFill>
                  <a:schemeClr val="tx1">
                    <a:lumMod val="85000"/>
                    <a:lumOff val="15000"/>
                  </a:schemeClr>
                </a:solidFill>
                <a:cs typeface="+mn-ea"/>
                <a:sym typeface="+mn-lt"/>
              </a:rPr>
              <a:t>、</a:t>
            </a:r>
            <a:r>
              <a:rPr lang="en-US" altLang="zh-CN" sz="1400" dirty="0">
                <a:solidFill>
                  <a:schemeClr val="tx1">
                    <a:lumMod val="85000"/>
                    <a:lumOff val="15000"/>
                  </a:schemeClr>
                </a:solidFill>
                <a:cs typeface="+mn-ea"/>
                <a:sym typeface="+mn-lt"/>
              </a:rPr>
              <a:t>C</a:t>
            </a:r>
            <a:r>
              <a:rPr lang="zh-CN" altLang="en-US" sz="1400" dirty="0">
                <a:solidFill>
                  <a:schemeClr val="tx1">
                    <a:lumMod val="85000"/>
                    <a:lumOff val="15000"/>
                  </a:schemeClr>
                </a:solidFill>
                <a:cs typeface="+mn-ea"/>
                <a:sym typeface="+mn-lt"/>
              </a:rPr>
              <a:t>类酶及其他</a:t>
            </a:r>
            <a:r>
              <a:rPr lang="en-US" altLang="zh-CN" sz="1400" dirty="0">
                <a:solidFill>
                  <a:schemeClr val="tx1">
                    <a:lumMod val="85000"/>
                    <a:lumOff val="15000"/>
                  </a:schemeClr>
                </a:solidFill>
                <a:cs typeface="+mn-ea"/>
                <a:sym typeface="+mn-lt"/>
              </a:rPr>
              <a:t>β-</a:t>
            </a:r>
            <a:r>
              <a:rPr lang="zh-CN" altLang="en-US" sz="1400" dirty="0">
                <a:solidFill>
                  <a:schemeClr val="tx1">
                    <a:lumMod val="85000"/>
                    <a:lumOff val="15000"/>
                  </a:schemeClr>
                </a:solidFill>
                <a:cs typeface="+mn-ea"/>
                <a:sym typeface="+mn-lt"/>
              </a:rPr>
              <a:t>内酰胺酶</a:t>
            </a:r>
            <a:r>
              <a:rPr lang="en-US" altLang="zh-CN" sz="1400" baseline="30000" dirty="0">
                <a:solidFill>
                  <a:schemeClr val="tx1">
                    <a:lumMod val="85000"/>
                    <a:lumOff val="15000"/>
                  </a:schemeClr>
                </a:solidFill>
                <a:cs typeface="+mn-ea"/>
                <a:sym typeface="+mn-lt"/>
              </a:rPr>
              <a:t>4.5</a:t>
            </a:r>
            <a:r>
              <a:rPr lang="zh-CN" altLang="en-US" sz="1400" dirty="0">
                <a:solidFill>
                  <a:schemeClr val="tx1">
                    <a:lumMod val="85000"/>
                    <a:lumOff val="15000"/>
                  </a:schemeClr>
                </a:solidFill>
                <a:cs typeface="+mn-ea"/>
                <a:sym typeface="+mn-lt"/>
              </a:rPr>
              <a:t>）</a:t>
            </a:r>
            <a:endParaRPr lang="en-US" altLang="zh-CN" sz="1400" dirty="0">
              <a:solidFill>
                <a:schemeClr val="tx1">
                  <a:lumMod val="85000"/>
                  <a:lumOff val="15000"/>
                </a:schemeClr>
              </a:solidFill>
              <a:cs typeface="+mn-ea"/>
              <a:sym typeface="+mn-lt"/>
            </a:endParaRPr>
          </a:p>
          <a:p>
            <a:pPr>
              <a:lnSpc>
                <a:spcPct val="150000"/>
              </a:lnSpc>
              <a:spcAft>
                <a:spcPts val="600"/>
              </a:spcAft>
            </a:pPr>
            <a:r>
              <a:rPr lang="zh-CN" altLang="en-US" sz="1400" b="1" dirty="0">
                <a:solidFill>
                  <a:srgbClr val="00C280"/>
                </a:solidFill>
                <a:cs typeface="+mn-ea"/>
                <a:sym typeface="+mn-lt"/>
              </a:rPr>
              <a:t>      </a:t>
            </a:r>
            <a:r>
              <a:rPr lang="zh-CN" altLang="en-US" sz="1400" b="1" dirty="0">
                <a:solidFill>
                  <a:schemeClr val="accent1">
                    <a:lumMod val="75000"/>
                  </a:schemeClr>
                </a:solidFill>
                <a:cs typeface="+mn-ea"/>
                <a:sym typeface="+mn-lt"/>
              </a:rPr>
              <a:t>氨曲南成功与细菌内膜上的</a:t>
            </a:r>
            <a:r>
              <a:rPr lang="en-US" altLang="zh-CN" sz="1400" b="1" dirty="0">
                <a:solidFill>
                  <a:schemeClr val="accent1">
                    <a:lumMod val="75000"/>
                  </a:schemeClr>
                </a:solidFill>
                <a:cs typeface="+mn-ea"/>
                <a:sym typeface="+mn-lt"/>
              </a:rPr>
              <a:t>PBP</a:t>
            </a:r>
            <a:r>
              <a:rPr lang="zh-CN" altLang="en-US" sz="1400" b="1" dirty="0">
                <a:solidFill>
                  <a:schemeClr val="accent1">
                    <a:lumMod val="75000"/>
                  </a:schemeClr>
                </a:solidFill>
                <a:cs typeface="+mn-ea"/>
                <a:sym typeface="+mn-lt"/>
              </a:rPr>
              <a:t>蛋白结合</a:t>
            </a:r>
            <a:r>
              <a:rPr lang="zh-CN" altLang="en-US" sz="1400" dirty="0">
                <a:solidFill>
                  <a:schemeClr val="tx1">
                    <a:lumMod val="85000"/>
                    <a:lumOff val="15000"/>
                  </a:schemeClr>
                </a:solidFill>
                <a:cs typeface="+mn-ea"/>
                <a:sym typeface="+mn-lt"/>
              </a:rPr>
              <a:t>，通过抑制细菌细胞壁肽聚糖合成，</a:t>
            </a:r>
            <a:r>
              <a:rPr lang="zh-CN" altLang="en-US" sz="1400" b="1" dirty="0">
                <a:solidFill>
                  <a:schemeClr val="accent1">
                    <a:lumMod val="75000"/>
                  </a:schemeClr>
                </a:solidFill>
                <a:cs typeface="+mn-ea"/>
                <a:sym typeface="+mn-lt"/>
              </a:rPr>
              <a:t>导致细菌裂解和死亡</a:t>
            </a:r>
            <a:r>
              <a:rPr lang="en-US" altLang="zh-CN" sz="1400" baseline="30000" dirty="0">
                <a:solidFill>
                  <a:schemeClr val="tx1">
                    <a:lumMod val="85000"/>
                    <a:lumOff val="15000"/>
                  </a:schemeClr>
                </a:solidFill>
                <a:cs typeface="+mn-ea"/>
                <a:sym typeface="+mn-lt"/>
              </a:rPr>
              <a:t>6</a:t>
            </a:r>
          </a:p>
        </p:txBody>
      </p:sp>
      <p:sp>
        <p:nvSpPr>
          <p:cNvPr id="15" name="文本框 14">
            <a:extLst>
              <a:ext uri="{FF2B5EF4-FFF2-40B4-BE49-F238E27FC236}">
                <a16:creationId xmlns:a16="http://schemas.microsoft.com/office/drawing/2014/main" id="{8D9EC5BB-3331-4763-9362-DA08B2FA43FD}"/>
              </a:ext>
            </a:extLst>
          </p:cNvPr>
          <p:cNvSpPr txBox="1"/>
          <p:nvPr/>
        </p:nvSpPr>
        <p:spPr>
          <a:xfrm>
            <a:off x="650702" y="6343723"/>
            <a:ext cx="11541297" cy="461665"/>
          </a:xfrm>
          <a:prstGeom prst="rect">
            <a:avLst/>
          </a:prstGeom>
          <a:noFill/>
        </p:spPr>
        <p:txBody>
          <a:bodyPr wrap="square" numCol="2" spcCol="0">
            <a:spAutoFit/>
          </a:bodyPr>
          <a:lstStyle/>
          <a:p>
            <a:pPr marL="180000" indent="-180000">
              <a:buFont typeface="+mj-lt"/>
              <a:buAutoNum type="arabicPeriod"/>
            </a:pPr>
            <a:r>
              <a:rPr lang="zh-CN" altLang="en-US" sz="800" dirty="0">
                <a:solidFill>
                  <a:schemeClr val="tx1">
                    <a:lumMod val="50000"/>
                    <a:lumOff val="50000"/>
                  </a:schemeClr>
                </a:solidFill>
                <a:cs typeface="+mn-ea"/>
                <a:sym typeface="+mn-lt"/>
              </a:rPr>
              <a:t>李子尧</a:t>
            </a:r>
            <a:r>
              <a:rPr lang="en-US" altLang="zh-CN" sz="800" dirty="0">
                <a:solidFill>
                  <a:schemeClr val="tx1">
                    <a:lumMod val="50000"/>
                    <a:lumOff val="50000"/>
                  </a:schemeClr>
                </a:solidFill>
                <a:cs typeface="+mn-ea"/>
                <a:sym typeface="+mn-lt"/>
              </a:rPr>
              <a:t>,</a:t>
            </a:r>
            <a:r>
              <a:rPr lang="zh-CN" altLang="en-US" sz="800" dirty="0">
                <a:solidFill>
                  <a:schemeClr val="tx1">
                    <a:lumMod val="50000"/>
                    <a:lumOff val="50000"/>
                  </a:schemeClr>
                </a:solidFill>
                <a:cs typeface="+mn-ea"/>
                <a:sym typeface="+mn-lt"/>
              </a:rPr>
              <a:t> 等</a:t>
            </a:r>
            <a:r>
              <a:rPr lang="en-US" altLang="zh-CN" sz="800" dirty="0">
                <a:solidFill>
                  <a:schemeClr val="tx1">
                    <a:lumMod val="50000"/>
                    <a:lumOff val="50000"/>
                  </a:schemeClr>
                </a:solidFill>
                <a:cs typeface="+mn-ea"/>
                <a:sym typeface="+mn-lt"/>
              </a:rPr>
              <a:t>. </a:t>
            </a:r>
            <a:r>
              <a:rPr lang="zh-CN" altLang="en-US" sz="800" dirty="0">
                <a:solidFill>
                  <a:schemeClr val="tx1">
                    <a:lumMod val="50000"/>
                    <a:lumOff val="50000"/>
                  </a:schemeClr>
                </a:solidFill>
                <a:cs typeface="+mn-ea"/>
                <a:sym typeface="+mn-lt"/>
              </a:rPr>
              <a:t>中国临床新医学</a:t>
            </a:r>
            <a:r>
              <a:rPr lang="en-US" altLang="zh-CN" sz="800" dirty="0">
                <a:solidFill>
                  <a:schemeClr val="tx1">
                    <a:lumMod val="50000"/>
                    <a:lumOff val="50000"/>
                  </a:schemeClr>
                </a:solidFill>
                <a:cs typeface="+mn-ea"/>
                <a:sym typeface="+mn-lt"/>
              </a:rPr>
              <a:t>,2021,14(3):256-261.</a:t>
            </a:r>
          </a:p>
          <a:p>
            <a:pPr marL="180000" indent="-180000">
              <a:buFont typeface="+mj-lt"/>
              <a:buAutoNum type="arabicPeriod"/>
            </a:pPr>
            <a:r>
              <a:rPr lang="en-US" altLang="zh-CN" sz="800" dirty="0" err="1">
                <a:solidFill>
                  <a:schemeClr val="tx1">
                    <a:lumMod val="50000"/>
                    <a:lumOff val="50000"/>
                  </a:schemeClr>
                </a:solidFill>
                <a:cs typeface="+mn-ea"/>
                <a:sym typeface="+mn-lt"/>
              </a:rPr>
              <a:t>Carolina,López,et</a:t>
            </a:r>
            <a:r>
              <a:rPr lang="en-US" altLang="zh-CN" sz="800" dirty="0">
                <a:solidFill>
                  <a:schemeClr val="tx1">
                    <a:lumMod val="50000"/>
                    <a:lumOff val="50000"/>
                  </a:schemeClr>
                </a:solidFill>
                <a:cs typeface="+mn-ea"/>
                <a:sym typeface="+mn-lt"/>
              </a:rPr>
              <a:t> </a:t>
            </a:r>
            <a:r>
              <a:rPr lang="en-US" altLang="zh-CN" sz="800" dirty="0" err="1">
                <a:solidFill>
                  <a:schemeClr val="tx1">
                    <a:lumMod val="50000"/>
                    <a:lumOff val="50000"/>
                  </a:schemeClr>
                </a:solidFill>
                <a:cs typeface="+mn-ea"/>
                <a:sym typeface="+mn-lt"/>
              </a:rPr>
              <a:t>al.Nature</a:t>
            </a:r>
            <a:r>
              <a:rPr lang="en-US" altLang="zh-CN" sz="800" dirty="0">
                <a:solidFill>
                  <a:schemeClr val="tx1">
                    <a:lumMod val="50000"/>
                    <a:lumOff val="50000"/>
                  </a:schemeClr>
                </a:solidFill>
                <a:cs typeface="+mn-ea"/>
                <a:sym typeface="+mn-lt"/>
              </a:rPr>
              <a:t> communications,2019,10(1):3617.</a:t>
            </a:r>
          </a:p>
          <a:p>
            <a:pPr marL="180000" indent="-180000">
              <a:buFont typeface="+mj-lt"/>
              <a:buAutoNum type="arabicPeriod"/>
            </a:pPr>
            <a:r>
              <a:rPr lang="en-US" altLang="zh-CN" sz="800" dirty="0">
                <a:solidFill>
                  <a:schemeClr val="tx1">
                    <a:lumMod val="50000"/>
                    <a:lumOff val="50000"/>
                  </a:schemeClr>
                </a:solidFill>
                <a:cs typeface="+mn-ea"/>
                <a:sym typeface="+mn-lt"/>
              </a:rPr>
              <a:t>Bahr G, et al. </a:t>
            </a:r>
            <a:r>
              <a:rPr lang="en-US" altLang="zh-CN" sz="800" dirty="0" err="1">
                <a:solidFill>
                  <a:schemeClr val="tx1">
                    <a:lumMod val="50000"/>
                    <a:lumOff val="50000"/>
                  </a:schemeClr>
                </a:solidFill>
                <a:cs typeface="+mn-ea"/>
                <a:sym typeface="+mn-lt"/>
              </a:rPr>
              <a:t>Antimicrob</a:t>
            </a:r>
            <a:r>
              <a:rPr lang="en-US" altLang="zh-CN" sz="800" dirty="0">
                <a:solidFill>
                  <a:schemeClr val="tx1">
                    <a:lumMod val="50000"/>
                    <a:lumOff val="50000"/>
                  </a:schemeClr>
                </a:solidFill>
                <a:cs typeface="+mn-ea"/>
                <a:sym typeface="+mn-lt"/>
              </a:rPr>
              <a:t> Agents </a:t>
            </a:r>
            <a:r>
              <a:rPr lang="en-US" altLang="zh-CN" sz="800" dirty="0" err="1">
                <a:solidFill>
                  <a:schemeClr val="tx1">
                    <a:lumMod val="50000"/>
                    <a:lumOff val="50000"/>
                  </a:schemeClr>
                </a:solidFill>
                <a:cs typeface="+mn-ea"/>
                <a:sym typeface="+mn-lt"/>
              </a:rPr>
              <a:t>Chemother</a:t>
            </a:r>
            <a:r>
              <a:rPr lang="en-US" altLang="zh-CN" sz="800" dirty="0">
                <a:solidFill>
                  <a:schemeClr val="tx1">
                    <a:lumMod val="50000"/>
                    <a:lumOff val="50000"/>
                  </a:schemeClr>
                </a:solidFill>
                <a:cs typeface="+mn-ea"/>
                <a:sym typeface="+mn-lt"/>
              </a:rPr>
              <a:t>. 2017 Dec 21;62(1):e01849-17. </a:t>
            </a:r>
          </a:p>
          <a:p>
            <a:pPr marL="180000" indent="-180000">
              <a:buFont typeface="+mj-lt"/>
              <a:buAutoNum type="arabicPeriod"/>
            </a:pPr>
            <a:r>
              <a:rPr lang="en-US" altLang="zh-CN" sz="800" dirty="0" err="1">
                <a:solidFill>
                  <a:schemeClr val="bg1">
                    <a:lumMod val="50000"/>
                  </a:schemeClr>
                </a:solidFill>
                <a:cs typeface="+mn-ea"/>
                <a:sym typeface="+mn-lt"/>
              </a:rPr>
              <a:t>Balaji,Veeraraghavan,et</a:t>
            </a:r>
            <a:r>
              <a:rPr lang="en-US" altLang="zh-CN" sz="800" dirty="0">
                <a:solidFill>
                  <a:schemeClr val="bg1">
                    <a:lumMod val="50000"/>
                  </a:schemeClr>
                </a:solidFill>
                <a:cs typeface="+mn-ea"/>
                <a:sym typeface="+mn-lt"/>
              </a:rPr>
              <a:t> al. Indian journal of medical microbiology,2021,39(3):286-288.</a:t>
            </a:r>
            <a:endParaRPr lang="en-US" altLang="zh-CN" sz="800" dirty="0">
              <a:solidFill>
                <a:schemeClr val="tx1">
                  <a:lumMod val="50000"/>
                  <a:lumOff val="50000"/>
                </a:schemeClr>
              </a:solidFill>
              <a:cs typeface="+mn-ea"/>
              <a:sym typeface="+mn-lt"/>
            </a:endParaRPr>
          </a:p>
          <a:p>
            <a:pPr marL="180000" indent="-180000">
              <a:buFont typeface="+mj-lt"/>
              <a:buAutoNum type="arabicPeriod"/>
            </a:pPr>
            <a:r>
              <a:rPr lang="en-US" altLang="zh-CN" sz="800" dirty="0">
                <a:solidFill>
                  <a:schemeClr val="bg1">
                    <a:lumMod val="50000"/>
                  </a:schemeClr>
                </a:solidFill>
                <a:cs typeface="+mn-ea"/>
                <a:sym typeface="+mn-lt"/>
              </a:rPr>
              <a:t>Mauri C, et al. Antibiotics (Basel). 2021 Aug 20;10(9):1012.</a:t>
            </a:r>
          </a:p>
          <a:p>
            <a:pPr marL="180000" indent="-180000">
              <a:buFont typeface="+mj-lt"/>
              <a:buAutoNum type="arabicPeriod"/>
            </a:pPr>
            <a:r>
              <a:rPr lang="zh-CN" altLang="en-US" sz="800" dirty="0">
                <a:solidFill>
                  <a:schemeClr val="bg1">
                    <a:lumMod val="50000"/>
                  </a:schemeClr>
                </a:solidFill>
                <a:cs typeface="+mn-ea"/>
                <a:sym typeface="+mn-lt"/>
              </a:rPr>
              <a:t>注射用氨曲南阿维巴坦钠说明书</a:t>
            </a:r>
            <a:r>
              <a:rPr lang="en-US" altLang="zh-CN" sz="800" dirty="0">
                <a:solidFill>
                  <a:schemeClr val="bg1">
                    <a:lumMod val="50000"/>
                  </a:schemeClr>
                </a:solidFill>
                <a:cs typeface="+mn-ea"/>
                <a:sym typeface="+mn-lt"/>
              </a:rPr>
              <a:t>.</a:t>
            </a:r>
            <a:r>
              <a:rPr lang="zh-CN" altLang="en-US" sz="800" dirty="0">
                <a:solidFill>
                  <a:schemeClr val="tx1">
                    <a:lumMod val="50000"/>
                    <a:lumOff val="50000"/>
                  </a:schemeClr>
                </a:solidFill>
                <a:cs typeface="+mn-ea"/>
                <a:sym typeface="+mn-lt"/>
              </a:rPr>
              <a:t>核准日期：</a:t>
            </a:r>
            <a:r>
              <a:rPr lang="en-US" altLang="zh-CN" sz="800" dirty="0">
                <a:solidFill>
                  <a:schemeClr val="tx1">
                    <a:lumMod val="50000"/>
                    <a:lumOff val="50000"/>
                  </a:schemeClr>
                </a:solidFill>
                <a:cs typeface="+mn-ea"/>
                <a:sym typeface="+mn-lt"/>
              </a:rPr>
              <a:t>2025</a:t>
            </a:r>
            <a:r>
              <a:rPr lang="zh-CN" altLang="en-US" sz="800" dirty="0">
                <a:solidFill>
                  <a:schemeClr val="tx1">
                    <a:lumMod val="50000"/>
                    <a:lumOff val="50000"/>
                  </a:schemeClr>
                </a:solidFill>
                <a:cs typeface="+mn-ea"/>
                <a:sym typeface="+mn-lt"/>
              </a:rPr>
              <a:t>年</a:t>
            </a:r>
            <a:r>
              <a:rPr lang="en-US" altLang="zh-CN" sz="800" dirty="0">
                <a:solidFill>
                  <a:schemeClr val="tx1">
                    <a:lumMod val="50000"/>
                    <a:lumOff val="50000"/>
                  </a:schemeClr>
                </a:solidFill>
                <a:cs typeface="+mn-ea"/>
                <a:sym typeface="+mn-lt"/>
              </a:rPr>
              <a:t>06</a:t>
            </a:r>
            <a:r>
              <a:rPr lang="zh-CN" altLang="en-US" sz="800" dirty="0">
                <a:solidFill>
                  <a:schemeClr val="tx1">
                    <a:lumMod val="50000"/>
                    <a:lumOff val="50000"/>
                  </a:schemeClr>
                </a:solidFill>
                <a:cs typeface="+mn-ea"/>
                <a:sym typeface="+mn-lt"/>
              </a:rPr>
              <a:t>月</a:t>
            </a:r>
            <a:r>
              <a:rPr lang="en-US" altLang="zh-CN" sz="800" dirty="0">
                <a:solidFill>
                  <a:schemeClr val="tx1">
                    <a:lumMod val="50000"/>
                    <a:lumOff val="50000"/>
                  </a:schemeClr>
                </a:solidFill>
                <a:cs typeface="+mn-ea"/>
                <a:sym typeface="+mn-lt"/>
              </a:rPr>
              <a:t>24</a:t>
            </a:r>
            <a:r>
              <a:rPr lang="zh-CN" altLang="en-US" sz="800" dirty="0">
                <a:solidFill>
                  <a:schemeClr val="tx1">
                    <a:lumMod val="50000"/>
                    <a:lumOff val="50000"/>
                  </a:schemeClr>
                </a:solidFill>
                <a:cs typeface="+mn-ea"/>
                <a:sym typeface="+mn-lt"/>
              </a:rPr>
              <a:t>日</a:t>
            </a:r>
            <a:r>
              <a:rPr lang="en-US" altLang="zh-CN" sz="800" dirty="0">
                <a:solidFill>
                  <a:schemeClr val="tx1">
                    <a:lumMod val="50000"/>
                    <a:lumOff val="50000"/>
                  </a:schemeClr>
                </a:solidFill>
                <a:cs typeface="+mn-ea"/>
                <a:sym typeface="+mn-lt"/>
              </a:rPr>
              <a:t>.</a:t>
            </a:r>
            <a:endParaRPr lang="en-US" altLang="zh-CN" sz="800" dirty="0">
              <a:solidFill>
                <a:schemeClr val="bg1">
                  <a:lumMod val="50000"/>
                </a:schemeClr>
              </a:solidFill>
              <a:cs typeface="+mn-ea"/>
              <a:sym typeface="+mn-lt"/>
            </a:endParaRPr>
          </a:p>
        </p:txBody>
      </p:sp>
      <p:pic>
        <p:nvPicPr>
          <p:cNvPr id="3" name="图片 2">
            <a:extLst>
              <a:ext uri="{FF2B5EF4-FFF2-40B4-BE49-F238E27FC236}">
                <a16:creationId xmlns:a16="http://schemas.microsoft.com/office/drawing/2014/main" id="{716F83FF-D90B-D65E-E7C0-7152675F4791}"/>
              </a:ext>
            </a:extLst>
          </p:cNvPr>
          <p:cNvPicPr>
            <a:picLocks noChangeAspect="1"/>
          </p:cNvPicPr>
          <p:nvPr/>
        </p:nvPicPr>
        <p:blipFill>
          <a:blip r:embed="rId6"/>
          <a:stretch>
            <a:fillRect/>
          </a:stretch>
        </p:blipFill>
        <p:spPr>
          <a:xfrm>
            <a:off x="6924183" y="2451787"/>
            <a:ext cx="246575" cy="240043"/>
          </a:xfrm>
          <a:prstGeom prst="rect">
            <a:avLst/>
          </a:prstGeom>
        </p:spPr>
      </p:pic>
      <p:pic>
        <p:nvPicPr>
          <p:cNvPr id="8" name="图片 7">
            <a:extLst>
              <a:ext uri="{FF2B5EF4-FFF2-40B4-BE49-F238E27FC236}">
                <a16:creationId xmlns:a16="http://schemas.microsoft.com/office/drawing/2014/main" id="{257FAA79-0FBF-359F-F369-DC18AD4FBDC0}"/>
              </a:ext>
            </a:extLst>
          </p:cNvPr>
          <p:cNvPicPr>
            <a:picLocks noChangeAspect="1"/>
          </p:cNvPicPr>
          <p:nvPr/>
        </p:nvPicPr>
        <p:blipFill>
          <a:blip r:embed="rId7"/>
          <a:stretch>
            <a:fillRect/>
          </a:stretch>
        </p:blipFill>
        <p:spPr>
          <a:xfrm>
            <a:off x="6906450" y="3744550"/>
            <a:ext cx="242896" cy="234906"/>
          </a:xfrm>
          <a:prstGeom prst="rect">
            <a:avLst/>
          </a:prstGeom>
        </p:spPr>
      </p:pic>
      <p:pic>
        <p:nvPicPr>
          <p:cNvPr id="11" name="图片 10">
            <a:extLst>
              <a:ext uri="{FF2B5EF4-FFF2-40B4-BE49-F238E27FC236}">
                <a16:creationId xmlns:a16="http://schemas.microsoft.com/office/drawing/2014/main" id="{D028BA67-2124-93C8-55A5-557CFB2CE5C8}"/>
              </a:ext>
            </a:extLst>
          </p:cNvPr>
          <p:cNvPicPr>
            <a:picLocks noChangeAspect="1"/>
          </p:cNvPicPr>
          <p:nvPr/>
        </p:nvPicPr>
        <p:blipFill>
          <a:blip r:embed="rId8"/>
          <a:stretch>
            <a:fillRect/>
          </a:stretch>
        </p:blipFill>
        <p:spPr>
          <a:xfrm>
            <a:off x="6922550" y="5364621"/>
            <a:ext cx="248208" cy="240043"/>
          </a:xfrm>
          <a:prstGeom prst="rect">
            <a:avLst/>
          </a:prstGeom>
        </p:spPr>
      </p:pic>
      <p:pic>
        <p:nvPicPr>
          <p:cNvPr id="20" name="图片 19">
            <a:extLst>
              <a:ext uri="{FF2B5EF4-FFF2-40B4-BE49-F238E27FC236}">
                <a16:creationId xmlns:a16="http://schemas.microsoft.com/office/drawing/2014/main" id="{B85CA687-8EB6-D9E9-0442-A231393F3C4B}"/>
              </a:ext>
            </a:extLst>
          </p:cNvPr>
          <p:cNvPicPr>
            <a:picLocks noChangeAspect="1"/>
          </p:cNvPicPr>
          <p:nvPr/>
        </p:nvPicPr>
        <p:blipFill>
          <a:blip r:embed="rId9"/>
          <a:stretch>
            <a:fillRect/>
          </a:stretch>
        </p:blipFill>
        <p:spPr>
          <a:xfrm>
            <a:off x="493581" y="1945219"/>
            <a:ext cx="5974598" cy="4188315"/>
          </a:xfrm>
          <a:prstGeom prst="rect">
            <a:avLst/>
          </a:prstGeom>
        </p:spPr>
      </p:pic>
    </p:spTree>
    <p:extLst>
      <p:ext uri="{BB962C8B-B14F-4D97-AF65-F5344CB8AC3E}">
        <p14:creationId xmlns:p14="http://schemas.microsoft.com/office/powerpoint/2010/main" val="3850909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think-cell data - do not delete" hidden="1">
            <a:extLst>
              <a:ext uri="{FF2B5EF4-FFF2-40B4-BE49-F238E27FC236}">
                <a16:creationId xmlns:a16="http://schemas.microsoft.com/office/drawing/2014/main" id="{98E79EBD-7454-7E69-524D-07C224F3E889}"/>
              </a:ext>
            </a:extLst>
          </p:cNvPr>
          <p:cNvGraphicFramePr>
            <a:graphicFrameLocks noChangeAspect="1"/>
          </p:cNvGraphicFramePr>
          <p:nvPr>
            <p:custDataLst>
              <p:tags r:id="rId1"/>
            </p:custDataLst>
            <p:extLst>
              <p:ext uri="{D42A27DB-BD31-4B8C-83A1-F6EECF244321}">
                <p14:modId xmlns:p14="http://schemas.microsoft.com/office/powerpoint/2010/main" val="41295964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36" name="think-cell data - do not delete" hidden="1">
                        <a:extLst>
                          <a:ext uri="{FF2B5EF4-FFF2-40B4-BE49-F238E27FC236}">
                            <a16:creationId xmlns:a16="http://schemas.microsoft.com/office/drawing/2014/main" id="{98E79EBD-7454-7E69-524D-07C224F3E8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标题 3">
            <a:extLst>
              <a:ext uri="{FF2B5EF4-FFF2-40B4-BE49-F238E27FC236}">
                <a16:creationId xmlns:a16="http://schemas.microsoft.com/office/drawing/2014/main" id="{850B7AE8-33FC-0015-E3E3-988DADCA0B89}"/>
              </a:ext>
            </a:extLst>
          </p:cNvPr>
          <p:cNvSpPr txBox="1">
            <a:spLocks/>
          </p:cNvSpPr>
          <p:nvPr/>
        </p:nvSpPr>
        <p:spPr>
          <a:xfrm>
            <a:off x="439373" y="581586"/>
            <a:ext cx="9421633" cy="586955"/>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r>
              <a:rPr lang="en-US" altLang="zh-CN" dirty="0">
                <a:latin typeface="+mn-ea"/>
                <a:ea typeface="+mn-ea"/>
                <a:cs typeface="+mn-ea"/>
                <a:sym typeface="+mn-lt"/>
              </a:rPr>
              <a:t>ABCD</a:t>
            </a:r>
            <a:r>
              <a:rPr lang="zh-CN" altLang="en-US" dirty="0">
                <a:latin typeface="+mn-ea"/>
                <a:ea typeface="+mn-ea"/>
                <a:cs typeface="+mn-ea"/>
                <a:sym typeface="+mn-lt"/>
              </a:rPr>
              <a:t>全酶型覆盖：氨曲南</a:t>
            </a:r>
            <a:r>
              <a:rPr lang="en-US" altLang="zh-CN" dirty="0">
                <a:latin typeface="+mn-ea"/>
                <a:ea typeface="+mn-ea"/>
                <a:cs typeface="+mn-ea"/>
                <a:sym typeface="+mn-lt"/>
              </a:rPr>
              <a:t>-</a:t>
            </a:r>
            <a:r>
              <a:rPr lang="zh-CN" altLang="en-US" dirty="0">
                <a:latin typeface="+mn-ea"/>
                <a:ea typeface="+mn-ea"/>
                <a:cs typeface="+mn-ea"/>
                <a:sym typeface="+mn-lt"/>
              </a:rPr>
              <a:t>阿维巴坦具有广谱抑酶活性</a:t>
            </a:r>
          </a:p>
        </p:txBody>
      </p:sp>
      <p:sp>
        <p:nvSpPr>
          <p:cNvPr id="4" name="文本占位符 32">
            <a:extLst>
              <a:ext uri="{FF2B5EF4-FFF2-40B4-BE49-F238E27FC236}">
                <a16:creationId xmlns:a16="http://schemas.microsoft.com/office/drawing/2014/main" id="{83531C41-6754-425B-A109-AEC78CF908B7}"/>
              </a:ext>
            </a:extLst>
          </p:cNvPr>
          <p:cNvSpPr txBox="1">
            <a:spLocks/>
          </p:cNvSpPr>
          <p:nvPr/>
        </p:nvSpPr>
        <p:spPr>
          <a:xfrm>
            <a:off x="550636" y="5910717"/>
            <a:ext cx="9937750" cy="354013"/>
          </a:xfrm>
          <a:prstGeom prst="rect">
            <a:avLst/>
          </a:prstGeom>
        </p:spPr>
        <p:txBody>
          <a:bodyPr lIns="0" tIns="0" rIns="0" bIns="0" anchor="b" anchorCtr="0"/>
          <a:lstStyle>
            <a:lvl1pPr marL="0" indent="0" algn="l" defTabSz="914400" rtl="0" eaLnBrk="1" latinLnBrk="0" hangingPunct="1">
              <a:lnSpc>
                <a:spcPct val="100000"/>
              </a:lnSpc>
              <a:spcBef>
                <a:spcPts val="0"/>
              </a:spcBef>
              <a:buClrTx/>
              <a:buSzPct val="100000"/>
              <a:buFont typeface="Arial" panose="020B0604020202020204" pitchFamily="34" charset="0"/>
              <a:buNone/>
              <a:defRPr lang="en-US" sz="800" kern="1200">
                <a:solidFill>
                  <a:schemeClr val="bg1">
                    <a:lumMod val="50000"/>
                  </a:schemeClr>
                </a:solidFill>
                <a:latin typeface="+mn-lt"/>
                <a:ea typeface="+mn-ea"/>
                <a:cs typeface="+mn-cs"/>
              </a:defRPr>
            </a:lvl1pPr>
            <a:lvl2pPr marL="457200" indent="-169863"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indent="-108000">
              <a:buFont typeface="Arial" panose="020B0604020202020204" pitchFamily="34" charset="0"/>
              <a:buAutoNum type="arabicPeriod"/>
              <a:defRPr/>
            </a:pPr>
            <a:r>
              <a:rPr lang="en-GB" altLang="zh-CN" dirty="0">
                <a:solidFill>
                  <a:srgbClr val="000000">
                    <a:lumMod val="75000"/>
                    <a:lumOff val="25000"/>
                  </a:srgbClr>
                </a:solidFill>
                <a:cs typeface="+mn-ea"/>
                <a:sym typeface="+mn-lt"/>
              </a:rPr>
              <a:t>Shirley M. Drugs 2018;78:675–92</a:t>
            </a:r>
          </a:p>
          <a:p>
            <a:pPr marL="108000" indent="-108000">
              <a:buFont typeface="Arial" panose="020B0604020202020204" pitchFamily="34" charset="0"/>
              <a:buAutoNum type="arabicPeriod"/>
              <a:defRPr/>
            </a:pPr>
            <a:r>
              <a:rPr lang="en-GB" altLang="zh-CN" dirty="0">
                <a:solidFill>
                  <a:srgbClr val="000000">
                    <a:lumMod val="75000"/>
                    <a:lumOff val="25000"/>
                  </a:srgbClr>
                </a:solidFill>
                <a:cs typeface="+mn-ea"/>
                <a:sym typeface="+mn-lt"/>
              </a:rPr>
              <a:t>Liscio JL, et al. Int J </a:t>
            </a:r>
            <a:r>
              <a:rPr lang="en-GB" altLang="zh-CN" dirty="0" err="1">
                <a:solidFill>
                  <a:srgbClr val="000000">
                    <a:lumMod val="75000"/>
                    <a:lumOff val="25000"/>
                  </a:srgbClr>
                </a:solidFill>
                <a:cs typeface="+mn-ea"/>
                <a:sym typeface="+mn-lt"/>
              </a:rPr>
              <a:t>Antimicrob</a:t>
            </a:r>
            <a:r>
              <a:rPr lang="en-GB" altLang="zh-CN" dirty="0">
                <a:solidFill>
                  <a:srgbClr val="000000">
                    <a:lumMod val="75000"/>
                    <a:lumOff val="25000"/>
                  </a:srgbClr>
                </a:solidFill>
                <a:cs typeface="+mn-ea"/>
                <a:sym typeface="+mn-lt"/>
              </a:rPr>
              <a:t> Agents 2015;46:266–71</a:t>
            </a:r>
          </a:p>
          <a:p>
            <a:pPr marL="108000" indent="-108000">
              <a:buFont typeface="Arial" panose="020B0604020202020204" pitchFamily="34" charset="0"/>
              <a:buAutoNum type="arabicPeriod"/>
              <a:defRPr/>
            </a:pPr>
            <a:r>
              <a:rPr lang="en-GB" altLang="zh-CN" dirty="0">
                <a:solidFill>
                  <a:srgbClr val="000000">
                    <a:lumMod val="75000"/>
                    <a:lumOff val="25000"/>
                  </a:srgbClr>
                </a:solidFill>
                <a:cs typeface="+mn-ea"/>
                <a:sym typeface="+mn-lt"/>
              </a:rPr>
              <a:t>Bush K, Bradford PA. Nat Rev </a:t>
            </a:r>
            <a:r>
              <a:rPr lang="en-GB" altLang="zh-CN" dirty="0" err="1">
                <a:solidFill>
                  <a:srgbClr val="000000">
                    <a:lumMod val="75000"/>
                    <a:lumOff val="25000"/>
                  </a:srgbClr>
                </a:solidFill>
                <a:cs typeface="+mn-ea"/>
                <a:sym typeface="+mn-lt"/>
              </a:rPr>
              <a:t>Microbiol</a:t>
            </a:r>
            <a:r>
              <a:rPr lang="en-GB" altLang="zh-CN" dirty="0">
                <a:solidFill>
                  <a:srgbClr val="000000">
                    <a:lumMod val="75000"/>
                    <a:lumOff val="25000"/>
                  </a:srgbClr>
                </a:solidFill>
                <a:cs typeface="+mn-ea"/>
                <a:sym typeface="+mn-lt"/>
              </a:rPr>
              <a:t> 2019;17:295–306</a:t>
            </a:r>
          </a:p>
          <a:p>
            <a:pPr marL="108000" indent="-108000">
              <a:buFont typeface="Arial" panose="020B0604020202020204" pitchFamily="34" charset="0"/>
              <a:buAutoNum type="arabicPeriod"/>
              <a:defRPr/>
            </a:pPr>
            <a:r>
              <a:rPr lang="en-GB" altLang="zh-CN" dirty="0">
                <a:solidFill>
                  <a:srgbClr val="000000">
                    <a:lumMod val="75000"/>
                    <a:lumOff val="25000"/>
                  </a:srgbClr>
                </a:solidFill>
                <a:cs typeface="+mn-ea"/>
                <a:sym typeface="+mn-lt"/>
              </a:rPr>
              <a:t>Biedenbach DJ, et al. </a:t>
            </a:r>
            <a:r>
              <a:rPr lang="en-GB" altLang="zh-CN" dirty="0" err="1">
                <a:solidFill>
                  <a:srgbClr val="000000">
                    <a:lumMod val="75000"/>
                    <a:lumOff val="25000"/>
                  </a:srgbClr>
                </a:solidFill>
                <a:cs typeface="+mn-ea"/>
                <a:sym typeface="+mn-lt"/>
              </a:rPr>
              <a:t>Antimicrob</a:t>
            </a:r>
            <a:r>
              <a:rPr lang="en-GB" altLang="zh-CN" dirty="0">
                <a:solidFill>
                  <a:srgbClr val="000000">
                    <a:lumMod val="75000"/>
                    <a:lumOff val="25000"/>
                  </a:srgbClr>
                </a:solidFill>
                <a:cs typeface="+mn-ea"/>
                <a:sym typeface="+mn-lt"/>
              </a:rPr>
              <a:t> Agents </a:t>
            </a:r>
            <a:r>
              <a:rPr lang="en-GB" altLang="zh-CN" dirty="0" err="1">
                <a:solidFill>
                  <a:srgbClr val="000000">
                    <a:lumMod val="75000"/>
                    <a:lumOff val="25000"/>
                  </a:srgbClr>
                </a:solidFill>
                <a:cs typeface="+mn-ea"/>
                <a:sym typeface="+mn-lt"/>
              </a:rPr>
              <a:t>Chemother</a:t>
            </a:r>
            <a:r>
              <a:rPr lang="en-GB" altLang="zh-CN" dirty="0">
                <a:solidFill>
                  <a:srgbClr val="000000">
                    <a:lumMod val="75000"/>
                    <a:lumOff val="25000"/>
                  </a:srgbClr>
                </a:solidFill>
                <a:cs typeface="+mn-ea"/>
                <a:sym typeface="+mn-lt"/>
              </a:rPr>
              <a:t>. 2015;59:4239–48; </a:t>
            </a:r>
          </a:p>
        </p:txBody>
      </p:sp>
      <p:sp>
        <p:nvSpPr>
          <p:cNvPr id="5" name="Text Placeholder 3">
            <a:extLst>
              <a:ext uri="{FF2B5EF4-FFF2-40B4-BE49-F238E27FC236}">
                <a16:creationId xmlns:a16="http://schemas.microsoft.com/office/drawing/2014/main" id="{5AEF39CC-610F-A7E1-A6DB-AB4B07E3BAA8}"/>
              </a:ext>
            </a:extLst>
          </p:cNvPr>
          <p:cNvSpPr txBox="1">
            <a:spLocks/>
          </p:cNvSpPr>
          <p:nvPr/>
        </p:nvSpPr>
        <p:spPr>
          <a:xfrm>
            <a:off x="559027" y="5424614"/>
            <a:ext cx="10453715" cy="307777"/>
          </a:xfrm>
          <a:prstGeom prst="rect">
            <a:avLst/>
          </a:prstGeom>
        </p:spPr>
        <p:txBody>
          <a:bodyPr wrap="square" lIns="0" tIns="0" rIns="0" bIns="0" anchor="b">
            <a:spAutoFit/>
          </a:bodyP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69863"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GB" sz="1000" err="1">
                <a:solidFill>
                  <a:srgbClr val="FFFFFF">
                    <a:lumMod val="50000"/>
                  </a:srgbClr>
                </a:solidFill>
                <a:cs typeface="+mn-ea"/>
                <a:sym typeface="+mn-lt"/>
              </a:rPr>
              <a:t>AmpC</a:t>
            </a:r>
            <a:r>
              <a:rPr lang="en-GB" sz="1000">
                <a:solidFill>
                  <a:srgbClr val="FFFFFF">
                    <a:lumMod val="50000"/>
                  </a:srgbClr>
                </a:solidFill>
                <a:cs typeface="+mn-ea"/>
                <a:sym typeface="+mn-lt"/>
              </a:rPr>
              <a:t>, </a:t>
            </a:r>
            <a:r>
              <a:rPr lang="en-GB" sz="1000" err="1">
                <a:solidFill>
                  <a:srgbClr val="FFFFFF">
                    <a:lumMod val="50000"/>
                  </a:srgbClr>
                </a:solidFill>
                <a:cs typeface="+mn-ea"/>
                <a:sym typeface="+mn-lt"/>
              </a:rPr>
              <a:t>AmpC</a:t>
            </a:r>
            <a:r>
              <a:rPr lang="en-GB" sz="1000">
                <a:solidFill>
                  <a:srgbClr val="FFFFFF">
                    <a:lumMod val="50000"/>
                  </a:srgbClr>
                </a:solidFill>
                <a:cs typeface="+mn-ea"/>
                <a:sym typeface="+mn-lt"/>
              </a:rPr>
              <a:t> </a:t>
            </a:r>
            <a:r>
              <a:rPr lang="el-GR" sz="1000">
                <a:solidFill>
                  <a:srgbClr val="FFFFFF">
                    <a:lumMod val="50000"/>
                  </a:srgbClr>
                </a:solidFill>
                <a:cs typeface="+mn-ea"/>
                <a:sym typeface="+mn-lt"/>
              </a:rPr>
              <a:t>β</a:t>
            </a:r>
            <a:r>
              <a:rPr sz="1000">
                <a:solidFill>
                  <a:srgbClr val="FFFFFF">
                    <a:lumMod val="50000"/>
                  </a:srgbClr>
                </a:solidFill>
                <a:cs typeface="+mn-ea"/>
                <a:sym typeface="+mn-lt"/>
              </a:rPr>
              <a:t>-</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ATM/AVI, </a:t>
            </a:r>
            <a:r>
              <a:rPr lang="zh-CN" altLang="en-US" sz="1000">
                <a:solidFill>
                  <a:srgbClr val="FFFFFF">
                    <a:lumMod val="50000"/>
                  </a:srgbClr>
                </a:solidFill>
                <a:cs typeface="+mn-ea"/>
                <a:sym typeface="+mn-lt"/>
              </a:rPr>
              <a:t>氨曲南</a:t>
            </a:r>
            <a:r>
              <a:rPr altLang="zh-CN" sz="1000">
                <a:solidFill>
                  <a:srgbClr val="FFFFFF">
                    <a:lumMod val="50000"/>
                  </a:srgbClr>
                </a:solidFill>
                <a:cs typeface="+mn-ea"/>
                <a:sym typeface="+mn-lt"/>
              </a:rPr>
              <a:t>-</a:t>
            </a:r>
            <a:r>
              <a:rPr lang="zh-CN" altLang="en-US" sz="1000">
                <a:solidFill>
                  <a:srgbClr val="FFFFFF">
                    <a:lumMod val="50000"/>
                  </a:srgbClr>
                </a:solidFill>
                <a:cs typeface="+mn-ea"/>
                <a:sym typeface="+mn-lt"/>
              </a:rPr>
              <a:t>阿维巴坦</a:t>
            </a:r>
            <a:r>
              <a:rPr lang="en-GB" sz="1000">
                <a:solidFill>
                  <a:srgbClr val="FFFFFF">
                    <a:lumMod val="50000"/>
                  </a:srgbClr>
                </a:solidFill>
                <a:cs typeface="+mn-ea"/>
                <a:sym typeface="+mn-lt"/>
              </a:rPr>
              <a:t>, BLI, </a:t>
            </a:r>
            <a:r>
              <a:rPr altLang="zh-CN"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内酰胺酶抑制剂</a:t>
            </a:r>
            <a:r>
              <a:rPr lang="en-GB" sz="1000">
                <a:solidFill>
                  <a:srgbClr val="FFFFFF">
                    <a:lumMod val="50000"/>
                  </a:srgbClr>
                </a:solidFill>
                <a:cs typeface="+mn-ea"/>
                <a:sym typeface="+mn-lt"/>
              </a:rPr>
              <a:t>; CTX-M, </a:t>
            </a:r>
            <a:r>
              <a:rPr lang="zh-CN" altLang="en-US" sz="1000">
                <a:solidFill>
                  <a:srgbClr val="FFFFFF">
                    <a:lumMod val="50000"/>
                  </a:srgbClr>
                </a:solidFill>
                <a:cs typeface="+mn-ea"/>
                <a:sym typeface="+mn-lt"/>
              </a:rPr>
              <a:t>头孢噻肟酶</a:t>
            </a:r>
            <a:r>
              <a:rPr lang="en-GB" sz="1000">
                <a:solidFill>
                  <a:srgbClr val="FFFFFF">
                    <a:lumMod val="50000"/>
                  </a:srgbClr>
                </a:solidFill>
                <a:cs typeface="+mn-ea"/>
                <a:sym typeface="+mn-lt"/>
              </a:rPr>
              <a:t>; ESBL, </a:t>
            </a:r>
            <a:r>
              <a:rPr lang="zh-CN" altLang="en-US" sz="1000">
                <a:solidFill>
                  <a:srgbClr val="FFFFFF">
                    <a:lumMod val="50000"/>
                  </a:srgbClr>
                </a:solidFill>
                <a:cs typeface="+mn-ea"/>
                <a:sym typeface="+mn-lt"/>
              </a:rPr>
              <a:t>超广谱</a:t>
            </a:r>
            <a:r>
              <a:rPr altLang="zh-CN"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KPC, </a:t>
            </a:r>
            <a:r>
              <a:rPr lang="zh-CN" altLang="en-US" sz="1000">
                <a:solidFill>
                  <a:srgbClr val="FFFFFF">
                    <a:lumMod val="50000"/>
                  </a:srgbClr>
                </a:solidFill>
                <a:cs typeface="+mn-ea"/>
                <a:sym typeface="+mn-lt"/>
              </a:rPr>
              <a:t>肺炎克雷伯氏菌碳青霉烯酶</a:t>
            </a:r>
            <a:r>
              <a:rPr lang="en-GB" sz="1000">
                <a:solidFill>
                  <a:srgbClr val="FFFFFF">
                    <a:lumMod val="50000"/>
                  </a:srgbClr>
                </a:solidFill>
                <a:cs typeface="+mn-ea"/>
                <a:sym typeface="+mn-lt"/>
              </a:rPr>
              <a:t>; MBL,</a:t>
            </a:r>
            <a:r>
              <a:rPr lang="zh-CN" altLang="en-US" sz="1000">
                <a:solidFill>
                  <a:srgbClr val="FFFFFF">
                    <a:lumMod val="50000"/>
                  </a:srgbClr>
                </a:solidFill>
                <a:cs typeface="+mn-ea"/>
                <a:sym typeface="+mn-lt"/>
              </a:rPr>
              <a:t>金属</a:t>
            </a:r>
            <a:r>
              <a:rPr altLang="zh-CN"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NDM, </a:t>
            </a:r>
            <a:r>
              <a:rPr lang="zh-CN" altLang="en-US" sz="1000">
                <a:solidFill>
                  <a:srgbClr val="FFFFFF">
                    <a:lumMod val="50000"/>
                  </a:srgbClr>
                </a:solidFill>
                <a:cs typeface="+mn-ea"/>
                <a:sym typeface="+mn-lt"/>
              </a:rPr>
              <a:t>新德里金属内酰胺酶</a:t>
            </a:r>
            <a:r>
              <a:rPr lang="en-GB" sz="1000">
                <a:solidFill>
                  <a:srgbClr val="FFFFFF">
                    <a:lumMod val="50000"/>
                  </a:srgbClr>
                </a:solidFill>
                <a:cs typeface="+mn-ea"/>
                <a:sym typeface="+mn-lt"/>
              </a:rPr>
              <a:t>; SHV, </a:t>
            </a:r>
            <a:r>
              <a:rPr lang="zh-CN" altLang="en-US" sz="1000">
                <a:solidFill>
                  <a:srgbClr val="FFFFFF">
                    <a:lumMod val="50000"/>
                  </a:srgbClr>
                </a:solidFill>
                <a:cs typeface="+mn-ea"/>
                <a:sym typeface="+mn-lt"/>
              </a:rPr>
              <a:t>巯基变量</a:t>
            </a:r>
            <a:r>
              <a:rPr lang="el-GR" altLang="zh-CN" sz="1000">
                <a:solidFill>
                  <a:srgbClr val="FFFFFF">
                    <a:lumMod val="50000"/>
                  </a:srgbClr>
                </a:solidFill>
                <a:cs typeface="+mn-ea"/>
                <a:sym typeface="+mn-lt"/>
              </a:rPr>
              <a:t>β</a:t>
            </a:r>
            <a:r>
              <a:rPr altLang="zh-CN" sz="1000">
                <a:solidFill>
                  <a:srgbClr val="FFFFFF">
                    <a:lumMod val="50000"/>
                  </a:srgbClr>
                </a:solidFill>
                <a:cs typeface="+mn-ea"/>
                <a:sym typeface="+mn-lt"/>
              </a:rPr>
              <a:t>-</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TEM, TEM</a:t>
            </a:r>
            <a:r>
              <a:rPr lang="zh-CN" altLang="en-US" sz="1000">
                <a:solidFill>
                  <a:srgbClr val="FFFFFF">
                    <a:lumMod val="50000"/>
                  </a:srgbClr>
                </a:solidFill>
                <a:cs typeface="+mn-ea"/>
                <a:sym typeface="+mn-lt"/>
              </a:rPr>
              <a:t>型</a:t>
            </a:r>
            <a:r>
              <a:rPr lang="el-GR"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VIM, </a:t>
            </a:r>
            <a:r>
              <a:rPr lang="zh-CN" altLang="en-US" sz="1000">
                <a:solidFill>
                  <a:srgbClr val="FFFFFF">
                    <a:lumMod val="50000"/>
                  </a:srgbClr>
                </a:solidFill>
                <a:cs typeface="+mn-ea"/>
                <a:sym typeface="+mn-lt"/>
              </a:rPr>
              <a:t>维罗纳整合子编码的金属内酰胺酶</a:t>
            </a:r>
            <a:r>
              <a:rPr lang="en-GB" sz="1000">
                <a:solidFill>
                  <a:srgbClr val="FFFFFF">
                    <a:lumMod val="50000"/>
                  </a:srgbClr>
                </a:solidFill>
                <a:cs typeface="+mn-ea"/>
                <a:sym typeface="+mn-lt"/>
              </a:rPr>
              <a:t>.</a:t>
            </a:r>
          </a:p>
        </p:txBody>
      </p:sp>
      <p:sp>
        <p:nvSpPr>
          <p:cNvPr id="6" name="文本框 5">
            <a:extLst>
              <a:ext uri="{FF2B5EF4-FFF2-40B4-BE49-F238E27FC236}">
                <a16:creationId xmlns:a16="http://schemas.microsoft.com/office/drawing/2014/main" id="{0DCB2352-9D74-FFC3-A8A1-AB75001E9401}"/>
              </a:ext>
            </a:extLst>
          </p:cNvPr>
          <p:cNvSpPr txBox="1"/>
          <p:nvPr/>
        </p:nvSpPr>
        <p:spPr bwMode="gray">
          <a:xfrm>
            <a:off x="762659" y="1292055"/>
            <a:ext cx="6842844" cy="565476"/>
          </a:xfrm>
          <a:prstGeom prst="rect">
            <a:avLst/>
          </a:prstGeom>
          <a:noFill/>
        </p:spPr>
        <p:txBody>
          <a:bodyPr wrap="square" lIns="0" tIns="0" rIns="0" bIns="0">
            <a:spAutoFit/>
          </a:bodyPr>
          <a:lstStyle/>
          <a:p>
            <a:pPr marL="216000" indent="-216000">
              <a:lnSpc>
                <a:spcPct val="120000"/>
              </a:lnSpc>
              <a:buFont typeface="Arial" panose="020B0604020202020204" pitchFamily="34" charset="0"/>
              <a:buChar char="•"/>
              <a:defRPr/>
            </a:pPr>
            <a:r>
              <a:rPr lang="zh-CN" altLang="en-US" sz="1600" dirty="0">
                <a:solidFill>
                  <a:srgbClr val="000000"/>
                </a:solidFill>
                <a:cs typeface="+mn-ea"/>
                <a:sym typeface="+mn-lt"/>
              </a:rPr>
              <a:t>阿维巴坦具有广谱抑酶活性，能抑制</a:t>
            </a:r>
            <a:r>
              <a:rPr lang="en-US" altLang="zh-CN" sz="1600" dirty="0">
                <a:solidFill>
                  <a:srgbClr val="000000"/>
                </a:solidFill>
                <a:cs typeface="+mn-ea"/>
                <a:sym typeface="+mn-lt"/>
              </a:rPr>
              <a:t>A</a:t>
            </a:r>
            <a:r>
              <a:rPr lang="zh-CN" altLang="en-US" sz="1600" dirty="0">
                <a:solidFill>
                  <a:srgbClr val="000000"/>
                </a:solidFill>
                <a:cs typeface="+mn-ea"/>
                <a:sym typeface="+mn-lt"/>
              </a:rPr>
              <a:t>类、</a:t>
            </a:r>
            <a:r>
              <a:rPr lang="en-US" altLang="zh-CN" sz="1600" dirty="0">
                <a:solidFill>
                  <a:srgbClr val="000000"/>
                </a:solidFill>
                <a:cs typeface="+mn-ea"/>
                <a:sym typeface="+mn-lt"/>
              </a:rPr>
              <a:t>C</a:t>
            </a:r>
            <a:r>
              <a:rPr lang="zh-CN" altLang="en-US" sz="1600" dirty="0">
                <a:solidFill>
                  <a:srgbClr val="000000"/>
                </a:solidFill>
                <a:cs typeface="+mn-ea"/>
                <a:sym typeface="+mn-lt"/>
              </a:rPr>
              <a:t>类和某些</a:t>
            </a:r>
            <a:r>
              <a:rPr lang="en-US" altLang="zh-CN" sz="1600" dirty="0">
                <a:solidFill>
                  <a:srgbClr val="000000"/>
                </a:solidFill>
                <a:cs typeface="+mn-ea"/>
                <a:sym typeface="+mn-lt"/>
              </a:rPr>
              <a:t>D</a:t>
            </a:r>
            <a:r>
              <a:rPr lang="zh-CN" altLang="en-US" sz="1600" dirty="0">
                <a:solidFill>
                  <a:srgbClr val="000000"/>
                </a:solidFill>
                <a:cs typeface="+mn-ea"/>
                <a:sym typeface="+mn-lt"/>
              </a:rPr>
              <a:t>类</a:t>
            </a:r>
            <a:r>
              <a:rPr lang="en-US" altLang="zh-CN" sz="1600" dirty="0">
                <a:solidFill>
                  <a:srgbClr val="000000"/>
                </a:solidFill>
                <a:cs typeface="+mn-ea"/>
                <a:sym typeface="+mn-lt"/>
              </a:rPr>
              <a:t>β-</a:t>
            </a:r>
            <a:r>
              <a:rPr lang="zh-CN" altLang="en-US" sz="1600" dirty="0">
                <a:solidFill>
                  <a:srgbClr val="000000"/>
                </a:solidFill>
                <a:cs typeface="+mn-ea"/>
                <a:sym typeface="+mn-lt"/>
              </a:rPr>
              <a:t>内酰胺酶</a:t>
            </a:r>
            <a:endParaRPr lang="en-US" altLang="zh-CN" sz="1600" dirty="0">
              <a:solidFill>
                <a:srgbClr val="000000"/>
              </a:solidFill>
              <a:cs typeface="+mn-ea"/>
              <a:sym typeface="+mn-lt"/>
            </a:endParaRPr>
          </a:p>
          <a:p>
            <a:pPr marL="216000" indent="-216000">
              <a:lnSpc>
                <a:spcPct val="120000"/>
              </a:lnSpc>
              <a:buFont typeface="Arial" panose="020B0604020202020204" pitchFamily="34" charset="0"/>
              <a:buChar char="•"/>
              <a:defRPr/>
            </a:pPr>
            <a:r>
              <a:rPr lang="zh-CN" altLang="en-US" sz="1600" dirty="0">
                <a:solidFill>
                  <a:srgbClr val="000000"/>
                </a:solidFill>
                <a:cs typeface="+mn-ea"/>
                <a:sym typeface="+mn-lt"/>
              </a:rPr>
              <a:t>阿维巴坦联合氨曲南时，还能抑制</a:t>
            </a:r>
            <a:r>
              <a:rPr lang="en-US" altLang="zh-CN" sz="1600" dirty="0">
                <a:solidFill>
                  <a:srgbClr val="000000"/>
                </a:solidFill>
                <a:cs typeface="+mn-ea"/>
                <a:sym typeface="+mn-lt"/>
              </a:rPr>
              <a:t>B</a:t>
            </a:r>
            <a:r>
              <a:rPr lang="zh-CN" altLang="en-US" sz="1600" dirty="0">
                <a:solidFill>
                  <a:srgbClr val="000000"/>
                </a:solidFill>
                <a:cs typeface="+mn-ea"/>
                <a:sym typeface="+mn-lt"/>
              </a:rPr>
              <a:t>类酶</a:t>
            </a:r>
          </a:p>
        </p:txBody>
      </p:sp>
      <p:grpSp>
        <p:nvGrpSpPr>
          <p:cNvPr id="7" name="组合 6">
            <a:extLst>
              <a:ext uri="{FF2B5EF4-FFF2-40B4-BE49-F238E27FC236}">
                <a16:creationId xmlns:a16="http://schemas.microsoft.com/office/drawing/2014/main" id="{DEC221A1-8C5B-78AA-15A2-E11C1DBF2E25}"/>
              </a:ext>
            </a:extLst>
          </p:cNvPr>
          <p:cNvGrpSpPr/>
          <p:nvPr/>
        </p:nvGrpSpPr>
        <p:grpSpPr>
          <a:xfrm>
            <a:off x="818961" y="1895475"/>
            <a:ext cx="10554079" cy="3317251"/>
            <a:chOff x="418339" y="2317340"/>
            <a:chExt cx="11385041" cy="2923961"/>
          </a:xfrm>
        </p:grpSpPr>
        <p:cxnSp>
          <p:nvCxnSpPr>
            <p:cNvPr id="8" name="Straight Arrow Connector 45">
              <a:extLst>
                <a:ext uri="{FF2B5EF4-FFF2-40B4-BE49-F238E27FC236}">
                  <a16:creationId xmlns:a16="http://schemas.microsoft.com/office/drawing/2014/main" id="{EACD075E-8A9A-7995-8F19-000494AD1972}"/>
                </a:ext>
              </a:extLst>
            </p:cNvPr>
            <p:cNvCxnSpPr>
              <a:cxnSpLocks/>
              <a:stCxn id="29" idx="0"/>
            </p:cNvCxnSpPr>
            <p:nvPr/>
          </p:nvCxnSpPr>
          <p:spPr bwMode="gray">
            <a:xfrm flipV="1">
              <a:off x="10538669" y="4707409"/>
              <a:ext cx="0" cy="223673"/>
            </a:xfrm>
            <a:prstGeom prst="straightConnector1">
              <a:avLst/>
            </a:prstGeom>
            <a:noFill/>
            <a:ln w="25400" cap="rnd">
              <a:solidFill>
                <a:srgbClr val="405D86"/>
              </a:solidFill>
              <a:prstDash val="solid"/>
              <a:round/>
              <a:headEnd/>
              <a:tailEnd type="triangle"/>
            </a:ln>
            <a:effectLst/>
          </p:spPr>
        </p:cxnSp>
        <p:sp>
          <p:nvSpPr>
            <p:cNvPr id="9" name="Rectangle 40">
              <a:extLst>
                <a:ext uri="{FF2B5EF4-FFF2-40B4-BE49-F238E27FC236}">
                  <a16:creationId xmlns:a16="http://schemas.microsoft.com/office/drawing/2014/main" id="{3032CB04-D459-BFC4-8039-2D169501E55F}"/>
                </a:ext>
              </a:extLst>
            </p:cNvPr>
            <p:cNvSpPr/>
            <p:nvPr/>
          </p:nvSpPr>
          <p:spPr bwMode="gray">
            <a:xfrm>
              <a:off x="6519054" y="3576699"/>
              <a:ext cx="2503025" cy="1121482"/>
            </a:xfrm>
            <a:prstGeom prst="rect">
              <a:avLst/>
            </a:prstGeom>
            <a:solidFill>
              <a:srgbClr val="0000C9">
                <a:alpha val="5000"/>
              </a:srgbClr>
            </a:solidFill>
            <a:ln w="28575" cap="flat" cmpd="sng" algn="ctr">
              <a:solidFill>
                <a:srgbClr val="000D45"/>
              </a:solidFill>
              <a:prstDash val="sysDot"/>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en-GB" sz="1800" b="1" i="0" u="none" strike="noStrike" kern="0" cap="none" spc="0" normalizeH="0" baseline="0" noProof="0" dirty="0">
                <a:ln>
                  <a:noFill/>
                </a:ln>
                <a:solidFill>
                  <a:srgbClr val="0000C9"/>
                </a:solidFill>
                <a:effectLst/>
                <a:uLnTx/>
                <a:uFillTx/>
                <a:cs typeface="+mn-ea"/>
                <a:sym typeface="+mn-lt"/>
              </a:endParaRPr>
            </a:p>
          </p:txBody>
        </p:sp>
        <p:sp>
          <p:nvSpPr>
            <p:cNvPr id="10" name="Rectangle 37">
              <a:extLst>
                <a:ext uri="{FF2B5EF4-FFF2-40B4-BE49-F238E27FC236}">
                  <a16:creationId xmlns:a16="http://schemas.microsoft.com/office/drawing/2014/main" id="{66164DA6-F8AB-9383-5007-C1356FBD87E3}"/>
                </a:ext>
              </a:extLst>
            </p:cNvPr>
            <p:cNvSpPr/>
            <p:nvPr/>
          </p:nvSpPr>
          <p:spPr bwMode="gray">
            <a:xfrm>
              <a:off x="418339" y="3580836"/>
              <a:ext cx="5639561" cy="1616004"/>
            </a:xfrm>
            <a:prstGeom prst="rect">
              <a:avLst/>
            </a:prstGeom>
            <a:solidFill>
              <a:srgbClr val="0000C9">
                <a:alpha val="5000"/>
              </a:srgbClr>
            </a:solidFill>
            <a:ln w="28575" cap="flat" cmpd="sng" algn="ctr">
              <a:solidFill>
                <a:srgbClr val="000D45"/>
              </a:solidFill>
              <a:prstDash val="sysDot"/>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en-GB" sz="1800" b="1" i="0" u="none" strike="noStrike" kern="0" cap="none" spc="0" normalizeH="0" baseline="0" noProof="0" dirty="0">
                <a:ln>
                  <a:noFill/>
                </a:ln>
                <a:solidFill>
                  <a:srgbClr val="0000C9"/>
                </a:solidFill>
                <a:effectLst/>
                <a:uLnTx/>
                <a:uFillTx/>
                <a:cs typeface="+mn-ea"/>
                <a:sym typeface="+mn-lt"/>
              </a:endParaRPr>
            </a:p>
          </p:txBody>
        </p:sp>
        <p:sp>
          <p:nvSpPr>
            <p:cNvPr id="11" name="Rectangle 22">
              <a:extLst>
                <a:ext uri="{FF2B5EF4-FFF2-40B4-BE49-F238E27FC236}">
                  <a16:creationId xmlns:a16="http://schemas.microsoft.com/office/drawing/2014/main" id="{884A4ABF-AF3F-4123-F784-20FBF25EA5DB}"/>
                </a:ext>
              </a:extLst>
            </p:cNvPr>
            <p:cNvSpPr/>
            <p:nvPr/>
          </p:nvSpPr>
          <p:spPr bwMode="gray">
            <a:xfrm>
              <a:off x="9291868" y="2827020"/>
              <a:ext cx="2511512" cy="1871161"/>
            </a:xfrm>
            <a:prstGeom prst="rect">
              <a:avLst/>
            </a:prstGeom>
            <a:solidFill>
              <a:srgbClr val="0000C9">
                <a:alpha val="5000"/>
              </a:srgbClr>
            </a:solidFill>
            <a:ln w="28575" cap="flat" cmpd="sng" algn="ctr">
              <a:solidFill>
                <a:srgbClr val="000D45"/>
              </a:solidFill>
              <a:prstDash val="sysDot"/>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en-GB" sz="1800" b="1" i="0" u="none" strike="noStrike" kern="0" cap="none" spc="0" normalizeH="0" baseline="0" noProof="0" dirty="0">
                <a:ln>
                  <a:noFill/>
                </a:ln>
                <a:solidFill>
                  <a:srgbClr val="0000C9"/>
                </a:solidFill>
                <a:effectLst/>
                <a:uLnTx/>
                <a:uFillTx/>
                <a:cs typeface="+mn-ea"/>
                <a:sym typeface="+mn-lt"/>
              </a:endParaRPr>
            </a:p>
          </p:txBody>
        </p:sp>
        <p:cxnSp>
          <p:nvCxnSpPr>
            <p:cNvPr id="12" name="Straight Connector 2">
              <a:extLst>
                <a:ext uri="{FF2B5EF4-FFF2-40B4-BE49-F238E27FC236}">
                  <a16:creationId xmlns:a16="http://schemas.microsoft.com/office/drawing/2014/main" id="{520BA8AC-337E-6AD4-0D07-A84A6309672B}"/>
                </a:ext>
              </a:extLst>
            </p:cNvPr>
            <p:cNvCxnSpPr>
              <a:cxnSpLocks/>
            </p:cNvCxnSpPr>
            <p:nvPr/>
          </p:nvCxnSpPr>
          <p:spPr>
            <a:xfrm>
              <a:off x="4846671" y="3481888"/>
              <a:ext cx="0" cy="396000"/>
            </a:xfrm>
            <a:prstGeom prst="line">
              <a:avLst/>
            </a:prstGeom>
            <a:noFill/>
            <a:ln w="19050" cap="flat" cmpd="sng" algn="ctr">
              <a:solidFill>
                <a:srgbClr val="000000">
                  <a:lumMod val="50000"/>
                  <a:lumOff val="50000"/>
                </a:srgbClr>
              </a:solidFill>
              <a:prstDash val="solid"/>
            </a:ln>
            <a:effectLst/>
          </p:spPr>
        </p:cxnSp>
        <p:sp>
          <p:nvSpPr>
            <p:cNvPr id="13" name="Right Bracket 3">
              <a:extLst>
                <a:ext uri="{FF2B5EF4-FFF2-40B4-BE49-F238E27FC236}">
                  <a16:creationId xmlns:a16="http://schemas.microsoft.com/office/drawing/2014/main" id="{41819FCC-D6CC-11ED-3CB8-72278B5FD99A}"/>
                </a:ext>
              </a:extLst>
            </p:cNvPr>
            <p:cNvSpPr/>
            <p:nvPr/>
          </p:nvSpPr>
          <p:spPr>
            <a:xfrm rot="16200000">
              <a:off x="4802069" y="741261"/>
              <a:ext cx="226349" cy="5728673"/>
            </a:xfrm>
            <a:prstGeom prst="rightBracket">
              <a:avLst>
                <a:gd name="adj" fmla="val 0"/>
              </a:avLst>
            </a:prstGeom>
            <a:noFill/>
            <a:ln w="1905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mn-ea"/>
                <a:sym typeface="+mn-lt"/>
              </a:endParaRPr>
            </a:p>
          </p:txBody>
        </p:sp>
        <p:cxnSp>
          <p:nvCxnSpPr>
            <p:cNvPr id="14" name="Straight Connector 4">
              <a:extLst>
                <a:ext uri="{FF2B5EF4-FFF2-40B4-BE49-F238E27FC236}">
                  <a16:creationId xmlns:a16="http://schemas.microsoft.com/office/drawing/2014/main" id="{0EC5CB13-A44D-9E1C-644C-70953C7950E8}"/>
                </a:ext>
              </a:extLst>
            </p:cNvPr>
            <p:cNvCxnSpPr>
              <a:cxnSpLocks/>
            </p:cNvCxnSpPr>
            <p:nvPr/>
          </p:nvCxnSpPr>
          <p:spPr>
            <a:xfrm>
              <a:off x="10558887" y="3322774"/>
              <a:ext cx="0" cy="396000"/>
            </a:xfrm>
            <a:prstGeom prst="line">
              <a:avLst/>
            </a:prstGeom>
            <a:noFill/>
            <a:ln w="19050" cap="flat" cmpd="sng" algn="ctr">
              <a:solidFill>
                <a:srgbClr val="000000">
                  <a:lumMod val="50000"/>
                  <a:lumOff val="50000"/>
                </a:srgbClr>
              </a:solidFill>
              <a:prstDash val="solid"/>
            </a:ln>
            <a:effectLst/>
          </p:spPr>
        </p:cxnSp>
        <p:cxnSp>
          <p:nvCxnSpPr>
            <p:cNvPr id="15" name="Straight Connector 5">
              <a:extLst>
                <a:ext uri="{FF2B5EF4-FFF2-40B4-BE49-F238E27FC236}">
                  <a16:creationId xmlns:a16="http://schemas.microsoft.com/office/drawing/2014/main" id="{8B5D22AA-3B60-C44B-2B78-58FC2954D4FC}"/>
                </a:ext>
              </a:extLst>
            </p:cNvPr>
            <p:cNvCxnSpPr>
              <a:cxnSpLocks/>
            </p:cNvCxnSpPr>
            <p:nvPr/>
          </p:nvCxnSpPr>
          <p:spPr>
            <a:xfrm>
              <a:off x="3174287" y="3372564"/>
              <a:ext cx="0" cy="124378"/>
            </a:xfrm>
            <a:prstGeom prst="line">
              <a:avLst/>
            </a:prstGeom>
            <a:noFill/>
            <a:ln w="19050" cap="flat" cmpd="sng" algn="ctr">
              <a:solidFill>
                <a:srgbClr val="000000">
                  <a:lumMod val="50000"/>
                  <a:lumOff val="50000"/>
                </a:srgbClr>
              </a:solidFill>
              <a:prstDash val="solid"/>
            </a:ln>
            <a:effectLst/>
          </p:spPr>
        </p:cxnSp>
        <p:cxnSp>
          <p:nvCxnSpPr>
            <p:cNvPr id="16" name="Straight Connector 6">
              <a:extLst>
                <a:ext uri="{FF2B5EF4-FFF2-40B4-BE49-F238E27FC236}">
                  <a16:creationId xmlns:a16="http://schemas.microsoft.com/office/drawing/2014/main" id="{F7CBBBF5-86E3-8082-426B-EC5CCE9C8AC8}"/>
                </a:ext>
              </a:extLst>
            </p:cNvPr>
            <p:cNvCxnSpPr>
              <a:cxnSpLocks/>
            </p:cNvCxnSpPr>
            <p:nvPr/>
          </p:nvCxnSpPr>
          <p:spPr>
            <a:xfrm>
              <a:off x="6171531" y="2680402"/>
              <a:ext cx="0" cy="228969"/>
            </a:xfrm>
            <a:prstGeom prst="line">
              <a:avLst/>
            </a:prstGeom>
            <a:noFill/>
            <a:ln w="19050" cap="flat" cmpd="sng" algn="ctr">
              <a:solidFill>
                <a:srgbClr val="000000">
                  <a:lumMod val="50000"/>
                  <a:lumOff val="50000"/>
                </a:srgbClr>
              </a:solidFill>
              <a:prstDash val="solid"/>
            </a:ln>
            <a:effectLst/>
          </p:spPr>
        </p:cxnSp>
        <p:sp>
          <p:nvSpPr>
            <p:cNvPr id="17" name="Right Bracket 7">
              <a:extLst>
                <a:ext uri="{FF2B5EF4-FFF2-40B4-BE49-F238E27FC236}">
                  <a16:creationId xmlns:a16="http://schemas.microsoft.com/office/drawing/2014/main" id="{AEE1B539-AF75-141A-CAEA-9E5D1DA6B0B2}"/>
                </a:ext>
              </a:extLst>
            </p:cNvPr>
            <p:cNvSpPr/>
            <p:nvPr/>
          </p:nvSpPr>
          <p:spPr>
            <a:xfrm rot="16200000">
              <a:off x="7197946" y="-342710"/>
              <a:ext cx="117461" cy="6604420"/>
            </a:xfrm>
            <a:prstGeom prst="rightBracket">
              <a:avLst>
                <a:gd name="adj" fmla="val 0"/>
              </a:avLst>
            </a:prstGeom>
            <a:noFill/>
            <a:ln w="1905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mn-ea"/>
                <a:sym typeface="+mn-lt"/>
              </a:endParaRPr>
            </a:p>
          </p:txBody>
        </p:sp>
        <p:sp>
          <p:nvSpPr>
            <p:cNvPr id="18" name="Rectangle: Rounded Corners 8">
              <a:extLst>
                <a:ext uri="{FF2B5EF4-FFF2-40B4-BE49-F238E27FC236}">
                  <a16:creationId xmlns:a16="http://schemas.microsoft.com/office/drawing/2014/main" id="{505E0306-4B96-0271-3428-8971ECD716E6}"/>
                </a:ext>
              </a:extLst>
            </p:cNvPr>
            <p:cNvSpPr/>
            <p:nvPr/>
          </p:nvSpPr>
          <p:spPr>
            <a:xfrm>
              <a:off x="4903270" y="2317340"/>
              <a:ext cx="2569946" cy="455518"/>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cs typeface="+mn-ea"/>
                  <a:sym typeface="+mn-lt"/>
                </a:rPr>
                <a:t>β-</a:t>
              </a:r>
              <a:r>
                <a:rPr kumimoji="0" lang="zh-CN" altLang="en-US" sz="1800" b="1" i="0" u="none" strike="noStrike" kern="0" cap="none" spc="0" normalizeH="0" baseline="0" noProof="0" dirty="0">
                  <a:ln>
                    <a:noFill/>
                  </a:ln>
                  <a:solidFill>
                    <a:srgbClr val="FFFFFF"/>
                  </a:solidFill>
                  <a:effectLst/>
                  <a:uLnTx/>
                  <a:uFillTx/>
                  <a:cs typeface="+mn-ea"/>
                  <a:sym typeface="+mn-lt"/>
                </a:rPr>
                <a:t>内酰胺酶</a:t>
              </a:r>
              <a:r>
                <a:rPr kumimoji="0" lang="en-GB" sz="1800" b="1" i="0" u="none" strike="noStrike" kern="0" cap="none" spc="0" normalizeH="0" baseline="30000" noProof="0" dirty="0">
                  <a:ln>
                    <a:noFill/>
                  </a:ln>
                  <a:solidFill>
                    <a:srgbClr val="FFFFFF"/>
                  </a:solidFill>
                  <a:effectLst/>
                  <a:uLnTx/>
                  <a:uFillTx/>
                  <a:cs typeface="+mn-ea"/>
                  <a:sym typeface="+mn-lt"/>
                </a:rPr>
                <a:t>1-4</a:t>
              </a:r>
            </a:p>
          </p:txBody>
        </p:sp>
        <p:sp>
          <p:nvSpPr>
            <p:cNvPr id="19" name="Rectangle: Rounded Corners 9">
              <a:extLst>
                <a:ext uri="{FF2B5EF4-FFF2-40B4-BE49-F238E27FC236}">
                  <a16:creationId xmlns:a16="http://schemas.microsoft.com/office/drawing/2014/main" id="{05785B06-8993-DDEE-7813-D67C81A2CE79}"/>
                </a:ext>
              </a:extLst>
            </p:cNvPr>
            <p:cNvSpPr/>
            <p:nvPr/>
          </p:nvSpPr>
          <p:spPr>
            <a:xfrm>
              <a:off x="1902655" y="2972046"/>
              <a:ext cx="2378294" cy="418085"/>
            </a:xfrm>
            <a:prstGeom prst="roundRect">
              <a:avLst>
                <a:gd name="adj" fmla="val 0"/>
              </a:avLst>
            </a:prstGeom>
            <a:solidFill>
              <a:srgbClr val="000548"/>
            </a:solidFill>
            <a:ln w="25400" cap="flat" cmpd="sng" algn="ctr">
              <a:noFill/>
              <a:prstDash val="solid"/>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cs typeface="+mn-ea"/>
                  <a:sym typeface="+mn-lt"/>
                </a:rPr>
                <a:t>丝氨酸酶</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0" name="Rectangle: Rounded Corners 10">
              <a:extLst>
                <a:ext uri="{FF2B5EF4-FFF2-40B4-BE49-F238E27FC236}">
                  <a16:creationId xmlns:a16="http://schemas.microsoft.com/office/drawing/2014/main" id="{4FB96CBF-22B8-DF01-FC1B-111BBFA6E329}"/>
                </a:ext>
              </a:extLst>
            </p:cNvPr>
            <p:cNvSpPr/>
            <p:nvPr/>
          </p:nvSpPr>
          <p:spPr>
            <a:xfrm>
              <a:off x="9425965" y="2972046"/>
              <a:ext cx="2265121" cy="418085"/>
            </a:xfrm>
            <a:prstGeom prst="roundRect">
              <a:avLst>
                <a:gd name="adj" fmla="val 0"/>
              </a:avLst>
            </a:prstGeom>
            <a:solidFill>
              <a:srgbClr val="00C28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cs typeface="+mn-ea"/>
                  <a:sym typeface="+mn-lt"/>
                </a:rPr>
                <a:t>金属酶</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1" name="Rectangle: Rounded Corners 11">
              <a:extLst>
                <a:ext uri="{FF2B5EF4-FFF2-40B4-BE49-F238E27FC236}">
                  <a16:creationId xmlns:a16="http://schemas.microsoft.com/office/drawing/2014/main" id="{6BA36676-9DFE-2B57-38D6-19B3151E1F1B}"/>
                </a:ext>
              </a:extLst>
            </p:cNvPr>
            <p:cNvSpPr/>
            <p:nvPr/>
          </p:nvSpPr>
          <p:spPr>
            <a:xfrm>
              <a:off x="554504" y="3688301"/>
              <a:ext cx="2634391" cy="418085"/>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cs typeface="+mn-ea"/>
                  <a:sym typeface="+mn-lt"/>
                </a:rPr>
                <a:t>A</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p>
          </p:txBody>
        </p:sp>
        <p:sp>
          <p:nvSpPr>
            <p:cNvPr id="22" name="Rectangle: Rounded Corners 12">
              <a:extLst>
                <a:ext uri="{FF2B5EF4-FFF2-40B4-BE49-F238E27FC236}">
                  <a16:creationId xmlns:a16="http://schemas.microsoft.com/office/drawing/2014/main" id="{7AA9843A-7D93-32CF-8321-E0B2DC83D082}"/>
                </a:ext>
              </a:extLst>
            </p:cNvPr>
            <p:cNvSpPr/>
            <p:nvPr/>
          </p:nvSpPr>
          <p:spPr>
            <a:xfrm>
              <a:off x="3650049" y="3688301"/>
              <a:ext cx="2265120" cy="418085"/>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cs typeface="+mn-ea"/>
                  <a:sym typeface="+mn-lt"/>
                </a:rPr>
                <a:t>C</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3" name="Rectangle: Rounded Corners 14">
              <a:extLst>
                <a:ext uri="{FF2B5EF4-FFF2-40B4-BE49-F238E27FC236}">
                  <a16:creationId xmlns:a16="http://schemas.microsoft.com/office/drawing/2014/main" id="{90EBD5EE-C78A-0FC8-83DC-76D3BC550328}"/>
                </a:ext>
              </a:extLst>
            </p:cNvPr>
            <p:cNvSpPr/>
            <p:nvPr/>
          </p:nvSpPr>
          <p:spPr>
            <a:xfrm>
              <a:off x="554864" y="4653546"/>
              <a:ext cx="2633554" cy="420624"/>
            </a:xfrm>
            <a:prstGeom prst="roundRect">
              <a:avLst>
                <a:gd name="adj" fmla="val 0"/>
              </a:avLst>
            </a:prstGeom>
            <a:solidFill>
              <a:srgbClr val="375E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solidFill>
                  <a:effectLst/>
                  <a:uLnTx/>
                  <a:uFillTx/>
                  <a:cs typeface="+mn-ea"/>
                  <a:sym typeface="+mn-lt"/>
                </a:rPr>
                <a:t>KPC</a:t>
              </a:r>
            </a:p>
          </p:txBody>
        </p:sp>
        <p:sp>
          <p:nvSpPr>
            <p:cNvPr id="24" name="Rectangle: Rounded Corners 15">
              <a:extLst>
                <a:ext uri="{FF2B5EF4-FFF2-40B4-BE49-F238E27FC236}">
                  <a16:creationId xmlns:a16="http://schemas.microsoft.com/office/drawing/2014/main" id="{3AD2082A-8A2A-3516-2301-1AD0336F8A10}"/>
                </a:ext>
              </a:extLst>
            </p:cNvPr>
            <p:cNvSpPr/>
            <p:nvPr/>
          </p:nvSpPr>
          <p:spPr>
            <a:xfrm>
              <a:off x="3650409" y="4159187"/>
              <a:ext cx="2264400" cy="420624"/>
            </a:xfrm>
            <a:prstGeom prst="roundRect">
              <a:avLst>
                <a:gd name="adj" fmla="val 0"/>
              </a:avLst>
            </a:prstGeom>
            <a:solidFill>
              <a:srgbClr val="375E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solidFill>
                  <a:effectLst/>
                  <a:uLnTx/>
                  <a:uFillTx/>
                  <a:cs typeface="+mn-ea"/>
                  <a:sym typeface="+mn-lt"/>
                </a:rPr>
                <a:t>AmpC</a:t>
              </a:r>
            </a:p>
          </p:txBody>
        </p:sp>
        <p:sp>
          <p:nvSpPr>
            <p:cNvPr id="25" name="Rectangle: Rounded Corners 16">
              <a:extLst>
                <a:ext uri="{FF2B5EF4-FFF2-40B4-BE49-F238E27FC236}">
                  <a16:creationId xmlns:a16="http://schemas.microsoft.com/office/drawing/2014/main" id="{535BF912-FA0A-0E28-26B7-FDEBF62AFC58}"/>
                </a:ext>
              </a:extLst>
            </p:cNvPr>
            <p:cNvSpPr/>
            <p:nvPr/>
          </p:nvSpPr>
          <p:spPr>
            <a:xfrm>
              <a:off x="6647020" y="3688301"/>
              <a:ext cx="2265120" cy="420624"/>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cs typeface="+mn-ea"/>
                  <a:sym typeface="+mn-lt"/>
                </a:rPr>
                <a:t>D</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6" name="Rectangle: Rounded Corners 17">
              <a:extLst>
                <a:ext uri="{FF2B5EF4-FFF2-40B4-BE49-F238E27FC236}">
                  <a16:creationId xmlns:a16="http://schemas.microsoft.com/office/drawing/2014/main" id="{DF9B4A6B-4343-BE60-30E4-3F1B2A140629}"/>
                </a:ext>
              </a:extLst>
            </p:cNvPr>
            <p:cNvSpPr/>
            <p:nvPr/>
          </p:nvSpPr>
          <p:spPr>
            <a:xfrm>
              <a:off x="6647380" y="4159187"/>
              <a:ext cx="2264400" cy="420624"/>
            </a:xfrm>
            <a:prstGeom prst="roundRect">
              <a:avLst>
                <a:gd name="adj" fmla="val 0"/>
              </a:avLst>
            </a:prstGeom>
            <a:solidFill>
              <a:srgbClr val="375E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solidFill>
                  <a:effectLst/>
                  <a:uLnTx/>
                  <a:uFillTx/>
                  <a:cs typeface="+mn-ea"/>
                  <a:sym typeface="+mn-lt"/>
                </a:rPr>
                <a:t>OXA-48</a:t>
              </a:r>
            </a:p>
          </p:txBody>
        </p:sp>
        <p:sp>
          <p:nvSpPr>
            <p:cNvPr id="27" name="Rectangle: Rounded Corners 18">
              <a:extLst>
                <a:ext uri="{FF2B5EF4-FFF2-40B4-BE49-F238E27FC236}">
                  <a16:creationId xmlns:a16="http://schemas.microsoft.com/office/drawing/2014/main" id="{9C025495-A6C4-DF1B-87F1-EE03531FF0F2}"/>
                </a:ext>
              </a:extLst>
            </p:cNvPr>
            <p:cNvSpPr/>
            <p:nvPr/>
          </p:nvSpPr>
          <p:spPr>
            <a:xfrm>
              <a:off x="9426687" y="4159187"/>
              <a:ext cx="2264400" cy="420624"/>
            </a:xfrm>
            <a:prstGeom prst="roundRect">
              <a:avLst>
                <a:gd name="adj" fmla="val 0"/>
              </a:avLst>
            </a:prstGeom>
            <a:solidFill>
              <a:srgbClr val="0095FF">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000483"/>
                  </a:solidFill>
                  <a:effectLst/>
                  <a:uLnTx/>
                  <a:uFillTx/>
                  <a:cs typeface="+mn-ea"/>
                  <a:sym typeface="+mn-lt"/>
                </a:rPr>
                <a:t>IMP, NDM, VIM</a:t>
              </a:r>
            </a:p>
          </p:txBody>
        </p:sp>
        <p:sp>
          <p:nvSpPr>
            <p:cNvPr id="28" name="Rectangle: Rounded Corners 19">
              <a:extLst>
                <a:ext uri="{FF2B5EF4-FFF2-40B4-BE49-F238E27FC236}">
                  <a16:creationId xmlns:a16="http://schemas.microsoft.com/office/drawing/2014/main" id="{204670B9-292D-D7A4-7AC7-5AE2804DD484}"/>
                </a:ext>
              </a:extLst>
            </p:cNvPr>
            <p:cNvSpPr/>
            <p:nvPr/>
          </p:nvSpPr>
          <p:spPr>
            <a:xfrm>
              <a:off x="9426327" y="3688301"/>
              <a:ext cx="2265120" cy="420624"/>
            </a:xfrm>
            <a:prstGeom prst="roundRect">
              <a:avLst>
                <a:gd name="adj" fmla="val 0"/>
              </a:avLst>
            </a:prstGeom>
            <a:solidFill>
              <a:srgbClr val="00C28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1" i="0" u="none" strike="noStrike" kern="0" cap="none" spc="0" normalizeH="0" baseline="0" noProof="0" dirty="0">
                  <a:ln>
                    <a:noFill/>
                  </a:ln>
                  <a:solidFill>
                    <a:srgbClr val="FFFFFF"/>
                  </a:solidFill>
                  <a:effectLst/>
                  <a:uLnTx/>
                  <a:uFillTx/>
                  <a:cs typeface="+mn-ea"/>
                  <a:sym typeface="+mn-lt"/>
                </a:rPr>
                <a:t>B</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9" name="TextBox 21">
              <a:extLst>
                <a:ext uri="{FF2B5EF4-FFF2-40B4-BE49-F238E27FC236}">
                  <a16:creationId xmlns:a16="http://schemas.microsoft.com/office/drawing/2014/main" id="{B776CE89-D788-3DD4-9238-29559EBE19A5}"/>
                </a:ext>
              </a:extLst>
            </p:cNvPr>
            <p:cNvSpPr txBox="1"/>
            <p:nvPr/>
          </p:nvSpPr>
          <p:spPr bwMode="gray">
            <a:xfrm>
              <a:off x="9776669" y="4931081"/>
              <a:ext cx="1524000" cy="310220"/>
            </a:xfrm>
            <a:prstGeom prst="rect">
              <a:avLst/>
            </a:prstGeom>
            <a:solidFill>
              <a:srgbClr val="000C44"/>
            </a:solidFill>
            <a:effectLst>
              <a:outerShdw blurRad="63500" sx="101000" sy="101000" algn="ctr" rotWithShape="0">
                <a:prstClr val="black">
                  <a:alpha val="20000"/>
                </a:prstClr>
              </a:outerShdw>
            </a:effectLst>
          </p:spPr>
          <p:txBody>
            <a:bodyPr wrap="square" lIns="45720" tIns="45720" rIns="45720" bIns="45720" rtlCol="0" anchor="ctr" anchorCtr="0">
              <a:noAutofit/>
            </a:bodyPr>
            <a:lstStyle/>
            <a:p>
              <a:pPr marL="0" marR="0" lvl="0" indent="0" algn="ctr" defTabSz="914400" eaLnBrk="1" fontAlgn="auto" latinLnBrk="0" hangingPunct="1">
                <a:lnSpc>
                  <a:spcPct val="90000"/>
                </a:lnSpc>
                <a:spcBef>
                  <a:spcPts val="100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cs typeface="+mn-ea"/>
                  <a:sym typeface="+mn-lt"/>
                </a:rPr>
                <a:t>氨曲南</a:t>
              </a:r>
              <a:endParaRPr kumimoji="0" lang="en-GB" sz="1600" b="1" i="0" u="none" strike="noStrike" kern="0" cap="none" spc="0" normalizeH="0" baseline="0" noProof="0" dirty="0">
                <a:ln>
                  <a:noFill/>
                </a:ln>
                <a:solidFill>
                  <a:srgbClr val="FFFFFF"/>
                </a:solidFill>
                <a:effectLst/>
                <a:uLnTx/>
                <a:uFillTx/>
                <a:cs typeface="+mn-ea"/>
                <a:sym typeface="+mn-lt"/>
              </a:endParaRPr>
            </a:p>
          </p:txBody>
        </p:sp>
        <p:sp>
          <p:nvSpPr>
            <p:cNvPr id="30" name="TextBox 36">
              <a:extLst>
                <a:ext uri="{FF2B5EF4-FFF2-40B4-BE49-F238E27FC236}">
                  <a16:creationId xmlns:a16="http://schemas.microsoft.com/office/drawing/2014/main" id="{48C79AF9-2239-B1B8-E9CE-99450A92CA60}"/>
                </a:ext>
              </a:extLst>
            </p:cNvPr>
            <p:cNvSpPr txBox="1"/>
            <p:nvPr/>
          </p:nvSpPr>
          <p:spPr bwMode="gray">
            <a:xfrm>
              <a:off x="7044413" y="4931081"/>
              <a:ext cx="1524000" cy="310220"/>
            </a:xfrm>
            <a:prstGeom prst="rect">
              <a:avLst/>
            </a:prstGeom>
            <a:solidFill>
              <a:srgbClr val="696ABD"/>
            </a:solidFill>
            <a:effectLst>
              <a:outerShdw blurRad="63500" sx="101000" sy="101000" algn="ctr" rotWithShape="0">
                <a:prstClr val="black">
                  <a:alpha val="20000"/>
                </a:prstClr>
              </a:outerShdw>
            </a:effectLst>
          </p:spPr>
          <p:txBody>
            <a:bodyPr wrap="square" lIns="45720" tIns="45720" rIns="45720" bIns="45720" rtlCol="0" anchor="ctr" anchorCtr="0">
              <a:noAutofit/>
            </a:bodyPr>
            <a:lstStyle/>
            <a:p>
              <a:pPr marL="0" marR="0" lvl="0" indent="0" algn="ctr" defTabSz="914400" eaLnBrk="1" fontAlgn="auto" latinLnBrk="0" hangingPunct="1">
                <a:lnSpc>
                  <a:spcPct val="90000"/>
                </a:lnSpc>
                <a:spcBef>
                  <a:spcPts val="1000"/>
                </a:spcBef>
                <a:spcAft>
                  <a:spcPts val="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cs typeface="+mn-ea"/>
                  <a:sym typeface="+mn-lt"/>
                </a:rPr>
                <a:t>阿维巴坦</a:t>
              </a:r>
              <a:endParaRPr kumimoji="0" lang="en-GB" sz="1600" b="1" i="0" u="none" strike="noStrike" kern="0" cap="none" spc="0" normalizeH="0" baseline="0" noProof="0" dirty="0">
                <a:ln>
                  <a:noFill/>
                </a:ln>
                <a:solidFill>
                  <a:srgbClr val="FFFFFF"/>
                </a:solidFill>
                <a:effectLst/>
                <a:uLnTx/>
                <a:uFillTx/>
                <a:cs typeface="+mn-ea"/>
                <a:sym typeface="+mn-lt"/>
              </a:endParaRPr>
            </a:p>
          </p:txBody>
        </p:sp>
        <p:cxnSp>
          <p:nvCxnSpPr>
            <p:cNvPr id="31" name="Straight Arrow Connector 38">
              <a:extLst>
                <a:ext uri="{FF2B5EF4-FFF2-40B4-BE49-F238E27FC236}">
                  <a16:creationId xmlns:a16="http://schemas.microsoft.com/office/drawing/2014/main" id="{143674F5-1485-69AE-95D6-C6BBFC9C0E5F}"/>
                </a:ext>
              </a:extLst>
            </p:cNvPr>
            <p:cNvCxnSpPr>
              <a:cxnSpLocks/>
            </p:cNvCxnSpPr>
            <p:nvPr/>
          </p:nvCxnSpPr>
          <p:spPr bwMode="gray">
            <a:xfrm flipH="1">
              <a:off x="6167516" y="5106759"/>
              <a:ext cx="909297" cy="1"/>
            </a:xfrm>
            <a:prstGeom prst="straightConnector1">
              <a:avLst/>
            </a:prstGeom>
            <a:noFill/>
            <a:ln w="25400" cap="rnd">
              <a:solidFill>
                <a:srgbClr val="696ABD"/>
              </a:solidFill>
              <a:prstDash val="solid"/>
              <a:round/>
              <a:headEnd/>
              <a:tailEnd type="triangle"/>
            </a:ln>
            <a:effectLst/>
          </p:spPr>
        </p:cxnSp>
        <p:cxnSp>
          <p:nvCxnSpPr>
            <p:cNvPr id="32" name="Straight Arrow Connector 41">
              <a:extLst>
                <a:ext uri="{FF2B5EF4-FFF2-40B4-BE49-F238E27FC236}">
                  <a16:creationId xmlns:a16="http://schemas.microsoft.com/office/drawing/2014/main" id="{4CBCBF04-71CD-03B5-0AE7-F1F67E1C4EF0}"/>
                </a:ext>
              </a:extLst>
            </p:cNvPr>
            <p:cNvCxnSpPr>
              <a:cxnSpLocks/>
              <a:stCxn id="30" idx="0"/>
            </p:cNvCxnSpPr>
            <p:nvPr/>
          </p:nvCxnSpPr>
          <p:spPr bwMode="gray">
            <a:xfrm flipH="1" flipV="1">
              <a:off x="7806412" y="4707409"/>
              <a:ext cx="2" cy="223673"/>
            </a:xfrm>
            <a:prstGeom prst="straightConnector1">
              <a:avLst/>
            </a:prstGeom>
            <a:noFill/>
            <a:ln w="25400" cap="rnd">
              <a:solidFill>
                <a:srgbClr val="696ABD"/>
              </a:solidFill>
              <a:prstDash val="sysDot"/>
              <a:round/>
              <a:headEnd/>
              <a:tailEnd type="triangle"/>
            </a:ln>
            <a:effectLst/>
          </p:spPr>
        </p:cxnSp>
        <p:sp>
          <p:nvSpPr>
            <p:cNvPr id="33" name="TextBox 46">
              <a:extLst>
                <a:ext uri="{FF2B5EF4-FFF2-40B4-BE49-F238E27FC236}">
                  <a16:creationId xmlns:a16="http://schemas.microsoft.com/office/drawing/2014/main" id="{96C1BF48-0EA8-9D2D-66FB-52DFD2EC8F18}"/>
                </a:ext>
              </a:extLst>
            </p:cNvPr>
            <p:cNvSpPr txBox="1"/>
            <p:nvPr/>
          </p:nvSpPr>
          <p:spPr bwMode="gray">
            <a:xfrm>
              <a:off x="571852" y="2317340"/>
              <a:ext cx="1524000" cy="457200"/>
            </a:xfrm>
            <a:prstGeom prst="rect">
              <a:avLst/>
            </a:prstGeom>
            <a:solidFill>
              <a:srgbClr val="000548"/>
            </a:solidFill>
            <a:effectLst/>
          </p:spPr>
          <p:txBody>
            <a:bodyPr wrap="square" lIns="45720" tIns="45720" rIns="45720" bIns="45720" rtlCol="0" anchor="ctr" anchorCtr="0">
              <a:noAutofit/>
            </a:bodyPr>
            <a:lstStyle/>
            <a:p>
              <a:pPr marL="0" marR="0" lvl="0" indent="0" algn="ctr" defTabSz="914400" eaLnBrk="1" fontAlgn="auto" latinLnBrk="0" hangingPunct="1">
                <a:lnSpc>
                  <a:spcPct val="90000"/>
                </a:lnSpc>
                <a:spcBef>
                  <a:spcPts val="1000"/>
                </a:spcBef>
                <a:spcAft>
                  <a:spcPts val="0"/>
                </a:spcAft>
                <a:buClrTx/>
                <a:buSzTx/>
                <a:buFontTx/>
                <a:buNone/>
                <a:tabLst/>
                <a:defRPr/>
              </a:pPr>
              <a:r>
                <a:rPr kumimoji="0" lang="en-GB" sz="1600" b="1" i="0" u="none" strike="noStrike" kern="0" cap="none" spc="0" normalizeH="0" baseline="0" noProof="0" dirty="0">
                  <a:ln>
                    <a:noFill/>
                  </a:ln>
                  <a:solidFill>
                    <a:srgbClr val="FFFFFF"/>
                  </a:solidFill>
                  <a:effectLst/>
                  <a:uLnTx/>
                  <a:uFillTx/>
                  <a:cs typeface="+mn-ea"/>
                  <a:sym typeface="+mn-lt"/>
                </a:rPr>
                <a:t>BLIs</a:t>
              </a:r>
            </a:p>
          </p:txBody>
        </p:sp>
        <p:sp>
          <p:nvSpPr>
            <p:cNvPr id="34" name="Rectangle: Rounded Corners 13">
              <a:extLst>
                <a:ext uri="{FF2B5EF4-FFF2-40B4-BE49-F238E27FC236}">
                  <a16:creationId xmlns:a16="http://schemas.microsoft.com/office/drawing/2014/main" id="{E0A9590E-9A7F-3DF5-4EAC-A136CBCFD5E1}"/>
                </a:ext>
              </a:extLst>
            </p:cNvPr>
            <p:cNvSpPr/>
            <p:nvPr/>
          </p:nvSpPr>
          <p:spPr>
            <a:xfrm>
              <a:off x="554864" y="4156649"/>
              <a:ext cx="2633554" cy="420623"/>
            </a:xfrm>
            <a:prstGeom prst="roundRect">
              <a:avLst>
                <a:gd name="adj" fmla="val 0"/>
              </a:avLst>
            </a:prstGeom>
            <a:solidFill>
              <a:srgbClr val="375E8A"/>
            </a:solidFill>
            <a:ln w="12700" cap="flat" cmpd="sng" algn="ctr">
              <a:solidFill>
                <a:srgbClr val="0000C9"/>
              </a:solidFill>
              <a:prstDash val="dash"/>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1" i="0" u="none" strike="noStrike" kern="0" cap="none" spc="0" normalizeH="0" baseline="0" noProof="0" dirty="0">
                  <a:ln>
                    <a:noFill/>
                  </a:ln>
                  <a:solidFill>
                    <a:srgbClr val="FFFFFF"/>
                  </a:solidFill>
                  <a:effectLst/>
                  <a:uLnTx/>
                  <a:uFillTx/>
                  <a:cs typeface="+mn-ea"/>
                  <a:sym typeface="+mn-lt"/>
                </a:rPr>
                <a:t>ESBLs: TEM, SHV, CTX-M</a:t>
              </a:r>
            </a:p>
          </p:txBody>
        </p:sp>
        <p:cxnSp>
          <p:nvCxnSpPr>
            <p:cNvPr id="35" name="连接符: 肘形 34">
              <a:extLst>
                <a:ext uri="{FF2B5EF4-FFF2-40B4-BE49-F238E27FC236}">
                  <a16:creationId xmlns:a16="http://schemas.microsoft.com/office/drawing/2014/main" id="{84D16D97-1225-F5C2-3EAA-99977B6AA09A}"/>
                </a:ext>
              </a:extLst>
            </p:cNvPr>
            <p:cNvCxnSpPr>
              <a:cxnSpLocks/>
              <a:stCxn id="33" idx="1"/>
              <a:endCxn id="34" idx="1"/>
            </p:cNvCxnSpPr>
            <p:nvPr/>
          </p:nvCxnSpPr>
          <p:spPr bwMode="gray">
            <a:xfrm rot="10800000" flipV="1">
              <a:off x="554865" y="2545939"/>
              <a:ext cx="16989" cy="1821021"/>
            </a:xfrm>
            <a:prstGeom prst="bentConnector3">
              <a:avLst>
                <a:gd name="adj1" fmla="val 1551521"/>
              </a:avLst>
            </a:prstGeom>
            <a:noFill/>
            <a:ln w="19050" cap="rnd">
              <a:solidFill>
                <a:srgbClr val="000D45"/>
              </a:solidFill>
              <a:prstDash val="solid"/>
              <a:round/>
              <a:headEnd/>
              <a:tailEnd type="triangle"/>
            </a:ln>
            <a:effectLst/>
          </p:spPr>
        </p:cxnSp>
      </p:grpSp>
    </p:spTree>
    <p:extLst>
      <p:ext uri="{BB962C8B-B14F-4D97-AF65-F5344CB8AC3E}">
        <p14:creationId xmlns:p14="http://schemas.microsoft.com/office/powerpoint/2010/main" val="3022123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295CA83-EB57-00EE-1D38-E8EAC1F70841}"/>
              </a:ext>
            </a:extLst>
          </p:cNvPr>
          <p:cNvGraphicFramePr>
            <a:graphicFrameLocks noChangeAspect="1"/>
          </p:cNvGraphicFramePr>
          <p:nvPr>
            <p:custDataLst>
              <p:tags r:id="rId1"/>
            </p:custDataLst>
            <p:extLst>
              <p:ext uri="{D42A27DB-BD31-4B8C-83A1-F6EECF244321}">
                <p14:modId xmlns:p14="http://schemas.microsoft.com/office/powerpoint/2010/main" val="42082633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3" name="think-cell data - do not delete" hidden="1">
                        <a:extLst>
                          <a:ext uri="{FF2B5EF4-FFF2-40B4-BE49-F238E27FC236}">
                            <a16:creationId xmlns:a16="http://schemas.microsoft.com/office/drawing/2014/main" id="{1295CA83-EB57-00EE-1D38-E8EAC1F7084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标题 1">
            <a:extLst>
              <a:ext uri="{FF2B5EF4-FFF2-40B4-BE49-F238E27FC236}">
                <a16:creationId xmlns:a16="http://schemas.microsoft.com/office/drawing/2014/main" id="{898EF054-4586-C39A-D188-C1E655AED0A1}"/>
              </a:ext>
            </a:extLst>
          </p:cNvPr>
          <p:cNvSpPr txBox="1">
            <a:spLocks/>
          </p:cNvSpPr>
          <p:nvPr/>
        </p:nvSpPr>
        <p:spPr>
          <a:xfrm>
            <a:off x="442912" y="585656"/>
            <a:ext cx="11636375" cy="611187"/>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r>
              <a:rPr lang="zh-CN" altLang="en-US" dirty="0">
                <a:latin typeface="+mn-ea"/>
                <a:ea typeface="+mn-ea"/>
                <a:cs typeface="+mn-ea"/>
                <a:sym typeface="+mn-lt"/>
              </a:rPr>
              <a:t>全球体外抗菌活性：</a:t>
            </a:r>
            <a:endParaRPr lang="en-US" altLang="zh-CN" dirty="0">
              <a:latin typeface="+mn-ea"/>
              <a:ea typeface="+mn-ea"/>
              <a:cs typeface="+mn-ea"/>
              <a:sym typeface="+mn-lt"/>
            </a:endParaRPr>
          </a:p>
          <a:p>
            <a:r>
              <a:rPr lang="zh-CN" altLang="en-US" dirty="0">
                <a:latin typeface="+mn-ea"/>
                <a:ea typeface="+mn-ea"/>
                <a:cs typeface="+mn-ea"/>
                <a:sym typeface="+mn-lt"/>
              </a:rPr>
              <a:t>氨曲南</a:t>
            </a:r>
            <a:r>
              <a:rPr lang="en-US" altLang="zh-CN" dirty="0">
                <a:latin typeface="+mn-ea"/>
                <a:ea typeface="+mn-ea"/>
                <a:cs typeface="+mn-ea"/>
                <a:sym typeface="+mn-lt"/>
              </a:rPr>
              <a:t>-</a:t>
            </a:r>
            <a:r>
              <a:rPr lang="zh-CN" altLang="en-US" dirty="0">
                <a:latin typeface="+mn-ea"/>
                <a:ea typeface="+mn-ea"/>
                <a:cs typeface="+mn-ea"/>
                <a:sym typeface="+mn-lt"/>
              </a:rPr>
              <a:t>阿维巴坦可有效覆盖包括产</a:t>
            </a:r>
            <a:r>
              <a:rPr lang="en-US" altLang="zh-CN" dirty="0">
                <a:latin typeface="+mn-ea"/>
                <a:ea typeface="+mn-ea"/>
                <a:cs typeface="+mn-ea"/>
                <a:sym typeface="+mn-lt"/>
              </a:rPr>
              <a:t>MBL</a:t>
            </a:r>
            <a:r>
              <a:rPr lang="zh-CN" altLang="en-US" dirty="0">
                <a:latin typeface="+mn-ea"/>
                <a:ea typeface="+mn-ea"/>
                <a:cs typeface="+mn-ea"/>
                <a:sym typeface="+mn-lt"/>
              </a:rPr>
              <a:t>肠杆菌在内的所有肠杆菌目细菌</a:t>
            </a:r>
          </a:p>
        </p:txBody>
      </p:sp>
      <p:sp>
        <p:nvSpPr>
          <p:cNvPr id="5" name="文本框 4">
            <a:extLst>
              <a:ext uri="{FF2B5EF4-FFF2-40B4-BE49-F238E27FC236}">
                <a16:creationId xmlns:a16="http://schemas.microsoft.com/office/drawing/2014/main" id="{1996800D-7142-E0A9-BBEE-434DE4D0BF86}"/>
              </a:ext>
            </a:extLst>
          </p:cNvPr>
          <p:cNvSpPr txBox="1"/>
          <p:nvPr/>
        </p:nvSpPr>
        <p:spPr bwMode="gray">
          <a:xfrm>
            <a:off x="442912" y="5983700"/>
            <a:ext cx="7784016" cy="369332"/>
          </a:xfrm>
          <a:prstGeom prst="rect">
            <a:avLst/>
          </a:prstGeom>
          <a:noFill/>
        </p:spPr>
        <p:txBody>
          <a:bodyPr wrap="square">
            <a:spAutoFit/>
          </a:bodyPr>
          <a:lstStyle/>
          <a:p>
            <a:pPr>
              <a:spcBef>
                <a:spcPct val="0"/>
              </a:spcBef>
            </a:pPr>
            <a:r>
              <a:rPr lang="en-US" altLang="zh-CN" sz="900" dirty="0">
                <a:solidFill>
                  <a:srgbClr val="000000"/>
                </a:solidFill>
                <a:cs typeface="+mn-ea"/>
                <a:sym typeface="+mn-lt"/>
              </a:rPr>
              <a:t>Wise MG, et al. </a:t>
            </a:r>
            <a:r>
              <a:rPr lang="en-US" altLang="zh-CN" sz="900" dirty="0" err="1">
                <a:solidFill>
                  <a:srgbClr val="000000"/>
                </a:solidFill>
                <a:cs typeface="+mn-ea"/>
                <a:sym typeface="+mn-lt"/>
              </a:rPr>
              <a:t>Eur</a:t>
            </a:r>
            <a:r>
              <a:rPr lang="en-US" altLang="zh-CN" sz="900" dirty="0">
                <a:solidFill>
                  <a:srgbClr val="000000"/>
                </a:solidFill>
                <a:cs typeface="+mn-ea"/>
                <a:sym typeface="+mn-lt"/>
              </a:rPr>
              <a:t> J </a:t>
            </a:r>
            <a:r>
              <a:rPr lang="en-US" altLang="zh-CN" sz="900" dirty="0" err="1">
                <a:solidFill>
                  <a:srgbClr val="000000"/>
                </a:solidFill>
                <a:cs typeface="+mn-ea"/>
                <a:sym typeface="+mn-lt"/>
              </a:rPr>
              <a:t>Clin</a:t>
            </a:r>
            <a:r>
              <a:rPr lang="en-US" altLang="zh-CN" sz="900" dirty="0">
                <a:solidFill>
                  <a:srgbClr val="000000"/>
                </a:solidFill>
                <a:cs typeface="+mn-ea"/>
                <a:sym typeface="+mn-lt"/>
              </a:rPr>
              <a:t> </a:t>
            </a:r>
            <a:r>
              <a:rPr lang="en-US" altLang="zh-CN" sz="900" dirty="0" err="1">
                <a:solidFill>
                  <a:srgbClr val="000000"/>
                </a:solidFill>
                <a:cs typeface="+mn-ea"/>
                <a:sym typeface="+mn-lt"/>
              </a:rPr>
              <a:t>Microbiol</a:t>
            </a:r>
            <a:r>
              <a:rPr lang="en-US" altLang="zh-CN" sz="900" dirty="0">
                <a:solidFill>
                  <a:srgbClr val="000000"/>
                </a:solidFill>
                <a:cs typeface="+mn-ea"/>
                <a:sym typeface="+mn-lt"/>
              </a:rPr>
              <a:t> Infect Dis. 2023 Sep;42(9):1135-1143. </a:t>
            </a:r>
            <a:r>
              <a:rPr lang="en-US" altLang="zh-CN" sz="900" dirty="0" err="1">
                <a:solidFill>
                  <a:srgbClr val="000000"/>
                </a:solidFill>
                <a:cs typeface="+mn-ea"/>
                <a:sym typeface="+mn-lt"/>
              </a:rPr>
              <a:t>doi</a:t>
            </a:r>
            <a:r>
              <a:rPr lang="en-US" altLang="zh-CN" sz="900" dirty="0">
                <a:solidFill>
                  <a:srgbClr val="000000"/>
                </a:solidFill>
                <a:cs typeface="+mn-ea"/>
                <a:sym typeface="+mn-lt"/>
              </a:rPr>
              <a:t>: 10.1007/s10096-023-04645-2.</a:t>
            </a:r>
          </a:p>
          <a:p>
            <a:pPr>
              <a:spcBef>
                <a:spcPct val="0"/>
              </a:spcBef>
              <a:buFont typeface="Arial" panose="020B0604020202020204" pitchFamily="34" charset="0"/>
              <a:buNone/>
            </a:pPr>
            <a:r>
              <a:rPr lang="zh-CN" altLang="zh-CN" sz="900" dirty="0">
                <a:solidFill>
                  <a:srgbClr val="000000"/>
                </a:solidFill>
                <a:cs typeface="+mn-ea"/>
                <a:sym typeface="+mn-lt"/>
              </a:rPr>
              <a:t>Kaylee E. Caniff,et al.</a:t>
            </a:r>
            <a:r>
              <a:rPr lang="zh-CN" altLang="zh-CN" sz="900" i="1" dirty="0">
                <a:solidFill>
                  <a:srgbClr val="000000"/>
                </a:solidFill>
                <a:cs typeface="+mn-ea"/>
                <a:sym typeface="+mn-lt"/>
              </a:rPr>
              <a:t>Pharmacotherapy. </a:t>
            </a:r>
            <a:r>
              <a:rPr lang="zh-CN" altLang="zh-CN" sz="900" dirty="0">
                <a:solidFill>
                  <a:srgbClr val="000000"/>
                </a:solidFill>
                <a:cs typeface="+mn-ea"/>
                <a:sym typeface="+mn-lt"/>
              </a:rPr>
              <a:t>2024;00:1–12. </a:t>
            </a:r>
            <a:r>
              <a:rPr lang="en-US" altLang="zh-CN" sz="900" dirty="0">
                <a:solidFill>
                  <a:srgbClr val="000000"/>
                </a:solidFill>
                <a:cs typeface="+mn-ea"/>
                <a:sym typeface="+mn-lt"/>
              </a:rPr>
              <a:t> </a:t>
            </a:r>
            <a:endParaRPr lang="zh-CN" altLang="en-US" sz="900" dirty="0">
              <a:solidFill>
                <a:srgbClr val="000000"/>
              </a:solidFill>
              <a:cs typeface="+mn-ea"/>
              <a:sym typeface="+mn-lt"/>
            </a:endParaRPr>
          </a:p>
        </p:txBody>
      </p:sp>
      <p:sp>
        <p:nvSpPr>
          <p:cNvPr id="7" name="Content Placeholder 2">
            <a:extLst>
              <a:ext uri="{FF2B5EF4-FFF2-40B4-BE49-F238E27FC236}">
                <a16:creationId xmlns:a16="http://schemas.microsoft.com/office/drawing/2014/main" id="{8573BDB6-3592-D310-2EF1-E0EF98FBEA10}"/>
              </a:ext>
            </a:extLst>
          </p:cNvPr>
          <p:cNvSpPr>
            <a:spLocks/>
          </p:cNvSpPr>
          <p:nvPr/>
        </p:nvSpPr>
        <p:spPr bwMode="gray">
          <a:xfrm>
            <a:off x="5349702" y="1558733"/>
            <a:ext cx="6399385" cy="3952176"/>
          </a:xfrm>
          <a:prstGeom prst="snip2DiagRect">
            <a:avLst>
              <a:gd name="adj1" fmla="val 0"/>
              <a:gd name="adj2" fmla="val 3556"/>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lvl1pPr>
              <a:lnSpc>
                <a:spcPct val="120000"/>
              </a:lnSpc>
              <a:spcBef>
                <a:spcPct val="200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1pPr>
            <a:lvl2pPr marL="742950" indent="-169863">
              <a:lnSpc>
                <a:spcPct val="120000"/>
              </a:lnSpc>
              <a:spcBef>
                <a:spcPct val="200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2pPr>
            <a:lvl3pPr marL="685800" indent="-171450">
              <a:lnSpc>
                <a:spcPct val="120000"/>
              </a:lnSpc>
              <a:spcBef>
                <a:spcPct val="20000"/>
              </a:spcBef>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3pPr>
            <a:lvl4pPr marL="914400" indent="-171450">
              <a:lnSpc>
                <a:spcPct val="120000"/>
              </a:lnSpc>
              <a:spcBef>
                <a:spcPct val="20000"/>
              </a:spcBef>
              <a:buFont typeface="Arial" panose="020B0604020202020204" pitchFamily="34" charset="0"/>
              <a:buChar char="–"/>
              <a:defRPr sz="1400">
                <a:solidFill>
                  <a:schemeClr val="tx1"/>
                </a:solidFill>
                <a:latin typeface="Arial" panose="020B0604020202020204" pitchFamily="34" charset="0"/>
                <a:ea typeface="微软雅黑" panose="020B0503020204020204" pitchFamily="34" charset="-122"/>
              </a:defRPr>
            </a:lvl4pPr>
            <a:lvl5pPr marL="1089025" indent="-114300">
              <a:lnSpc>
                <a:spcPct val="120000"/>
              </a:lnSpc>
              <a:spcBef>
                <a:spcPct val="20000"/>
              </a:spcBef>
              <a:buFont typeface="Arial" panose="020B0604020202020204" pitchFamily="34" charset="0"/>
              <a:buChar char="»"/>
              <a:defRPr sz="1400">
                <a:solidFill>
                  <a:schemeClr val="tx1"/>
                </a:solidFill>
                <a:latin typeface="Arial" panose="020B0604020202020204" pitchFamily="34" charset="0"/>
                <a:ea typeface="微软雅黑" panose="020B0503020204020204" pitchFamily="34" charset="-122"/>
              </a:defRPr>
            </a:lvl5pPr>
            <a:lvl6pPr marL="1546225" indent="-114300" eaLnBrk="0" fontAlgn="base" hangingPunct="0">
              <a:lnSpc>
                <a:spcPct val="120000"/>
              </a:lnSpc>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微软雅黑" panose="020B0503020204020204" pitchFamily="34" charset="-122"/>
              </a:defRPr>
            </a:lvl6pPr>
            <a:lvl7pPr marL="2003425" indent="-114300" eaLnBrk="0" fontAlgn="base" hangingPunct="0">
              <a:lnSpc>
                <a:spcPct val="120000"/>
              </a:lnSpc>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微软雅黑" panose="020B0503020204020204" pitchFamily="34" charset="-122"/>
              </a:defRPr>
            </a:lvl7pPr>
            <a:lvl8pPr marL="2460625" indent="-114300" eaLnBrk="0" fontAlgn="base" hangingPunct="0">
              <a:lnSpc>
                <a:spcPct val="120000"/>
              </a:lnSpc>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微软雅黑" panose="020B0503020204020204" pitchFamily="34" charset="-122"/>
              </a:defRPr>
            </a:lvl8pPr>
            <a:lvl9pPr marL="2917825" indent="-114300" eaLnBrk="0" fontAlgn="base" hangingPunct="0">
              <a:lnSpc>
                <a:spcPct val="120000"/>
              </a:lnSpc>
              <a:spcBef>
                <a:spcPct val="20000"/>
              </a:spcBef>
              <a:spcAft>
                <a:spcPct val="0"/>
              </a:spcAft>
              <a:buFont typeface="Arial" panose="020B0604020202020204" pitchFamily="34" charset="0"/>
              <a:buChar char="»"/>
              <a:defRPr sz="1400">
                <a:solidFill>
                  <a:schemeClr val="tx1"/>
                </a:solidFill>
                <a:latin typeface="Arial" panose="020B0604020202020204" pitchFamily="34" charset="0"/>
                <a:ea typeface="微软雅黑" panose="020B0503020204020204" pitchFamily="34" charset="-122"/>
              </a:defRPr>
            </a:lvl9pPr>
          </a:lstStyle>
          <a:p>
            <a:pPr>
              <a:lnSpc>
                <a:spcPct val="100000"/>
              </a:lnSpc>
              <a:buFont typeface="Arial" panose="020B0604020202020204" pitchFamily="34" charset="0"/>
              <a:buNone/>
              <a:defRPr/>
            </a:pPr>
            <a:endParaRPr lang="en-GB" altLang="zh-CN" sz="2800" b="1" kern="0">
              <a:solidFill>
                <a:srgbClr val="009CDE"/>
              </a:solidFill>
              <a:cs typeface="Calibri" panose="020F0502020204030204" pitchFamily="34" charset="0"/>
            </a:endParaRPr>
          </a:p>
        </p:txBody>
      </p:sp>
      <p:graphicFrame>
        <p:nvGraphicFramePr>
          <p:cNvPr id="8" name="表格 7">
            <a:extLst>
              <a:ext uri="{FF2B5EF4-FFF2-40B4-BE49-F238E27FC236}">
                <a16:creationId xmlns:a16="http://schemas.microsoft.com/office/drawing/2014/main" id="{E1676F4E-C009-A900-2737-7745E123FC64}"/>
              </a:ext>
            </a:extLst>
          </p:cNvPr>
          <p:cNvGraphicFramePr>
            <a:graphicFrameLocks noGrp="1"/>
          </p:cNvGraphicFramePr>
          <p:nvPr>
            <p:extLst>
              <p:ext uri="{D42A27DB-BD31-4B8C-83A1-F6EECF244321}">
                <p14:modId xmlns:p14="http://schemas.microsoft.com/office/powerpoint/2010/main" val="539467875"/>
              </p:ext>
            </p:extLst>
          </p:nvPr>
        </p:nvGraphicFramePr>
        <p:xfrm>
          <a:off x="448503" y="1558733"/>
          <a:ext cx="4759337" cy="3952176"/>
        </p:xfrm>
        <a:graphic>
          <a:graphicData uri="http://schemas.openxmlformats.org/drawingml/2006/table">
            <a:tbl>
              <a:tblPr firstRow="1" bandRow="1"/>
              <a:tblGrid>
                <a:gridCol w="2586250">
                  <a:extLst>
                    <a:ext uri="{9D8B030D-6E8A-4147-A177-3AD203B41FA5}">
                      <a16:colId xmlns:a16="http://schemas.microsoft.com/office/drawing/2014/main" val="20000"/>
                    </a:ext>
                  </a:extLst>
                </a:gridCol>
                <a:gridCol w="666467">
                  <a:extLst>
                    <a:ext uri="{9D8B030D-6E8A-4147-A177-3AD203B41FA5}">
                      <a16:colId xmlns:a16="http://schemas.microsoft.com/office/drawing/2014/main" val="20001"/>
                    </a:ext>
                  </a:extLst>
                </a:gridCol>
                <a:gridCol w="1506620">
                  <a:extLst>
                    <a:ext uri="{9D8B030D-6E8A-4147-A177-3AD203B41FA5}">
                      <a16:colId xmlns:a16="http://schemas.microsoft.com/office/drawing/2014/main" val="20002"/>
                    </a:ext>
                  </a:extLst>
                </a:gridCol>
              </a:tblGrid>
              <a:tr h="432000">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200" dirty="0"/>
                        <a:t>病原菌（分离株数量）</a:t>
                      </a:r>
                    </a:p>
                  </a:txBody>
                  <a:tcPr anchor="ctr">
                    <a:lnL w="12700" cmpd="sng">
                      <a:noFill/>
                    </a:lnL>
                    <a:lnR w="6350" cap="flat" cmpd="sng" algn="ctr">
                      <a:solidFill>
                        <a:sysClr val="window" lastClr="FFFFFF">
                          <a:lumMod val="85000"/>
                        </a:sysClr>
                      </a:solidFill>
                      <a:prstDash val="dash"/>
                      <a:round/>
                      <a:headEnd type="none" w="med" len="med"/>
                      <a:tailEnd type="none" w="med" len="med"/>
                    </a:lnR>
                    <a:lnT w="12700" cmpd="sng">
                      <a:noFill/>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000D45"/>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en-US" altLang="zh-CN" sz="1200" dirty="0"/>
                        <a:t>MIC</a:t>
                      </a:r>
                      <a:r>
                        <a:rPr lang="en-US" altLang="zh-CN" sz="1200" baseline="-25000" dirty="0"/>
                        <a:t>90</a:t>
                      </a:r>
                      <a:endParaRPr lang="zh-CN" altLang="en-US" sz="1200" baseline="-25000" dirty="0"/>
                    </a:p>
                  </a:txBody>
                  <a:tcPr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12700" cmpd="sng">
                      <a:noFill/>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000D45"/>
                    </a:solidFill>
                  </a:tcPr>
                </a:tc>
                <a:tc>
                  <a:txBody>
                    <a:bodyPr/>
                    <a:lstStyle>
                      <a:lvl1pPr marL="0" algn="l" defTabSz="914400" rtl="0" eaLnBrk="1" latinLnBrk="0" hangingPunct="1">
                        <a:defRPr sz="1800" b="1" kern="1200">
                          <a:solidFill>
                            <a:schemeClr val="lt1"/>
                          </a:solidFill>
                          <a:latin typeface="Arial"/>
                          <a:ea typeface="微软雅黑"/>
                        </a:defRPr>
                      </a:lvl1pPr>
                      <a:lvl2pPr marL="457200" algn="l" defTabSz="914400" rtl="0" eaLnBrk="1" latinLnBrk="0" hangingPunct="1">
                        <a:defRPr sz="1800" b="1" kern="1200">
                          <a:solidFill>
                            <a:schemeClr val="lt1"/>
                          </a:solidFill>
                          <a:latin typeface="Arial"/>
                          <a:ea typeface="微软雅黑"/>
                        </a:defRPr>
                      </a:lvl2pPr>
                      <a:lvl3pPr marL="914400" algn="l" defTabSz="914400" rtl="0" eaLnBrk="1" latinLnBrk="0" hangingPunct="1">
                        <a:defRPr sz="1800" b="1" kern="1200">
                          <a:solidFill>
                            <a:schemeClr val="lt1"/>
                          </a:solidFill>
                          <a:latin typeface="Arial"/>
                          <a:ea typeface="微软雅黑"/>
                        </a:defRPr>
                      </a:lvl3pPr>
                      <a:lvl4pPr marL="1371600" algn="l" defTabSz="914400" rtl="0" eaLnBrk="1" latinLnBrk="0" hangingPunct="1">
                        <a:defRPr sz="1800" b="1" kern="1200">
                          <a:solidFill>
                            <a:schemeClr val="lt1"/>
                          </a:solidFill>
                          <a:latin typeface="Arial"/>
                          <a:ea typeface="微软雅黑"/>
                        </a:defRPr>
                      </a:lvl4pPr>
                      <a:lvl5pPr marL="1828800" algn="l" defTabSz="914400" rtl="0" eaLnBrk="1" latinLnBrk="0" hangingPunct="1">
                        <a:defRPr sz="1800" b="1" kern="1200">
                          <a:solidFill>
                            <a:schemeClr val="lt1"/>
                          </a:solidFill>
                          <a:latin typeface="Arial"/>
                          <a:ea typeface="微软雅黑"/>
                        </a:defRPr>
                      </a:lvl5pPr>
                      <a:lvl6pPr marL="2286000" algn="l" defTabSz="914400" rtl="0" eaLnBrk="1" latinLnBrk="0" hangingPunct="1">
                        <a:defRPr sz="1800" b="1" kern="1200">
                          <a:solidFill>
                            <a:schemeClr val="lt1"/>
                          </a:solidFill>
                          <a:latin typeface="Arial"/>
                          <a:ea typeface="微软雅黑"/>
                        </a:defRPr>
                      </a:lvl6pPr>
                      <a:lvl7pPr marL="2743200" algn="l" defTabSz="914400" rtl="0" eaLnBrk="1" latinLnBrk="0" hangingPunct="1">
                        <a:defRPr sz="1800" b="1" kern="1200">
                          <a:solidFill>
                            <a:schemeClr val="lt1"/>
                          </a:solidFill>
                          <a:latin typeface="Arial"/>
                          <a:ea typeface="微软雅黑"/>
                        </a:defRPr>
                      </a:lvl7pPr>
                      <a:lvl8pPr marL="3200400" algn="l" defTabSz="914400" rtl="0" eaLnBrk="1" latinLnBrk="0" hangingPunct="1">
                        <a:defRPr sz="1800" b="1" kern="1200">
                          <a:solidFill>
                            <a:schemeClr val="lt1"/>
                          </a:solidFill>
                          <a:latin typeface="Arial"/>
                          <a:ea typeface="微软雅黑"/>
                        </a:defRPr>
                      </a:lvl8pPr>
                      <a:lvl9pPr marL="3657600" algn="l" defTabSz="914400" rtl="0" eaLnBrk="1" latinLnBrk="0" hangingPunct="1">
                        <a:defRPr sz="1800" b="1" kern="1200">
                          <a:solidFill>
                            <a:schemeClr val="lt1"/>
                          </a:solidFill>
                          <a:latin typeface="Arial"/>
                          <a:ea typeface="微软雅黑"/>
                        </a:defRPr>
                      </a:lvl9pPr>
                    </a:lstStyle>
                    <a:p>
                      <a:pPr algn="ctr"/>
                      <a:r>
                        <a:rPr lang="zh-CN" altLang="en-US" sz="1200" dirty="0"/>
                        <a:t>敏感度</a:t>
                      </a:r>
                      <a:r>
                        <a:rPr lang="en-US" altLang="zh-CN" sz="1200" dirty="0"/>
                        <a:t>% (≤8mg/L)</a:t>
                      </a:r>
                      <a:endParaRPr lang="zh-CN" altLang="en-US" sz="1200" dirty="0"/>
                    </a:p>
                  </a:txBody>
                  <a:tcPr anchor="ctr">
                    <a:lnL w="6350" cap="flat" cmpd="sng" algn="ctr">
                      <a:solidFill>
                        <a:sysClr val="window" lastClr="FFFFFF">
                          <a:lumMod val="85000"/>
                        </a:sysClr>
                      </a:solidFill>
                      <a:prstDash val="dash"/>
                      <a:round/>
                      <a:headEnd type="none" w="med" len="med"/>
                      <a:tailEnd type="none" w="med" len="med"/>
                    </a:lnL>
                    <a:lnR w="12700" cmpd="sng">
                      <a:noFill/>
                    </a:lnR>
                    <a:lnT w="12700" cmpd="sng">
                      <a:noFill/>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000D45"/>
                    </a:solidFill>
                  </a:tcPr>
                </a:tc>
                <a:extLst>
                  <a:ext uri="{0D108BD9-81ED-4DB2-BD59-A6C34878D82A}">
                    <a16:rowId xmlns:a16="http://schemas.microsoft.com/office/drawing/2014/main" val="10000"/>
                  </a:ext>
                </a:extLst>
              </a:tr>
              <a:tr h="440022">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dirty="0"/>
                        <a:t>所有肠杆菌目细菌（</a:t>
                      </a:r>
                      <a:r>
                        <a:rPr lang="en-US" altLang="zh-CN" sz="1100" dirty="0"/>
                        <a:t>24,937</a:t>
                      </a:r>
                      <a:r>
                        <a:rPr lang="zh-CN" altLang="en-US" sz="1100" dirty="0"/>
                        <a:t>）</a:t>
                      </a:r>
                    </a:p>
                  </a:txBody>
                  <a:tcPr anchor="ctr">
                    <a:lnL w="12700" cmpd="sng">
                      <a:noFill/>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0.25</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b="1" dirty="0">
                          <a:solidFill>
                            <a:srgbClr val="000D45"/>
                          </a:solidFill>
                        </a:rPr>
                        <a:t>99.8</a:t>
                      </a:r>
                      <a:endParaRPr lang="zh-CN" altLang="en-US" sz="1100" b="1" dirty="0">
                        <a:solidFill>
                          <a:srgbClr val="000D45"/>
                        </a:solidFill>
                      </a:endParaRPr>
                    </a:p>
                  </a:txBody>
                  <a:tcPr anchor="ctr">
                    <a:lnL w="6350" cap="flat" cmpd="sng" algn="ctr">
                      <a:solidFill>
                        <a:sysClr val="window" lastClr="FFFFFF">
                          <a:lumMod val="85000"/>
                        </a:sysClr>
                      </a:solidFill>
                      <a:prstDash val="dash"/>
                      <a:round/>
                      <a:headEnd type="none" w="med" len="med"/>
                      <a:tailEnd type="none" w="med" len="med"/>
                    </a:lnL>
                    <a:lnR w="12700" cmpd="sng">
                      <a:noFill/>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440022">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dirty="0"/>
                        <a:t>多重耐药菌</a:t>
                      </a:r>
                      <a:r>
                        <a:rPr lang="en-US" altLang="zh-CN" sz="1100" dirty="0"/>
                        <a:t> (12,192) </a:t>
                      </a:r>
                      <a:endParaRPr lang="zh-CN" altLang="en-US" sz="1100" dirty="0"/>
                    </a:p>
                  </a:txBody>
                  <a:tcPr anchor="ctr">
                    <a:lnL w="12700" cmpd="sng">
                      <a:noFill/>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0.5</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99.5</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12700" cmpd="sng">
                      <a:noFill/>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440022">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dirty="0"/>
                        <a:t>广泛耐药菌</a:t>
                      </a:r>
                      <a:r>
                        <a:rPr lang="en-US" altLang="zh-CN" sz="1100" dirty="0"/>
                        <a:t> (2974)</a:t>
                      </a:r>
                      <a:endParaRPr lang="zh-CN" altLang="en-US" sz="1100" dirty="0"/>
                    </a:p>
                  </a:txBody>
                  <a:tcPr anchor="ctr">
                    <a:lnL w="12700" cmpd="sng">
                      <a:noFill/>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1</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98.7</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12700" cmpd="sng">
                      <a:noFill/>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440022">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b="0" i="0" kern="1200" dirty="0">
                          <a:solidFill>
                            <a:schemeClr val="dk1"/>
                          </a:solidFill>
                          <a:effectLst/>
                          <a:latin typeface="+mn-lt"/>
                          <a:ea typeface="+mn-ea"/>
                          <a:cs typeface="+mn-cs"/>
                        </a:rPr>
                        <a:t>碳青霉烯耐药肠杆菌目细菌</a:t>
                      </a:r>
                      <a:r>
                        <a:rPr lang="zh-CN" altLang="en-US" sz="1100" dirty="0"/>
                        <a:t> </a:t>
                      </a:r>
                      <a:r>
                        <a:rPr lang="en-US" altLang="zh-CN" sz="1100" dirty="0"/>
                        <a:t>(3289) </a:t>
                      </a:r>
                      <a:endParaRPr lang="zh-CN" altLang="en-US" sz="1100" dirty="0"/>
                    </a:p>
                  </a:txBody>
                  <a:tcPr anchor="ctr">
                    <a:lnL w="12700" cmpd="sng">
                      <a:noFill/>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1</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b="1" dirty="0">
                          <a:solidFill>
                            <a:srgbClr val="000D45"/>
                          </a:solidFill>
                        </a:rPr>
                        <a:t>99.1</a:t>
                      </a:r>
                      <a:endParaRPr lang="zh-CN" altLang="en-US" sz="1100" b="1" dirty="0">
                        <a:solidFill>
                          <a:srgbClr val="000D45"/>
                        </a:solidFill>
                      </a:endParaRPr>
                    </a:p>
                  </a:txBody>
                  <a:tcPr anchor="ctr">
                    <a:lnL w="6350" cap="flat" cmpd="sng" algn="ctr">
                      <a:solidFill>
                        <a:sysClr val="window" lastClr="FFFFFF">
                          <a:lumMod val="85000"/>
                        </a:sysClr>
                      </a:solidFill>
                      <a:prstDash val="dash"/>
                      <a:round/>
                      <a:headEnd type="none" w="med" len="med"/>
                      <a:tailEnd type="none" w="med" len="med"/>
                    </a:lnL>
                    <a:lnR w="12700" cmpd="sng">
                      <a:noFill/>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440022">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t>产</a:t>
                      </a:r>
                      <a:r>
                        <a:rPr lang="en-US" altLang="zh-CN" sz="1100" dirty="0"/>
                        <a:t>MBL</a:t>
                      </a:r>
                      <a:r>
                        <a:rPr lang="zh-CN" altLang="en-US" sz="1100" dirty="0"/>
                        <a:t>肠杆菌目细菌</a:t>
                      </a:r>
                      <a:r>
                        <a:rPr lang="en-US" altLang="zh-CN" sz="1100" dirty="0"/>
                        <a:t>(1610) </a:t>
                      </a:r>
                      <a:endParaRPr lang="zh-CN" altLang="en-US" sz="1100" dirty="0"/>
                    </a:p>
                  </a:txBody>
                  <a:tcPr anchor="ctr">
                    <a:lnL w="12700" cmpd="sng">
                      <a:noFill/>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2</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98.8</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12700" cmpd="sng">
                      <a:noFill/>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r h="440022">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dirty="0"/>
                        <a:t>产</a:t>
                      </a:r>
                      <a:r>
                        <a:rPr lang="en-US" altLang="zh-CN" sz="1100" dirty="0"/>
                        <a:t>KPC</a:t>
                      </a:r>
                      <a:r>
                        <a:rPr lang="zh-CN" altLang="en-US" sz="1100" dirty="0"/>
                        <a:t>肠杆菌目细菌</a:t>
                      </a:r>
                      <a:r>
                        <a:rPr lang="en-US" altLang="zh-CN" sz="1100" dirty="0"/>
                        <a:t>(705) </a:t>
                      </a:r>
                      <a:endParaRPr lang="zh-CN" altLang="en-US" sz="1100" dirty="0"/>
                    </a:p>
                  </a:txBody>
                  <a:tcPr anchor="ctr">
                    <a:lnL w="12700" cmpd="sng">
                      <a:noFill/>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0.5</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100</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12700" cmpd="sng">
                      <a:noFill/>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6"/>
                  </a:ext>
                </a:extLst>
              </a:tr>
              <a:tr h="440022">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100" dirty="0"/>
                        <a:t>产</a:t>
                      </a:r>
                      <a:r>
                        <a:rPr lang="en-US" altLang="zh-CN" sz="1100" dirty="0"/>
                        <a:t>OXA-48</a:t>
                      </a:r>
                      <a:r>
                        <a:rPr lang="zh-CN" altLang="en-US" sz="1100" dirty="0"/>
                        <a:t>肠杆菌目细菌</a:t>
                      </a:r>
                      <a:r>
                        <a:rPr lang="en-US" altLang="zh-CN" sz="1100" dirty="0"/>
                        <a:t>(831)</a:t>
                      </a:r>
                      <a:endParaRPr lang="zh-CN" altLang="en-US" sz="1100" dirty="0"/>
                    </a:p>
                  </a:txBody>
                  <a:tcPr anchor="ctr">
                    <a:lnL w="12700" cmpd="sng">
                      <a:noFill/>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0.5</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99.6</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12700" cmpd="sng">
                      <a:noFill/>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7"/>
                  </a:ext>
                </a:extLst>
              </a:tr>
              <a:tr h="440022">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zh-CN" altLang="en-US" sz="1100" dirty="0"/>
                        <a:t>产超广谱</a:t>
                      </a:r>
                      <a:r>
                        <a:rPr lang="en-US" altLang="zh-CN" sz="1100" dirty="0"/>
                        <a:t>β-</a:t>
                      </a:r>
                      <a:r>
                        <a:rPr lang="zh-CN" altLang="en-US" sz="1100" dirty="0"/>
                        <a:t>内酰胺酶细菌</a:t>
                      </a:r>
                      <a:r>
                        <a:rPr lang="en-US" altLang="zh-CN" sz="1100" dirty="0"/>
                        <a:t>(3605)</a:t>
                      </a:r>
                      <a:endParaRPr lang="zh-CN" altLang="en-US" sz="1100" dirty="0"/>
                    </a:p>
                  </a:txBody>
                  <a:tcPr anchor="ctr">
                    <a:lnL w="12700" cmpd="sng">
                      <a:noFill/>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1270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0.25</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1270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a:r>
                        <a:rPr lang="en-US" altLang="zh-CN" sz="1100" dirty="0"/>
                        <a:t>99.6</a:t>
                      </a:r>
                      <a:endParaRPr lang="zh-CN" altLang="en-US" sz="1100" dirty="0"/>
                    </a:p>
                  </a:txBody>
                  <a:tcPr anchor="ctr">
                    <a:lnL w="6350" cap="flat" cmpd="sng" algn="ctr">
                      <a:solidFill>
                        <a:sysClr val="window" lastClr="FFFFFF">
                          <a:lumMod val="85000"/>
                        </a:sysClr>
                      </a:solidFill>
                      <a:prstDash val="dash"/>
                      <a:round/>
                      <a:headEnd type="none" w="med" len="med"/>
                      <a:tailEnd type="none" w="med" len="med"/>
                    </a:lnL>
                    <a:lnR w="12700" cmpd="sng">
                      <a:noFill/>
                    </a:lnR>
                    <a:lnT w="6350" cap="flat" cmpd="sng" algn="ctr">
                      <a:solidFill>
                        <a:sysClr val="window" lastClr="FFFFFF">
                          <a:lumMod val="85000"/>
                        </a:sysClr>
                      </a:solidFill>
                      <a:prstDash val="dash"/>
                      <a:round/>
                      <a:headEnd type="none" w="med" len="med"/>
                      <a:tailEnd type="none" w="med" len="med"/>
                    </a:lnT>
                    <a:lnB w="1270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8"/>
                  </a:ext>
                </a:extLst>
              </a:tr>
            </a:tbl>
          </a:graphicData>
        </a:graphic>
      </p:graphicFrame>
      <p:sp>
        <p:nvSpPr>
          <p:cNvPr id="9" name="文本框 8">
            <a:extLst>
              <a:ext uri="{FF2B5EF4-FFF2-40B4-BE49-F238E27FC236}">
                <a16:creationId xmlns:a16="http://schemas.microsoft.com/office/drawing/2014/main" id="{C7616936-B285-CA4E-6A07-407E1B7552C3}"/>
              </a:ext>
            </a:extLst>
          </p:cNvPr>
          <p:cNvSpPr txBox="1"/>
          <p:nvPr/>
        </p:nvSpPr>
        <p:spPr bwMode="gray">
          <a:xfrm>
            <a:off x="442912" y="5590789"/>
            <a:ext cx="11306173" cy="353430"/>
          </a:xfrm>
          <a:prstGeom prst="rect">
            <a:avLst/>
          </a:prstGeom>
          <a:noFill/>
        </p:spPr>
        <p:txBody>
          <a:bodyPr wrap="square" lIns="0" tIns="0" rIns="0" bIns="0">
            <a:spAutoFit/>
          </a:bodyPr>
          <a:lstStyle/>
          <a:p>
            <a:pPr marL="144000" marR="0" lvl="0" indent="-144000" defTabSz="914400" eaLnBrk="1" fontAlgn="auto" latinLnBrk="0" hangingPunct="1">
              <a:lnSpc>
                <a:spcPct val="120000"/>
              </a:lnSpc>
              <a:spcBef>
                <a:spcPts val="0"/>
              </a:spcBef>
              <a:spcAft>
                <a:spcPts val="0"/>
              </a:spcAft>
              <a:buClrTx/>
              <a:buSzTx/>
              <a:buFont typeface="Arial" panose="020B0604020202090204" pitchFamily="34" charset="0"/>
              <a:buChar char="•"/>
              <a:tabLst/>
              <a:defRPr/>
            </a:pPr>
            <a:r>
              <a:rPr kumimoji="0" lang="en-US" altLang="zh-CN" sz="1000" b="0" i="0" u="none" strike="noStrike" kern="0" cap="none" spc="0" normalizeH="0" baseline="0" noProof="0" dirty="0">
                <a:ln>
                  <a:noFill/>
                </a:ln>
                <a:solidFill>
                  <a:srgbClr val="000000"/>
                </a:solidFill>
                <a:effectLst/>
                <a:uLnTx/>
                <a:uFillTx/>
              </a:rPr>
              <a:t>2019-2021</a:t>
            </a:r>
            <a:r>
              <a:rPr kumimoji="0" lang="zh-CN" altLang="en-US" sz="1000" b="0" i="0" u="none" strike="noStrike" kern="0" cap="none" spc="0" normalizeH="0" baseline="0" noProof="0" dirty="0">
                <a:ln>
                  <a:noFill/>
                </a:ln>
                <a:solidFill>
                  <a:srgbClr val="000000"/>
                </a:solidFill>
                <a:effectLst/>
                <a:uLnTx/>
                <a:uFillTx/>
              </a:rPr>
              <a:t>年</a:t>
            </a:r>
            <a:r>
              <a:rPr kumimoji="0" lang="en-US" altLang="zh-CN" sz="1000" b="0" i="0" u="none" strike="noStrike" kern="0" cap="none" spc="0" normalizeH="0" baseline="0" noProof="0" dirty="0">
                <a:ln>
                  <a:noFill/>
                </a:ln>
                <a:solidFill>
                  <a:srgbClr val="000000"/>
                </a:solidFill>
                <a:effectLst/>
                <a:uLnTx/>
                <a:uFillTx/>
              </a:rPr>
              <a:t>ATLAS</a:t>
            </a:r>
            <a:r>
              <a:rPr kumimoji="0" lang="zh-CN" altLang="en-US" sz="1000" b="0" i="0" u="none" strike="noStrike" kern="0" cap="none" spc="0" normalizeH="0" baseline="0" noProof="0" dirty="0">
                <a:ln>
                  <a:noFill/>
                </a:ln>
                <a:solidFill>
                  <a:srgbClr val="000000"/>
                </a:solidFill>
                <a:effectLst/>
                <a:uLnTx/>
                <a:uFillTx/>
              </a:rPr>
              <a:t>全球监测计划，收集拉丁美洲、欧亚大陆、非洲</a:t>
            </a:r>
            <a:r>
              <a:rPr kumimoji="0" lang="en-US" altLang="zh-CN" sz="1000" b="0" i="0" u="none" strike="noStrike" kern="0" cap="none" spc="0" normalizeH="0" baseline="0" noProof="0" dirty="0">
                <a:ln>
                  <a:noFill/>
                </a:ln>
                <a:solidFill>
                  <a:srgbClr val="000000"/>
                </a:solidFill>
                <a:effectLst/>
                <a:uLnTx/>
                <a:uFillTx/>
              </a:rPr>
              <a:t>/</a:t>
            </a:r>
            <a:r>
              <a:rPr kumimoji="0" lang="zh-CN" altLang="en-US" sz="1000" b="0" i="0" u="none" strike="noStrike" kern="0" cap="none" spc="0" normalizeH="0" baseline="0" noProof="0" dirty="0">
                <a:ln>
                  <a:noFill/>
                </a:ln>
                <a:solidFill>
                  <a:srgbClr val="000000"/>
                </a:solidFill>
                <a:effectLst/>
                <a:uLnTx/>
                <a:uFillTx/>
              </a:rPr>
              <a:t>中东和亚洲</a:t>
            </a:r>
            <a:r>
              <a:rPr kumimoji="0" lang="en-US" altLang="zh-CN" sz="1000" b="0" i="0" u="none" strike="noStrike" kern="0" cap="none" spc="0" normalizeH="0" baseline="0" noProof="0" dirty="0">
                <a:ln>
                  <a:noFill/>
                </a:ln>
                <a:solidFill>
                  <a:srgbClr val="000000"/>
                </a:solidFill>
                <a:effectLst/>
                <a:uLnTx/>
                <a:uFillTx/>
              </a:rPr>
              <a:t>27</a:t>
            </a:r>
            <a:r>
              <a:rPr kumimoji="0" lang="zh-CN" altLang="en-US" sz="1000" b="0" i="0" u="none" strike="noStrike" kern="0" cap="none" spc="0" normalizeH="0" baseline="0" noProof="0" dirty="0">
                <a:ln>
                  <a:noFill/>
                </a:ln>
                <a:solidFill>
                  <a:srgbClr val="000000"/>
                </a:solidFill>
                <a:effectLst/>
                <a:uLnTx/>
                <a:uFillTx/>
              </a:rPr>
              <a:t>个国家的肠杆菌目临床分离株（</a:t>
            </a:r>
            <a:r>
              <a:rPr kumimoji="0" lang="en-US" altLang="zh-CN" sz="1000" b="0" i="0" u="none" strike="noStrike" kern="0" cap="none" spc="0" normalizeH="0" baseline="0" noProof="0" dirty="0">
                <a:ln>
                  <a:noFill/>
                </a:ln>
                <a:solidFill>
                  <a:srgbClr val="000000"/>
                </a:solidFill>
                <a:effectLst/>
                <a:uLnTx/>
                <a:uFillTx/>
              </a:rPr>
              <a:t>N= 24,937</a:t>
            </a:r>
            <a:r>
              <a:rPr kumimoji="0" lang="zh-CN" altLang="en-US" sz="1000" b="0" i="0" u="none" strike="noStrike" kern="0" cap="none" spc="0" normalizeH="0" baseline="0" noProof="0" dirty="0">
                <a:ln>
                  <a:noFill/>
                </a:ln>
                <a:solidFill>
                  <a:srgbClr val="000000"/>
                </a:solidFill>
                <a:effectLst/>
                <a:uLnTx/>
                <a:uFillTx/>
              </a:rPr>
              <a:t>），评估</a:t>
            </a:r>
            <a:r>
              <a:rPr kumimoji="0" lang="en-US" altLang="zh-CN" sz="1000" b="0" i="0" u="none" strike="noStrike" kern="0" cap="none" spc="0" normalizeH="0" baseline="0" noProof="0" dirty="0">
                <a:ln>
                  <a:noFill/>
                </a:ln>
                <a:solidFill>
                  <a:srgbClr val="000000"/>
                </a:solidFill>
                <a:effectLst/>
                <a:uLnTx/>
                <a:uFillTx/>
              </a:rPr>
              <a:t>12</a:t>
            </a:r>
            <a:r>
              <a:rPr kumimoji="0" lang="zh-CN" altLang="en-US" sz="1000" b="0" i="0" u="none" strike="noStrike" kern="0" cap="none" spc="0" normalizeH="0" baseline="0" noProof="0" dirty="0">
                <a:ln>
                  <a:noFill/>
                </a:ln>
                <a:solidFill>
                  <a:srgbClr val="000000"/>
                </a:solidFill>
                <a:effectLst/>
                <a:uLnTx/>
                <a:uFillTx/>
              </a:rPr>
              <a:t>种抗菌药物，尤其是氨曲南</a:t>
            </a:r>
            <a:r>
              <a:rPr kumimoji="0" lang="en-US" altLang="zh-CN" sz="1000" b="0" i="0" u="none" strike="noStrike" kern="0" cap="none" spc="0" normalizeH="0" baseline="0" noProof="0" dirty="0">
                <a:ln>
                  <a:noFill/>
                </a:ln>
                <a:solidFill>
                  <a:srgbClr val="000000"/>
                </a:solidFill>
                <a:effectLst/>
                <a:uLnTx/>
                <a:uFillTx/>
              </a:rPr>
              <a:t>-</a:t>
            </a:r>
            <a:r>
              <a:rPr kumimoji="0" lang="zh-CN" altLang="en-US" sz="1000" b="0" i="0" u="none" strike="noStrike" kern="0" cap="none" spc="0" normalizeH="0" baseline="0" noProof="0" dirty="0">
                <a:ln>
                  <a:noFill/>
                </a:ln>
                <a:solidFill>
                  <a:srgbClr val="000000"/>
                </a:solidFill>
                <a:effectLst/>
                <a:uLnTx/>
                <a:uFillTx/>
              </a:rPr>
              <a:t>阿维巴坦对收集的肠杆菌目分离株的体外活性。</a:t>
            </a:r>
          </a:p>
        </p:txBody>
      </p:sp>
      <p:grpSp>
        <p:nvGrpSpPr>
          <p:cNvPr id="10" name="组合 9">
            <a:extLst>
              <a:ext uri="{FF2B5EF4-FFF2-40B4-BE49-F238E27FC236}">
                <a16:creationId xmlns:a16="http://schemas.microsoft.com/office/drawing/2014/main" id="{75D95D4C-4245-6366-6AA9-9464BC6A4880}"/>
              </a:ext>
            </a:extLst>
          </p:cNvPr>
          <p:cNvGrpSpPr/>
          <p:nvPr/>
        </p:nvGrpSpPr>
        <p:grpSpPr>
          <a:xfrm>
            <a:off x="5636275" y="2346205"/>
            <a:ext cx="5973218" cy="3094684"/>
            <a:chOff x="5570236" y="1977862"/>
            <a:chExt cx="6172460" cy="3656088"/>
          </a:xfrm>
        </p:grpSpPr>
        <p:pic>
          <p:nvPicPr>
            <p:cNvPr id="11" name="图片 10">
              <a:extLst>
                <a:ext uri="{FF2B5EF4-FFF2-40B4-BE49-F238E27FC236}">
                  <a16:creationId xmlns:a16="http://schemas.microsoft.com/office/drawing/2014/main" id="{BE95CD03-E7F6-C59E-079C-76402BA9680D}"/>
                </a:ext>
              </a:extLst>
            </p:cNvPr>
            <p:cNvPicPr>
              <a:picLocks noChangeAspect="1"/>
            </p:cNvPicPr>
            <p:nvPr/>
          </p:nvPicPr>
          <p:blipFill>
            <a:blip r:embed="rId5"/>
            <a:stretch>
              <a:fillRect/>
            </a:stretch>
          </p:blipFill>
          <p:spPr>
            <a:xfrm>
              <a:off x="5630660" y="2003448"/>
              <a:ext cx="6112036" cy="3630502"/>
            </a:xfrm>
            <a:prstGeom prst="rect">
              <a:avLst/>
            </a:prstGeom>
          </p:spPr>
        </p:pic>
        <p:sp>
          <p:nvSpPr>
            <p:cNvPr id="12" name="矩形 11">
              <a:extLst>
                <a:ext uri="{FF2B5EF4-FFF2-40B4-BE49-F238E27FC236}">
                  <a16:creationId xmlns:a16="http://schemas.microsoft.com/office/drawing/2014/main" id="{C848F14E-A63F-7592-1751-E548BD2D5AE5}"/>
                </a:ext>
              </a:extLst>
            </p:cNvPr>
            <p:cNvSpPr/>
            <p:nvPr/>
          </p:nvSpPr>
          <p:spPr bwMode="gray">
            <a:xfrm>
              <a:off x="7546019" y="5476836"/>
              <a:ext cx="1376040" cy="157113"/>
            </a:xfrm>
            <a:prstGeom prst="rect">
              <a:avLst/>
            </a:prstGeom>
            <a:solidFill>
              <a:sysClr val="window" lastClr="FFFFFF"/>
            </a:solidFill>
            <a:ln w="28575" cap="flat" cmpd="sng" algn="ctr">
              <a:solidFill>
                <a:sysClr val="window" lastClr="FFFFFF"/>
              </a:solid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zh-CN" altLang="en-US" sz="2000" b="1" i="0" u="none" strike="noStrike" kern="0" cap="none" spc="0" normalizeH="0" baseline="0" noProof="0" dirty="0">
                <a:ln>
                  <a:noFill/>
                </a:ln>
                <a:solidFill>
                  <a:srgbClr val="0000C9"/>
                </a:solidFill>
                <a:effectLst/>
                <a:uLnTx/>
                <a:uFillTx/>
                <a:ea typeface="黑体" panose="02010609060101010101" pitchFamily="49" charset="-122"/>
              </a:endParaRPr>
            </a:p>
          </p:txBody>
        </p:sp>
        <p:sp>
          <p:nvSpPr>
            <p:cNvPr id="13" name="文本框 12">
              <a:extLst>
                <a:ext uri="{FF2B5EF4-FFF2-40B4-BE49-F238E27FC236}">
                  <a16:creationId xmlns:a16="http://schemas.microsoft.com/office/drawing/2014/main" id="{DAA1C0F0-9F86-CC71-0C54-B334DE7145F6}"/>
                </a:ext>
              </a:extLst>
            </p:cNvPr>
            <p:cNvSpPr txBox="1"/>
            <p:nvPr/>
          </p:nvSpPr>
          <p:spPr bwMode="gray">
            <a:xfrm>
              <a:off x="7554826" y="5493726"/>
              <a:ext cx="1339399" cy="98175"/>
            </a:xfrm>
            <a:prstGeom prst="rect">
              <a:avLst/>
            </a:prstGeom>
            <a:noFill/>
          </p:spPr>
          <p:txBody>
            <a:bodyPr wrap="square" lIns="0" tIns="0" rIns="0" bIns="0">
              <a:spAutoFit/>
            </a:bodyPr>
            <a:lstStyle/>
            <a:p>
              <a:pPr marL="0" marR="0" lvl="0" indent="0" defTabSz="914400" eaLnBrk="1" fontAlgn="auto" latinLnBrk="0" hangingPunct="1">
                <a:lnSpc>
                  <a:spcPct val="90000"/>
                </a:lnSpc>
                <a:spcBef>
                  <a:spcPts val="1000"/>
                </a:spcBef>
                <a:spcAft>
                  <a:spcPts val="0"/>
                </a:spcAft>
                <a:buClrTx/>
                <a:buSzTx/>
                <a:buFontTx/>
                <a:buNone/>
                <a:tabLst/>
                <a:defRPr/>
              </a:pPr>
              <a:r>
                <a:rPr kumimoji="0" lang="zh-CN" altLang="en-US" sz="600" b="0" i="0" u="none" strike="noStrike" kern="0" cap="none" spc="0" normalizeH="0" baseline="0" noProof="0" dirty="0">
                  <a:ln>
                    <a:noFill/>
                  </a:ln>
                  <a:solidFill>
                    <a:srgbClr val="000000"/>
                  </a:solidFill>
                  <a:effectLst/>
                  <a:uLnTx/>
                  <a:uFillTx/>
                </a:rPr>
                <a:t>氨曲南</a:t>
              </a:r>
              <a:r>
                <a:rPr kumimoji="0" lang="en-US" altLang="zh-CN" sz="600" b="0" i="0" u="none" strike="noStrike" kern="0" cap="none" spc="0" normalizeH="0" baseline="0" noProof="0" dirty="0">
                  <a:ln>
                    <a:noFill/>
                  </a:ln>
                  <a:solidFill>
                    <a:srgbClr val="000000"/>
                  </a:solidFill>
                  <a:effectLst/>
                  <a:uLnTx/>
                  <a:uFillTx/>
                </a:rPr>
                <a:t>-</a:t>
              </a:r>
              <a:r>
                <a:rPr kumimoji="0" lang="zh-CN" altLang="en-US" sz="600" b="0" i="0" u="none" strike="noStrike" kern="0" cap="none" spc="0" normalizeH="0" baseline="0" noProof="0" dirty="0">
                  <a:ln>
                    <a:noFill/>
                  </a:ln>
                  <a:solidFill>
                    <a:srgbClr val="000000"/>
                  </a:solidFill>
                  <a:effectLst/>
                  <a:uLnTx/>
                  <a:uFillTx/>
                </a:rPr>
                <a:t>阿维巴坦（</a:t>
              </a:r>
              <a:r>
                <a:rPr kumimoji="0" lang="en-US" altLang="zh-CN" sz="600" b="0" i="0" u="none" strike="noStrike" kern="0" cap="none" spc="0" normalizeH="0" baseline="0" noProof="0" dirty="0">
                  <a:ln>
                    <a:noFill/>
                  </a:ln>
                  <a:solidFill>
                    <a:srgbClr val="000000"/>
                  </a:solidFill>
                  <a:effectLst/>
                  <a:uLnTx/>
                  <a:uFillTx/>
                  <a:ea typeface="黑体" panose="02010609060101010101" pitchFamily="49" charset="-122"/>
                </a:rPr>
                <a:t>≤8mg/L</a:t>
              </a:r>
              <a:r>
                <a:rPr kumimoji="0" lang="zh-CN" altLang="en-US" sz="600" b="0" i="0" u="none" strike="noStrike" kern="0" cap="none" spc="0" normalizeH="0" baseline="0" noProof="0" dirty="0">
                  <a:ln>
                    <a:noFill/>
                  </a:ln>
                  <a:solidFill>
                    <a:srgbClr val="000000"/>
                  </a:solidFill>
                  <a:effectLst/>
                  <a:uLnTx/>
                  <a:uFillTx/>
                </a:rPr>
                <a:t>）抑菌率</a:t>
              </a:r>
            </a:p>
          </p:txBody>
        </p:sp>
        <p:sp>
          <p:nvSpPr>
            <p:cNvPr id="14" name="矩形 13">
              <a:extLst>
                <a:ext uri="{FF2B5EF4-FFF2-40B4-BE49-F238E27FC236}">
                  <a16:creationId xmlns:a16="http://schemas.microsoft.com/office/drawing/2014/main" id="{52502082-FED5-879F-5FF8-876F49F0D4B8}"/>
                </a:ext>
              </a:extLst>
            </p:cNvPr>
            <p:cNvSpPr/>
            <p:nvPr/>
          </p:nvSpPr>
          <p:spPr bwMode="gray">
            <a:xfrm>
              <a:off x="9063923" y="5431938"/>
              <a:ext cx="1376040" cy="157113"/>
            </a:xfrm>
            <a:prstGeom prst="rect">
              <a:avLst/>
            </a:prstGeom>
            <a:solidFill>
              <a:sysClr val="window" lastClr="FFFFFF"/>
            </a:solidFill>
            <a:ln w="28575" cap="flat" cmpd="sng" algn="ctr">
              <a:solidFill>
                <a:sysClr val="window" lastClr="FFFFFF"/>
              </a:solidFill>
              <a:prstDash val="solid"/>
              <a:miter lim="800000"/>
              <a:headEnd type="none" w="med" len="med"/>
              <a:tailEnd type="none" w="med" len="med"/>
            </a:ln>
            <a:effectLst/>
          </p:spPr>
          <p:txBody>
            <a:bodyPr vert="horz" wrap="square" lIns="0" tIns="0" rIns="0" bIns="0" numCol="1" rtlCol="0" anchor="ctr" anchorCtr="0" compatLnSpc="1">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zh-CN" altLang="en-US" sz="2000" b="1" i="0" u="none" strike="noStrike" kern="0" cap="none" spc="0" normalizeH="0" baseline="0" noProof="0" dirty="0">
                <a:ln>
                  <a:noFill/>
                </a:ln>
                <a:solidFill>
                  <a:srgbClr val="0000C9"/>
                </a:solidFill>
                <a:effectLst/>
                <a:uLnTx/>
                <a:uFillTx/>
                <a:ea typeface="黑体" panose="02010609060101010101" pitchFamily="49" charset="-122"/>
              </a:endParaRPr>
            </a:p>
          </p:txBody>
        </p:sp>
        <p:sp>
          <p:nvSpPr>
            <p:cNvPr id="15" name="文本框 14">
              <a:extLst>
                <a:ext uri="{FF2B5EF4-FFF2-40B4-BE49-F238E27FC236}">
                  <a16:creationId xmlns:a16="http://schemas.microsoft.com/office/drawing/2014/main" id="{81782232-C188-4C61-C0A0-54064BD76AFF}"/>
                </a:ext>
              </a:extLst>
            </p:cNvPr>
            <p:cNvSpPr txBox="1"/>
            <p:nvPr/>
          </p:nvSpPr>
          <p:spPr bwMode="gray">
            <a:xfrm>
              <a:off x="9087199" y="5493726"/>
              <a:ext cx="761915" cy="98175"/>
            </a:xfrm>
            <a:prstGeom prst="rect">
              <a:avLst/>
            </a:prstGeom>
            <a:noFill/>
          </p:spPr>
          <p:txBody>
            <a:bodyPr wrap="square" lIns="0" tIns="0" rIns="0" bIns="0">
              <a:spAutoFit/>
            </a:bodyPr>
            <a:lstStyle/>
            <a:p>
              <a:pPr marL="0" marR="0" lvl="0" indent="0" defTabSz="914400" eaLnBrk="1" fontAlgn="auto" latinLnBrk="0" hangingPunct="1">
                <a:lnSpc>
                  <a:spcPct val="90000"/>
                </a:lnSpc>
                <a:spcBef>
                  <a:spcPts val="1000"/>
                </a:spcBef>
                <a:spcAft>
                  <a:spcPts val="0"/>
                </a:spcAft>
                <a:buClrTx/>
                <a:buSzTx/>
                <a:buFontTx/>
                <a:buNone/>
                <a:tabLst/>
                <a:defRPr/>
              </a:pPr>
              <a:r>
                <a:rPr kumimoji="0" lang="zh-CN" altLang="en-US" sz="600" b="0" i="0" u="none" strike="noStrike" kern="0" cap="none" spc="0" normalizeH="0" baseline="0" noProof="0" dirty="0">
                  <a:ln>
                    <a:noFill/>
                  </a:ln>
                  <a:solidFill>
                    <a:srgbClr val="000000"/>
                  </a:solidFill>
                  <a:effectLst/>
                  <a:uLnTx/>
                  <a:uFillTx/>
                </a:rPr>
                <a:t>对氨曲南的敏感度</a:t>
              </a:r>
            </a:p>
          </p:txBody>
        </p:sp>
        <p:sp>
          <p:nvSpPr>
            <p:cNvPr id="16" name="矩形 15">
              <a:extLst>
                <a:ext uri="{FF2B5EF4-FFF2-40B4-BE49-F238E27FC236}">
                  <a16:creationId xmlns:a16="http://schemas.microsoft.com/office/drawing/2014/main" id="{2749EBA5-20DC-D303-ECF6-6A34BEA64AB2}"/>
                </a:ext>
              </a:extLst>
            </p:cNvPr>
            <p:cNvSpPr/>
            <p:nvPr/>
          </p:nvSpPr>
          <p:spPr bwMode="gray">
            <a:xfrm>
              <a:off x="5630660" y="2938509"/>
              <a:ext cx="175336" cy="976543"/>
            </a:xfrm>
            <a:prstGeom prst="rect">
              <a:avLst/>
            </a:prstGeom>
            <a:solidFill>
              <a:sysClr val="window" lastClr="FFFFFF"/>
            </a:solidFill>
            <a:ln w="28575" cap="flat" cmpd="sng" algn="ctr">
              <a:solidFill>
                <a:sysClr val="window" lastClr="FFFFFF"/>
              </a:solid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zh-CN" altLang="en-US" sz="2000" b="1" i="0" u="none" strike="noStrike" kern="0" cap="none" spc="0" normalizeH="0" baseline="0" noProof="0" dirty="0">
                <a:ln>
                  <a:noFill/>
                </a:ln>
                <a:solidFill>
                  <a:srgbClr val="0000C9"/>
                </a:solidFill>
                <a:effectLst/>
                <a:uLnTx/>
                <a:uFillTx/>
                <a:ea typeface="黑体" panose="02010609060101010101" pitchFamily="49" charset="-122"/>
              </a:endParaRPr>
            </a:p>
          </p:txBody>
        </p:sp>
        <p:sp>
          <p:nvSpPr>
            <p:cNvPr id="17" name="文本框 16">
              <a:extLst>
                <a:ext uri="{FF2B5EF4-FFF2-40B4-BE49-F238E27FC236}">
                  <a16:creationId xmlns:a16="http://schemas.microsoft.com/office/drawing/2014/main" id="{4B7C50F6-5B62-80E7-2AE9-85FB25ECF0C4}"/>
                </a:ext>
              </a:extLst>
            </p:cNvPr>
            <p:cNvSpPr txBox="1"/>
            <p:nvPr/>
          </p:nvSpPr>
          <p:spPr bwMode="gray">
            <a:xfrm rot="16200000">
              <a:off x="4313213" y="3234885"/>
              <a:ext cx="2646515" cy="132469"/>
            </a:xfrm>
            <a:prstGeom prst="rect">
              <a:avLst/>
            </a:prstGeom>
            <a:noFill/>
          </p:spPr>
          <p:txBody>
            <a:bodyPr wrap="square" lIns="0" tIns="0" rIns="0" bIns="0">
              <a:spAutoFit/>
            </a:bodyPr>
            <a:lstStyle/>
            <a:p>
              <a:pPr marL="0" marR="0" lvl="0" indent="0" algn="ctr" defTabSz="914400" eaLnBrk="1" fontAlgn="auto" latinLnBrk="0" hangingPunct="1">
                <a:lnSpc>
                  <a:spcPct val="90000"/>
                </a:lnSpc>
                <a:spcBef>
                  <a:spcPts val="100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rPr>
                <a:t>对产</a:t>
              </a:r>
              <a:r>
                <a:rPr kumimoji="0" lang="en-US" altLang="zh-CN" sz="900" b="0" i="0" u="none" strike="noStrike" kern="0" cap="none" spc="0" normalizeH="0" baseline="0" noProof="0" dirty="0">
                  <a:ln>
                    <a:noFill/>
                  </a:ln>
                  <a:solidFill>
                    <a:srgbClr val="000000"/>
                  </a:solidFill>
                  <a:effectLst/>
                  <a:uLnTx/>
                  <a:uFillTx/>
                </a:rPr>
                <a:t>MBL</a:t>
              </a:r>
              <a:r>
                <a:rPr kumimoji="0" lang="zh-CN" altLang="en-US" sz="900" b="0" i="0" u="none" strike="noStrike" kern="0" cap="none" spc="0" normalizeH="0" baseline="0" noProof="0" dirty="0">
                  <a:ln>
                    <a:noFill/>
                  </a:ln>
                  <a:solidFill>
                    <a:srgbClr val="000000"/>
                  </a:solidFill>
                  <a:effectLst/>
                  <a:uLnTx/>
                  <a:uFillTx/>
                </a:rPr>
                <a:t>酶肠杆菌科细菌的抑菌率（</a:t>
              </a:r>
              <a:r>
                <a:rPr kumimoji="0" lang="en-US" altLang="zh-CN" sz="900" b="0" i="0" u="none" strike="noStrike" kern="0" cap="none" spc="0" normalizeH="0" baseline="0" noProof="0" dirty="0">
                  <a:ln>
                    <a:noFill/>
                  </a:ln>
                  <a:solidFill>
                    <a:srgbClr val="000000"/>
                  </a:solidFill>
                  <a:effectLst/>
                  <a:uLnTx/>
                  <a:uFillTx/>
                </a:rPr>
                <a:t>%</a:t>
              </a:r>
              <a:r>
                <a:rPr kumimoji="0" lang="zh-CN" altLang="en-US" sz="900" b="0" i="0" u="none" strike="noStrike" kern="0" cap="none" spc="0" normalizeH="0" baseline="0" noProof="0" dirty="0">
                  <a:ln>
                    <a:noFill/>
                  </a:ln>
                  <a:solidFill>
                    <a:srgbClr val="000000"/>
                  </a:solidFill>
                  <a:effectLst/>
                  <a:uLnTx/>
                  <a:uFillTx/>
                </a:rPr>
                <a:t>）</a:t>
              </a:r>
            </a:p>
          </p:txBody>
        </p:sp>
      </p:grpSp>
      <p:sp>
        <p:nvSpPr>
          <p:cNvPr id="18" name="文本框 17">
            <a:extLst>
              <a:ext uri="{FF2B5EF4-FFF2-40B4-BE49-F238E27FC236}">
                <a16:creationId xmlns:a16="http://schemas.microsoft.com/office/drawing/2014/main" id="{7F963ACE-A8C7-72C5-C408-39B0AE02CD99}"/>
              </a:ext>
            </a:extLst>
          </p:cNvPr>
          <p:cNvSpPr txBox="1"/>
          <p:nvPr/>
        </p:nvSpPr>
        <p:spPr bwMode="gray">
          <a:xfrm>
            <a:off x="5535631" y="1676933"/>
            <a:ext cx="5944784" cy="589392"/>
          </a:xfrm>
          <a:prstGeom prst="rect">
            <a:avLst/>
          </a:prstGeom>
          <a:noFill/>
        </p:spPr>
        <p:txBody>
          <a:bodyPr wrap="square" lIns="0" tIns="0" rIns="0" bIns="0">
            <a:spAutoFit/>
          </a:bodyPr>
          <a:lstStyle/>
          <a:p>
            <a:pPr marL="144000" marR="0" lvl="0" indent="-144000" defTabSz="914400" eaLnBrk="1" fontAlgn="auto" latinLnBrk="0" hangingPunct="1">
              <a:lnSpc>
                <a:spcPct val="120000"/>
              </a:lnSpc>
              <a:spcBef>
                <a:spcPts val="40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srgbClr val="000000"/>
                </a:solidFill>
                <a:effectLst/>
                <a:uLnTx/>
                <a:uFillTx/>
              </a:rPr>
              <a:t>氨曲南</a:t>
            </a:r>
            <a:r>
              <a:rPr kumimoji="0" lang="en-US" altLang="zh-CN" sz="1000" b="0" i="0" u="none" strike="noStrike" kern="0" cap="none" spc="0" normalizeH="0" baseline="0" noProof="0" dirty="0">
                <a:ln>
                  <a:noFill/>
                </a:ln>
                <a:solidFill>
                  <a:srgbClr val="000000"/>
                </a:solidFill>
                <a:effectLst/>
                <a:uLnTx/>
                <a:uFillTx/>
              </a:rPr>
              <a:t>-</a:t>
            </a:r>
            <a:r>
              <a:rPr kumimoji="0" lang="zh-CN" altLang="en-US" sz="1000" b="0" i="0" u="none" strike="noStrike" kern="0" cap="none" spc="0" normalizeH="0" baseline="0" noProof="0" dirty="0">
                <a:ln>
                  <a:noFill/>
                </a:ln>
                <a:solidFill>
                  <a:srgbClr val="000000"/>
                </a:solidFill>
                <a:effectLst/>
                <a:uLnTx/>
                <a:uFillTx/>
              </a:rPr>
              <a:t>阿维巴坦浓度</a:t>
            </a:r>
            <a:r>
              <a:rPr kumimoji="0" lang="en-US" altLang="zh-CN" sz="1000" b="0" i="0" u="none" strike="noStrike" kern="0" cap="none" spc="0" normalizeH="0" baseline="0" noProof="0" dirty="0">
                <a:ln>
                  <a:noFill/>
                </a:ln>
                <a:solidFill>
                  <a:srgbClr val="000000"/>
                </a:solidFill>
                <a:effectLst/>
                <a:uLnTx/>
                <a:uFillTx/>
                <a:ea typeface="黑体" panose="02010609060101010101" pitchFamily="49" charset="-122"/>
              </a:rPr>
              <a:t>≤8 mg/L</a:t>
            </a:r>
            <a:r>
              <a:rPr kumimoji="0" lang="zh-CN" altLang="en-US" sz="1000" b="0" i="0" u="none" strike="noStrike" kern="0" cap="none" spc="0" normalizeH="0" baseline="0" noProof="0" dirty="0">
                <a:ln>
                  <a:noFill/>
                </a:ln>
                <a:solidFill>
                  <a:srgbClr val="000000"/>
                </a:solidFill>
                <a:effectLst/>
                <a:uLnTx/>
                <a:uFillTx/>
              </a:rPr>
              <a:t>时，几乎可</a:t>
            </a:r>
            <a:r>
              <a:rPr kumimoji="0" lang="en-US" altLang="zh-CN" sz="1000" b="0" i="0" u="none" strike="noStrike" kern="0" cap="none" spc="0" normalizeH="0" baseline="0" noProof="0" dirty="0">
                <a:ln>
                  <a:noFill/>
                </a:ln>
                <a:solidFill>
                  <a:srgbClr val="000000"/>
                </a:solidFill>
                <a:effectLst/>
                <a:uLnTx/>
                <a:uFillTx/>
              </a:rPr>
              <a:t>100%</a:t>
            </a:r>
            <a:r>
              <a:rPr kumimoji="0" lang="zh-CN" altLang="en-US" sz="1000" b="0" i="0" u="none" strike="noStrike" kern="0" cap="none" spc="0" normalizeH="0" baseline="0" noProof="0" dirty="0">
                <a:ln>
                  <a:noFill/>
                </a:ln>
                <a:solidFill>
                  <a:srgbClr val="000000"/>
                </a:solidFill>
                <a:effectLst/>
                <a:uLnTx/>
                <a:uFillTx/>
              </a:rPr>
              <a:t>抑制收集的产</a:t>
            </a:r>
            <a:r>
              <a:rPr kumimoji="0" lang="en-US" altLang="zh-CN" sz="1000" b="0" i="0" u="none" strike="noStrike" kern="0" cap="none" spc="0" normalizeH="0" baseline="0" noProof="0" dirty="0">
                <a:ln>
                  <a:noFill/>
                </a:ln>
                <a:solidFill>
                  <a:srgbClr val="000000"/>
                </a:solidFill>
                <a:effectLst/>
                <a:uLnTx/>
                <a:uFillTx/>
              </a:rPr>
              <a:t>MBL</a:t>
            </a:r>
            <a:r>
              <a:rPr kumimoji="0" lang="zh-CN" altLang="en-US" sz="1000" b="0" i="0" u="none" strike="noStrike" kern="0" cap="none" spc="0" normalizeH="0" baseline="0" noProof="0" dirty="0">
                <a:ln>
                  <a:noFill/>
                </a:ln>
                <a:solidFill>
                  <a:srgbClr val="000000"/>
                </a:solidFill>
                <a:effectLst/>
                <a:uLnTx/>
                <a:uFillTx/>
              </a:rPr>
              <a:t>酶肠杆菌分离株的生长，除了印度（</a:t>
            </a:r>
            <a:r>
              <a:rPr kumimoji="0" lang="en-US" altLang="zh-CN" sz="1000" b="0" i="0" u="none" strike="noStrike" kern="0" cap="none" spc="0" normalizeH="0" baseline="0" noProof="0" dirty="0">
                <a:ln>
                  <a:noFill/>
                </a:ln>
                <a:solidFill>
                  <a:srgbClr val="000000"/>
                </a:solidFill>
                <a:effectLst/>
                <a:uLnTx/>
                <a:uFillTx/>
              </a:rPr>
              <a:t>97.4%</a:t>
            </a:r>
            <a:r>
              <a:rPr kumimoji="0" lang="zh-CN" altLang="en-US" sz="1000" b="0" i="0" u="none" strike="noStrike" kern="0" cap="none" spc="0" normalizeH="0" baseline="0" noProof="0" dirty="0">
                <a:ln>
                  <a:noFill/>
                </a:ln>
                <a:solidFill>
                  <a:srgbClr val="000000"/>
                </a:solidFill>
                <a:effectLst/>
                <a:uLnTx/>
                <a:uFillTx/>
              </a:rPr>
              <a:t>）和俄罗斯（</a:t>
            </a:r>
            <a:r>
              <a:rPr kumimoji="0" lang="en-US" altLang="zh-CN" sz="1000" b="0" i="0" u="none" strike="noStrike" kern="0" cap="none" spc="0" normalizeH="0" baseline="0" noProof="0" dirty="0">
                <a:ln>
                  <a:noFill/>
                </a:ln>
                <a:solidFill>
                  <a:srgbClr val="000000"/>
                </a:solidFill>
                <a:effectLst/>
                <a:uLnTx/>
                <a:uFillTx/>
              </a:rPr>
              <a:t>97.6%</a:t>
            </a:r>
            <a:r>
              <a:rPr kumimoji="0" lang="zh-CN" altLang="en-US" sz="1000" b="0" i="0" u="none" strike="noStrike" kern="0" cap="none" spc="0" normalizeH="0" baseline="0" noProof="0" dirty="0">
                <a:ln>
                  <a:noFill/>
                </a:ln>
                <a:solidFill>
                  <a:srgbClr val="000000"/>
                </a:solidFill>
                <a:effectLst/>
                <a:uLnTx/>
                <a:uFillTx/>
              </a:rPr>
              <a:t>）</a:t>
            </a:r>
            <a:endParaRPr kumimoji="0" lang="en-US" altLang="zh-CN" sz="1000" b="0" i="0" u="none" strike="noStrike" kern="0" cap="none" spc="0" normalizeH="0" baseline="0" noProof="0" dirty="0">
              <a:ln>
                <a:noFill/>
              </a:ln>
              <a:solidFill>
                <a:srgbClr val="000000"/>
              </a:solidFill>
              <a:effectLst/>
              <a:uLnTx/>
              <a:uFillTx/>
            </a:endParaRPr>
          </a:p>
          <a:p>
            <a:pPr marL="144000" marR="0" lvl="0" indent="-144000" defTabSz="914400" eaLnBrk="1" fontAlgn="auto" latinLnBrk="0" hangingPunct="1">
              <a:lnSpc>
                <a:spcPct val="120000"/>
              </a:lnSpc>
              <a:spcBef>
                <a:spcPts val="400"/>
              </a:spcBef>
              <a:spcAft>
                <a:spcPts val="0"/>
              </a:spcAft>
              <a:buClrTx/>
              <a:buSzTx/>
              <a:buFont typeface="Arial" panose="020B0604020202090204" pitchFamily="34" charset="0"/>
              <a:buChar char="•"/>
              <a:tabLst/>
              <a:defRPr/>
            </a:pPr>
            <a:r>
              <a:rPr kumimoji="0" lang="zh-CN" altLang="en-US" sz="1000" b="0" i="0" u="none" strike="noStrike" kern="0" cap="none" spc="0" normalizeH="0" baseline="0" noProof="0" dirty="0">
                <a:ln>
                  <a:noFill/>
                </a:ln>
                <a:solidFill>
                  <a:srgbClr val="000000"/>
                </a:solidFill>
                <a:effectLst/>
                <a:uLnTx/>
                <a:uFillTx/>
              </a:rPr>
              <a:t>收集的产</a:t>
            </a:r>
            <a:r>
              <a:rPr kumimoji="0" lang="en-US" altLang="zh-CN" sz="1000" b="0" i="0" u="none" strike="noStrike" kern="0" cap="none" spc="0" normalizeH="0" baseline="0" noProof="0" dirty="0">
                <a:ln>
                  <a:noFill/>
                </a:ln>
                <a:solidFill>
                  <a:srgbClr val="000000"/>
                </a:solidFill>
                <a:effectLst/>
                <a:uLnTx/>
                <a:uFillTx/>
              </a:rPr>
              <a:t>MBL</a:t>
            </a:r>
            <a:r>
              <a:rPr kumimoji="0" lang="zh-CN" altLang="en-US" sz="1000" b="0" i="0" u="none" strike="noStrike" kern="0" cap="none" spc="0" normalizeH="0" baseline="0" noProof="0" dirty="0">
                <a:ln>
                  <a:noFill/>
                </a:ln>
                <a:solidFill>
                  <a:srgbClr val="000000"/>
                </a:solidFill>
                <a:effectLst/>
                <a:uLnTx/>
                <a:uFillTx/>
              </a:rPr>
              <a:t>酶肠杆菌分离株对氨曲南的敏感度为</a:t>
            </a:r>
            <a:r>
              <a:rPr kumimoji="0" lang="en-US" altLang="zh-CN" sz="1000" b="0" i="0" u="none" strike="noStrike" kern="0" cap="none" spc="0" normalizeH="0" baseline="0" noProof="0" dirty="0">
                <a:ln>
                  <a:noFill/>
                </a:ln>
                <a:solidFill>
                  <a:srgbClr val="000000"/>
                </a:solidFill>
                <a:effectLst/>
                <a:uLnTx/>
                <a:uFillTx/>
              </a:rPr>
              <a:t>0~66.7%</a:t>
            </a:r>
            <a:endParaRPr kumimoji="0" lang="zh-CN" altLang="en-US" sz="1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92424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F4625F58-C930-64B2-9317-594C712AF128}"/>
              </a:ext>
            </a:extLst>
          </p:cNvPr>
          <p:cNvSpPr>
            <a:spLocks noGrp="1"/>
          </p:cNvSpPr>
          <p:nvPr>
            <p:ph type="sldNum" sz="quarter" idx="12"/>
          </p:nvPr>
        </p:nvSpPr>
        <p:spPr/>
        <p:txBody>
          <a:bodyPr/>
          <a:lstStyle/>
          <a:p>
            <a:fld id="{356548CD-5D4D-B04A-A769-B1AE8BE662B8}" type="slidenum">
              <a:rPr lang="es-MX" smtClean="0">
                <a:latin typeface="+mn-lt"/>
                <a:ea typeface="+mn-ea"/>
                <a:cs typeface="+mn-ea"/>
                <a:sym typeface="+mn-lt"/>
              </a:rPr>
              <a:t>2</a:t>
            </a:fld>
            <a:endParaRPr lang="es-MX" dirty="0">
              <a:latin typeface="+mn-lt"/>
              <a:ea typeface="+mn-ea"/>
              <a:cs typeface="+mn-ea"/>
              <a:sym typeface="+mn-lt"/>
            </a:endParaRPr>
          </a:p>
        </p:txBody>
      </p:sp>
      <p:sp>
        <p:nvSpPr>
          <p:cNvPr id="4" name="标题 3">
            <a:extLst>
              <a:ext uri="{FF2B5EF4-FFF2-40B4-BE49-F238E27FC236}">
                <a16:creationId xmlns:a16="http://schemas.microsoft.com/office/drawing/2014/main" id="{49A94455-5A80-265B-CA0A-BECFC3E37987}"/>
              </a:ext>
            </a:extLst>
          </p:cNvPr>
          <p:cNvSpPr>
            <a:spLocks noGrp="1"/>
          </p:cNvSpPr>
          <p:nvPr>
            <p:ph type="title"/>
          </p:nvPr>
        </p:nvSpPr>
        <p:spPr/>
        <p:txBody>
          <a:bodyPr/>
          <a:lstStyle/>
          <a:p>
            <a:r>
              <a:rPr lang="zh-CN" altLang="en-US" sz="2800" dirty="0">
                <a:solidFill>
                  <a:schemeClr val="tx2"/>
                </a:solidFill>
                <a:latin typeface="+mn-lt"/>
                <a:ea typeface="+mn-ea"/>
                <a:cs typeface="+mn-ea"/>
                <a:sym typeface="+mn-lt"/>
              </a:rPr>
              <a:t>目录</a:t>
            </a:r>
          </a:p>
        </p:txBody>
      </p:sp>
      <p:grpSp>
        <p:nvGrpSpPr>
          <p:cNvPr id="5" name="组合 4">
            <a:extLst>
              <a:ext uri="{FF2B5EF4-FFF2-40B4-BE49-F238E27FC236}">
                <a16:creationId xmlns:a16="http://schemas.microsoft.com/office/drawing/2014/main" id="{525C5C1F-893C-AE0E-E8F8-76271E93BDDB}"/>
              </a:ext>
            </a:extLst>
          </p:cNvPr>
          <p:cNvGrpSpPr/>
          <p:nvPr/>
        </p:nvGrpSpPr>
        <p:grpSpPr>
          <a:xfrm>
            <a:off x="1489710" y="2331521"/>
            <a:ext cx="9000000" cy="792679"/>
            <a:chOff x="514350" y="1475104"/>
            <a:chExt cx="9000000" cy="792679"/>
          </a:xfrm>
        </p:grpSpPr>
        <p:sp>
          <p:nvSpPr>
            <p:cNvPr id="23" name="矩形: 单圆角 22">
              <a:extLst>
                <a:ext uri="{FF2B5EF4-FFF2-40B4-BE49-F238E27FC236}">
                  <a16:creationId xmlns:a16="http://schemas.microsoft.com/office/drawing/2014/main" id="{C0ECB5F4-8E59-EDD4-1563-3C8491D51579}"/>
                </a:ext>
              </a:extLst>
            </p:cNvPr>
            <p:cNvSpPr/>
            <p:nvPr/>
          </p:nvSpPr>
          <p:spPr>
            <a:xfrm>
              <a:off x="514350" y="1534358"/>
              <a:ext cx="9000000" cy="733425"/>
            </a:xfrm>
            <a:prstGeom prst="round1Rect">
              <a:avLst>
                <a:gd name="adj" fmla="val 26018"/>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cs typeface="+mn-ea"/>
                <a:sym typeface="+mn-lt"/>
              </a:endParaRPr>
            </a:p>
          </p:txBody>
        </p:sp>
        <p:sp>
          <p:nvSpPr>
            <p:cNvPr id="24" name="任意多边形: 形状 23">
              <a:extLst>
                <a:ext uri="{FF2B5EF4-FFF2-40B4-BE49-F238E27FC236}">
                  <a16:creationId xmlns:a16="http://schemas.microsoft.com/office/drawing/2014/main" id="{A21D3D23-104D-2DFE-D198-60ACF265A92F}"/>
                </a:ext>
              </a:extLst>
            </p:cNvPr>
            <p:cNvSpPr/>
            <p:nvPr/>
          </p:nvSpPr>
          <p:spPr>
            <a:xfrm>
              <a:off x="1338263" y="1534358"/>
              <a:ext cx="678481"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25" name="任意多边形: 形状 24">
              <a:extLst>
                <a:ext uri="{FF2B5EF4-FFF2-40B4-BE49-F238E27FC236}">
                  <a16:creationId xmlns:a16="http://schemas.microsoft.com/office/drawing/2014/main" id="{A52FC021-BA19-2911-E795-72E2A032F3B4}"/>
                </a:ext>
              </a:extLst>
            </p:cNvPr>
            <p:cNvSpPr/>
            <p:nvPr/>
          </p:nvSpPr>
          <p:spPr>
            <a:xfrm>
              <a:off x="514351" y="1534358"/>
              <a:ext cx="1469055"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26" name="文本框 25">
              <a:extLst>
                <a:ext uri="{FF2B5EF4-FFF2-40B4-BE49-F238E27FC236}">
                  <a16:creationId xmlns:a16="http://schemas.microsoft.com/office/drawing/2014/main" id="{6B990C3D-87EA-1E46-1BF2-17522C0E2DA4}"/>
                </a:ext>
              </a:extLst>
            </p:cNvPr>
            <p:cNvSpPr txBox="1"/>
            <p:nvPr/>
          </p:nvSpPr>
          <p:spPr>
            <a:xfrm>
              <a:off x="937370" y="1624071"/>
              <a:ext cx="512961" cy="553998"/>
            </a:xfrm>
            <a:prstGeom prst="rect">
              <a:avLst/>
            </a:prstGeom>
            <a:noFill/>
          </p:spPr>
          <p:txBody>
            <a:bodyPr wrap="none" lIns="0" tIns="0" rIns="0" bIns="0" rtlCol="0" anchor="t">
              <a:spAutoFit/>
            </a:bodyPr>
            <a:lstStyle/>
            <a:p>
              <a:pPr algn="l"/>
              <a:r>
                <a:rPr lang="en-US" altLang="zh-CN" sz="3600" dirty="0">
                  <a:solidFill>
                    <a:schemeClr val="bg1"/>
                  </a:solidFill>
                  <a:cs typeface="+mn-ea"/>
                  <a:sym typeface="+mn-lt"/>
                </a:rPr>
                <a:t>01</a:t>
              </a:r>
              <a:endParaRPr lang="zh-CN" altLang="en-US" sz="3600" dirty="0">
                <a:solidFill>
                  <a:schemeClr val="bg1"/>
                </a:solidFill>
                <a:cs typeface="+mn-ea"/>
                <a:sym typeface="+mn-lt"/>
              </a:endParaRPr>
            </a:p>
          </p:txBody>
        </p:sp>
        <p:sp>
          <p:nvSpPr>
            <p:cNvPr id="27" name="文本框 26">
              <a:extLst>
                <a:ext uri="{FF2B5EF4-FFF2-40B4-BE49-F238E27FC236}">
                  <a16:creationId xmlns:a16="http://schemas.microsoft.com/office/drawing/2014/main" id="{245A7CC5-2F37-4EA8-7131-63C6FCF9FA7C}"/>
                </a:ext>
              </a:extLst>
            </p:cNvPr>
            <p:cNvSpPr txBox="1"/>
            <p:nvPr/>
          </p:nvSpPr>
          <p:spPr>
            <a:xfrm>
              <a:off x="2168129" y="1475104"/>
              <a:ext cx="5575244" cy="626582"/>
            </a:xfrm>
            <a:prstGeom prst="rect">
              <a:avLst/>
            </a:prstGeom>
            <a:noFill/>
          </p:spPr>
          <p:txBody>
            <a:bodyPr wrap="none" lIns="0" tIns="0" rIns="0" bIns="0" rtlCol="0" anchor="t">
              <a:spAutoFit/>
            </a:bodyPr>
            <a:lstStyle/>
            <a:p>
              <a:pPr>
                <a:lnSpc>
                  <a:spcPct val="200000"/>
                </a:lnSpc>
              </a:pPr>
              <a:r>
                <a:rPr lang="en-US" altLang="zh-CN" sz="2400" b="1" dirty="0">
                  <a:solidFill>
                    <a:schemeClr val="tx2"/>
                  </a:solidFill>
                  <a:cs typeface="+mn-ea"/>
                  <a:sym typeface="+mn-lt"/>
                </a:rPr>
                <a:t>CRE</a:t>
              </a:r>
              <a:r>
                <a:rPr lang="zh-CN" altLang="en-US" sz="2400" b="1" dirty="0">
                  <a:solidFill>
                    <a:schemeClr val="tx2"/>
                  </a:solidFill>
                  <a:cs typeface="+mn-ea"/>
                  <a:sym typeface="+mn-lt"/>
                </a:rPr>
                <a:t>流行病学及碳青霉烯酶酶型分布特点</a:t>
              </a:r>
              <a:endParaRPr lang="en-US" altLang="zh-CN" sz="2400" b="1" dirty="0">
                <a:solidFill>
                  <a:schemeClr val="tx2"/>
                </a:solidFill>
                <a:cs typeface="+mn-ea"/>
                <a:sym typeface="+mn-lt"/>
              </a:endParaRPr>
            </a:p>
          </p:txBody>
        </p:sp>
      </p:grpSp>
      <p:grpSp>
        <p:nvGrpSpPr>
          <p:cNvPr id="28" name="组合 27">
            <a:extLst>
              <a:ext uri="{FF2B5EF4-FFF2-40B4-BE49-F238E27FC236}">
                <a16:creationId xmlns:a16="http://schemas.microsoft.com/office/drawing/2014/main" id="{7EDF0B04-3EFE-85AF-7AC7-844F73509ED1}"/>
              </a:ext>
            </a:extLst>
          </p:cNvPr>
          <p:cNvGrpSpPr/>
          <p:nvPr/>
        </p:nvGrpSpPr>
        <p:grpSpPr>
          <a:xfrm>
            <a:off x="1489710" y="3531632"/>
            <a:ext cx="9000000" cy="733425"/>
            <a:chOff x="514350" y="1534358"/>
            <a:chExt cx="9000000" cy="733425"/>
          </a:xfrm>
        </p:grpSpPr>
        <p:sp>
          <p:nvSpPr>
            <p:cNvPr id="29" name="矩形: 单圆角 28">
              <a:extLst>
                <a:ext uri="{FF2B5EF4-FFF2-40B4-BE49-F238E27FC236}">
                  <a16:creationId xmlns:a16="http://schemas.microsoft.com/office/drawing/2014/main" id="{C471A669-07B0-CA77-2A3E-97E5336F1C6B}"/>
                </a:ext>
              </a:extLst>
            </p:cNvPr>
            <p:cNvSpPr/>
            <p:nvPr/>
          </p:nvSpPr>
          <p:spPr>
            <a:xfrm>
              <a:off x="514350" y="1534358"/>
              <a:ext cx="9000000" cy="733425"/>
            </a:xfrm>
            <a:prstGeom prst="round1Rect">
              <a:avLst>
                <a:gd name="adj" fmla="val 26018"/>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cs typeface="+mn-ea"/>
                <a:sym typeface="+mn-lt"/>
              </a:endParaRPr>
            </a:p>
          </p:txBody>
        </p:sp>
        <p:sp>
          <p:nvSpPr>
            <p:cNvPr id="30" name="任意多边形: 形状 29">
              <a:extLst>
                <a:ext uri="{FF2B5EF4-FFF2-40B4-BE49-F238E27FC236}">
                  <a16:creationId xmlns:a16="http://schemas.microsoft.com/office/drawing/2014/main" id="{6AB32137-9FEA-BF1E-6958-20ED9022E592}"/>
                </a:ext>
              </a:extLst>
            </p:cNvPr>
            <p:cNvSpPr/>
            <p:nvPr/>
          </p:nvSpPr>
          <p:spPr>
            <a:xfrm>
              <a:off x="1338263" y="1534358"/>
              <a:ext cx="678481"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31" name="任意多边形: 形状 30">
              <a:extLst>
                <a:ext uri="{FF2B5EF4-FFF2-40B4-BE49-F238E27FC236}">
                  <a16:creationId xmlns:a16="http://schemas.microsoft.com/office/drawing/2014/main" id="{E6778549-6BD2-3439-3E29-550E15FE294F}"/>
                </a:ext>
              </a:extLst>
            </p:cNvPr>
            <p:cNvSpPr/>
            <p:nvPr/>
          </p:nvSpPr>
          <p:spPr>
            <a:xfrm>
              <a:off x="514351" y="1534358"/>
              <a:ext cx="1469055"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32" name="文本框 31">
              <a:extLst>
                <a:ext uri="{FF2B5EF4-FFF2-40B4-BE49-F238E27FC236}">
                  <a16:creationId xmlns:a16="http://schemas.microsoft.com/office/drawing/2014/main" id="{1F2E125F-DD0E-603E-F3DA-3480CEA5255B}"/>
                </a:ext>
              </a:extLst>
            </p:cNvPr>
            <p:cNvSpPr txBox="1"/>
            <p:nvPr/>
          </p:nvSpPr>
          <p:spPr>
            <a:xfrm>
              <a:off x="937370" y="1624071"/>
              <a:ext cx="512961" cy="553998"/>
            </a:xfrm>
            <a:prstGeom prst="rect">
              <a:avLst/>
            </a:prstGeom>
            <a:noFill/>
          </p:spPr>
          <p:txBody>
            <a:bodyPr wrap="none" lIns="0" tIns="0" rIns="0" bIns="0" rtlCol="0" anchor="t">
              <a:spAutoFit/>
            </a:bodyPr>
            <a:lstStyle/>
            <a:p>
              <a:pPr algn="l"/>
              <a:r>
                <a:rPr lang="en-US" altLang="zh-CN" sz="3600" dirty="0">
                  <a:solidFill>
                    <a:schemeClr val="bg1"/>
                  </a:solidFill>
                  <a:cs typeface="+mn-ea"/>
                  <a:sym typeface="+mn-lt"/>
                </a:rPr>
                <a:t>02</a:t>
              </a:r>
              <a:endParaRPr lang="zh-CN" altLang="en-US" sz="3600" dirty="0">
                <a:solidFill>
                  <a:schemeClr val="bg1"/>
                </a:solidFill>
                <a:cs typeface="+mn-ea"/>
                <a:sym typeface="+mn-lt"/>
              </a:endParaRPr>
            </a:p>
          </p:txBody>
        </p:sp>
        <p:sp>
          <p:nvSpPr>
            <p:cNvPr id="33" name="文本框 32">
              <a:extLst>
                <a:ext uri="{FF2B5EF4-FFF2-40B4-BE49-F238E27FC236}">
                  <a16:creationId xmlns:a16="http://schemas.microsoft.com/office/drawing/2014/main" id="{3C96CCA3-3370-912B-60AE-B7DB80C756BB}"/>
                </a:ext>
              </a:extLst>
            </p:cNvPr>
            <p:cNvSpPr txBox="1"/>
            <p:nvPr/>
          </p:nvSpPr>
          <p:spPr>
            <a:xfrm>
              <a:off x="2168129" y="1716404"/>
              <a:ext cx="3488134" cy="369332"/>
            </a:xfrm>
            <a:prstGeom prst="rect">
              <a:avLst/>
            </a:prstGeom>
            <a:noFill/>
          </p:spPr>
          <p:txBody>
            <a:bodyPr wrap="none" lIns="0" tIns="0" rIns="0" bIns="0" rtlCol="0" anchor="t">
              <a:spAutoFit/>
            </a:bodyPr>
            <a:lstStyle/>
            <a:p>
              <a:r>
                <a:rPr lang="zh-CN" altLang="en-US" sz="2400" dirty="0">
                  <a:cs typeface="+mn-ea"/>
                  <a:sym typeface="+mn-lt"/>
                </a:rPr>
                <a:t>氨曲南</a:t>
              </a:r>
              <a:r>
                <a:rPr lang="en-US" altLang="zh-CN" sz="2400" dirty="0">
                  <a:cs typeface="+mn-ea"/>
                  <a:sym typeface="+mn-lt"/>
                </a:rPr>
                <a:t>-</a:t>
              </a:r>
              <a:r>
                <a:rPr lang="zh-CN" altLang="en-US" sz="2400" dirty="0">
                  <a:cs typeface="+mn-ea"/>
                  <a:sym typeface="+mn-lt"/>
                </a:rPr>
                <a:t>阿维巴坦药物简介</a:t>
              </a:r>
              <a:endParaRPr lang="zh-CN" altLang="en-US" sz="2400" b="1" dirty="0">
                <a:solidFill>
                  <a:schemeClr val="tx2"/>
                </a:solidFill>
                <a:cs typeface="+mn-ea"/>
                <a:sym typeface="+mn-lt"/>
              </a:endParaRPr>
            </a:p>
          </p:txBody>
        </p:sp>
      </p:grpSp>
      <p:grpSp>
        <p:nvGrpSpPr>
          <p:cNvPr id="34" name="组合 33">
            <a:extLst>
              <a:ext uri="{FF2B5EF4-FFF2-40B4-BE49-F238E27FC236}">
                <a16:creationId xmlns:a16="http://schemas.microsoft.com/office/drawing/2014/main" id="{FB83C208-DD89-C0AB-3D9A-4DD205B34B8F}"/>
              </a:ext>
            </a:extLst>
          </p:cNvPr>
          <p:cNvGrpSpPr/>
          <p:nvPr/>
        </p:nvGrpSpPr>
        <p:grpSpPr>
          <a:xfrm>
            <a:off x="1489710" y="4634388"/>
            <a:ext cx="9000000" cy="792679"/>
            <a:chOff x="514350" y="1475104"/>
            <a:chExt cx="9000000" cy="792679"/>
          </a:xfrm>
        </p:grpSpPr>
        <p:sp>
          <p:nvSpPr>
            <p:cNvPr id="35" name="矩形: 单圆角 34">
              <a:extLst>
                <a:ext uri="{FF2B5EF4-FFF2-40B4-BE49-F238E27FC236}">
                  <a16:creationId xmlns:a16="http://schemas.microsoft.com/office/drawing/2014/main" id="{E20FB2DE-692B-CD3B-E5BF-5B2A8E1FA3F5}"/>
                </a:ext>
              </a:extLst>
            </p:cNvPr>
            <p:cNvSpPr/>
            <p:nvPr/>
          </p:nvSpPr>
          <p:spPr>
            <a:xfrm>
              <a:off x="514350" y="1534358"/>
              <a:ext cx="9000000" cy="733425"/>
            </a:xfrm>
            <a:prstGeom prst="round1Rect">
              <a:avLst>
                <a:gd name="adj" fmla="val 26018"/>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dirty="0">
                <a:cs typeface="+mn-ea"/>
                <a:sym typeface="+mn-lt"/>
              </a:endParaRPr>
            </a:p>
          </p:txBody>
        </p:sp>
        <p:sp>
          <p:nvSpPr>
            <p:cNvPr id="36" name="任意多边形: 形状 35">
              <a:extLst>
                <a:ext uri="{FF2B5EF4-FFF2-40B4-BE49-F238E27FC236}">
                  <a16:creationId xmlns:a16="http://schemas.microsoft.com/office/drawing/2014/main" id="{D64E19F7-8100-33D2-E868-E310AA8B82DF}"/>
                </a:ext>
              </a:extLst>
            </p:cNvPr>
            <p:cNvSpPr/>
            <p:nvPr/>
          </p:nvSpPr>
          <p:spPr>
            <a:xfrm>
              <a:off x="1338263" y="1534358"/>
              <a:ext cx="678481"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37" name="任意多边形: 形状 36">
              <a:extLst>
                <a:ext uri="{FF2B5EF4-FFF2-40B4-BE49-F238E27FC236}">
                  <a16:creationId xmlns:a16="http://schemas.microsoft.com/office/drawing/2014/main" id="{08B7279D-05AB-3F6C-7312-C05DEC99F09E}"/>
                </a:ext>
              </a:extLst>
            </p:cNvPr>
            <p:cNvSpPr/>
            <p:nvPr/>
          </p:nvSpPr>
          <p:spPr>
            <a:xfrm>
              <a:off x="514351" y="1534358"/>
              <a:ext cx="1469055"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6000" dirty="0">
                <a:cs typeface="+mn-ea"/>
                <a:sym typeface="+mn-lt"/>
              </a:endParaRPr>
            </a:p>
          </p:txBody>
        </p:sp>
        <p:sp>
          <p:nvSpPr>
            <p:cNvPr id="38" name="文本框 37">
              <a:extLst>
                <a:ext uri="{FF2B5EF4-FFF2-40B4-BE49-F238E27FC236}">
                  <a16:creationId xmlns:a16="http://schemas.microsoft.com/office/drawing/2014/main" id="{F1D64E86-D0DA-C4F7-76D0-4E9424DF7670}"/>
                </a:ext>
              </a:extLst>
            </p:cNvPr>
            <p:cNvSpPr txBox="1"/>
            <p:nvPr/>
          </p:nvSpPr>
          <p:spPr>
            <a:xfrm>
              <a:off x="937370" y="1624071"/>
              <a:ext cx="512961" cy="553998"/>
            </a:xfrm>
            <a:prstGeom prst="rect">
              <a:avLst/>
            </a:prstGeom>
            <a:noFill/>
          </p:spPr>
          <p:txBody>
            <a:bodyPr wrap="none" lIns="0" tIns="0" rIns="0" bIns="0" rtlCol="0" anchor="t">
              <a:spAutoFit/>
            </a:bodyPr>
            <a:lstStyle/>
            <a:p>
              <a:pPr algn="l"/>
              <a:r>
                <a:rPr lang="en-US" altLang="zh-CN" sz="3600" dirty="0">
                  <a:solidFill>
                    <a:schemeClr val="bg1"/>
                  </a:solidFill>
                  <a:cs typeface="+mn-ea"/>
                  <a:sym typeface="+mn-lt"/>
                </a:rPr>
                <a:t>03</a:t>
              </a:r>
              <a:endParaRPr lang="zh-CN" altLang="en-US" sz="3600" dirty="0">
                <a:solidFill>
                  <a:schemeClr val="bg1"/>
                </a:solidFill>
                <a:cs typeface="+mn-ea"/>
                <a:sym typeface="+mn-lt"/>
              </a:endParaRPr>
            </a:p>
          </p:txBody>
        </p:sp>
        <p:sp>
          <p:nvSpPr>
            <p:cNvPr id="39" name="文本框 38">
              <a:extLst>
                <a:ext uri="{FF2B5EF4-FFF2-40B4-BE49-F238E27FC236}">
                  <a16:creationId xmlns:a16="http://schemas.microsoft.com/office/drawing/2014/main" id="{2846F75C-7082-5339-3F3D-79D2D08A63AD}"/>
                </a:ext>
              </a:extLst>
            </p:cNvPr>
            <p:cNvSpPr txBox="1"/>
            <p:nvPr/>
          </p:nvSpPr>
          <p:spPr>
            <a:xfrm>
              <a:off x="2168129" y="1475104"/>
              <a:ext cx="5334794" cy="626582"/>
            </a:xfrm>
            <a:prstGeom prst="rect">
              <a:avLst/>
            </a:prstGeom>
            <a:noFill/>
          </p:spPr>
          <p:txBody>
            <a:bodyPr wrap="none" lIns="0" tIns="0" rIns="0" bIns="0" rtlCol="0" anchor="t">
              <a:spAutoFit/>
            </a:bodyPr>
            <a:lstStyle/>
            <a:p>
              <a:pPr>
                <a:lnSpc>
                  <a:spcPct val="200000"/>
                </a:lnSpc>
              </a:pPr>
              <a:r>
                <a:rPr lang="zh-CN" altLang="en-US" sz="2400" dirty="0">
                  <a:cs typeface="+mn-ea"/>
                  <a:sym typeface="+mn-lt"/>
                </a:rPr>
                <a:t>氨曲南</a:t>
              </a:r>
              <a:r>
                <a:rPr lang="en-US" altLang="zh-CN" sz="2400" dirty="0">
                  <a:cs typeface="+mn-ea"/>
                  <a:sym typeface="+mn-lt"/>
                </a:rPr>
                <a:t>-</a:t>
              </a:r>
              <a:r>
                <a:rPr lang="zh-CN" altLang="en-US" sz="2400" dirty="0">
                  <a:cs typeface="+mn-ea"/>
                  <a:sym typeface="+mn-lt"/>
                </a:rPr>
                <a:t>阿维巴坦的临床研究和指南推荐</a:t>
              </a:r>
              <a:endParaRPr lang="en-US" altLang="zh-CN" sz="2400" dirty="0">
                <a:cs typeface="+mn-ea"/>
                <a:sym typeface="+mn-lt"/>
              </a:endParaRPr>
            </a:p>
          </p:txBody>
        </p:sp>
      </p:grpSp>
    </p:spTree>
    <p:extLst>
      <p:ext uri="{BB962C8B-B14F-4D97-AF65-F5344CB8AC3E}">
        <p14:creationId xmlns:p14="http://schemas.microsoft.com/office/powerpoint/2010/main" val="1082383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0B17A27-3586-D9BF-659B-E902311CF084}"/>
              </a:ext>
            </a:extLst>
          </p:cNvPr>
          <p:cNvGraphicFramePr>
            <a:graphicFrameLocks noChangeAspect="1"/>
          </p:cNvGraphicFramePr>
          <p:nvPr>
            <p:custDataLst>
              <p:tags r:id="rId1"/>
            </p:custDataLst>
            <p:extLst>
              <p:ext uri="{D42A27DB-BD31-4B8C-83A1-F6EECF244321}">
                <p14:modId xmlns:p14="http://schemas.microsoft.com/office/powerpoint/2010/main" val="22365095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9" imgW="484" imgH="486" progId="TCLayout.ActiveDocument.1">
                  <p:embed/>
                </p:oleObj>
              </mc:Choice>
              <mc:Fallback>
                <p:oleObj name="think-cell 幻灯片" r:id="rId9" imgW="484" imgH="486" progId="TCLayout.ActiveDocument.1">
                  <p:embed/>
                  <p:pic>
                    <p:nvPicPr>
                      <p:cNvPr id="3" name="think-cell data - do not delete" hidden="1">
                        <a:extLst>
                          <a:ext uri="{FF2B5EF4-FFF2-40B4-BE49-F238E27FC236}">
                            <a16:creationId xmlns:a16="http://schemas.microsoft.com/office/drawing/2014/main" id="{00B17A27-3586-D9BF-659B-E902311CF08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标题 3">
            <a:extLst>
              <a:ext uri="{FF2B5EF4-FFF2-40B4-BE49-F238E27FC236}">
                <a16:creationId xmlns:a16="http://schemas.microsoft.com/office/drawing/2014/main" id="{B31D0067-4D45-F20B-479D-74BA48249087}"/>
              </a:ext>
            </a:extLst>
          </p:cNvPr>
          <p:cNvSpPr txBox="1">
            <a:spLocks/>
          </p:cNvSpPr>
          <p:nvPr/>
        </p:nvSpPr>
        <p:spPr>
          <a:xfrm>
            <a:off x="439373" y="581586"/>
            <a:ext cx="9421633" cy="586955"/>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r>
              <a:rPr lang="zh-CN" altLang="en-US">
                <a:latin typeface="+mn-ea"/>
                <a:ea typeface="+mn-ea"/>
                <a:cs typeface="+mn-ea"/>
                <a:sym typeface="+mn-lt"/>
              </a:rPr>
              <a:t>氨曲南</a:t>
            </a:r>
            <a:r>
              <a:rPr lang="en-US" altLang="zh-CN">
                <a:latin typeface="+mn-ea"/>
                <a:ea typeface="+mn-ea"/>
                <a:cs typeface="+mn-ea"/>
                <a:sym typeface="+mn-lt"/>
              </a:rPr>
              <a:t>-</a:t>
            </a:r>
            <a:r>
              <a:rPr lang="zh-CN" altLang="en-US">
                <a:latin typeface="+mn-ea"/>
                <a:ea typeface="+mn-ea"/>
                <a:cs typeface="+mn-ea"/>
                <a:sym typeface="+mn-lt"/>
              </a:rPr>
              <a:t>阿维巴坦对不产和产</a:t>
            </a:r>
            <a:r>
              <a:rPr lang="en-US" altLang="zh-CN">
                <a:latin typeface="+mn-ea"/>
                <a:ea typeface="+mn-ea"/>
                <a:cs typeface="+mn-ea"/>
                <a:sym typeface="+mn-lt"/>
              </a:rPr>
              <a:t>MBL</a:t>
            </a:r>
            <a:r>
              <a:rPr lang="zh-CN" altLang="en-US">
                <a:latin typeface="+mn-ea"/>
                <a:ea typeface="+mn-ea"/>
                <a:cs typeface="+mn-ea"/>
                <a:sym typeface="+mn-lt"/>
              </a:rPr>
              <a:t>菌的抗菌谱小结</a:t>
            </a:r>
            <a:endParaRPr lang="zh-CN" altLang="en-US" dirty="0">
              <a:latin typeface="+mn-ea"/>
              <a:ea typeface="+mn-ea"/>
              <a:cs typeface="+mn-ea"/>
              <a:sym typeface="+mn-lt"/>
            </a:endParaRPr>
          </a:p>
        </p:txBody>
      </p:sp>
      <p:grpSp>
        <p:nvGrpSpPr>
          <p:cNvPr id="5" name="组合 4">
            <a:extLst>
              <a:ext uri="{FF2B5EF4-FFF2-40B4-BE49-F238E27FC236}">
                <a16:creationId xmlns:a16="http://schemas.microsoft.com/office/drawing/2014/main" id="{B88A5270-3929-3702-D5FF-6848A79EC8D2}"/>
              </a:ext>
            </a:extLst>
          </p:cNvPr>
          <p:cNvGrpSpPr/>
          <p:nvPr/>
        </p:nvGrpSpPr>
        <p:grpSpPr>
          <a:xfrm>
            <a:off x="503872" y="1612114"/>
            <a:ext cx="5469999" cy="4230521"/>
            <a:chOff x="442912" y="1551154"/>
            <a:chExt cx="11306175" cy="4230521"/>
          </a:xfrm>
        </p:grpSpPr>
        <p:sp>
          <p:nvSpPr>
            <p:cNvPr id="6" name="MH_Text_1">
              <a:extLst>
                <a:ext uri="{FF2B5EF4-FFF2-40B4-BE49-F238E27FC236}">
                  <a16:creationId xmlns:a16="http://schemas.microsoft.com/office/drawing/2014/main" id="{F6D8F038-DC43-A8F5-145F-BCA1D117ADAC}"/>
                </a:ext>
              </a:extLst>
            </p:cNvPr>
            <p:cNvSpPr/>
            <p:nvPr>
              <p:custDataLst>
                <p:tags r:id="rId6"/>
              </p:custDataLst>
            </p:nvPr>
          </p:nvSpPr>
          <p:spPr>
            <a:xfrm>
              <a:off x="442912" y="1551155"/>
              <a:ext cx="11306175" cy="4230520"/>
            </a:xfrm>
            <a:prstGeom prst="snip2DiagRect">
              <a:avLst>
                <a:gd name="adj1" fmla="val 0"/>
                <a:gd name="adj2" fmla="val 0"/>
              </a:avLst>
            </a:prstGeom>
            <a:solidFill>
              <a:srgbClr val="F2FCF9"/>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a:defRPr/>
              </a:pPr>
              <a:endParaRPr lang="zh-CN" altLang="en-US" sz="2800" b="1" kern="0" dirty="0">
                <a:solidFill>
                  <a:srgbClr val="009CDE"/>
                </a:solidFill>
                <a:cs typeface="Calibri" panose="020F0502020204030204" pitchFamily="34" charset="0"/>
                <a:sym typeface="Arial" panose="020B0604020202020204" pitchFamily="34" charset="0"/>
              </a:endParaRPr>
            </a:p>
          </p:txBody>
        </p:sp>
        <p:sp>
          <p:nvSpPr>
            <p:cNvPr id="7" name="MH_SubTitle_1">
              <a:extLst>
                <a:ext uri="{FF2B5EF4-FFF2-40B4-BE49-F238E27FC236}">
                  <a16:creationId xmlns:a16="http://schemas.microsoft.com/office/drawing/2014/main" id="{F3AC335A-C2E4-FBC1-4DED-1E5455C816A3}"/>
                </a:ext>
              </a:extLst>
            </p:cNvPr>
            <p:cNvSpPr/>
            <p:nvPr>
              <p:custDataLst>
                <p:tags r:id="rId7"/>
              </p:custDataLst>
            </p:nvPr>
          </p:nvSpPr>
          <p:spPr>
            <a:xfrm>
              <a:off x="442914" y="1551154"/>
              <a:ext cx="11306169" cy="36000"/>
            </a:xfrm>
            <a:prstGeom prst="hexagon">
              <a:avLst>
                <a:gd name="adj" fmla="val 0"/>
                <a:gd name="vf" fmla="val 115470"/>
              </a:avLst>
            </a:prstGeom>
            <a:solidFill>
              <a:srgbClr val="08C886"/>
            </a:solidFill>
            <a:ln w="19050">
              <a:noFill/>
            </a:ln>
          </p:spPr>
          <p:txBody>
            <a:bodyPr vert="horz" wrap="square" lIns="0" tIns="0" rIns="0" bIns="0" numCol="1" anchor="ctr" anchorCtr="0" compatLnSpc="1"/>
            <a:lstStyle/>
            <a:p>
              <a:pPr algn="ctr">
                <a:defRPr/>
              </a:pPr>
              <a:endParaRPr lang="en-US" altLang="zh-CN" sz="1600" b="1" kern="0" dirty="0">
                <a:solidFill>
                  <a:prstClr val="white"/>
                </a:solidFill>
                <a:cs typeface="Calibri" panose="020F0502020204030204" pitchFamily="34" charset="0"/>
                <a:sym typeface="Arial" panose="020B0604020202020204" pitchFamily="34" charset="0"/>
              </a:endParaRPr>
            </a:p>
          </p:txBody>
        </p:sp>
      </p:grpSp>
      <p:sp>
        <p:nvSpPr>
          <p:cNvPr id="8" name="矩形: 圆角 7">
            <a:extLst>
              <a:ext uri="{FF2B5EF4-FFF2-40B4-BE49-F238E27FC236}">
                <a16:creationId xmlns:a16="http://schemas.microsoft.com/office/drawing/2014/main" id="{D597E09A-B5A2-1E42-8173-38FE8BA0DD21}"/>
              </a:ext>
            </a:extLst>
          </p:cNvPr>
          <p:cNvSpPr/>
          <p:nvPr/>
        </p:nvSpPr>
        <p:spPr>
          <a:xfrm>
            <a:off x="3337124"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9" name="矩形: 圆角 8">
            <a:extLst>
              <a:ext uri="{FF2B5EF4-FFF2-40B4-BE49-F238E27FC236}">
                <a16:creationId xmlns:a16="http://schemas.microsoft.com/office/drawing/2014/main" id="{CE3CEE90-BBDA-7169-3C6A-FC570F723732}"/>
              </a:ext>
            </a:extLst>
          </p:cNvPr>
          <p:cNvSpPr/>
          <p:nvPr/>
        </p:nvSpPr>
        <p:spPr>
          <a:xfrm>
            <a:off x="3337124"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10" name="矩形: 圆角 9">
            <a:extLst>
              <a:ext uri="{FF2B5EF4-FFF2-40B4-BE49-F238E27FC236}">
                <a16:creationId xmlns:a16="http://schemas.microsoft.com/office/drawing/2014/main" id="{DD23E629-20F2-3485-003F-C0495EC87900}"/>
              </a:ext>
            </a:extLst>
          </p:cNvPr>
          <p:cNvSpPr/>
          <p:nvPr/>
        </p:nvSpPr>
        <p:spPr>
          <a:xfrm>
            <a:off x="3337124"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11" name="矩形: 圆角 10">
            <a:extLst>
              <a:ext uri="{FF2B5EF4-FFF2-40B4-BE49-F238E27FC236}">
                <a16:creationId xmlns:a16="http://schemas.microsoft.com/office/drawing/2014/main" id="{012961F2-6FF3-AFB2-DFA1-2572AEC12348}"/>
              </a:ext>
            </a:extLst>
          </p:cNvPr>
          <p:cNvSpPr/>
          <p:nvPr/>
        </p:nvSpPr>
        <p:spPr>
          <a:xfrm>
            <a:off x="3337124"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12" name="矩形: 圆角 11">
            <a:extLst>
              <a:ext uri="{FF2B5EF4-FFF2-40B4-BE49-F238E27FC236}">
                <a16:creationId xmlns:a16="http://schemas.microsoft.com/office/drawing/2014/main" id="{3665DF4B-8E6D-2EE4-E71F-276658290D8A}"/>
              </a:ext>
            </a:extLst>
          </p:cNvPr>
          <p:cNvSpPr/>
          <p:nvPr/>
        </p:nvSpPr>
        <p:spPr>
          <a:xfrm>
            <a:off x="3337124" y="363481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13" name="矩形: 圆角 12">
            <a:extLst>
              <a:ext uri="{FF2B5EF4-FFF2-40B4-BE49-F238E27FC236}">
                <a16:creationId xmlns:a16="http://schemas.microsoft.com/office/drawing/2014/main" id="{16AEA19C-E647-6666-FB79-168F5BC3B7AB}"/>
              </a:ext>
            </a:extLst>
          </p:cNvPr>
          <p:cNvSpPr/>
          <p:nvPr/>
        </p:nvSpPr>
        <p:spPr>
          <a:xfrm>
            <a:off x="3337124" y="40310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14" name="矩形: 圆角 13">
            <a:extLst>
              <a:ext uri="{FF2B5EF4-FFF2-40B4-BE49-F238E27FC236}">
                <a16:creationId xmlns:a16="http://schemas.microsoft.com/office/drawing/2014/main" id="{3332E51A-4332-8B86-B877-5B343A70E580}"/>
              </a:ext>
            </a:extLst>
          </p:cNvPr>
          <p:cNvSpPr/>
          <p:nvPr/>
        </p:nvSpPr>
        <p:spPr>
          <a:xfrm>
            <a:off x="3337124" y="44272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15" name="矩形: 圆角 14">
            <a:extLst>
              <a:ext uri="{FF2B5EF4-FFF2-40B4-BE49-F238E27FC236}">
                <a16:creationId xmlns:a16="http://schemas.microsoft.com/office/drawing/2014/main" id="{E8811CB5-4860-77D2-DCCC-27684A8FED7A}"/>
              </a:ext>
            </a:extLst>
          </p:cNvPr>
          <p:cNvSpPr/>
          <p:nvPr/>
        </p:nvSpPr>
        <p:spPr>
          <a:xfrm>
            <a:off x="3337124" y="48235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16" name="矩形: 圆角 15">
            <a:extLst>
              <a:ext uri="{FF2B5EF4-FFF2-40B4-BE49-F238E27FC236}">
                <a16:creationId xmlns:a16="http://schemas.microsoft.com/office/drawing/2014/main" id="{66953D78-0C53-8BF2-0F10-4473E4489850}"/>
              </a:ext>
            </a:extLst>
          </p:cNvPr>
          <p:cNvSpPr/>
          <p:nvPr/>
        </p:nvSpPr>
        <p:spPr>
          <a:xfrm>
            <a:off x="3337124" y="52197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17" name="矩形: 圆角 16">
            <a:extLst>
              <a:ext uri="{FF2B5EF4-FFF2-40B4-BE49-F238E27FC236}">
                <a16:creationId xmlns:a16="http://schemas.microsoft.com/office/drawing/2014/main" id="{27926D80-AB76-95EB-BB14-1A11FD27049F}"/>
              </a:ext>
            </a:extLst>
          </p:cNvPr>
          <p:cNvSpPr/>
          <p:nvPr/>
        </p:nvSpPr>
        <p:spPr>
          <a:xfrm>
            <a:off x="795579"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18" name="MH_SubTitle_1">
            <a:extLst>
              <a:ext uri="{FF2B5EF4-FFF2-40B4-BE49-F238E27FC236}">
                <a16:creationId xmlns:a16="http://schemas.microsoft.com/office/drawing/2014/main" id="{ACDB9B04-1607-83AE-92B3-DA247E385A4B}"/>
              </a:ext>
            </a:extLst>
          </p:cNvPr>
          <p:cNvSpPr/>
          <p:nvPr>
            <p:custDataLst>
              <p:tags r:id="rId2"/>
            </p:custDataLst>
          </p:nvPr>
        </p:nvSpPr>
        <p:spPr>
          <a:xfrm>
            <a:off x="2136406" y="1430772"/>
            <a:ext cx="2229854" cy="403592"/>
          </a:xfrm>
          <a:prstGeom prst="hexagon">
            <a:avLst/>
          </a:prstGeom>
          <a:solidFill>
            <a:srgbClr val="000D45"/>
          </a:solidFill>
          <a:ln w="19050">
            <a:noFill/>
          </a:ln>
        </p:spPr>
        <p:txBody>
          <a:bodyPr vert="horz" wrap="square" lIns="0" tIns="0" rIns="0" bIns="0" numCol="1" anchor="ctr" anchorCtr="0" compatLnSpc="1"/>
          <a:lstStyle/>
          <a:p>
            <a:pPr algn="ctr">
              <a:defRPr/>
            </a:pPr>
            <a:r>
              <a:rPr lang="zh-CN" altLang="en-US" b="1" dirty="0">
                <a:solidFill>
                  <a:prstClr val="white"/>
                </a:solidFill>
                <a:cs typeface="Calibri" panose="020F0502020204030204" pitchFamily="34" charset="0"/>
                <a:sym typeface="Arial" panose="020B0604020202020204" pitchFamily="34" charset="0"/>
              </a:rPr>
              <a:t>病原菌</a:t>
            </a:r>
          </a:p>
        </p:txBody>
      </p:sp>
      <p:sp>
        <p:nvSpPr>
          <p:cNvPr id="19" name="矩形: 圆角 18">
            <a:extLst>
              <a:ext uri="{FF2B5EF4-FFF2-40B4-BE49-F238E27FC236}">
                <a16:creationId xmlns:a16="http://schemas.microsoft.com/office/drawing/2014/main" id="{2B0747A1-9E2A-91B2-321F-FDD83BFBE708}"/>
              </a:ext>
            </a:extLst>
          </p:cNvPr>
          <p:cNvSpPr/>
          <p:nvPr/>
        </p:nvSpPr>
        <p:spPr>
          <a:xfrm>
            <a:off x="795579"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20" name="矩形: 圆角 19">
            <a:extLst>
              <a:ext uri="{FF2B5EF4-FFF2-40B4-BE49-F238E27FC236}">
                <a16:creationId xmlns:a16="http://schemas.microsoft.com/office/drawing/2014/main" id="{F6978613-14F4-A653-04AA-B407E472C66F}"/>
              </a:ext>
            </a:extLst>
          </p:cNvPr>
          <p:cNvSpPr/>
          <p:nvPr/>
        </p:nvSpPr>
        <p:spPr>
          <a:xfrm>
            <a:off x="795579"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21" name="矩形: 圆角 20">
            <a:extLst>
              <a:ext uri="{FF2B5EF4-FFF2-40B4-BE49-F238E27FC236}">
                <a16:creationId xmlns:a16="http://schemas.microsoft.com/office/drawing/2014/main" id="{F1670957-901A-0650-B1C5-382AA5327783}"/>
              </a:ext>
            </a:extLst>
          </p:cNvPr>
          <p:cNvSpPr/>
          <p:nvPr/>
        </p:nvSpPr>
        <p:spPr>
          <a:xfrm>
            <a:off x="795579"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22" name="矩形: 圆角 21">
            <a:extLst>
              <a:ext uri="{FF2B5EF4-FFF2-40B4-BE49-F238E27FC236}">
                <a16:creationId xmlns:a16="http://schemas.microsoft.com/office/drawing/2014/main" id="{EAECF2E1-44C3-7E92-BAE9-3510622328E4}"/>
              </a:ext>
            </a:extLst>
          </p:cNvPr>
          <p:cNvSpPr/>
          <p:nvPr/>
        </p:nvSpPr>
        <p:spPr>
          <a:xfrm>
            <a:off x="795579" y="363481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23" name="矩形: 圆角 22">
            <a:extLst>
              <a:ext uri="{FF2B5EF4-FFF2-40B4-BE49-F238E27FC236}">
                <a16:creationId xmlns:a16="http://schemas.microsoft.com/office/drawing/2014/main" id="{C3A5B869-4634-0455-4CDE-FEDB3398DCE4}"/>
              </a:ext>
            </a:extLst>
          </p:cNvPr>
          <p:cNvSpPr/>
          <p:nvPr/>
        </p:nvSpPr>
        <p:spPr>
          <a:xfrm>
            <a:off x="795579" y="40310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24" name="矩形: 圆角 23">
            <a:extLst>
              <a:ext uri="{FF2B5EF4-FFF2-40B4-BE49-F238E27FC236}">
                <a16:creationId xmlns:a16="http://schemas.microsoft.com/office/drawing/2014/main" id="{A0F8D78B-55F6-BEFD-E496-88793A1915A1}"/>
              </a:ext>
            </a:extLst>
          </p:cNvPr>
          <p:cNvSpPr/>
          <p:nvPr/>
        </p:nvSpPr>
        <p:spPr>
          <a:xfrm>
            <a:off x="795579" y="44272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25" name="矩形: 圆角 24">
            <a:extLst>
              <a:ext uri="{FF2B5EF4-FFF2-40B4-BE49-F238E27FC236}">
                <a16:creationId xmlns:a16="http://schemas.microsoft.com/office/drawing/2014/main" id="{0B31B266-B83D-D9A6-6F62-B44F9AC0DE2D}"/>
              </a:ext>
            </a:extLst>
          </p:cNvPr>
          <p:cNvSpPr/>
          <p:nvPr/>
        </p:nvSpPr>
        <p:spPr>
          <a:xfrm>
            <a:off x="795579" y="48235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26" name="矩形: 圆角 25">
            <a:extLst>
              <a:ext uri="{FF2B5EF4-FFF2-40B4-BE49-F238E27FC236}">
                <a16:creationId xmlns:a16="http://schemas.microsoft.com/office/drawing/2014/main" id="{AD29C843-D913-3962-C657-62CFCF5C38F0}"/>
              </a:ext>
            </a:extLst>
          </p:cNvPr>
          <p:cNvSpPr/>
          <p:nvPr/>
        </p:nvSpPr>
        <p:spPr>
          <a:xfrm>
            <a:off x="795579" y="52197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27" name="文本框 26">
            <a:extLst>
              <a:ext uri="{FF2B5EF4-FFF2-40B4-BE49-F238E27FC236}">
                <a16:creationId xmlns:a16="http://schemas.microsoft.com/office/drawing/2014/main" id="{4AC12DD8-5B13-6E3F-12B0-EAAC177ABDE5}"/>
              </a:ext>
            </a:extLst>
          </p:cNvPr>
          <p:cNvSpPr txBox="1"/>
          <p:nvPr/>
        </p:nvSpPr>
        <p:spPr>
          <a:xfrm>
            <a:off x="796757" y="2033225"/>
            <a:ext cx="4884228" cy="3472130"/>
          </a:xfrm>
          <a:prstGeom prst="rect">
            <a:avLst/>
          </a:prstGeom>
          <a:noFill/>
        </p:spPr>
        <p:txBody>
          <a:bodyPr wrap="square" lIns="0" tIns="0" rIns="0" bIns="0" numCol="2" spcCol="216000">
            <a:noAutofit/>
          </a:bodyPr>
          <a:lstStyle/>
          <a:p>
            <a:pPr marL="0" lvl="1" algn="ctr">
              <a:lnSpc>
                <a:spcPct val="150000"/>
              </a:lnSpc>
              <a:spcBef>
                <a:spcPts val="600"/>
              </a:spcBef>
            </a:pPr>
            <a:r>
              <a:rPr lang="zh-CN" altLang="en-US" sz="1400" b="1" dirty="0">
                <a:solidFill>
                  <a:srgbClr val="000000"/>
                </a:solidFill>
                <a:latin typeface="微软雅黑"/>
                <a:cs typeface="+mn-ea"/>
                <a:sym typeface="+mn-lt"/>
              </a:rPr>
              <a:t>洋葱伯克氏菌群</a:t>
            </a:r>
            <a:endParaRPr lang="en-US" altLang="zh-CN" sz="1400" b="1" dirty="0">
              <a:solidFill>
                <a:srgbClr val="000000"/>
              </a:solidFill>
              <a:latin typeface="微软雅黑"/>
              <a:cs typeface="+mn-ea"/>
              <a:sym typeface="+mn-lt"/>
            </a:endParaRPr>
          </a:p>
          <a:p>
            <a:pPr marL="0" lvl="1" algn="ctr">
              <a:lnSpc>
                <a:spcPct val="150000"/>
              </a:lnSpc>
              <a:spcBef>
                <a:spcPts val="600"/>
              </a:spcBef>
            </a:pPr>
            <a:r>
              <a:rPr lang="zh-CN" altLang="en-US" sz="1400" b="1" dirty="0">
                <a:solidFill>
                  <a:srgbClr val="000000"/>
                </a:solidFill>
                <a:latin typeface="微软雅黑"/>
                <a:cs typeface="+mn-ea"/>
                <a:sym typeface="+mn-lt"/>
              </a:rPr>
              <a:t>弗劳地枸橼酸杆菌菌群</a:t>
            </a:r>
            <a:endParaRPr lang="en-US" altLang="zh-CN" sz="1400" b="1" dirty="0">
              <a:solidFill>
                <a:srgbClr val="000000"/>
              </a:solidFill>
              <a:latin typeface="微软雅黑"/>
              <a:cs typeface="+mn-ea"/>
              <a:sym typeface="+mn-lt"/>
            </a:endParaRPr>
          </a:p>
          <a:p>
            <a:pPr marL="0" lvl="1" algn="ctr">
              <a:lnSpc>
                <a:spcPct val="150000"/>
              </a:lnSpc>
              <a:spcBef>
                <a:spcPts val="600"/>
              </a:spcBef>
            </a:pPr>
            <a:r>
              <a:rPr lang="zh-CN" altLang="en-US" sz="1400" b="1" dirty="0">
                <a:solidFill>
                  <a:srgbClr val="000000"/>
                </a:solidFill>
                <a:latin typeface="微软雅黑"/>
                <a:cs typeface="+mn-ea"/>
                <a:sym typeface="+mn-lt"/>
              </a:rPr>
              <a:t>克氏枸橼酸杆菌</a:t>
            </a:r>
          </a:p>
          <a:p>
            <a:pPr marL="0" lvl="1" algn="ctr">
              <a:lnSpc>
                <a:spcPct val="150000"/>
              </a:lnSpc>
              <a:spcBef>
                <a:spcPts val="600"/>
              </a:spcBef>
            </a:pPr>
            <a:r>
              <a:rPr lang="zh-CN" altLang="en-US" sz="1400" b="1" dirty="0">
                <a:solidFill>
                  <a:srgbClr val="000D45"/>
                </a:solidFill>
                <a:latin typeface="微软雅黑"/>
                <a:cs typeface="+mn-ea"/>
                <a:sym typeface="+mn-lt"/>
              </a:rPr>
              <a:t>大肠埃希菌</a:t>
            </a:r>
          </a:p>
          <a:p>
            <a:pPr marL="0" lvl="1" algn="ctr">
              <a:lnSpc>
                <a:spcPct val="150000"/>
              </a:lnSpc>
              <a:spcBef>
                <a:spcPts val="600"/>
              </a:spcBef>
            </a:pPr>
            <a:r>
              <a:rPr lang="zh-CN" altLang="en-US" sz="1400" b="1" dirty="0">
                <a:solidFill>
                  <a:srgbClr val="000D45"/>
                </a:solidFill>
                <a:latin typeface="微软雅黑"/>
                <a:cs typeface="+mn-ea"/>
                <a:sym typeface="+mn-lt"/>
              </a:rPr>
              <a:t>阴沟肠杆菌菌群</a:t>
            </a:r>
          </a:p>
          <a:p>
            <a:pPr marL="0" lvl="1" algn="ctr">
              <a:lnSpc>
                <a:spcPct val="150000"/>
              </a:lnSpc>
              <a:spcBef>
                <a:spcPts val="600"/>
              </a:spcBef>
            </a:pPr>
            <a:r>
              <a:rPr lang="zh-CN" altLang="en-US" sz="1400" b="1" dirty="0">
                <a:solidFill>
                  <a:srgbClr val="000000"/>
                </a:solidFill>
                <a:latin typeface="微软雅黑"/>
                <a:cs typeface="+mn-ea"/>
                <a:sym typeface="+mn-lt"/>
              </a:rPr>
              <a:t>产气克雷伯菌</a:t>
            </a:r>
          </a:p>
          <a:p>
            <a:pPr marL="0" lvl="1" algn="ctr">
              <a:lnSpc>
                <a:spcPct val="150000"/>
              </a:lnSpc>
              <a:spcBef>
                <a:spcPts val="600"/>
              </a:spcBef>
            </a:pPr>
            <a:r>
              <a:rPr lang="zh-CN" altLang="en-US" sz="1400" b="1" dirty="0">
                <a:solidFill>
                  <a:srgbClr val="000D45"/>
                </a:solidFill>
                <a:latin typeface="微软雅黑"/>
                <a:cs typeface="+mn-ea"/>
                <a:sym typeface="+mn-lt"/>
              </a:rPr>
              <a:t>肺炎克雷伯菌</a:t>
            </a:r>
          </a:p>
          <a:p>
            <a:pPr marL="0" lvl="1" algn="ctr">
              <a:lnSpc>
                <a:spcPct val="150000"/>
              </a:lnSpc>
              <a:spcBef>
                <a:spcPts val="600"/>
              </a:spcBef>
            </a:pPr>
            <a:r>
              <a:rPr lang="zh-CN" altLang="en-US" sz="1400" b="1" dirty="0">
                <a:solidFill>
                  <a:srgbClr val="000000"/>
                </a:solidFill>
                <a:latin typeface="微软雅黑"/>
                <a:cs typeface="+mn-ea"/>
                <a:sym typeface="+mn-lt"/>
              </a:rPr>
              <a:t>产酸克雷伯菌</a:t>
            </a:r>
          </a:p>
          <a:p>
            <a:pPr marL="0" lvl="1" algn="ctr">
              <a:lnSpc>
                <a:spcPct val="150000"/>
              </a:lnSpc>
              <a:spcBef>
                <a:spcPts val="600"/>
              </a:spcBef>
            </a:pPr>
            <a:r>
              <a:rPr lang="zh-CN" altLang="en-US" sz="1400" b="1" dirty="0">
                <a:solidFill>
                  <a:srgbClr val="000000"/>
                </a:solidFill>
                <a:latin typeface="微软雅黑"/>
                <a:cs typeface="+mn-ea"/>
                <a:sym typeface="+mn-lt"/>
              </a:rPr>
              <a:t>摩氏摩根菌</a:t>
            </a:r>
          </a:p>
          <a:p>
            <a:pPr marL="0" lvl="1" algn="ctr">
              <a:lnSpc>
                <a:spcPct val="150000"/>
              </a:lnSpc>
              <a:spcBef>
                <a:spcPts val="600"/>
              </a:spcBef>
            </a:pPr>
            <a:r>
              <a:rPr lang="zh-CN" altLang="en-US" sz="1400" b="1" dirty="0">
                <a:solidFill>
                  <a:srgbClr val="000000"/>
                </a:solidFill>
                <a:latin typeface="微软雅黑"/>
                <a:cs typeface="+mn-ea"/>
                <a:sym typeface="+mn-lt"/>
              </a:rPr>
              <a:t>奇异变形杆菌</a:t>
            </a:r>
          </a:p>
          <a:p>
            <a:pPr marL="0" lvl="1" algn="ctr">
              <a:lnSpc>
                <a:spcPct val="150000"/>
              </a:lnSpc>
              <a:spcBef>
                <a:spcPts val="600"/>
              </a:spcBef>
            </a:pPr>
            <a:r>
              <a:rPr lang="zh-CN" altLang="en-US" sz="1400" b="1" dirty="0">
                <a:solidFill>
                  <a:srgbClr val="000000"/>
                </a:solidFill>
                <a:latin typeface="微软雅黑"/>
                <a:cs typeface="+mn-ea"/>
                <a:sym typeface="+mn-lt"/>
              </a:rPr>
              <a:t>普通变形杆菌</a:t>
            </a:r>
          </a:p>
          <a:p>
            <a:pPr marL="0" lvl="1" algn="ctr">
              <a:lnSpc>
                <a:spcPct val="150000"/>
              </a:lnSpc>
              <a:spcBef>
                <a:spcPts val="600"/>
              </a:spcBef>
            </a:pPr>
            <a:r>
              <a:rPr lang="zh-CN" altLang="en-US" sz="1400" b="1" dirty="0">
                <a:solidFill>
                  <a:srgbClr val="000000"/>
                </a:solidFill>
                <a:latin typeface="微软雅黑"/>
                <a:cs typeface="+mn-ea"/>
                <a:sym typeface="+mn-lt"/>
              </a:rPr>
              <a:t>雷氏普罗威登斯菌</a:t>
            </a:r>
          </a:p>
          <a:p>
            <a:pPr marL="0" lvl="1" algn="ctr">
              <a:lnSpc>
                <a:spcPct val="150000"/>
              </a:lnSpc>
              <a:spcBef>
                <a:spcPts val="600"/>
              </a:spcBef>
            </a:pPr>
            <a:r>
              <a:rPr lang="zh-CN" altLang="en-US" sz="1400" b="1" dirty="0">
                <a:solidFill>
                  <a:srgbClr val="000000"/>
                </a:solidFill>
                <a:latin typeface="微软雅黑"/>
                <a:cs typeface="+mn-ea"/>
                <a:sym typeface="+mn-lt"/>
              </a:rPr>
              <a:t>斯氏普罗威登斯菌</a:t>
            </a:r>
          </a:p>
          <a:p>
            <a:pPr marL="0" lvl="1" algn="ctr">
              <a:lnSpc>
                <a:spcPct val="150000"/>
              </a:lnSpc>
              <a:spcBef>
                <a:spcPts val="600"/>
              </a:spcBef>
            </a:pPr>
            <a:r>
              <a:rPr lang="zh-CN" altLang="en-US" sz="1400" b="1" dirty="0">
                <a:solidFill>
                  <a:srgbClr val="000000"/>
                </a:solidFill>
                <a:latin typeface="微软雅黑"/>
                <a:cs typeface="+mn-ea"/>
                <a:sym typeface="+mn-lt"/>
              </a:rPr>
              <a:t>解鸟氨酸拉乌尔菌</a:t>
            </a:r>
          </a:p>
          <a:p>
            <a:pPr marL="0" lvl="1" algn="ctr">
              <a:lnSpc>
                <a:spcPct val="150000"/>
              </a:lnSpc>
              <a:spcBef>
                <a:spcPts val="600"/>
              </a:spcBef>
            </a:pPr>
            <a:r>
              <a:rPr lang="zh-CN" altLang="en-US" sz="1400" b="1" dirty="0">
                <a:solidFill>
                  <a:srgbClr val="000000"/>
                </a:solidFill>
                <a:latin typeface="微软雅黑"/>
                <a:cs typeface="+mn-ea"/>
                <a:sym typeface="+mn-lt"/>
              </a:rPr>
              <a:t>沙雷菌属</a:t>
            </a:r>
          </a:p>
          <a:p>
            <a:pPr marL="0" lvl="1" algn="ctr">
              <a:lnSpc>
                <a:spcPct val="150000"/>
              </a:lnSpc>
              <a:spcBef>
                <a:spcPts val="600"/>
              </a:spcBef>
            </a:pPr>
            <a:r>
              <a:rPr lang="zh-CN" altLang="en-US" sz="1400" b="1" dirty="0">
                <a:solidFill>
                  <a:srgbClr val="000000"/>
                </a:solidFill>
                <a:latin typeface="微软雅黑"/>
                <a:cs typeface="+mn-ea"/>
                <a:sym typeface="+mn-lt"/>
              </a:rPr>
              <a:t>铜绿假单胞菌</a:t>
            </a:r>
          </a:p>
          <a:p>
            <a:pPr marL="0" lvl="1" algn="ctr">
              <a:lnSpc>
                <a:spcPct val="150000"/>
              </a:lnSpc>
              <a:spcBef>
                <a:spcPts val="600"/>
              </a:spcBef>
            </a:pPr>
            <a:r>
              <a:rPr lang="zh-CN" altLang="en-US" sz="1400" b="1" dirty="0">
                <a:solidFill>
                  <a:srgbClr val="000000"/>
                </a:solidFill>
                <a:latin typeface="微软雅黑"/>
                <a:cs typeface="+mn-ea"/>
                <a:sym typeface="+mn-lt"/>
              </a:rPr>
              <a:t>粘质沙雷菌</a:t>
            </a:r>
          </a:p>
          <a:p>
            <a:pPr marL="0" lvl="1" algn="ctr">
              <a:lnSpc>
                <a:spcPct val="150000"/>
              </a:lnSpc>
              <a:spcBef>
                <a:spcPts val="600"/>
              </a:spcBef>
            </a:pPr>
            <a:r>
              <a:rPr lang="zh-CN" altLang="en-US" sz="1400" b="1" dirty="0">
                <a:solidFill>
                  <a:srgbClr val="000D45"/>
                </a:solidFill>
                <a:latin typeface="微软雅黑"/>
                <a:cs typeface="+mn-ea"/>
                <a:sym typeface="+mn-lt"/>
              </a:rPr>
              <a:t>嗜麦芽窄食单胞菌</a:t>
            </a:r>
            <a:endParaRPr lang="zh-CN" altLang="en-US" sz="1400" b="1" dirty="0">
              <a:solidFill>
                <a:srgbClr val="000D45"/>
              </a:solidFill>
              <a:latin typeface="微软雅黑"/>
            </a:endParaRPr>
          </a:p>
        </p:txBody>
      </p:sp>
      <p:grpSp>
        <p:nvGrpSpPr>
          <p:cNvPr id="28" name="组合 27">
            <a:extLst>
              <a:ext uri="{FF2B5EF4-FFF2-40B4-BE49-F238E27FC236}">
                <a16:creationId xmlns:a16="http://schemas.microsoft.com/office/drawing/2014/main" id="{7D8689ED-4DCE-66A1-0ECA-C0EFAA0E6A5B}"/>
              </a:ext>
            </a:extLst>
          </p:cNvPr>
          <p:cNvGrpSpPr/>
          <p:nvPr/>
        </p:nvGrpSpPr>
        <p:grpSpPr>
          <a:xfrm>
            <a:off x="6204898" y="1612114"/>
            <a:ext cx="5469999" cy="4230521"/>
            <a:chOff x="442912" y="1551154"/>
            <a:chExt cx="11306175" cy="4230521"/>
          </a:xfrm>
        </p:grpSpPr>
        <p:sp>
          <p:nvSpPr>
            <p:cNvPr id="29" name="MH_Text_1">
              <a:extLst>
                <a:ext uri="{FF2B5EF4-FFF2-40B4-BE49-F238E27FC236}">
                  <a16:creationId xmlns:a16="http://schemas.microsoft.com/office/drawing/2014/main" id="{D7299DD4-1CB4-FF02-74DA-C4A9CDB012B1}"/>
                </a:ext>
              </a:extLst>
            </p:cNvPr>
            <p:cNvSpPr/>
            <p:nvPr>
              <p:custDataLst>
                <p:tags r:id="rId4"/>
              </p:custDataLst>
            </p:nvPr>
          </p:nvSpPr>
          <p:spPr>
            <a:xfrm>
              <a:off x="442912" y="1551155"/>
              <a:ext cx="11306175" cy="4230520"/>
            </a:xfrm>
            <a:prstGeom prst="snip2DiagRect">
              <a:avLst>
                <a:gd name="adj1" fmla="val 0"/>
                <a:gd name="adj2" fmla="val 0"/>
              </a:avLst>
            </a:prstGeom>
            <a:solidFill>
              <a:srgbClr val="F2FCF9"/>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a:defRPr/>
              </a:pPr>
              <a:endParaRPr lang="zh-CN" altLang="en-US" sz="2800" b="1" kern="0" dirty="0">
                <a:solidFill>
                  <a:srgbClr val="009CDE"/>
                </a:solidFill>
                <a:cs typeface="Calibri" panose="020F0502020204030204" pitchFamily="34" charset="0"/>
                <a:sym typeface="Arial" panose="020B0604020202020204" pitchFamily="34" charset="0"/>
              </a:endParaRPr>
            </a:p>
          </p:txBody>
        </p:sp>
        <p:sp>
          <p:nvSpPr>
            <p:cNvPr id="30" name="MH_SubTitle_1">
              <a:extLst>
                <a:ext uri="{FF2B5EF4-FFF2-40B4-BE49-F238E27FC236}">
                  <a16:creationId xmlns:a16="http://schemas.microsoft.com/office/drawing/2014/main" id="{351C30A6-A251-E385-0477-566D1388E19E}"/>
                </a:ext>
              </a:extLst>
            </p:cNvPr>
            <p:cNvSpPr/>
            <p:nvPr>
              <p:custDataLst>
                <p:tags r:id="rId5"/>
              </p:custDataLst>
            </p:nvPr>
          </p:nvSpPr>
          <p:spPr>
            <a:xfrm>
              <a:off x="442914" y="1551154"/>
              <a:ext cx="11306169" cy="36000"/>
            </a:xfrm>
            <a:prstGeom prst="hexagon">
              <a:avLst>
                <a:gd name="adj" fmla="val 0"/>
                <a:gd name="vf" fmla="val 115470"/>
              </a:avLst>
            </a:prstGeom>
            <a:solidFill>
              <a:srgbClr val="08C886"/>
            </a:solidFill>
            <a:ln w="19050">
              <a:noFill/>
            </a:ln>
          </p:spPr>
          <p:txBody>
            <a:bodyPr vert="horz" wrap="square" lIns="0" tIns="0" rIns="0" bIns="0" numCol="1" anchor="ctr" anchorCtr="0" compatLnSpc="1"/>
            <a:lstStyle/>
            <a:p>
              <a:pPr algn="ctr">
                <a:defRPr/>
              </a:pPr>
              <a:endParaRPr lang="en-US" altLang="zh-CN" sz="1600" b="1" kern="0" dirty="0">
                <a:solidFill>
                  <a:prstClr val="white"/>
                </a:solidFill>
                <a:cs typeface="Calibri" panose="020F0502020204030204" pitchFamily="34" charset="0"/>
                <a:sym typeface="Arial" panose="020B0604020202020204" pitchFamily="34" charset="0"/>
              </a:endParaRPr>
            </a:p>
          </p:txBody>
        </p:sp>
      </p:grpSp>
      <p:sp>
        <p:nvSpPr>
          <p:cNvPr id="31" name="MH_SubTitle_1">
            <a:extLst>
              <a:ext uri="{FF2B5EF4-FFF2-40B4-BE49-F238E27FC236}">
                <a16:creationId xmlns:a16="http://schemas.microsoft.com/office/drawing/2014/main" id="{D341888B-787E-DC22-F7E4-BE004497CC67}"/>
              </a:ext>
            </a:extLst>
          </p:cNvPr>
          <p:cNvSpPr/>
          <p:nvPr>
            <p:custDataLst>
              <p:tags r:id="rId3"/>
            </p:custDataLst>
          </p:nvPr>
        </p:nvSpPr>
        <p:spPr>
          <a:xfrm>
            <a:off x="7837432" y="1430772"/>
            <a:ext cx="2229854" cy="403592"/>
          </a:xfrm>
          <a:prstGeom prst="hexagon">
            <a:avLst/>
          </a:prstGeom>
          <a:solidFill>
            <a:srgbClr val="000D45"/>
          </a:solidFill>
          <a:ln w="19050">
            <a:noFill/>
          </a:ln>
        </p:spPr>
        <p:txBody>
          <a:bodyPr vert="horz" wrap="square" lIns="0" tIns="0" rIns="0" bIns="0" numCol="1" anchor="ctr" anchorCtr="0" compatLnSpc="1"/>
          <a:lstStyle/>
          <a:p>
            <a:pPr algn="ctr">
              <a:defRPr/>
            </a:pPr>
            <a:r>
              <a:rPr lang="zh-CN" altLang="en-US" b="1" dirty="0">
                <a:solidFill>
                  <a:prstClr val="white"/>
                </a:solidFill>
                <a:cs typeface="Calibri" panose="020F0502020204030204" pitchFamily="34" charset="0"/>
                <a:sym typeface="Arial" panose="020B0604020202020204" pitchFamily="34" charset="0"/>
              </a:rPr>
              <a:t>产</a:t>
            </a:r>
            <a:r>
              <a:rPr lang="en-US" altLang="zh-CN" b="1" dirty="0">
                <a:solidFill>
                  <a:prstClr val="white"/>
                </a:solidFill>
                <a:cs typeface="Calibri" panose="020F0502020204030204" pitchFamily="34" charset="0"/>
                <a:sym typeface="Arial" panose="020B0604020202020204" pitchFamily="34" charset="0"/>
              </a:rPr>
              <a:t>MBL</a:t>
            </a:r>
            <a:r>
              <a:rPr lang="zh-CN" altLang="en-US" b="1" dirty="0">
                <a:solidFill>
                  <a:prstClr val="white"/>
                </a:solidFill>
                <a:cs typeface="Calibri" panose="020F0502020204030204" pitchFamily="34" charset="0"/>
                <a:sym typeface="Arial" panose="020B0604020202020204" pitchFamily="34" charset="0"/>
              </a:rPr>
              <a:t>的病原菌</a:t>
            </a:r>
          </a:p>
        </p:txBody>
      </p:sp>
      <p:sp>
        <p:nvSpPr>
          <p:cNvPr id="32" name="矩形: 圆角 31">
            <a:extLst>
              <a:ext uri="{FF2B5EF4-FFF2-40B4-BE49-F238E27FC236}">
                <a16:creationId xmlns:a16="http://schemas.microsoft.com/office/drawing/2014/main" id="{CDC73A70-EEF6-07E3-6428-8FA217FD386E}"/>
              </a:ext>
            </a:extLst>
          </p:cNvPr>
          <p:cNvSpPr/>
          <p:nvPr/>
        </p:nvSpPr>
        <p:spPr>
          <a:xfrm>
            <a:off x="9038739"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33" name="矩形: 圆角 32">
            <a:extLst>
              <a:ext uri="{FF2B5EF4-FFF2-40B4-BE49-F238E27FC236}">
                <a16:creationId xmlns:a16="http://schemas.microsoft.com/office/drawing/2014/main" id="{4741AC50-452F-1C29-7742-0DF628DC0F8C}"/>
              </a:ext>
            </a:extLst>
          </p:cNvPr>
          <p:cNvSpPr/>
          <p:nvPr/>
        </p:nvSpPr>
        <p:spPr>
          <a:xfrm>
            <a:off x="9038739"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34" name="矩形: 圆角 33">
            <a:extLst>
              <a:ext uri="{FF2B5EF4-FFF2-40B4-BE49-F238E27FC236}">
                <a16:creationId xmlns:a16="http://schemas.microsoft.com/office/drawing/2014/main" id="{4F7112F4-4334-241A-8A6F-C12BA692F056}"/>
              </a:ext>
            </a:extLst>
          </p:cNvPr>
          <p:cNvSpPr/>
          <p:nvPr/>
        </p:nvSpPr>
        <p:spPr>
          <a:xfrm>
            <a:off x="9038739"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35" name="矩形: 圆角 34">
            <a:extLst>
              <a:ext uri="{FF2B5EF4-FFF2-40B4-BE49-F238E27FC236}">
                <a16:creationId xmlns:a16="http://schemas.microsoft.com/office/drawing/2014/main" id="{018232C6-C99E-1C68-8F49-263FFAFC2915}"/>
              </a:ext>
            </a:extLst>
          </p:cNvPr>
          <p:cNvSpPr/>
          <p:nvPr/>
        </p:nvSpPr>
        <p:spPr>
          <a:xfrm>
            <a:off x="9038739"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36" name="矩形: 圆角 35">
            <a:extLst>
              <a:ext uri="{FF2B5EF4-FFF2-40B4-BE49-F238E27FC236}">
                <a16:creationId xmlns:a16="http://schemas.microsoft.com/office/drawing/2014/main" id="{2FE92436-5FC3-FF8D-CCD4-B11320EFD4FE}"/>
              </a:ext>
            </a:extLst>
          </p:cNvPr>
          <p:cNvSpPr/>
          <p:nvPr/>
        </p:nvSpPr>
        <p:spPr>
          <a:xfrm>
            <a:off x="6497194"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37" name="矩形: 圆角 36">
            <a:extLst>
              <a:ext uri="{FF2B5EF4-FFF2-40B4-BE49-F238E27FC236}">
                <a16:creationId xmlns:a16="http://schemas.microsoft.com/office/drawing/2014/main" id="{BDF3FC53-506B-03E4-3060-A842D40FAAA9}"/>
              </a:ext>
            </a:extLst>
          </p:cNvPr>
          <p:cNvSpPr/>
          <p:nvPr/>
        </p:nvSpPr>
        <p:spPr>
          <a:xfrm>
            <a:off x="6497194"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38" name="矩形: 圆角 37">
            <a:extLst>
              <a:ext uri="{FF2B5EF4-FFF2-40B4-BE49-F238E27FC236}">
                <a16:creationId xmlns:a16="http://schemas.microsoft.com/office/drawing/2014/main" id="{5580E380-9D77-AEAE-B506-9BE886874DD9}"/>
              </a:ext>
            </a:extLst>
          </p:cNvPr>
          <p:cNvSpPr/>
          <p:nvPr/>
        </p:nvSpPr>
        <p:spPr>
          <a:xfrm>
            <a:off x="6497194"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39" name="矩形: 圆角 38">
            <a:extLst>
              <a:ext uri="{FF2B5EF4-FFF2-40B4-BE49-F238E27FC236}">
                <a16:creationId xmlns:a16="http://schemas.microsoft.com/office/drawing/2014/main" id="{A597AE78-0D73-1642-6B53-110E0CF4226A}"/>
              </a:ext>
            </a:extLst>
          </p:cNvPr>
          <p:cNvSpPr/>
          <p:nvPr/>
        </p:nvSpPr>
        <p:spPr>
          <a:xfrm>
            <a:off x="6497194"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40" name="矩形: 圆角 39">
            <a:extLst>
              <a:ext uri="{FF2B5EF4-FFF2-40B4-BE49-F238E27FC236}">
                <a16:creationId xmlns:a16="http://schemas.microsoft.com/office/drawing/2014/main" id="{E42C9C42-46D0-554C-5809-E96474D7465F}"/>
              </a:ext>
            </a:extLst>
          </p:cNvPr>
          <p:cNvSpPr/>
          <p:nvPr/>
        </p:nvSpPr>
        <p:spPr>
          <a:xfrm>
            <a:off x="6497194" y="363481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41" name="矩形: 圆角 40">
            <a:extLst>
              <a:ext uri="{FF2B5EF4-FFF2-40B4-BE49-F238E27FC236}">
                <a16:creationId xmlns:a16="http://schemas.microsoft.com/office/drawing/2014/main" id="{B3E4A194-CCFE-FA95-4E32-FC04215FDCE5}"/>
              </a:ext>
            </a:extLst>
          </p:cNvPr>
          <p:cNvSpPr/>
          <p:nvPr/>
        </p:nvSpPr>
        <p:spPr>
          <a:xfrm>
            <a:off x="6497194" y="40310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42" name="矩形: 圆角 41">
            <a:extLst>
              <a:ext uri="{FF2B5EF4-FFF2-40B4-BE49-F238E27FC236}">
                <a16:creationId xmlns:a16="http://schemas.microsoft.com/office/drawing/2014/main" id="{EC9692E3-B811-DFB0-AD42-10481996F31F}"/>
              </a:ext>
            </a:extLst>
          </p:cNvPr>
          <p:cNvSpPr/>
          <p:nvPr/>
        </p:nvSpPr>
        <p:spPr>
          <a:xfrm>
            <a:off x="6497194" y="44272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43" name="矩形: 圆角 42">
            <a:extLst>
              <a:ext uri="{FF2B5EF4-FFF2-40B4-BE49-F238E27FC236}">
                <a16:creationId xmlns:a16="http://schemas.microsoft.com/office/drawing/2014/main" id="{AFD40F59-FCBC-9076-3490-1D0F0B336C47}"/>
              </a:ext>
            </a:extLst>
          </p:cNvPr>
          <p:cNvSpPr/>
          <p:nvPr/>
        </p:nvSpPr>
        <p:spPr>
          <a:xfrm>
            <a:off x="6497194" y="48235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44" name="矩形: 圆角 43">
            <a:extLst>
              <a:ext uri="{FF2B5EF4-FFF2-40B4-BE49-F238E27FC236}">
                <a16:creationId xmlns:a16="http://schemas.microsoft.com/office/drawing/2014/main" id="{C9617189-D6F0-00A4-BB01-A8E14DE239E2}"/>
              </a:ext>
            </a:extLst>
          </p:cNvPr>
          <p:cNvSpPr/>
          <p:nvPr/>
        </p:nvSpPr>
        <p:spPr>
          <a:xfrm>
            <a:off x="6497194" y="52197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endParaRPr>
          </a:p>
        </p:txBody>
      </p:sp>
      <p:sp>
        <p:nvSpPr>
          <p:cNvPr id="45" name="文本框 44">
            <a:extLst>
              <a:ext uri="{FF2B5EF4-FFF2-40B4-BE49-F238E27FC236}">
                <a16:creationId xmlns:a16="http://schemas.microsoft.com/office/drawing/2014/main" id="{DAE35CC4-2579-4D7A-F53C-5D3637380E6D}"/>
              </a:ext>
            </a:extLst>
          </p:cNvPr>
          <p:cNvSpPr txBox="1"/>
          <p:nvPr/>
        </p:nvSpPr>
        <p:spPr>
          <a:xfrm>
            <a:off x="6538247" y="2033225"/>
            <a:ext cx="4813648" cy="3510546"/>
          </a:xfrm>
          <a:prstGeom prst="rect">
            <a:avLst/>
          </a:prstGeom>
          <a:noFill/>
        </p:spPr>
        <p:txBody>
          <a:bodyPr wrap="square" lIns="0" tIns="0" rIns="0" bIns="0" numCol="2" spcCol="216000">
            <a:noAutofit/>
          </a:bodyPr>
          <a:lstStyle>
            <a:defPPr>
              <a:defRPr lang="en-US"/>
            </a:defPPr>
            <a:lvl2pPr marL="0" lvl="1" algn="ctr">
              <a:lnSpc>
                <a:spcPct val="150000"/>
              </a:lnSpc>
              <a:spcBef>
                <a:spcPts val="600"/>
              </a:spcBef>
              <a:defRPr sz="1400" b="1">
                <a:solidFill>
                  <a:srgbClr val="000000"/>
                </a:solidFill>
                <a:latin typeface="微软雅黑"/>
                <a:ea typeface="微软雅黑"/>
                <a:cs typeface="+mn-ea"/>
              </a:defRPr>
            </a:lvl2pPr>
          </a:lstStyle>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sym typeface="+mn-lt"/>
              </a:rPr>
              <a:t>弗劳地枸橼酸杆菌菌群</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sym typeface="+mn-lt"/>
              </a:rPr>
              <a:t>克氏枸橼酸杆菌</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8C886"/>
                </a:solidFill>
                <a:effectLst/>
                <a:uLnTx/>
                <a:uFillTx/>
                <a:latin typeface="微软雅黑"/>
                <a:ea typeface="微软雅黑"/>
                <a:sym typeface="+mn-lt"/>
              </a:rPr>
              <a:t>大肠埃希菌</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8C886"/>
                </a:solidFill>
                <a:effectLst/>
                <a:uLnTx/>
                <a:uFillTx/>
                <a:latin typeface="微软雅黑"/>
                <a:ea typeface="微软雅黑"/>
                <a:sym typeface="+mn-lt"/>
              </a:rPr>
              <a:t>阴沟肠杆菌菌群</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8C886"/>
                </a:solidFill>
                <a:effectLst/>
                <a:uLnTx/>
                <a:uFillTx/>
                <a:latin typeface="微软雅黑"/>
                <a:ea typeface="微软雅黑"/>
                <a:sym typeface="+mn-lt"/>
              </a:rPr>
              <a:t>肺炎克雷伯菌</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sym typeface="+mn-lt"/>
              </a:rPr>
              <a:t>产酸克雷伯菌</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sym typeface="+mn-lt"/>
              </a:rPr>
              <a:t>奇异变形杆菌</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sym typeface="+mn-lt"/>
              </a:rPr>
              <a:t>普通变形杆菌</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sym typeface="+mn-lt"/>
              </a:rPr>
              <a:t>雷氏普罗威登斯菌</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sym typeface="+mn-lt"/>
              </a:rPr>
              <a:t>斯氏普罗威登斯菌</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sym typeface="+mn-lt"/>
              </a:rPr>
              <a:t>解鸟氨酸拉乌尔菌</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00000"/>
                </a:solidFill>
                <a:effectLst/>
                <a:uLnTx/>
                <a:uFillTx/>
                <a:latin typeface="微软雅黑"/>
                <a:ea typeface="微软雅黑"/>
                <a:sym typeface="+mn-lt"/>
              </a:rPr>
              <a:t>粘质沙雷菌</a:t>
            </a:r>
          </a:p>
          <a:p>
            <a:pPr marL="0" marR="0" lvl="1" indent="0" algn="ctr" defTabSz="914400" eaLnBrk="1" fontAlgn="auto" latinLnBrk="0" hangingPunct="1">
              <a:lnSpc>
                <a:spcPct val="150000"/>
              </a:lnSpc>
              <a:spcBef>
                <a:spcPts val="600"/>
              </a:spcBef>
              <a:spcAft>
                <a:spcPts val="0"/>
              </a:spcAft>
              <a:buClrTx/>
              <a:buSzTx/>
              <a:buFontTx/>
              <a:buNone/>
              <a:tabLst/>
              <a:defRPr/>
            </a:pPr>
            <a:r>
              <a:rPr kumimoji="0" lang="zh-CN" altLang="en-US" sz="1400" b="1" i="0" u="none" strike="noStrike" kern="0" cap="none" spc="0" normalizeH="0" baseline="0" noProof="0" dirty="0">
                <a:ln>
                  <a:noFill/>
                </a:ln>
                <a:solidFill>
                  <a:srgbClr val="08C886"/>
                </a:solidFill>
                <a:effectLst/>
                <a:uLnTx/>
                <a:uFillTx/>
                <a:latin typeface="微软雅黑"/>
                <a:ea typeface="微软雅黑"/>
                <a:sym typeface="+mn-lt"/>
              </a:rPr>
              <a:t>嗜麦芽窄食单胞菌</a:t>
            </a:r>
            <a:endParaRPr kumimoji="0" lang="zh-CN" altLang="en-US" sz="1400" b="1" i="0" u="none" strike="noStrike" kern="0" cap="none" spc="0" normalizeH="0" baseline="0" noProof="0" dirty="0">
              <a:ln>
                <a:noFill/>
              </a:ln>
              <a:solidFill>
                <a:srgbClr val="08C886"/>
              </a:solidFill>
              <a:effectLst/>
              <a:uLnTx/>
              <a:uFillTx/>
              <a:latin typeface="微软雅黑"/>
              <a:ea typeface="微软雅黑"/>
            </a:endParaRPr>
          </a:p>
        </p:txBody>
      </p:sp>
    </p:spTree>
    <p:extLst>
      <p:ext uri="{BB962C8B-B14F-4D97-AF65-F5344CB8AC3E}">
        <p14:creationId xmlns:p14="http://schemas.microsoft.com/office/powerpoint/2010/main" val="1466188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35D43344-049F-5D27-B561-74D3F61D4D06}"/>
              </a:ext>
            </a:extLst>
          </p:cNvPr>
          <p:cNvGraphicFramePr>
            <a:graphicFrameLocks noChangeAspect="1"/>
          </p:cNvGraphicFramePr>
          <p:nvPr>
            <p:custDataLst>
              <p:tags r:id="rId1"/>
            </p:custDataLst>
            <p:extLst>
              <p:ext uri="{D42A27DB-BD31-4B8C-83A1-F6EECF244321}">
                <p14:modId xmlns:p14="http://schemas.microsoft.com/office/powerpoint/2010/main" val="20294885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3" name="think-cell data - do not delete" hidden="1">
                        <a:extLst>
                          <a:ext uri="{FF2B5EF4-FFF2-40B4-BE49-F238E27FC236}">
                            <a16:creationId xmlns:a16="http://schemas.microsoft.com/office/drawing/2014/main" id="{35D43344-049F-5D27-B561-74D3F61D4D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15">
            <a:extLst>
              <a:ext uri="{FF2B5EF4-FFF2-40B4-BE49-F238E27FC236}">
                <a16:creationId xmlns:a16="http://schemas.microsoft.com/office/drawing/2014/main" id="{88405E00-EB61-9D33-5E4E-92B48DA08AA6}"/>
              </a:ext>
            </a:extLst>
          </p:cNvPr>
          <p:cNvSpPr txBox="1">
            <a:spLocks/>
          </p:cNvSpPr>
          <p:nvPr/>
        </p:nvSpPr>
        <p:spPr>
          <a:xfrm>
            <a:off x="453887" y="617891"/>
            <a:ext cx="11306175" cy="586955"/>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r>
              <a:rPr lang="zh-CN" altLang="en-US" dirty="0">
                <a:latin typeface="+mn-ea"/>
                <a:ea typeface="+mn-ea"/>
                <a:cs typeface="+mn-ea"/>
                <a:sym typeface="+mn-lt"/>
              </a:rPr>
              <a:t>氨曲南</a:t>
            </a:r>
            <a:r>
              <a:rPr lang="en-US" altLang="zh-CN" dirty="0">
                <a:latin typeface="+mn-ea"/>
                <a:ea typeface="+mn-ea"/>
                <a:cs typeface="+mn-ea"/>
                <a:sym typeface="+mn-lt"/>
              </a:rPr>
              <a:t>-</a:t>
            </a:r>
            <a:r>
              <a:rPr lang="zh-CN" altLang="en-US" dirty="0">
                <a:latin typeface="+mn-ea"/>
                <a:ea typeface="+mn-ea"/>
                <a:cs typeface="+mn-ea"/>
                <a:sym typeface="+mn-lt"/>
              </a:rPr>
              <a:t>阿维巴坦对</a:t>
            </a:r>
            <a:r>
              <a:rPr lang="zh-CN" altLang="en-US" dirty="0">
                <a:solidFill>
                  <a:schemeClr val="accent1"/>
                </a:solidFill>
                <a:latin typeface="+mn-ea"/>
                <a:ea typeface="+mn-ea"/>
                <a:cs typeface="+mn-ea"/>
                <a:sym typeface="+mn-lt"/>
              </a:rPr>
              <a:t>肺炎克雷伯菌</a:t>
            </a:r>
            <a:r>
              <a:rPr lang="zh-CN" altLang="en-US" dirty="0">
                <a:latin typeface="+mn-ea"/>
                <a:ea typeface="+mn-ea"/>
                <a:cs typeface="+mn-ea"/>
                <a:sym typeface="+mn-lt"/>
              </a:rPr>
              <a:t>（包含产</a:t>
            </a:r>
            <a:r>
              <a:rPr lang="en-US" altLang="zh-CN" dirty="0">
                <a:latin typeface="+mn-ea"/>
                <a:ea typeface="+mn-ea"/>
                <a:cs typeface="+mn-ea"/>
                <a:sym typeface="+mn-lt"/>
              </a:rPr>
              <a:t>MBL</a:t>
            </a:r>
            <a:r>
              <a:rPr lang="zh-CN" altLang="en-US" dirty="0">
                <a:latin typeface="+mn-ea"/>
                <a:ea typeface="+mn-ea"/>
                <a:cs typeface="+mn-ea"/>
                <a:sym typeface="+mn-lt"/>
              </a:rPr>
              <a:t>分离株）具有体外抗菌活性*</a:t>
            </a:r>
          </a:p>
        </p:txBody>
      </p:sp>
      <p:sp>
        <p:nvSpPr>
          <p:cNvPr id="5" name="Text Placeholder 2">
            <a:extLst>
              <a:ext uri="{FF2B5EF4-FFF2-40B4-BE49-F238E27FC236}">
                <a16:creationId xmlns:a16="http://schemas.microsoft.com/office/drawing/2014/main" id="{4B4BC35C-4ABE-14B6-2AC0-7BEA603EB43E}"/>
              </a:ext>
            </a:extLst>
          </p:cNvPr>
          <p:cNvSpPr txBox="1"/>
          <p:nvPr/>
        </p:nvSpPr>
        <p:spPr>
          <a:xfrm>
            <a:off x="453885" y="5812552"/>
            <a:ext cx="10912615" cy="686044"/>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Times New Roman" panose="02020603050405020304" charset="0"/>
              <a:buNone/>
              <a:defRPr/>
            </a:pPr>
            <a:r>
              <a:rPr lang="en-US" sz="800" dirty="0" err="1">
                <a:solidFill>
                  <a:srgbClr val="000000">
                    <a:lumMod val="75000"/>
                    <a:lumOff val="25000"/>
                  </a:srgbClr>
                </a:solidFill>
                <a:latin typeface="Arial" panose="02110004020202020204"/>
                <a:ea typeface="微软雅黑"/>
                <a:cs typeface="+mn-ea"/>
                <a:sym typeface="+mn-lt"/>
              </a:rPr>
              <a:t>除非通过充分且良好对照的临床试验证实</a:t>
            </a:r>
            <a:r>
              <a:rPr lang="zh-CN" altLang="en-US" sz="800" dirty="0">
                <a:solidFill>
                  <a:srgbClr val="000000">
                    <a:lumMod val="75000"/>
                    <a:lumOff val="25000"/>
                  </a:srgbClr>
                </a:solidFill>
                <a:latin typeface="Arial" panose="02110004020202020204"/>
                <a:ea typeface="微软雅黑"/>
                <a:cs typeface="+mn-ea"/>
                <a:sym typeface="+mn-lt"/>
              </a:rPr>
              <a:t>氨曲南</a:t>
            </a:r>
            <a:r>
              <a:rPr lang="en-US" altLang="zh-CN" sz="800" dirty="0">
                <a:solidFill>
                  <a:srgbClr val="000000">
                    <a:lumMod val="75000"/>
                    <a:lumOff val="25000"/>
                  </a:srgbClr>
                </a:solidFill>
                <a:latin typeface="Arial" panose="02110004020202020204"/>
                <a:ea typeface="微软雅黑"/>
                <a:cs typeface="+mn-ea"/>
                <a:sym typeface="+mn-lt"/>
              </a:rPr>
              <a:t>-</a:t>
            </a:r>
            <a:r>
              <a:rPr lang="zh-CN" altLang="en-US" sz="800" dirty="0">
                <a:solidFill>
                  <a:srgbClr val="000000">
                    <a:lumMod val="75000"/>
                    <a:lumOff val="25000"/>
                  </a:srgbClr>
                </a:solidFill>
                <a:latin typeface="Arial" panose="02110004020202020204"/>
                <a:ea typeface="微软雅黑"/>
                <a:cs typeface="+mn-ea"/>
                <a:sym typeface="+mn-lt"/>
              </a:rPr>
              <a:t>阿维巴坦</a:t>
            </a:r>
            <a:r>
              <a:rPr lang="en-US" sz="800" dirty="0" err="1">
                <a:solidFill>
                  <a:srgbClr val="000000">
                    <a:lumMod val="75000"/>
                    <a:lumOff val="25000"/>
                  </a:srgbClr>
                </a:solidFill>
                <a:latin typeface="Arial" panose="02110004020202020204"/>
                <a:ea typeface="微软雅黑"/>
                <a:cs typeface="+mn-ea"/>
                <a:sym typeface="+mn-lt"/>
              </a:rPr>
              <a:t>治疗这些病原体所致临床感染的安全有效性，否则其体外抗菌活性的临床意义即为不明确</a:t>
            </a:r>
            <a:r>
              <a:rPr lang="en-US" sz="800" dirty="0">
                <a:solidFill>
                  <a:srgbClr val="000000">
                    <a:lumMod val="75000"/>
                    <a:lumOff val="25000"/>
                  </a:srgbClr>
                </a:solidFill>
                <a:latin typeface="Arial" panose="02110004020202020204"/>
                <a:ea typeface="微软雅黑"/>
                <a:cs typeface="+mn-ea"/>
                <a:sym typeface="+mn-lt"/>
              </a:rPr>
              <a:t>。</a:t>
            </a:r>
          </a:p>
          <a:p>
            <a:pPr marL="0" indent="0">
              <a:spcBef>
                <a:spcPts val="0"/>
              </a:spcBef>
              <a:buFont typeface="Times New Roman" panose="02020603050405020304" charset="0"/>
              <a:buNone/>
              <a:defRPr/>
            </a:pPr>
            <a:r>
              <a:rPr lang="en-US" sz="800" dirty="0">
                <a:solidFill>
                  <a:srgbClr val="000000">
                    <a:lumMod val="75000"/>
                    <a:lumOff val="25000"/>
                  </a:srgbClr>
                </a:solidFill>
                <a:latin typeface="Arial" panose="02110004020202020204"/>
                <a:ea typeface="微软雅黑"/>
                <a:cs typeface="+mn-ea"/>
                <a:sym typeface="+mn-lt"/>
              </a:rPr>
              <a:t>本试验采用阿维巴坦固定浓度4mg/</a:t>
            </a:r>
            <a:r>
              <a:rPr lang="en-US" sz="800" dirty="0" err="1">
                <a:solidFill>
                  <a:srgbClr val="000000">
                    <a:lumMod val="75000"/>
                    <a:lumOff val="25000"/>
                  </a:srgbClr>
                </a:solidFill>
                <a:latin typeface="Arial" panose="02110004020202020204"/>
                <a:ea typeface="微软雅黑"/>
                <a:cs typeface="+mn-ea"/>
                <a:sym typeface="+mn-lt"/>
              </a:rPr>
              <a:t>L检测</a:t>
            </a:r>
            <a:r>
              <a:rPr lang="zh-CN" altLang="en-US" sz="800" dirty="0">
                <a:solidFill>
                  <a:srgbClr val="000000">
                    <a:lumMod val="75000"/>
                    <a:lumOff val="25000"/>
                  </a:srgbClr>
                </a:solidFill>
                <a:latin typeface="Arial" panose="02110004020202020204"/>
                <a:ea typeface="微软雅黑"/>
                <a:cs typeface="+mn-ea"/>
                <a:sym typeface="+mn-lt"/>
              </a:rPr>
              <a:t>氨曲南</a:t>
            </a:r>
            <a:r>
              <a:rPr lang="en-US" altLang="zh-CN" sz="800" dirty="0">
                <a:solidFill>
                  <a:srgbClr val="000000">
                    <a:lumMod val="75000"/>
                    <a:lumOff val="25000"/>
                  </a:srgbClr>
                </a:solidFill>
                <a:latin typeface="Arial" panose="02110004020202020204"/>
                <a:ea typeface="微软雅黑"/>
                <a:cs typeface="+mn-ea"/>
                <a:sym typeface="+mn-lt"/>
              </a:rPr>
              <a:t>-</a:t>
            </a:r>
            <a:r>
              <a:rPr lang="zh-CN" altLang="en-US" sz="800" dirty="0">
                <a:solidFill>
                  <a:srgbClr val="000000">
                    <a:lumMod val="75000"/>
                    <a:lumOff val="25000"/>
                  </a:srgbClr>
                </a:solidFill>
                <a:latin typeface="Arial" panose="02110004020202020204"/>
                <a:ea typeface="微软雅黑"/>
                <a:cs typeface="+mn-ea"/>
                <a:sym typeface="+mn-lt"/>
              </a:rPr>
              <a:t>阿维巴坦</a:t>
            </a:r>
            <a:r>
              <a:rPr lang="en-US" sz="800" dirty="0">
                <a:solidFill>
                  <a:srgbClr val="000000">
                    <a:lumMod val="75000"/>
                    <a:lumOff val="25000"/>
                  </a:srgbClr>
                </a:solidFill>
                <a:latin typeface="Arial" panose="02110004020202020204"/>
                <a:ea typeface="微软雅黑"/>
                <a:cs typeface="+mn-ea"/>
                <a:sym typeface="+mn-lt"/>
              </a:rPr>
              <a:t>。</a:t>
            </a:r>
          </a:p>
          <a:p>
            <a:pPr marL="0" indent="0">
              <a:spcBef>
                <a:spcPts val="0"/>
              </a:spcBef>
              <a:buFont typeface="Times New Roman" panose="02020603050405020304" charset="0"/>
              <a:buNone/>
              <a:defRPr/>
            </a:pPr>
            <a:r>
              <a:rPr lang="en-US" sz="800" dirty="0">
                <a:solidFill>
                  <a:srgbClr val="000000">
                    <a:lumMod val="75000"/>
                    <a:lumOff val="25000"/>
                  </a:srgbClr>
                </a:solidFill>
                <a:latin typeface="Arial" panose="02110004020202020204"/>
                <a:ea typeface="微软雅黑"/>
                <a:cs typeface="+mn-ea"/>
                <a:sym typeface="+mn-lt"/>
              </a:rPr>
              <a:t>*包括MBL阴性和MBL阳性分离株。</a:t>
            </a:r>
          </a:p>
          <a:p>
            <a:pPr marL="0" indent="0">
              <a:spcBef>
                <a:spcPts val="0"/>
              </a:spcBef>
              <a:buFont typeface="Times New Roman" panose="02020603050405020304" charset="0"/>
              <a:buNone/>
              <a:defRPr/>
            </a:pPr>
            <a:r>
              <a:rPr lang="en-US" sz="800" dirty="0">
                <a:solidFill>
                  <a:srgbClr val="000000">
                    <a:lumMod val="75000"/>
                    <a:lumOff val="25000"/>
                  </a:srgbClr>
                </a:solidFill>
                <a:latin typeface="Arial" panose="02110004020202020204"/>
                <a:ea typeface="微软雅黑"/>
                <a:cs typeface="+mn-ea"/>
                <a:sym typeface="+mn-lt"/>
              </a:rPr>
              <a:t>MBL：金属-β-内酰胺酶；MIC：最低抑菌浓度。</a:t>
            </a:r>
          </a:p>
          <a:p>
            <a:pPr marL="0" indent="0">
              <a:spcBef>
                <a:spcPts val="0"/>
              </a:spcBef>
              <a:buFont typeface="Times New Roman" panose="02020603050405020304" charset="0"/>
              <a:buNone/>
              <a:defRPr/>
            </a:pPr>
            <a:r>
              <a:rPr lang="en-US" sz="800" dirty="0">
                <a:solidFill>
                  <a:srgbClr val="000000">
                    <a:lumMod val="75000"/>
                    <a:lumOff val="25000"/>
                  </a:srgbClr>
                </a:solidFill>
                <a:latin typeface="Arial" panose="02110004020202020204"/>
                <a:ea typeface="微软雅黑"/>
                <a:cs typeface="+mn-ea"/>
                <a:sym typeface="+mn-lt"/>
              </a:rPr>
              <a:t>Esposito S, et al.</a:t>
            </a:r>
            <a:r>
              <a:rPr lang="en-US" sz="800" i="1" dirty="0">
                <a:solidFill>
                  <a:srgbClr val="000000">
                    <a:lumMod val="75000"/>
                    <a:lumOff val="25000"/>
                  </a:srgbClr>
                </a:solidFill>
                <a:latin typeface="Arial" panose="02110004020202020204"/>
                <a:ea typeface="微软雅黑"/>
                <a:cs typeface="+mn-ea"/>
                <a:sym typeface="+mn-lt"/>
              </a:rPr>
              <a:t>J Glob Antimicrob Resist 2021;</a:t>
            </a:r>
            <a:r>
              <a:rPr lang="en-US" sz="800" dirty="0">
                <a:solidFill>
                  <a:srgbClr val="000000">
                    <a:lumMod val="75000"/>
                    <a:lumOff val="25000"/>
                  </a:srgbClr>
                </a:solidFill>
                <a:latin typeface="Arial" panose="02110004020202020204"/>
                <a:ea typeface="微软雅黑"/>
                <a:cs typeface="+mn-ea"/>
                <a:sym typeface="+mn-lt"/>
              </a:rPr>
              <a:t>24:14-22.</a:t>
            </a:r>
          </a:p>
        </p:txBody>
      </p:sp>
      <p:grpSp>
        <p:nvGrpSpPr>
          <p:cNvPr id="6" name="组合 5">
            <a:extLst>
              <a:ext uri="{FF2B5EF4-FFF2-40B4-BE49-F238E27FC236}">
                <a16:creationId xmlns:a16="http://schemas.microsoft.com/office/drawing/2014/main" id="{7FD39341-0AF9-0529-8057-0C8388EF24C1}"/>
              </a:ext>
            </a:extLst>
          </p:cNvPr>
          <p:cNvGrpSpPr/>
          <p:nvPr/>
        </p:nvGrpSpPr>
        <p:grpSpPr>
          <a:xfrm>
            <a:off x="1006370" y="2166192"/>
            <a:ext cx="10742718" cy="607612"/>
            <a:chOff x="1031921" y="1213013"/>
            <a:chExt cx="3456130" cy="803324"/>
          </a:xfrm>
        </p:grpSpPr>
        <p:sp>
          <p:nvSpPr>
            <p:cNvPr id="7" name="Rounded Rectangle 46">
              <a:extLst>
                <a:ext uri="{FF2B5EF4-FFF2-40B4-BE49-F238E27FC236}">
                  <a16:creationId xmlns:a16="http://schemas.microsoft.com/office/drawing/2014/main" id="{61D0BC36-3AD7-8F68-C2D5-44E1155B3D6A}"/>
                </a:ext>
              </a:extLst>
            </p:cNvPr>
            <p:cNvSpPr/>
            <p:nvPr/>
          </p:nvSpPr>
          <p:spPr>
            <a:xfrm>
              <a:off x="1031921" y="1213013"/>
              <a:ext cx="3456130" cy="803324"/>
            </a:xfrm>
            <a:prstGeom prst="roundRect">
              <a:avLst>
                <a:gd name="adj" fmla="val 0"/>
              </a:avLst>
            </a:prstGeom>
            <a:solidFill>
              <a:srgbClr val="F2FCF9"/>
            </a:solidFill>
            <a:ln w="28575">
              <a:noFill/>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en-US" sz="1400" b="1" i="0" u="none" strike="noStrike" kern="0" cap="none" spc="0" normalizeH="0" baseline="0" noProof="0" dirty="0">
                <a:ln>
                  <a:noFill/>
                </a:ln>
                <a:solidFill>
                  <a:srgbClr val="0000C9"/>
                </a:solidFill>
                <a:effectLst/>
                <a:uLnTx/>
                <a:uFillTx/>
              </a:endParaRPr>
            </a:p>
          </p:txBody>
        </p:sp>
        <p:cxnSp>
          <p:nvCxnSpPr>
            <p:cNvPr id="8" name="直接连接符 7">
              <a:extLst>
                <a:ext uri="{FF2B5EF4-FFF2-40B4-BE49-F238E27FC236}">
                  <a16:creationId xmlns:a16="http://schemas.microsoft.com/office/drawing/2014/main" id="{5F74339C-A49A-C742-B849-6A7C6FDE3B02}"/>
                </a:ext>
              </a:extLst>
            </p:cNvPr>
            <p:cNvCxnSpPr>
              <a:cxnSpLocks/>
            </p:cNvCxnSpPr>
            <p:nvPr/>
          </p:nvCxnSpPr>
          <p:spPr>
            <a:xfrm>
              <a:off x="1031921" y="2016337"/>
              <a:ext cx="3456130" cy="0"/>
            </a:xfrm>
            <a:prstGeom prst="line">
              <a:avLst/>
            </a:prstGeom>
            <a:noFill/>
            <a:ln w="6350" cap="flat" cmpd="sng" algn="ctr">
              <a:solidFill>
                <a:srgbClr val="08C886"/>
              </a:solidFill>
              <a:prstDash val="solid"/>
              <a:miter lim="800000"/>
            </a:ln>
            <a:effectLst/>
          </p:spPr>
        </p:cxnSp>
      </p:grpSp>
      <p:sp>
        <p:nvSpPr>
          <p:cNvPr id="9" name="Rounded Rectangle 24">
            <a:extLst>
              <a:ext uri="{FF2B5EF4-FFF2-40B4-BE49-F238E27FC236}">
                <a16:creationId xmlns:a16="http://schemas.microsoft.com/office/drawing/2014/main" id="{7B0F3B14-EF00-C80B-543D-71B3E86849E8}"/>
              </a:ext>
            </a:extLst>
          </p:cNvPr>
          <p:cNvSpPr/>
          <p:nvPr/>
        </p:nvSpPr>
        <p:spPr>
          <a:xfrm>
            <a:off x="1187809" y="2377665"/>
            <a:ext cx="10216629" cy="184666"/>
          </a:xfrm>
          <a:prstGeom prst="roundRect">
            <a:avLst>
              <a:gd name="adj" fmla="val 0"/>
            </a:avLst>
          </a:prstGeom>
          <a:noFill/>
          <a:ln w="12700" cap="flat" cmpd="sng" algn="ctr">
            <a:noFill/>
            <a:prstDash val="solid"/>
            <a:miter lim="800000"/>
          </a:ln>
          <a:effectLst/>
        </p:spPr>
        <p:txBody>
          <a:bodyPr wrap="square" lIns="0" tIns="0" rIns="0" bIns="0" rtlCol="0" anchor="ctr" anchorCtr="0">
            <a:spAutoFit/>
          </a:bodyPr>
          <a:lstStyle/>
          <a:p>
            <a:pPr marL="144000" indent="-144000">
              <a:spcBef>
                <a:spcPts val="300"/>
              </a:spcBef>
              <a:buFont typeface="Times New Roman" panose="02020603050405020304" charset="0"/>
              <a:buChar char="•"/>
              <a:defRPr/>
            </a:pPr>
            <a:r>
              <a:rPr lang="zh-CN" altLang="en-US" sz="1200" kern="0" dirty="0">
                <a:solidFill>
                  <a:prstClr val="black"/>
                </a:solidFill>
                <a:latin typeface="微软雅黑"/>
                <a:cs typeface="Times New Roman" panose="02020603050405020304" charset="0"/>
              </a:rPr>
              <a:t>评估氨曲南</a:t>
            </a:r>
            <a:r>
              <a:rPr lang="en-US" altLang="zh-CN" sz="1200" kern="0" dirty="0">
                <a:solidFill>
                  <a:prstClr val="black"/>
                </a:solidFill>
                <a:latin typeface="微软雅黑"/>
                <a:cs typeface="Times New Roman" panose="02020603050405020304" charset="0"/>
              </a:rPr>
              <a:t>-</a:t>
            </a:r>
            <a:r>
              <a:rPr lang="zh-CN" altLang="en-US" sz="1200" kern="0" dirty="0">
                <a:solidFill>
                  <a:prstClr val="black"/>
                </a:solidFill>
                <a:latin typeface="微软雅黑"/>
                <a:cs typeface="Times New Roman" panose="02020603050405020304" charset="0"/>
              </a:rPr>
              <a:t>阿维巴坦和对照药物对</a:t>
            </a:r>
            <a:r>
              <a:rPr lang="en-US" altLang="zh-CN" sz="1200" kern="0" dirty="0">
                <a:solidFill>
                  <a:prstClr val="black"/>
                </a:solidFill>
                <a:latin typeface="微软雅黑"/>
                <a:cs typeface="Times New Roman" panose="02020603050405020304" charset="0"/>
              </a:rPr>
              <a:t>7953</a:t>
            </a:r>
            <a:r>
              <a:rPr lang="zh-CN" altLang="en-US" sz="1200" kern="0" dirty="0">
                <a:solidFill>
                  <a:prstClr val="black"/>
                </a:solidFill>
                <a:latin typeface="微软雅黑"/>
                <a:cs typeface="Times New Roman" panose="02020603050405020304" charset="0"/>
              </a:rPr>
              <a:t>株肺炎克雷伯菌的体外抗菌活性（非洲</a:t>
            </a:r>
            <a:r>
              <a:rPr lang="en-US" altLang="zh-CN" sz="1200" kern="0" dirty="0">
                <a:solidFill>
                  <a:prstClr val="black"/>
                </a:solidFill>
                <a:latin typeface="微软雅黑"/>
                <a:cs typeface="Times New Roman" panose="02020603050405020304" charset="0"/>
              </a:rPr>
              <a:t>/</a:t>
            </a:r>
            <a:r>
              <a:rPr lang="zh-CN" altLang="en-US" sz="1200" kern="0" dirty="0">
                <a:solidFill>
                  <a:prstClr val="black"/>
                </a:solidFill>
                <a:latin typeface="微软雅黑"/>
                <a:cs typeface="Times New Roman" panose="02020603050405020304" charset="0"/>
              </a:rPr>
              <a:t>中东、亚太地区、欧洲和拉丁美洲中心，</a:t>
            </a:r>
            <a:r>
              <a:rPr lang="en-US" altLang="zh-CN" sz="1200" kern="0" dirty="0">
                <a:solidFill>
                  <a:prstClr val="black"/>
                </a:solidFill>
                <a:latin typeface="微软雅黑"/>
                <a:cs typeface="Times New Roman" panose="02020603050405020304" charset="0"/>
              </a:rPr>
              <a:t>2016-2017</a:t>
            </a:r>
            <a:r>
              <a:rPr lang="zh-CN" altLang="en-US" sz="1200" kern="0" dirty="0">
                <a:solidFill>
                  <a:prstClr val="black"/>
                </a:solidFill>
                <a:latin typeface="微软雅黑"/>
                <a:cs typeface="Times New Roman" panose="02020603050405020304" charset="0"/>
              </a:rPr>
              <a:t>年）</a:t>
            </a:r>
          </a:p>
        </p:txBody>
      </p:sp>
      <p:sp>
        <p:nvSpPr>
          <p:cNvPr id="10" name="Rectangle: Rounded Corners 112">
            <a:extLst>
              <a:ext uri="{FF2B5EF4-FFF2-40B4-BE49-F238E27FC236}">
                <a16:creationId xmlns:a16="http://schemas.microsoft.com/office/drawing/2014/main" id="{94BB6621-02A9-8B66-FC8E-E85C08D22F39}"/>
              </a:ext>
            </a:extLst>
          </p:cNvPr>
          <p:cNvSpPr/>
          <p:nvPr/>
        </p:nvSpPr>
        <p:spPr>
          <a:xfrm>
            <a:off x="1006370" y="2940050"/>
            <a:ext cx="10742718" cy="2780083"/>
          </a:xfrm>
          <a:prstGeom prst="roundRect">
            <a:avLst>
              <a:gd name="adj" fmla="val 0"/>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a:defRPr/>
            </a:pPr>
            <a:endParaRPr lang="en-US" sz="2800" b="1" kern="0" dirty="0">
              <a:solidFill>
                <a:srgbClr val="009CDE"/>
              </a:solidFill>
              <a:cs typeface="Calibri" panose="020F0502020204030204" pitchFamily="34" charset="0"/>
            </a:endParaRPr>
          </a:p>
        </p:txBody>
      </p:sp>
      <p:grpSp>
        <p:nvGrpSpPr>
          <p:cNvPr id="11" name="组合 10">
            <a:extLst>
              <a:ext uri="{FF2B5EF4-FFF2-40B4-BE49-F238E27FC236}">
                <a16:creationId xmlns:a16="http://schemas.microsoft.com/office/drawing/2014/main" id="{ED886379-39B7-DF89-C69B-F9ACB2B08FCE}"/>
              </a:ext>
            </a:extLst>
          </p:cNvPr>
          <p:cNvGrpSpPr/>
          <p:nvPr/>
        </p:nvGrpSpPr>
        <p:grpSpPr>
          <a:xfrm>
            <a:off x="479171" y="2940050"/>
            <a:ext cx="341396" cy="2856917"/>
            <a:chOff x="576167" y="2540687"/>
            <a:chExt cx="341396" cy="3155781"/>
          </a:xfrm>
        </p:grpSpPr>
        <p:sp>
          <p:nvSpPr>
            <p:cNvPr id="12" name="Rounded Rectangle 45">
              <a:extLst>
                <a:ext uri="{FF2B5EF4-FFF2-40B4-BE49-F238E27FC236}">
                  <a16:creationId xmlns:a16="http://schemas.microsoft.com/office/drawing/2014/main" id="{68BBE3E2-6414-5B13-8EC4-0E609EFF07DE}"/>
                </a:ext>
              </a:extLst>
            </p:cNvPr>
            <p:cNvSpPr/>
            <p:nvPr/>
          </p:nvSpPr>
          <p:spPr>
            <a:xfrm rot="5400000">
              <a:off x="-831026" y="3947881"/>
              <a:ext cx="3155781" cy="341394"/>
            </a:xfrm>
            <a:prstGeom prst="hexagon">
              <a:avLst>
                <a:gd name="adj" fmla="val 18026"/>
                <a:gd name="vf" fmla="val 115470"/>
              </a:avLst>
            </a:prstGeom>
            <a:solidFill>
              <a:srgbClr val="08C886"/>
            </a:solidFill>
            <a:ln w="12700" cap="flat" cmpd="sng" algn="ctr">
              <a:noFill/>
              <a:prstDash val="solid"/>
              <a:miter lim="800000"/>
            </a:ln>
            <a:effectLst/>
          </p:spPr>
          <p:txBody>
            <a:bodyPr tIns="0" bIns="0" rtlCol="0" anchor="ctr"/>
            <a:lstStyle/>
            <a:p>
              <a:pPr algn="ctr">
                <a:defRPr/>
              </a:pPr>
              <a:endParaRPr lang="en-US" sz="1200" b="1" kern="0" dirty="0">
                <a:solidFill>
                  <a:srgbClr val="FFFFFF"/>
                </a:solidFill>
                <a:latin typeface="微软雅黑"/>
                <a:cs typeface="Times New Roman" panose="02020603050405020304" charset="0"/>
              </a:endParaRPr>
            </a:p>
          </p:txBody>
        </p:sp>
        <p:sp>
          <p:nvSpPr>
            <p:cNvPr id="13" name="Rounded Rectangle 47">
              <a:extLst>
                <a:ext uri="{FF2B5EF4-FFF2-40B4-BE49-F238E27FC236}">
                  <a16:creationId xmlns:a16="http://schemas.microsoft.com/office/drawing/2014/main" id="{299E8A08-3CF4-F209-A9BC-841116B62185}"/>
                </a:ext>
              </a:extLst>
            </p:cNvPr>
            <p:cNvSpPr/>
            <p:nvPr/>
          </p:nvSpPr>
          <p:spPr>
            <a:xfrm>
              <a:off x="576167" y="2610830"/>
              <a:ext cx="341396" cy="3009545"/>
            </a:xfrm>
            <a:prstGeom prst="rect">
              <a:avLst/>
            </a:prstGeom>
            <a:solidFill>
              <a:srgbClr val="000D45"/>
            </a:solidFill>
            <a:ln w="12700" cap="flat" cmpd="sng" algn="ctr">
              <a:noFill/>
              <a:prstDash val="solid"/>
              <a:miter lim="800000"/>
            </a:ln>
            <a:effectLst/>
          </p:spPr>
          <p:txBody>
            <a:bodyPr tIns="0" bIns="0" rtlCol="0" anchor="ctr"/>
            <a:lstStyle/>
            <a:p>
              <a:pPr algn="ctr">
                <a:defRPr/>
              </a:pPr>
              <a:r>
                <a:rPr lang="zh-CN" altLang="en-US" sz="1200" b="1" kern="0" dirty="0">
                  <a:solidFill>
                    <a:srgbClr val="FFFFFF"/>
                  </a:solidFill>
                  <a:latin typeface="微软雅黑"/>
                  <a:cs typeface="Times New Roman" panose="02020603050405020304" charset="0"/>
                </a:rPr>
                <a:t>关键结果</a:t>
              </a:r>
              <a:endParaRPr lang="en-US" sz="1200" b="1" kern="0" dirty="0">
                <a:solidFill>
                  <a:srgbClr val="FFFFFF"/>
                </a:solidFill>
                <a:latin typeface="微软雅黑"/>
                <a:cs typeface="Times New Roman" panose="02020603050405020304" charset="0"/>
              </a:endParaRPr>
            </a:p>
          </p:txBody>
        </p:sp>
      </p:grpSp>
      <p:grpSp>
        <p:nvGrpSpPr>
          <p:cNvPr id="14" name="组合 13">
            <a:extLst>
              <a:ext uri="{FF2B5EF4-FFF2-40B4-BE49-F238E27FC236}">
                <a16:creationId xmlns:a16="http://schemas.microsoft.com/office/drawing/2014/main" id="{B223868F-EB10-17B9-66F2-FC63295829B3}"/>
              </a:ext>
            </a:extLst>
          </p:cNvPr>
          <p:cNvGrpSpPr/>
          <p:nvPr/>
        </p:nvGrpSpPr>
        <p:grpSpPr>
          <a:xfrm>
            <a:off x="442913" y="1508652"/>
            <a:ext cx="11306175" cy="509587"/>
            <a:chOff x="442913" y="1508652"/>
            <a:chExt cx="11306175" cy="509587"/>
          </a:xfrm>
        </p:grpSpPr>
        <p:sp>
          <p:nvSpPr>
            <p:cNvPr id="15" name="Rectangle: Rounded Corners 112">
              <a:extLst>
                <a:ext uri="{FF2B5EF4-FFF2-40B4-BE49-F238E27FC236}">
                  <a16:creationId xmlns:a16="http://schemas.microsoft.com/office/drawing/2014/main" id="{800DC757-7A46-8711-9657-0BC0096D6696}"/>
                </a:ext>
              </a:extLst>
            </p:cNvPr>
            <p:cNvSpPr/>
            <p:nvPr/>
          </p:nvSpPr>
          <p:spPr>
            <a:xfrm>
              <a:off x="442913" y="1508652"/>
              <a:ext cx="11306175" cy="509587"/>
            </a:xfrm>
            <a:prstGeom prst="roundRect">
              <a:avLst>
                <a:gd name="adj" fmla="val 0"/>
              </a:avLst>
            </a:prstGeom>
            <a:pattFill prst="dkUpDiag">
              <a:fgClr>
                <a:srgbClr val="F2F3F5"/>
              </a:fgClr>
              <a:bgClr>
                <a:sysClr val="window" lastClr="FFFFFF"/>
              </a:bgClr>
            </a:patt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lnSpcReduction="10000"/>
            </a:bodyPr>
            <a:lstStyle/>
            <a:p>
              <a:pPr>
                <a:defRPr/>
              </a:pPr>
              <a:endParaRPr lang="en-US" sz="2800" b="1" kern="0" dirty="0">
                <a:solidFill>
                  <a:srgbClr val="009CDE"/>
                </a:solidFill>
                <a:cs typeface="Calibri" panose="020F0502020204030204" pitchFamily="34" charset="0"/>
              </a:endParaRPr>
            </a:p>
          </p:txBody>
        </p:sp>
        <p:sp>
          <p:nvSpPr>
            <p:cNvPr id="16" name="Text Placeholder 21">
              <a:extLst>
                <a:ext uri="{FF2B5EF4-FFF2-40B4-BE49-F238E27FC236}">
                  <a16:creationId xmlns:a16="http://schemas.microsoft.com/office/drawing/2014/main" id="{3C728C25-9F28-2A9F-5C97-406F95C9FE70}"/>
                </a:ext>
              </a:extLst>
            </p:cNvPr>
            <p:cNvSpPr txBox="1">
              <a:spLocks/>
            </p:cNvSpPr>
            <p:nvPr/>
          </p:nvSpPr>
          <p:spPr>
            <a:xfrm>
              <a:off x="787561" y="1640335"/>
              <a:ext cx="10616878" cy="246221"/>
            </a:xfrm>
            <a:prstGeom prst="rect">
              <a:avLst/>
            </a:prstGeom>
          </p:spPr>
          <p:txBody>
            <a:bodyPr vert="horz" wrap="square" lIns="0" tIns="0" rIns="0" bIns="0" rtlCol="0" anchor="t" anchorCtr="0">
              <a:spAutoFit/>
            </a:bodyPr>
            <a:lst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Times New Roman" panose="02020603050405020304" charset="0"/>
                  <a:ea typeface="Times New Roman" panose="02020603050405020304" charset="0"/>
                  <a:cs typeface="Times New Roman" panose="02020603050405020304" charset="0"/>
                </a:defRPr>
              </a:lvl1pPr>
              <a:lvl2pPr marL="488950" indent="-215900" algn="l" defTabSz="914400" rtl="0" eaLnBrk="1" latinLnBrk="0" hangingPunct="1">
                <a:lnSpc>
                  <a:spcPct val="100000"/>
                </a:lnSpc>
                <a:spcBef>
                  <a:spcPts val="400"/>
                </a:spcBef>
                <a:buFont typeface="System Font Regular"/>
                <a:buChar char="⎼"/>
                <a:defRPr sz="1800" b="0" i="0" kern="1200">
                  <a:solidFill>
                    <a:schemeClr val="bg2"/>
                  </a:solidFill>
                  <a:latin typeface="Times New Roman" panose="02020603050405020304" charset="0"/>
                  <a:ea typeface="Times New Roman" panose="02020603050405020304" charset="0"/>
                  <a:cs typeface="Times New Roman" panose="0202060305040502030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600" b="0" i="0" kern="1200">
                  <a:solidFill>
                    <a:schemeClr val="bg2"/>
                  </a:solidFill>
                  <a:latin typeface="Times New Roman" panose="02020603050405020304" charset="0"/>
                  <a:ea typeface="Times New Roman" panose="02020603050405020304" charset="0"/>
                  <a:cs typeface="Times New Roman" panose="0202060305040502030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400" b="0" i="0" kern="1200">
                  <a:solidFill>
                    <a:schemeClr val="bg2"/>
                  </a:solidFill>
                  <a:latin typeface="Times New Roman" panose="02020603050405020304" charset="0"/>
                  <a:ea typeface="Times New Roman" panose="02020603050405020304" charset="0"/>
                  <a:cs typeface="Times New Roman" panose="0202060305040502030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400" b="0" i="0" kern="1200">
                  <a:solidFill>
                    <a:schemeClr val="bg2"/>
                  </a:solidFill>
                  <a:latin typeface="Times New Roman" panose="02020603050405020304" charset="0"/>
                  <a:ea typeface="Times New Roman" panose="02020603050405020304" charset="0"/>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zh-CN" altLang="en-US" sz="1600" b="1" dirty="0">
                  <a:solidFill>
                    <a:prstClr val="black"/>
                  </a:solidFill>
                  <a:latin typeface="微软雅黑"/>
                  <a:ea typeface="微软雅黑"/>
                </a:rPr>
                <a:t>研究分离株：肺炎克雷伯菌，包括</a:t>
              </a:r>
              <a:r>
                <a:rPr lang="zh-CN" altLang="en-US" sz="1600" b="1" dirty="0">
                  <a:solidFill>
                    <a:srgbClr val="000D45"/>
                  </a:solidFill>
                  <a:latin typeface="微软雅黑"/>
                  <a:ea typeface="微软雅黑"/>
                </a:rPr>
                <a:t>产</a:t>
              </a:r>
              <a:r>
                <a:rPr lang="en-US" altLang="zh-CN" sz="1600" b="1" dirty="0">
                  <a:solidFill>
                    <a:srgbClr val="000D45"/>
                  </a:solidFill>
                  <a:latin typeface="微软雅黑"/>
                  <a:ea typeface="微软雅黑"/>
                </a:rPr>
                <a:t>MBL</a:t>
              </a:r>
              <a:r>
                <a:rPr lang="zh-CN" altLang="en-US" sz="1600" b="1" dirty="0">
                  <a:solidFill>
                    <a:srgbClr val="000D45"/>
                  </a:solidFill>
                  <a:latin typeface="微软雅黑"/>
                  <a:ea typeface="微软雅黑"/>
                </a:rPr>
                <a:t>或其他</a:t>
              </a:r>
              <a:r>
                <a:rPr lang="en-US" altLang="zh-CN" sz="1600" b="1" dirty="0">
                  <a:solidFill>
                    <a:srgbClr val="000D45"/>
                  </a:solidFill>
                  <a:latin typeface="微软雅黑"/>
                  <a:ea typeface="微软雅黑"/>
                </a:rPr>
                <a:t>β-</a:t>
              </a:r>
              <a:r>
                <a:rPr lang="zh-CN" altLang="en-US" sz="1600" b="1" dirty="0">
                  <a:solidFill>
                    <a:srgbClr val="000D45"/>
                  </a:solidFill>
                  <a:latin typeface="微软雅黑"/>
                  <a:ea typeface="微软雅黑"/>
                </a:rPr>
                <a:t>内酰胺酶的分离株</a:t>
              </a:r>
            </a:p>
          </p:txBody>
        </p:sp>
      </p:grpSp>
      <p:grpSp>
        <p:nvGrpSpPr>
          <p:cNvPr id="17" name="组合 16">
            <a:extLst>
              <a:ext uri="{FF2B5EF4-FFF2-40B4-BE49-F238E27FC236}">
                <a16:creationId xmlns:a16="http://schemas.microsoft.com/office/drawing/2014/main" id="{AB525753-5C77-B1B3-9D45-79786F327561}"/>
              </a:ext>
            </a:extLst>
          </p:cNvPr>
          <p:cNvGrpSpPr/>
          <p:nvPr/>
        </p:nvGrpSpPr>
        <p:grpSpPr>
          <a:xfrm>
            <a:off x="488388" y="2161203"/>
            <a:ext cx="341396" cy="607610"/>
            <a:chOff x="488388" y="2065953"/>
            <a:chExt cx="341396" cy="607610"/>
          </a:xfrm>
        </p:grpSpPr>
        <p:sp>
          <p:nvSpPr>
            <p:cNvPr id="18" name="Rounded Rectangle 45">
              <a:extLst>
                <a:ext uri="{FF2B5EF4-FFF2-40B4-BE49-F238E27FC236}">
                  <a16:creationId xmlns:a16="http://schemas.microsoft.com/office/drawing/2014/main" id="{DBEF3F50-A39D-9BB2-6669-1DE9BCB307EB}"/>
                </a:ext>
              </a:extLst>
            </p:cNvPr>
            <p:cNvSpPr/>
            <p:nvPr/>
          </p:nvSpPr>
          <p:spPr>
            <a:xfrm rot="5400000">
              <a:off x="355281" y="2199061"/>
              <a:ext cx="607610" cy="341394"/>
            </a:xfrm>
            <a:prstGeom prst="hexagon">
              <a:avLst>
                <a:gd name="adj" fmla="val 13142"/>
                <a:gd name="vf" fmla="val 115470"/>
              </a:avLst>
            </a:prstGeom>
            <a:solidFill>
              <a:srgbClr val="08C886"/>
            </a:solidFill>
            <a:ln w="12700" cap="flat" cmpd="sng" algn="ctr">
              <a:noFill/>
              <a:prstDash val="solid"/>
              <a:miter lim="800000"/>
            </a:ln>
            <a:effectLst/>
          </p:spPr>
          <p:txBody>
            <a:bodyPr tIns="0" bIns="0" rtlCol="0" anchor="ctr"/>
            <a:lstStyle/>
            <a:p>
              <a:pPr algn="ctr">
                <a:defRPr/>
              </a:pPr>
              <a:endParaRPr lang="en-US" sz="1200" b="1" kern="0" dirty="0">
                <a:solidFill>
                  <a:srgbClr val="FFFFFF"/>
                </a:solidFill>
                <a:latin typeface="微软雅黑"/>
                <a:cs typeface="Times New Roman" panose="02020603050405020304" charset="0"/>
              </a:endParaRPr>
            </a:p>
          </p:txBody>
        </p:sp>
        <p:sp>
          <p:nvSpPr>
            <p:cNvPr id="19" name="Rounded Rectangle 45">
              <a:extLst>
                <a:ext uri="{FF2B5EF4-FFF2-40B4-BE49-F238E27FC236}">
                  <a16:creationId xmlns:a16="http://schemas.microsoft.com/office/drawing/2014/main" id="{475BA3F3-9DE7-0E88-9A2A-C85517F3076C}"/>
                </a:ext>
              </a:extLst>
            </p:cNvPr>
            <p:cNvSpPr/>
            <p:nvPr/>
          </p:nvSpPr>
          <p:spPr>
            <a:xfrm>
              <a:off x="488388" y="2113968"/>
              <a:ext cx="341396" cy="511580"/>
            </a:xfrm>
            <a:prstGeom prst="rect">
              <a:avLst/>
            </a:prstGeom>
            <a:solidFill>
              <a:srgbClr val="000D45"/>
            </a:solidFill>
            <a:ln w="12700" cap="flat" cmpd="sng" algn="ctr">
              <a:noFill/>
              <a:prstDash val="solid"/>
              <a:miter lim="800000"/>
            </a:ln>
            <a:effectLst/>
          </p:spPr>
          <p:txBody>
            <a:bodyPr tIns="0" bIns="0" rtlCol="0" anchor="ctr"/>
            <a:lstStyle/>
            <a:p>
              <a:pPr algn="ctr">
                <a:defRPr/>
              </a:pPr>
              <a:r>
                <a:rPr lang="en-US" sz="1200" b="1" kern="0" dirty="0">
                  <a:solidFill>
                    <a:srgbClr val="FFFFFF"/>
                  </a:solidFill>
                  <a:latin typeface="微软雅黑"/>
                  <a:cs typeface="Times New Roman" panose="02020603050405020304" charset="0"/>
                </a:rPr>
                <a:t>设计</a:t>
              </a:r>
            </a:p>
          </p:txBody>
        </p:sp>
      </p:grpSp>
      <p:graphicFrame>
        <p:nvGraphicFramePr>
          <p:cNvPr id="20" name="Chart 43">
            <a:extLst>
              <a:ext uri="{FF2B5EF4-FFF2-40B4-BE49-F238E27FC236}">
                <a16:creationId xmlns:a16="http://schemas.microsoft.com/office/drawing/2014/main" id="{3940572C-AACC-55C6-1D11-7A696034CB9D}"/>
              </a:ext>
            </a:extLst>
          </p:cNvPr>
          <p:cNvGraphicFramePr/>
          <p:nvPr>
            <p:extLst>
              <p:ext uri="{D42A27DB-BD31-4B8C-83A1-F6EECF244321}">
                <p14:modId xmlns:p14="http://schemas.microsoft.com/office/powerpoint/2010/main" val="720437467"/>
              </p:ext>
            </p:extLst>
          </p:nvPr>
        </p:nvGraphicFramePr>
        <p:xfrm>
          <a:off x="1062533" y="3499804"/>
          <a:ext cx="2700844" cy="1472342"/>
        </p:xfrm>
        <a:graphic>
          <a:graphicData uri="http://schemas.openxmlformats.org/drawingml/2006/chart">
            <c:chart xmlns:c="http://schemas.openxmlformats.org/drawingml/2006/chart" xmlns:r="http://schemas.openxmlformats.org/officeDocument/2006/relationships" r:id="rId5"/>
          </a:graphicData>
        </a:graphic>
      </p:graphicFrame>
      <p:sp>
        <p:nvSpPr>
          <p:cNvPr id="21" name="Rectangle 44">
            <a:extLst>
              <a:ext uri="{FF2B5EF4-FFF2-40B4-BE49-F238E27FC236}">
                <a16:creationId xmlns:a16="http://schemas.microsoft.com/office/drawing/2014/main" id="{A64E64CA-19D9-881C-7231-426B4DDD9B82}"/>
              </a:ext>
            </a:extLst>
          </p:cNvPr>
          <p:cNvSpPr/>
          <p:nvPr/>
        </p:nvSpPr>
        <p:spPr>
          <a:xfrm>
            <a:off x="1920362" y="3967041"/>
            <a:ext cx="921654" cy="524424"/>
          </a:xfrm>
          <a:prstGeom prst="rect">
            <a:avLst/>
          </a:prstGeom>
          <a:noFill/>
          <a:ln w="12700" cap="flat" cmpd="sng" algn="ctr">
            <a:noFill/>
            <a:prstDash val="solid"/>
            <a:miter lim="800000"/>
          </a:ln>
          <a:effectLst/>
        </p:spPr>
        <p:txBody>
          <a:bodyPr lIns="0" tIns="0" rIns="0" bIns="0" rtlCol="0" anchor="ctr" anchorCtr="0"/>
          <a:lstStyle/>
          <a:p>
            <a:pPr algn="ctr">
              <a:defRPr/>
            </a:pPr>
            <a:r>
              <a:rPr lang="en-US" sz="1400" b="1" kern="0" dirty="0">
                <a:solidFill>
                  <a:srgbClr val="08C886"/>
                </a:solidFill>
                <a:latin typeface="微软雅黑"/>
                <a:cs typeface="Times New Roman" panose="02020603050405020304" charset="0"/>
              </a:rPr>
              <a:t>&gt;99.9%</a:t>
            </a:r>
          </a:p>
        </p:txBody>
      </p:sp>
      <p:sp>
        <p:nvSpPr>
          <p:cNvPr id="22" name="Rectangle 45">
            <a:extLst>
              <a:ext uri="{FF2B5EF4-FFF2-40B4-BE49-F238E27FC236}">
                <a16:creationId xmlns:a16="http://schemas.microsoft.com/office/drawing/2014/main" id="{C5C597C5-587D-8A5A-E921-52CE417BFF7E}"/>
              </a:ext>
            </a:extLst>
          </p:cNvPr>
          <p:cNvSpPr/>
          <p:nvPr/>
        </p:nvSpPr>
        <p:spPr>
          <a:xfrm>
            <a:off x="1887097" y="3169942"/>
            <a:ext cx="4204076" cy="215444"/>
          </a:xfrm>
          <a:prstGeom prst="rect">
            <a:avLst/>
          </a:prstGeom>
          <a:noFill/>
          <a:ln w="12700" cap="flat" cmpd="sng" algn="ctr">
            <a:noFill/>
            <a:prstDash val="solid"/>
            <a:miter lim="800000"/>
          </a:ln>
          <a:effectLst/>
        </p:spPr>
        <p:txBody>
          <a:bodyPr lIns="0" tIns="0" rIns="0" bIns="0" rtlCol="0" anchor="ctr">
            <a:spAutoFit/>
          </a:bodyPr>
          <a:lstStyle/>
          <a:p>
            <a:pPr algn="ctr">
              <a:defRPr/>
            </a:pPr>
            <a:r>
              <a:rPr lang="zh-CN" altLang="en-US" sz="1400" b="1" kern="0" dirty="0">
                <a:solidFill>
                  <a:prstClr val="black"/>
                </a:solidFill>
                <a:latin typeface="微软雅黑"/>
                <a:cs typeface="Times New Roman" panose="02020603050405020304" charset="0"/>
              </a:rPr>
              <a:t>抗菌药物对</a:t>
            </a:r>
            <a:r>
              <a:rPr lang="en-US" sz="1400" b="1" kern="0" dirty="0" err="1">
                <a:solidFill>
                  <a:prstClr val="black"/>
                </a:solidFill>
                <a:latin typeface="微软雅黑"/>
                <a:cs typeface="Times New Roman" panose="02020603050405020304" charset="0"/>
              </a:rPr>
              <a:t>肺炎克雷伯菌分离株</a:t>
            </a:r>
            <a:r>
              <a:rPr lang="zh-CN" altLang="en-US" sz="1400" b="1" kern="0" dirty="0">
                <a:solidFill>
                  <a:prstClr val="black"/>
                </a:solidFill>
                <a:latin typeface="微软雅黑"/>
                <a:cs typeface="Times New Roman" panose="02020603050405020304" charset="0"/>
              </a:rPr>
              <a:t>的</a:t>
            </a:r>
            <a:r>
              <a:rPr lang="en-US" sz="1400" b="1" kern="0" dirty="0" err="1">
                <a:solidFill>
                  <a:prstClr val="black"/>
                </a:solidFill>
                <a:latin typeface="微软雅黑"/>
                <a:cs typeface="Times New Roman" panose="02020603050405020304" charset="0"/>
              </a:rPr>
              <a:t>抑制</a:t>
            </a:r>
            <a:r>
              <a:rPr lang="zh-CN" altLang="en-US" sz="1400" b="1" kern="0" dirty="0">
                <a:solidFill>
                  <a:prstClr val="black"/>
                </a:solidFill>
                <a:latin typeface="微软雅黑"/>
                <a:cs typeface="Times New Roman" panose="02020603050405020304" charset="0"/>
              </a:rPr>
              <a:t>情况</a:t>
            </a:r>
            <a:endParaRPr lang="en-US" sz="1400" b="1" kern="0" dirty="0">
              <a:solidFill>
                <a:prstClr val="black"/>
              </a:solidFill>
              <a:latin typeface="微软雅黑"/>
              <a:cs typeface="Times New Roman" panose="02020603050405020304" charset="0"/>
            </a:endParaRPr>
          </a:p>
        </p:txBody>
      </p:sp>
      <p:graphicFrame>
        <p:nvGraphicFramePr>
          <p:cNvPr id="23" name="Chart 46">
            <a:extLst>
              <a:ext uri="{FF2B5EF4-FFF2-40B4-BE49-F238E27FC236}">
                <a16:creationId xmlns:a16="http://schemas.microsoft.com/office/drawing/2014/main" id="{0B8AA039-DAD4-F476-DCA6-ECD2849455D6}"/>
              </a:ext>
            </a:extLst>
          </p:cNvPr>
          <p:cNvGraphicFramePr/>
          <p:nvPr>
            <p:extLst>
              <p:ext uri="{D42A27DB-BD31-4B8C-83A1-F6EECF244321}">
                <p14:modId xmlns:p14="http://schemas.microsoft.com/office/powerpoint/2010/main" val="1851268745"/>
              </p:ext>
            </p:extLst>
          </p:nvPr>
        </p:nvGraphicFramePr>
        <p:xfrm>
          <a:off x="2719393" y="3511441"/>
          <a:ext cx="2700844" cy="1472342"/>
        </p:xfrm>
        <a:graphic>
          <a:graphicData uri="http://schemas.openxmlformats.org/drawingml/2006/chart">
            <c:chart xmlns:c="http://schemas.openxmlformats.org/drawingml/2006/chart" xmlns:r="http://schemas.openxmlformats.org/officeDocument/2006/relationships" r:id="rId6"/>
          </a:graphicData>
        </a:graphic>
      </p:graphicFrame>
      <p:sp>
        <p:nvSpPr>
          <p:cNvPr id="24" name="Rectangle 47">
            <a:extLst>
              <a:ext uri="{FF2B5EF4-FFF2-40B4-BE49-F238E27FC236}">
                <a16:creationId xmlns:a16="http://schemas.microsoft.com/office/drawing/2014/main" id="{FBF55EDC-9174-93AE-666F-05AB4011705D}"/>
              </a:ext>
            </a:extLst>
          </p:cNvPr>
          <p:cNvSpPr/>
          <p:nvPr/>
        </p:nvSpPr>
        <p:spPr>
          <a:xfrm>
            <a:off x="3569793" y="3978498"/>
            <a:ext cx="921654" cy="501511"/>
          </a:xfrm>
          <a:prstGeom prst="rect">
            <a:avLst/>
          </a:prstGeom>
          <a:noFill/>
          <a:ln w="12700" cap="flat" cmpd="sng" algn="ctr">
            <a:noFill/>
            <a:prstDash val="solid"/>
            <a:miter lim="800000"/>
          </a:ln>
          <a:effectLst/>
        </p:spPr>
        <p:txBody>
          <a:bodyPr lIns="0" tIns="0" rIns="0" bIns="0" rtlCol="0" anchor="ctr" anchorCtr="0"/>
          <a:lstStyle/>
          <a:p>
            <a:pPr algn="ctr">
              <a:defRPr/>
            </a:pPr>
            <a:r>
              <a:rPr lang="en-US" sz="1400" b="1" kern="0" dirty="0">
                <a:solidFill>
                  <a:srgbClr val="08C886"/>
                </a:solidFill>
                <a:latin typeface="微软雅黑"/>
                <a:cs typeface="Times New Roman" panose="02020603050405020304" charset="0"/>
              </a:rPr>
              <a:t>&gt;94%</a:t>
            </a:r>
          </a:p>
        </p:txBody>
      </p:sp>
      <p:graphicFrame>
        <p:nvGraphicFramePr>
          <p:cNvPr id="25" name="Chart 48">
            <a:extLst>
              <a:ext uri="{FF2B5EF4-FFF2-40B4-BE49-F238E27FC236}">
                <a16:creationId xmlns:a16="http://schemas.microsoft.com/office/drawing/2014/main" id="{F4F21FA4-BE08-BF55-D418-91AFEDCC4D47}"/>
              </a:ext>
            </a:extLst>
          </p:cNvPr>
          <p:cNvGraphicFramePr/>
          <p:nvPr>
            <p:extLst>
              <p:ext uri="{D42A27DB-BD31-4B8C-83A1-F6EECF244321}">
                <p14:modId xmlns:p14="http://schemas.microsoft.com/office/powerpoint/2010/main" val="1624292828"/>
              </p:ext>
            </p:extLst>
          </p:nvPr>
        </p:nvGraphicFramePr>
        <p:xfrm>
          <a:off x="4359144" y="3523078"/>
          <a:ext cx="2700844" cy="1472342"/>
        </p:xfrm>
        <a:graphic>
          <a:graphicData uri="http://schemas.openxmlformats.org/drawingml/2006/chart">
            <c:chart xmlns:c="http://schemas.openxmlformats.org/drawingml/2006/chart" xmlns:r="http://schemas.openxmlformats.org/officeDocument/2006/relationships" r:id="rId7"/>
          </a:graphicData>
        </a:graphic>
      </p:graphicFrame>
      <p:sp>
        <p:nvSpPr>
          <p:cNvPr id="26" name="Rectangle 49">
            <a:extLst>
              <a:ext uri="{FF2B5EF4-FFF2-40B4-BE49-F238E27FC236}">
                <a16:creationId xmlns:a16="http://schemas.microsoft.com/office/drawing/2014/main" id="{859D4EB3-7FFD-4893-47DF-B0142376E62A}"/>
              </a:ext>
            </a:extLst>
          </p:cNvPr>
          <p:cNvSpPr/>
          <p:nvPr/>
        </p:nvSpPr>
        <p:spPr>
          <a:xfrm>
            <a:off x="5225854" y="3997548"/>
            <a:ext cx="921654" cy="501511"/>
          </a:xfrm>
          <a:prstGeom prst="rect">
            <a:avLst/>
          </a:prstGeom>
          <a:noFill/>
          <a:ln w="12700" cap="flat" cmpd="sng" algn="ctr">
            <a:noFill/>
            <a:prstDash val="solid"/>
            <a:miter lim="800000"/>
          </a:ln>
          <a:effectLst/>
        </p:spPr>
        <p:txBody>
          <a:bodyPr lIns="0" tIns="0" rIns="0" bIns="0" rtlCol="0" anchor="ctr" anchorCtr="0"/>
          <a:lstStyle/>
          <a:p>
            <a:pPr algn="ctr">
              <a:defRPr/>
            </a:pPr>
            <a:r>
              <a:rPr lang="en-US" sz="1400" b="1" kern="0" dirty="0">
                <a:solidFill>
                  <a:srgbClr val="08C886"/>
                </a:solidFill>
                <a:latin typeface="微软雅黑"/>
                <a:cs typeface="Times New Roman" panose="02020603050405020304" charset="0"/>
              </a:rPr>
              <a:t>&gt;92%</a:t>
            </a:r>
          </a:p>
        </p:txBody>
      </p:sp>
      <p:sp>
        <p:nvSpPr>
          <p:cNvPr id="27" name="Rectangle 50">
            <a:extLst>
              <a:ext uri="{FF2B5EF4-FFF2-40B4-BE49-F238E27FC236}">
                <a16:creationId xmlns:a16="http://schemas.microsoft.com/office/drawing/2014/main" id="{7AEA82FF-9C75-3408-DE10-3F286CFD2B66}"/>
              </a:ext>
            </a:extLst>
          </p:cNvPr>
          <p:cNvSpPr/>
          <p:nvPr/>
        </p:nvSpPr>
        <p:spPr>
          <a:xfrm>
            <a:off x="1629413" y="4754263"/>
            <a:ext cx="1429826" cy="501511"/>
          </a:xfrm>
          <a:prstGeom prst="rect">
            <a:avLst/>
          </a:prstGeom>
          <a:noFill/>
          <a:ln w="12700" cap="flat" cmpd="sng" algn="ctr">
            <a:noFill/>
            <a:prstDash val="solid"/>
            <a:miter lim="800000"/>
          </a:ln>
          <a:effectLst/>
        </p:spPr>
        <p:txBody>
          <a:bodyPr lIns="0" tIns="0" rIns="0" bIns="0" rtlCol="0" anchor="ctr"/>
          <a:lstStyle/>
          <a:p>
            <a:pPr algn="ctr">
              <a:defRPr/>
            </a:pPr>
            <a:r>
              <a:rPr lang="zh-CN" altLang="en-US" sz="1200" kern="0" dirty="0">
                <a:solidFill>
                  <a:srgbClr val="000D45"/>
                </a:solidFill>
                <a:latin typeface="微软雅黑"/>
                <a:cs typeface="Times New Roman" panose="02020603050405020304" charset="0"/>
              </a:rPr>
              <a:t>氨曲南</a:t>
            </a:r>
            <a:r>
              <a:rPr lang="en-US" altLang="zh-CN" sz="1200" kern="0" dirty="0">
                <a:solidFill>
                  <a:srgbClr val="000D45"/>
                </a:solidFill>
                <a:latin typeface="微软雅黑"/>
                <a:cs typeface="Times New Roman" panose="02020603050405020304" charset="0"/>
              </a:rPr>
              <a:t>-</a:t>
            </a:r>
            <a:r>
              <a:rPr lang="zh-CN" altLang="en-US" sz="1200" kern="0" dirty="0">
                <a:solidFill>
                  <a:srgbClr val="000D45"/>
                </a:solidFill>
                <a:latin typeface="微软雅黑"/>
                <a:cs typeface="Times New Roman" panose="02020603050405020304" charset="0"/>
              </a:rPr>
              <a:t>阿维巴坦</a:t>
            </a:r>
            <a:endParaRPr lang="en-US" sz="1200" kern="0" baseline="30000" dirty="0">
              <a:solidFill>
                <a:srgbClr val="000D45"/>
              </a:solidFill>
              <a:latin typeface="微软雅黑"/>
              <a:cs typeface="Times New Roman" panose="02020603050405020304" charset="0"/>
            </a:endParaRPr>
          </a:p>
        </p:txBody>
      </p:sp>
      <p:sp>
        <p:nvSpPr>
          <p:cNvPr id="28" name="Rectangle 51">
            <a:extLst>
              <a:ext uri="{FF2B5EF4-FFF2-40B4-BE49-F238E27FC236}">
                <a16:creationId xmlns:a16="http://schemas.microsoft.com/office/drawing/2014/main" id="{F0D657C2-4505-6110-2D38-933DDC2AE7C9}"/>
              </a:ext>
            </a:extLst>
          </p:cNvPr>
          <p:cNvSpPr/>
          <p:nvPr/>
        </p:nvSpPr>
        <p:spPr>
          <a:xfrm>
            <a:off x="3065992" y="4754263"/>
            <a:ext cx="1904153" cy="501511"/>
          </a:xfrm>
          <a:prstGeom prst="rect">
            <a:avLst/>
          </a:prstGeom>
          <a:noFill/>
          <a:ln w="12700" cap="flat" cmpd="sng" algn="ctr">
            <a:noFill/>
            <a:prstDash val="solid"/>
            <a:miter lim="800000"/>
          </a:ln>
          <a:effectLst/>
        </p:spPr>
        <p:txBody>
          <a:bodyPr lIns="0" tIns="0" rIns="0" bIns="0" rtlCol="0" anchor="ctr"/>
          <a:lstStyle/>
          <a:p>
            <a:pPr algn="ctr">
              <a:defRPr/>
            </a:pPr>
            <a:r>
              <a:rPr lang="zh-CN" altLang="en-US" sz="1200" kern="0" dirty="0">
                <a:solidFill>
                  <a:srgbClr val="000D45"/>
                </a:solidFill>
                <a:latin typeface="微软雅黑"/>
                <a:cs typeface="Times New Roman" panose="02020603050405020304" charset="0"/>
              </a:rPr>
              <a:t>头孢他啶</a:t>
            </a:r>
            <a:r>
              <a:rPr lang="en-US" altLang="zh-CN" sz="1200" kern="0" dirty="0">
                <a:solidFill>
                  <a:srgbClr val="000D45"/>
                </a:solidFill>
                <a:latin typeface="微软雅黑"/>
                <a:cs typeface="Times New Roman" panose="02020603050405020304" charset="0"/>
              </a:rPr>
              <a:t>-</a:t>
            </a:r>
            <a:r>
              <a:rPr lang="zh-CN" altLang="en-US" sz="1200" kern="0" dirty="0">
                <a:solidFill>
                  <a:srgbClr val="000D45"/>
                </a:solidFill>
                <a:latin typeface="微软雅黑"/>
                <a:cs typeface="Times New Roman" panose="02020603050405020304" charset="0"/>
              </a:rPr>
              <a:t>阿维巴坦</a:t>
            </a:r>
            <a:endParaRPr lang="en-US" sz="1200" kern="0" dirty="0">
              <a:solidFill>
                <a:srgbClr val="000D45"/>
              </a:solidFill>
              <a:latin typeface="微软雅黑"/>
              <a:cs typeface="Times New Roman" panose="02020603050405020304" charset="0"/>
            </a:endParaRPr>
          </a:p>
        </p:txBody>
      </p:sp>
      <p:sp>
        <p:nvSpPr>
          <p:cNvPr id="29" name="Rectangle 52">
            <a:extLst>
              <a:ext uri="{FF2B5EF4-FFF2-40B4-BE49-F238E27FC236}">
                <a16:creationId xmlns:a16="http://schemas.microsoft.com/office/drawing/2014/main" id="{A5E2406F-A0EF-5CA4-C50F-657775FAF46B}"/>
              </a:ext>
            </a:extLst>
          </p:cNvPr>
          <p:cNvSpPr/>
          <p:nvPr/>
        </p:nvSpPr>
        <p:spPr>
          <a:xfrm>
            <a:off x="5096386" y="4754263"/>
            <a:ext cx="1150109" cy="501511"/>
          </a:xfrm>
          <a:prstGeom prst="rect">
            <a:avLst/>
          </a:prstGeom>
          <a:noFill/>
          <a:ln w="12700" cap="flat" cmpd="sng" algn="ctr">
            <a:noFill/>
            <a:prstDash val="solid"/>
            <a:miter lim="800000"/>
          </a:ln>
          <a:effectLst/>
        </p:spPr>
        <p:txBody>
          <a:bodyPr lIns="0" tIns="0" rIns="0" bIns="0" rtlCol="0" anchor="ctr"/>
          <a:lstStyle/>
          <a:p>
            <a:pPr algn="ctr">
              <a:defRPr/>
            </a:pPr>
            <a:r>
              <a:rPr lang="en-US" sz="1200" kern="0" dirty="0">
                <a:solidFill>
                  <a:srgbClr val="000D45"/>
                </a:solidFill>
                <a:latin typeface="微软雅黑"/>
                <a:cs typeface="Times New Roman" panose="02020603050405020304" charset="0"/>
              </a:rPr>
              <a:t>粘菌素</a:t>
            </a:r>
          </a:p>
        </p:txBody>
      </p:sp>
      <p:sp>
        <p:nvSpPr>
          <p:cNvPr id="30" name="TextBox 53">
            <a:extLst>
              <a:ext uri="{FF2B5EF4-FFF2-40B4-BE49-F238E27FC236}">
                <a16:creationId xmlns:a16="http://schemas.microsoft.com/office/drawing/2014/main" id="{EF73E7EA-B237-F01E-73F5-AB1B44280B72}"/>
              </a:ext>
            </a:extLst>
          </p:cNvPr>
          <p:cNvSpPr txBox="1"/>
          <p:nvPr/>
        </p:nvSpPr>
        <p:spPr>
          <a:xfrm>
            <a:off x="1497501" y="5167029"/>
            <a:ext cx="1767377" cy="369332"/>
          </a:xfrm>
          <a:prstGeom prst="rect">
            <a:avLst/>
          </a:prstGeom>
          <a:noFill/>
        </p:spPr>
        <p:txBody>
          <a:bodyPr wrap="square" lIns="0" tIns="0" rIns="0" bIns="0">
            <a:spAutoFit/>
          </a:bodyPr>
          <a:lstStyle/>
          <a:p>
            <a:pPr algn="ctr">
              <a:defRPr/>
            </a:pPr>
            <a:r>
              <a:rPr lang="en-GB" sz="1200" dirty="0">
                <a:solidFill>
                  <a:srgbClr val="000D45"/>
                </a:solidFill>
                <a:latin typeface="微软雅黑"/>
                <a:cs typeface="Times New Roman" panose="02020603050405020304" charset="0"/>
              </a:rPr>
              <a:t>此时的药物敏感性折点≤4 mg/L</a:t>
            </a:r>
          </a:p>
        </p:txBody>
      </p:sp>
      <p:grpSp>
        <p:nvGrpSpPr>
          <p:cNvPr id="31" name="组合 30">
            <a:extLst>
              <a:ext uri="{FF2B5EF4-FFF2-40B4-BE49-F238E27FC236}">
                <a16:creationId xmlns:a16="http://schemas.microsoft.com/office/drawing/2014/main" id="{E9A85DDD-4AA6-9B96-502F-FBCFC3749663}"/>
              </a:ext>
            </a:extLst>
          </p:cNvPr>
          <p:cNvGrpSpPr/>
          <p:nvPr/>
        </p:nvGrpSpPr>
        <p:grpSpPr>
          <a:xfrm>
            <a:off x="6686940" y="3169942"/>
            <a:ext cx="4863197" cy="2352072"/>
            <a:chOff x="6686940" y="3169942"/>
            <a:chExt cx="4863197" cy="1997053"/>
          </a:xfrm>
        </p:grpSpPr>
        <p:sp>
          <p:nvSpPr>
            <p:cNvPr id="32" name="Rectangle: Rounded Corners 12">
              <a:extLst>
                <a:ext uri="{FF2B5EF4-FFF2-40B4-BE49-F238E27FC236}">
                  <a16:creationId xmlns:a16="http://schemas.microsoft.com/office/drawing/2014/main" id="{1EAC9975-24FB-0F88-AED0-8855E085FA1A}"/>
                </a:ext>
              </a:extLst>
            </p:cNvPr>
            <p:cNvSpPr/>
            <p:nvPr/>
          </p:nvSpPr>
          <p:spPr>
            <a:xfrm>
              <a:off x="6686940" y="3169942"/>
              <a:ext cx="4863197" cy="921997"/>
            </a:xfrm>
            <a:prstGeom prst="roundRect">
              <a:avLst>
                <a:gd name="adj" fmla="val 0"/>
              </a:avLst>
            </a:prstGeom>
            <a:solidFill>
              <a:srgbClr val="F2FCF9"/>
            </a:solidFill>
            <a:ln w="12700" cap="flat" cmpd="sng" algn="ctr">
              <a:noFill/>
              <a:prstDash val="solid"/>
              <a:miter lim="800000"/>
            </a:ln>
            <a:effectLst/>
          </p:spPr>
          <p:txBody>
            <a:bodyPr lIns="144000" tIns="0" rIns="144000" bIns="0" rtlCol="0" anchor="ctr">
              <a:noAutofit/>
            </a:bodyPr>
            <a:lstStyle/>
            <a:p>
              <a:pPr algn="ctr">
                <a:lnSpc>
                  <a:spcPct val="125000"/>
                </a:lnSpc>
                <a:spcAft>
                  <a:spcPts val="600"/>
                </a:spcAft>
                <a:defRPr/>
              </a:pPr>
              <a:r>
                <a:rPr lang="en-US" sz="1200" kern="0" dirty="0" err="1">
                  <a:solidFill>
                    <a:prstClr val="black"/>
                  </a:solidFill>
                  <a:latin typeface="微软雅黑"/>
                  <a:cs typeface="Times New Roman" panose="02020603050405020304" charset="0"/>
                </a:rPr>
                <a:t>所有来自血液、腹腔内</a:t>
              </a:r>
              <a:r>
                <a:rPr lang="en-US" sz="1200" kern="0" dirty="0">
                  <a:solidFill>
                    <a:prstClr val="black"/>
                  </a:solidFill>
                  <a:latin typeface="微软雅黑"/>
                  <a:cs typeface="Times New Roman" panose="02020603050405020304" charset="0"/>
                </a:rPr>
                <a:t>、</a:t>
              </a:r>
              <a:r>
                <a:rPr lang="zh-CN" altLang="en-US" sz="1200" kern="0" dirty="0">
                  <a:solidFill>
                    <a:prstClr val="black"/>
                  </a:solidFill>
                  <a:latin typeface="微软雅黑"/>
                  <a:cs typeface="Times New Roman" panose="02020603050405020304" charset="0"/>
                </a:rPr>
                <a:t>尿路</a:t>
              </a:r>
              <a:r>
                <a:rPr lang="en-US" sz="1200" kern="0" dirty="0" err="1">
                  <a:solidFill>
                    <a:prstClr val="black"/>
                  </a:solidFill>
                  <a:latin typeface="微软雅黑"/>
                  <a:cs typeface="Times New Roman" panose="02020603050405020304" charset="0"/>
                </a:rPr>
                <a:t>以及皮肤</a:t>
              </a:r>
              <a:r>
                <a:rPr lang="en-US" sz="1200" kern="0" dirty="0">
                  <a:solidFill>
                    <a:prstClr val="black"/>
                  </a:solidFill>
                  <a:latin typeface="微软雅黑"/>
                  <a:cs typeface="Times New Roman" panose="02020603050405020304" charset="0"/>
                </a:rPr>
                <a:t>/</a:t>
              </a:r>
              <a:r>
                <a:rPr lang="en-US" sz="1200" kern="0" dirty="0" err="1">
                  <a:solidFill>
                    <a:prstClr val="black"/>
                  </a:solidFill>
                  <a:latin typeface="微软雅黑"/>
                  <a:cs typeface="Times New Roman" panose="02020603050405020304" charset="0"/>
                </a:rPr>
                <a:t>皮肤结构的美罗培南耐药MBL阴性分离株（n</a:t>
              </a:r>
              <a:r>
                <a:rPr lang="en-US" sz="1200" kern="0" dirty="0">
                  <a:solidFill>
                    <a:prstClr val="black"/>
                  </a:solidFill>
                  <a:latin typeface="微软雅黑"/>
                  <a:cs typeface="Times New Roman" panose="02020603050405020304" charset="0"/>
                </a:rPr>
                <a:t>=469）</a:t>
              </a:r>
              <a:r>
                <a:rPr lang="zh-CN" altLang="en-US" sz="1200" kern="0" dirty="0">
                  <a:solidFill>
                    <a:prstClr val="black"/>
                  </a:solidFill>
                  <a:latin typeface="微软雅黑"/>
                  <a:cs typeface="Times New Roman" panose="02020603050405020304" charset="0"/>
                </a:rPr>
                <a:t>，氨曲南</a:t>
              </a:r>
              <a:r>
                <a:rPr lang="en-US" altLang="zh-CN" sz="1200" kern="0" dirty="0">
                  <a:solidFill>
                    <a:prstClr val="black"/>
                  </a:solidFill>
                  <a:latin typeface="微软雅黑"/>
                  <a:cs typeface="Times New Roman" panose="02020603050405020304" charset="0"/>
                </a:rPr>
                <a:t>-</a:t>
              </a:r>
              <a:r>
                <a:rPr lang="zh-CN" altLang="en-US" sz="1200" kern="0" dirty="0">
                  <a:solidFill>
                    <a:prstClr val="black"/>
                  </a:solidFill>
                  <a:latin typeface="微软雅黑"/>
                  <a:cs typeface="Times New Roman" panose="02020603050405020304" charset="0"/>
                </a:rPr>
                <a:t>阿维巴坦的</a:t>
              </a:r>
              <a:r>
                <a:rPr lang="en-US" sz="1200" kern="0" dirty="0">
                  <a:solidFill>
                    <a:prstClr val="black"/>
                  </a:solidFill>
                  <a:latin typeface="微软雅黑"/>
                  <a:cs typeface="Times New Roman" panose="02020603050405020304" charset="0"/>
                </a:rPr>
                <a:t>MIC</a:t>
              </a:r>
              <a:r>
                <a:rPr lang="zh-CN" altLang="en-US" sz="1200" kern="0" dirty="0">
                  <a:solidFill>
                    <a:prstClr val="black"/>
                  </a:solidFill>
                  <a:latin typeface="微软雅黑"/>
                  <a:cs typeface="Times New Roman" panose="02020603050405020304" charset="0"/>
                </a:rPr>
                <a:t>值均≤</a:t>
              </a:r>
              <a:r>
                <a:rPr lang="en-US" altLang="zh-CN" sz="1200" kern="0" dirty="0">
                  <a:solidFill>
                    <a:prstClr val="black"/>
                  </a:solidFill>
                  <a:latin typeface="微软雅黑"/>
                  <a:cs typeface="Times New Roman" panose="02020603050405020304" charset="0"/>
                </a:rPr>
                <a:t>2 </a:t>
              </a:r>
              <a:r>
                <a:rPr lang="en-US" sz="1200" kern="0" dirty="0">
                  <a:solidFill>
                    <a:prstClr val="black"/>
                  </a:solidFill>
                  <a:latin typeface="微软雅黑"/>
                  <a:cs typeface="Times New Roman" panose="02020603050405020304" charset="0"/>
                </a:rPr>
                <a:t>mg/L</a:t>
              </a:r>
              <a:endParaRPr lang="en-US" sz="1200" i="1" kern="0" dirty="0">
                <a:solidFill>
                  <a:prstClr val="black"/>
                </a:solidFill>
                <a:latin typeface="微软雅黑"/>
                <a:cs typeface="Times New Roman" panose="02020603050405020304" charset="0"/>
              </a:endParaRPr>
            </a:p>
          </p:txBody>
        </p:sp>
        <p:sp>
          <p:nvSpPr>
            <p:cNvPr id="33" name="Rectangle: Rounded Corners 12">
              <a:extLst>
                <a:ext uri="{FF2B5EF4-FFF2-40B4-BE49-F238E27FC236}">
                  <a16:creationId xmlns:a16="http://schemas.microsoft.com/office/drawing/2014/main" id="{BE2BE1D1-8DF6-2FF8-5CBA-EC2B503FD148}"/>
                </a:ext>
              </a:extLst>
            </p:cNvPr>
            <p:cNvSpPr/>
            <p:nvPr/>
          </p:nvSpPr>
          <p:spPr>
            <a:xfrm>
              <a:off x="6686940" y="4244998"/>
              <a:ext cx="4863197" cy="921997"/>
            </a:xfrm>
            <a:prstGeom prst="roundRect">
              <a:avLst>
                <a:gd name="adj" fmla="val 0"/>
              </a:avLst>
            </a:prstGeom>
            <a:solidFill>
              <a:srgbClr val="F2FCF9"/>
            </a:solidFill>
            <a:ln w="12700" cap="flat" cmpd="sng" algn="ctr">
              <a:noFill/>
              <a:prstDash val="solid"/>
              <a:miter lim="800000"/>
            </a:ln>
            <a:effectLst/>
          </p:spPr>
          <p:txBody>
            <a:bodyPr lIns="144000" tIns="0" rIns="144000" bIns="0" rtlCol="0" anchor="ctr">
              <a:noAutofit/>
            </a:bodyPr>
            <a:lstStyle/>
            <a:p>
              <a:pPr algn="ctr">
                <a:lnSpc>
                  <a:spcPct val="125000"/>
                </a:lnSpc>
                <a:spcAft>
                  <a:spcPts val="600"/>
                </a:spcAft>
                <a:defRPr/>
              </a:pPr>
              <a:r>
                <a:rPr lang="zh-CN" altLang="en-US" sz="1200" kern="0" dirty="0">
                  <a:solidFill>
                    <a:prstClr val="black"/>
                  </a:solidFill>
                  <a:latin typeface="微软雅黑"/>
                  <a:cs typeface="Times New Roman" panose="02020603050405020304" charset="0"/>
                </a:rPr>
                <a:t>氨曲南</a:t>
              </a:r>
              <a:r>
                <a:rPr lang="en-US" altLang="zh-CN" sz="1200" kern="0" dirty="0">
                  <a:solidFill>
                    <a:prstClr val="black"/>
                  </a:solidFill>
                  <a:latin typeface="微软雅黑"/>
                  <a:cs typeface="Times New Roman" panose="02020603050405020304" charset="0"/>
                </a:rPr>
                <a:t>-</a:t>
              </a:r>
              <a:r>
                <a:rPr lang="zh-CN" altLang="en-US" sz="1200" kern="0" dirty="0">
                  <a:solidFill>
                    <a:prstClr val="black"/>
                  </a:solidFill>
                  <a:latin typeface="微软雅黑"/>
                  <a:cs typeface="Times New Roman" panose="02020603050405020304" charset="0"/>
                </a:rPr>
                <a:t>阿维巴坦</a:t>
              </a:r>
              <a:r>
                <a:rPr lang="en-US" sz="1200" kern="0" dirty="0" err="1">
                  <a:solidFill>
                    <a:prstClr val="black"/>
                  </a:solidFill>
                  <a:latin typeface="微软雅黑"/>
                  <a:cs typeface="Times New Roman" panose="02020603050405020304" charset="0"/>
                </a:rPr>
                <a:t>对美罗培南耐药MBL阳性分离株（n</a:t>
              </a:r>
              <a:r>
                <a:rPr lang="en-US" sz="1200" kern="0" dirty="0">
                  <a:solidFill>
                    <a:prstClr val="black"/>
                  </a:solidFill>
                  <a:latin typeface="微软雅黑"/>
                  <a:cs typeface="Times New Roman" panose="02020603050405020304" charset="0"/>
                </a:rPr>
                <a:t>=114）的MIC</a:t>
              </a:r>
              <a:r>
                <a:rPr lang="en-US" sz="1200" kern="0" baseline="-25000" dirty="0">
                  <a:solidFill>
                    <a:prstClr val="black"/>
                  </a:solidFill>
                  <a:latin typeface="微软雅黑"/>
                  <a:cs typeface="Times New Roman" panose="02020603050405020304" charset="0"/>
                </a:rPr>
                <a:t>90</a:t>
              </a:r>
              <a:r>
                <a:rPr lang="en-US" sz="1200" kern="0" dirty="0">
                  <a:solidFill>
                    <a:prstClr val="black"/>
                  </a:solidFill>
                  <a:latin typeface="微软雅黑"/>
                  <a:cs typeface="Times New Roman" panose="02020603050405020304" charset="0"/>
                </a:rPr>
                <a:t>≤0.5 mg/L，而替加环素的MIC</a:t>
              </a:r>
              <a:r>
                <a:rPr lang="en-US" sz="1200" kern="0" baseline="-25000" dirty="0">
                  <a:solidFill>
                    <a:prstClr val="black"/>
                  </a:solidFill>
                  <a:latin typeface="微软雅黑"/>
                  <a:cs typeface="Times New Roman" panose="02020603050405020304" charset="0"/>
                </a:rPr>
                <a:t>90</a:t>
              </a:r>
              <a:r>
                <a:rPr lang="en-US" sz="1200" kern="0" dirty="0">
                  <a:solidFill>
                    <a:prstClr val="black"/>
                  </a:solidFill>
                  <a:latin typeface="微软雅黑"/>
                  <a:cs typeface="Times New Roman" panose="02020603050405020304" charset="0"/>
                </a:rPr>
                <a:t>≥256 mg/L；</a:t>
              </a:r>
              <a:br>
                <a:rPr lang="en-US" sz="1200" kern="0" dirty="0">
                  <a:solidFill>
                    <a:prstClr val="black"/>
                  </a:solidFill>
                  <a:latin typeface="微软雅黑"/>
                  <a:cs typeface="Times New Roman" panose="02020603050405020304" charset="0"/>
                </a:rPr>
              </a:br>
              <a:r>
                <a:rPr lang="en-US" sz="1200" kern="0" dirty="0">
                  <a:solidFill>
                    <a:prstClr val="black"/>
                  </a:solidFill>
                  <a:latin typeface="微软雅黑"/>
                  <a:cs typeface="Times New Roman" panose="02020603050405020304" charset="0"/>
                </a:rPr>
                <a:t>86%的分离株对粘菌素敏感，无分离株对头孢他啶-阿维巴坦敏感</a:t>
              </a:r>
            </a:p>
          </p:txBody>
        </p:sp>
      </p:grpSp>
    </p:spTree>
    <p:extLst>
      <p:ext uri="{BB962C8B-B14F-4D97-AF65-F5344CB8AC3E}">
        <p14:creationId xmlns:p14="http://schemas.microsoft.com/office/powerpoint/2010/main" val="2384723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04D1363A-2FC7-ED58-69AA-AA6BC9FED141}"/>
              </a:ext>
            </a:extLst>
          </p:cNvPr>
          <p:cNvGraphicFramePr>
            <a:graphicFrameLocks noChangeAspect="1"/>
          </p:cNvGraphicFramePr>
          <p:nvPr>
            <p:custDataLst>
              <p:tags r:id="rId1"/>
            </p:custDataLst>
            <p:extLst>
              <p:ext uri="{D42A27DB-BD31-4B8C-83A1-F6EECF244321}">
                <p14:modId xmlns:p14="http://schemas.microsoft.com/office/powerpoint/2010/main" val="2442097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3" name="think-cell data - do not delete" hidden="1">
                        <a:extLst>
                          <a:ext uri="{FF2B5EF4-FFF2-40B4-BE49-F238E27FC236}">
                            <a16:creationId xmlns:a16="http://schemas.microsoft.com/office/drawing/2014/main" id="{04D1363A-2FC7-ED58-69AA-AA6BC9FED14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20">
            <a:extLst>
              <a:ext uri="{FF2B5EF4-FFF2-40B4-BE49-F238E27FC236}">
                <a16:creationId xmlns:a16="http://schemas.microsoft.com/office/drawing/2014/main" id="{A94B1544-FAFD-41C3-6676-64E7F8E91180}"/>
              </a:ext>
            </a:extLst>
          </p:cNvPr>
          <p:cNvSpPr txBox="1">
            <a:spLocks/>
          </p:cNvSpPr>
          <p:nvPr/>
        </p:nvSpPr>
        <p:spPr>
          <a:xfrm>
            <a:off x="453887" y="301582"/>
            <a:ext cx="11284224" cy="929400"/>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r>
              <a:rPr lang="zh-CN" altLang="en-US" dirty="0">
                <a:latin typeface="+mn-ea"/>
                <a:ea typeface="+mn-ea"/>
                <a:cs typeface="+mn-ea"/>
                <a:sym typeface="+mn-lt"/>
              </a:rPr>
              <a:t>氨曲南</a:t>
            </a:r>
            <a:r>
              <a:rPr lang="en-US" altLang="zh-CN" dirty="0">
                <a:latin typeface="+mn-ea"/>
                <a:ea typeface="+mn-ea"/>
                <a:cs typeface="+mn-ea"/>
                <a:sym typeface="+mn-lt"/>
              </a:rPr>
              <a:t>-</a:t>
            </a:r>
            <a:r>
              <a:rPr lang="zh-CN" altLang="en-US" dirty="0">
                <a:latin typeface="+mn-ea"/>
                <a:ea typeface="+mn-ea"/>
                <a:cs typeface="+mn-ea"/>
                <a:sym typeface="+mn-lt"/>
              </a:rPr>
              <a:t>阿维巴坦对</a:t>
            </a:r>
            <a:r>
              <a:rPr lang="zh-CN" altLang="en-US" dirty="0">
                <a:solidFill>
                  <a:schemeClr val="accent1"/>
                </a:solidFill>
                <a:latin typeface="+mn-ea"/>
                <a:ea typeface="+mn-ea"/>
                <a:cs typeface="+mn-ea"/>
                <a:sym typeface="+mn-lt"/>
              </a:rPr>
              <a:t>肠杆菌目细菌</a:t>
            </a:r>
            <a:r>
              <a:rPr lang="zh-CN" altLang="en-US" dirty="0">
                <a:latin typeface="+mn-ea"/>
                <a:ea typeface="+mn-ea"/>
                <a:cs typeface="+mn-ea"/>
                <a:sym typeface="+mn-lt"/>
              </a:rPr>
              <a:t>（包括产</a:t>
            </a:r>
            <a:r>
              <a:rPr lang="en-US" altLang="zh-CN" dirty="0">
                <a:latin typeface="+mn-ea"/>
                <a:ea typeface="+mn-ea"/>
                <a:cs typeface="+mn-ea"/>
                <a:sym typeface="+mn-lt"/>
              </a:rPr>
              <a:t>MBL</a:t>
            </a:r>
            <a:r>
              <a:rPr lang="zh-CN" altLang="en-US" dirty="0">
                <a:latin typeface="+mn-ea"/>
                <a:ea typeface="+mn-ea"/>
                <a:cs typeface="+mn-ea"/>
                <a:sym typeface="+mn-lt"/>
              </a:rPr>
              <a:t>分离株）具有较高的体外抗菌活性</a:t>
            </a:r>
          </a:p>
        </p:txBody>
      </p:sp>
      <p:sp>
        <p:nvSpPr>
          <p:cNvPr id="5" name="Text Placeholder 2">
            <a:extLst>
              <a:ext uri="{FF2B5EF4-FFF2-40B4-BE49-F238E27FC236}">
                <a16:creationId xmlns:a16="http://schemas.microsoft.com/office/drawing/2014/main" id="{B071D953-346A-391F-6602-8890B0495BCB}"/>
              </a:ext>
            </a:extLst>
          </p:cNvPr>
          <p:cNvSpPr txBox="1"/>
          <p:nvPr/>
        </p:nvSpPr>
        <p:spPr>
          <a:xfrm>
            <a:off x="940297" y="5418808"/>
            <a:ext cx="10912475" cy="919480"/>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Times New Roman" panose="02020603050405020304" charset="0"/>
              <a:buNone/>
              <a:defRPr/>
            </a:pPr>
            <a:r>
              <a:rPr lang="en-US" sz="700" dirty="0" err="1">
                <a:solidFill>
                  <a:srgbClr val="000000">
                    <a:lumMod val="75000"/>
                    <a:lumOff val="25000"/>
                  </a:srgbClr>
                </a:solidFill>
                <a:latin typeface="Arial" panose="02110004020202020204"/>
                <a:ea typeface="微软雅黑"/>
                <a:cs typeface="+mn-ea"/>
                <a:sym typeface="+mn-lt"/>
              </a:rPr>
              <a:t>除非通过充分且良好对照的临床试验证实</a:t>
            </a:r>
            <a:r>
              <a:rPr lang="zh-CN" altLang="en-US" sz="700" dirty="0">
                <a:solidFill>
                  <a:srgbClr val="000000">
                    <a:lumMod val="75000"/>
                    <a:lumOff val="25000"/>
                  </a:srgbClr>
                </a:solidFill>
                <a:latin typeface="Arial" panose="02110004020202020204"/>
                <a:ea typeface="微软雅黑"/>
                <a:cs typeface="+mn-ea"/>
                <a:sym typeface="+mn-lt"/>
              </a:rPr>
              <a:t>氨曲南</a:t>
            </a:r>
            <a:r>
              <a:rPr lang="en-US" altLang="zh-CN" sz="700" dirty="0">
                <a:solidFill>
                  <a:srgbClr val="000000">
                    <a:lumMod val="75000"/>
                    <a:lumOff val="25000"/>
                  </a:srgbClr>
                </a:solidFill>
                <a:latin typeface="Arial" panose="02110004020202020204"/>
                <a:ea typeface="微软雅黑"/>
                <a:cs typeface="+mn-ea"/>
                <a:sym typeface="+mn-lt"/>
              </a:rPr>
              <a:t>-</a:t>
            </a:r>
            <a:r>
              <a:rPr lang="zh-CN" altLang="en-US" sz="700" dirty="0">
                <a:solidFill>
                  <a:srgbClr val="000000">
                    <a:lumMod val="75000"/>
                    <a:lumOff val="25000"/>
                  </a:srgbClr>
                </a:solidFill>
                <a:latin typeface="Arial" panose="02110004020202020204"/>
                <a:ea typeface="微软雅黑"/>
                <a:cs typeface="+mn-ea"/>
                <a:sym typeface="+mn-lt"/>
              </a:rPr>
              <a:t>阿维巴坦</a:t>
            </a:r>
            <a:r>
              <a:rPr lang="en-US" sz="700" dirty="0" err="1">
                <a:solidFill>
                  <a:srgbClr val="000000">
                    <a:lumMod val="75000"/>
                    <a:lumOff val="25000"/>
                  </a:srgbClr>
                </a:solidFill>
                <a:latin typeface="Arial" panose="02110004020202020204"/>
                <a:ea typeface="微软雅黑"/>
                <a:cs typeface="+mn-ea"/>
                <a:sym typeface="+mn-lt"/>
              </a:rPr>
              <a:t>治疗这些病原体所致临床感染的安全</a:t>
            </a:r>
            <a:r>
              <a:rPr lang="zh-CN" altLang="en-US" sz="700" dirty="0">
                <a:solidFill>
                  <a:srgbClr val="000000">
                    <a:lumMod val="75000"/>
                    <a:lumOff val="25000"/>
                  </a:srgbClr>
                </a:solidFill>
                <a:latin typeface="Arial" panose="02110004020202020204"/>
                <a:ea typeface="微软雅黑"/>
                <a:cs typeface="+mn-ea"/>
                <a:sym typeface="+mn-lt"/>
              </a:rPr>
              <a:t>性和</a:t>
            </a:r>
            <a:r>
              <a:rPr lang="en-US" sz="700" dirty="0" err="1">
                <a:solidFill>
                  <a:srgbClr val="000000">
                    <a:lumMod val="75000"/>
                    <a:lumOff val="25000"/>
                  </a:srgbClr>
                </a:solidFill>
                <a:latin typeface="Arial" panose="02110004020202020204"/>
                <a:ea typeface="微软雅黑"/>
                <a:cs typeface="+mn-ea"/>
                <a:sym typeface="+mn-lt"/>
              </a:rPr>
              <a:t>有效性，否则其体外抗菌活性的临床意义即为不明确</a:t>
            </a:r>
            <a:r>
              <a:rPr lang="en-US" sz="700" dirty="0">
                <a:solidFill>
                  <a:srgbClr val="000000">
                    <a:lumMod val="75000"/>
                    <a:lumOff val="25000"/>
                  </a:srgbClr>
                </a:solidFill>
                <a:latin typeface="Arial" panose="02110004020202020204"/>
                <a:ea typeface="微软雅黑"/>
                <a:cs typeface="+mn-ea"/>
                <a:sym typeface="+mn-lt"/>
              </a:rPr>
              <a:t>。</a:t>
            </a:r>
          </a:p>
          <a:p>
            <a:pPr marL="0" indent="0">
              <a:spcBef>
                <a:spcPts val="0"/>
              </a:spcBef>
              <a:buFont typeface="Times New Roman" panose="02020603050405020304" charset="0"/>
              <a:buNone/>
              <a:defRPr/>
            </a:pPr>
            <a:r>
              <a:rPr lang="en-US" sz="700" dirty="0">
                <a:solidFill>
                  <a:srgbClr val="000000">
                    <a:lumMod val="75000"/>
                    <a:lumOff val="25000"/>
                  </a:srgbClr>
                </a:solidFill>
                <a:latin typeface="Arial" panose="02110004020202020204"/>
                <a:ea typeface="微软雅黑"/>
                <a:cs typeface="+mn-ea"/>
                <a:sym typeface="+mn-lt"/>
              </a:rPr>
              <a:t>本试验采用阿维巴坦固定浓度4mg/</a:t>
            </a:r>
            <a:r>
              <a:rPr lang="en-US" sz="700" dirty="0" err="1">
                <a:solidFill>
                  <a:srgbClr val="000000">
                    <a:lumMod val="75000"/>
                    <a:lumOff val="25000"/>
                  </a:srgbClr>
                </a:solidFill>
                <a:latin typeface="Arial" panose="02110004020202020204"/>
                <a:ea typeface="微软雅黑"/>
                <a:cs typeface="+mn-ea"/>
                <a:sym typeface="+mn-lt"/>
              </a:rPr>
              <a:t>L检测</a:t>
            </a:r>
            <a:r>
              <a:rPr lang="zh-CN" altLang="en-US" sz="700" dirty="0">
                <a:solidFill>
                  <a:srgbClr val="000000">
                    <a:lumMod val="75000"/>
                    <a:lumOff val="25000"/>
                  </a:srgbClr>
                </a:solidFill>
                <a:latin typeface="Arial" panose="02110004020202020204"/>
                <a:ea typeface="微软雅黑"/>
                <a:cs typeface="+mn-ea"/>
                <a:sym typeface="+mn-lt"/>
              </a:rPr>
              <a:t>氨曲南</a:t>
            </a:r>
            <a:r>
              <a:rPr lang="en-US" altLang="zh-CN" sz="700" dirty="0">
                <a:solidFill>
                  <a:srgbClr val="000000">
                    <a:lumMod val="75000"/>
                    <a:lumOff val="25000"/>
                  </a:srgbClr>
                </a:solidFill>
                <a:latin typeface="Arial" panose="02110004020202020204"/>
                <a:ea typeface="微软雅黑"/>
                <a:cs typeface="+mn-ea"/>
                <a:sym typeface="+mn-lt"/>
              </a:rPr>
              <a:t>-</a:t>
            </a:r>
            <a:r>
              <a:rPr lang="zh-CN" altLang="en-US" sz="700" dirty="0">
                <a:solidFill>
                  <a:srgbClr val="000000">
                    <a:lumMod val="75000"/>
                    <a:lumOff val="25000"/>
                  </a:srgbClr>
                </a:solidFill>
                <a:latin typeface="Arial" panose="02110004020202020204"/>
                <a:ea typeface="微软雅黑"/>
                <a:cs typeface="+mn-ea"/>
                <a:sym typeface="+mn-lt"/>
              </a:rPr>
              <a:t>阿维巴坦</a:t>
            </a:r>
            <a:r>
              <a:rPr lang="en-US" sz="700" dirty="0">
                <a:solidFill>
                  <a:srgbClr val="000000">
                    <a:lumMod val="75000"/>
                    <a:lumOff val="25000"/>
                  </a:srgbClr>
                </a:solidFill>
                <a:latin typeface="Arial" panose="02110004020202020204"/>
                <a:ea typeface="微软雅黑"/>
                <a:cs typeface="+mn-ea"/>
                <a:sym typeface="+mn-lt"/>
              </a:rPr>
              <a:t>。</a:t>
            </a:r>
          </a:p>
          <a:p>
            <a:pPr marL="0" indent="0">
              <a:spcBef>
                <a:spcPts val="0"/>
              </a:spcBef>
              <a:buFont typeface="Times New Roman" panose="02020603050405020304" charset="0"/>
              <a:buNone/>
              <a:defRPr/>
            </a:pPr>
            <a:r>
              <a:rPr lang="en-US" sz="700" dirty="0">
                <a:solidFill>
                  <a:srgbClr val="000000">
                    <a:lumMod val="75000"/>
                    <a:lumOff val="25000"/>
                  </a:srgbClr>
                </a:solidFill>
                <a:latin typeface="Arial" panose="02110004020202020204"/>
                <a:ea typeface="微软雅黑"/>
                <a:cs typeface="+mn-ea"/>
                <a:sym typeface="+mn-lt"/>
              </a:rPr>
              <a:t>*数据包含在高暴露剂量情况下的敏感分离株百分比。†所有菌株均携带至少一种主要MBL（blaNDM、blaVIM、blaIMP）。‡OXA-162、OXA-181、OXA-232和OXA-48。§粘菌素EUCAST数据未包含奇异变形杆菌和粘质沙雷氏菌的</a:t>
            </a:r>
            <a:r>
              <a:rPr lang="en-US" sz="700" dirty="0" err="1">
                <a:solidFill>
                  <a:srgbClr val="000000">
                    <a:lumMod val="75000"/>
                    <a:lumOff val="25000"/>
                  </a:srgbClr>
                </a:solidFill>
                <a:latin typeface="Arial" panose="02110004020202020204"/>
                <a:ea typeface="微软雅黑"/>
                <a:cs typeface="+mn-ea"/>
                <a:sym typeface="+mn-lt"/>
              </a:rPr>
              <a:t>分离株。</a:t>
            </a:r>
          </a:p>
          <a:p>
            <a:pPr marL="0" indent="0">
              <a:spcBef>
                <a:spcPts val="0"/>
              </a:spcBef>
              <a:buFont typeface="Times New Roman" panose="02020603050405020304" charset="0"/>
              <a:buNone/>
              <a:defRPr/>
            </a:pPr>
            <a:r>
              <a:rPr lang="en-US" sz="700" dirty="0">
                <a:solidFill>
                  <a:srgbClr val="000000">
                    <a:lumMod val="75000"/>
                    <a:lumOff val="25000"/>
                  </a:srgbClr>
                </a:solidFill>
                <a:latin typeface="Arial" panose="02110004020202020204"/>
                <a:ea typeface="微软雅黑"/>
                <a:cs typeface="+mn-ea"/>
                <a:sym typeface="+mn-lt"/>
              </a:rPr>
              <a:t>¶替加环素的EUCAST药物敏感性数据仅限于大肠杆菌和和</a:t>
            </a:r>
            <a:r>
              <a:rPr lang="en-US" sz="700" dirty="0" err="1">
                <a:solidFill>
                  <a:srgbClr val="000000">
                    <a:lumMod val="75000"/>
                    <a:lumOff val="25000"/>
                  </a:srgbClr>
                </a:solidFill>
                <a:latin typeface="Arial" panose="02110004020202020204"/>
                <a:ea typeface="微软雅黑"/>
                <a:cs typeface="+mn-ea"/>
                <a:sym typeface="+mn-lt"/>
              </a:rPr>
              <a:t>克氏柠檬酸杆菌；</a:t>
            </a:r>
            <a:r>
              <a:rPr lang="en-US" sz="700" dirty="0">
                <a:solidFill>
                  <a:srgbClr val="000000">
                    <a:lumMod val="75000"/>
                    <a:lumOff val="25000"/>
                  </a:srgbClr>
                </a:solidFill>
                <a:latin typeface="Arial" panose="02110004020202020204"/>
                <a:ea typeface="微软雅黑"/>
                <a:cs typeface="+mn-ea"/>
                <a:sym typeface="+mn-lt"/>
              </a:rPr>
              <a:t>分母（n）：总分离株=38457株，MBL阳性株=235株，NDM=227株，MBL+OXA-48样=23株。替加环素数据未包含奇异变形杆菌。</a:t>
            </a:r>
          </a:p>
          <a:p>
            <a:pPr marL="0" indent="0">
              <a:spcBef>
                <a:spcPts val="0"/>
              </a:spcBef>
              <a:buFont typeface="Times New Roman" panose="02020603050405020304" charset="0"/>
              <a:buNone/>
              <a:defRPr/>
            </a:pPr>
            <a:r>
              <a:rPr lang="en-US" sz="700" dirty="0">
                <a:solidFill>
                  <a:srgbClr val="000000">
                    <a:lumMod val="75000"/>
                    <a:lumOff val="25000"/>
                  </a:srgbClr>
                </a:solidFill>
                <a:latin typeface="Arial" panose="02110004020202020204"/>
                <a:ea typeface="微软雅黑"/>
                <a:cs typeface="+mn-ea"/>
                <a:sym typeface="+mn-lt"/>
              </a:rPr>
              <a:t>ATLAS：抗菌药物测试领导与监测项目；EUCAST：欧洲抗菌药物敏感性试验委员会；IMP：亚胺培南酶；</a:t>
            </a:r>
            <a:r>
              <a:rPr lang="en-GB" sz="700" dirty="0">
                <a:solidFill>
                  <a:srgbClr val="000000">
                    <a:lumMod val="75000"/>
                    <a:lumOff val="25000"/>
                  </a:srgbClr>
                </a:solidFill>
                <a:latin typeface="Arial" panose="02110004020202020204"/>
                <a:ea typeface="微软雅黑"/>
                <a:cs typeface="+mn-ea"/>
                <a:sym typeface="+mn-lt"/>
              </a:rPr>
              <a:t>MBL：金属-β-内酰胺酶；</a:t>
            </a:r>
            <a:r>
              <a:rPr lang="en-US" sz="700" dirty="0">
                <a:solidFill>
                  <a:srgbClr val="000000">
                    <a:lumMod val="75000"/>
                    <a:lumOff val="25000"/>
                  </a:srgbClr>
                </a:solidFill>
                <a:latin typeface="Arial" panose="02110004020202020204"/>
                <a:ea typeface="微软雅黑"/>
                <a:cs typeface="+mn-ea"/>
                <a:sym typeface="+mn-lt"/>
              </a:rPr>
              <a:t>MIC：最低抑菌浓度；NDM：新德里金属β-内酰胺酶；OXA-48：苯唑西林酶-48；</a:t>
            </a:r>
            <a:r>
              <a:rPr lang="en-GB" sz="700" dirty="0">
                <a:solidFill>
                  <a:srgbClr val="000000">
                    <a:lumMod val="75000"/>
                    <a:lumOff val="25000"/>
                  </a:srgbClr>
                </a:solidFill>
                <a:latin typeface="Arial" panose="02110004020202020204"/>
                <a:ea typeface="微软雅黑"/>
                <a:cs typeface="+mn-ea"/>
                <a:sym typeface="+mn-lt"/>
              </a:rPr>
              <a:t>VIM：维罗纳整合子编码的金属β内酰胺酶。</a:t>
            </a:r>
          </a:p>
          <a:p>
            <a:pPr marL="0" indent="0">
              <a:spcBef>
                <a:spcPts val="0"/>
              </a:spcBef>
              <a:buFont typeface="Times New Roman" panose="02020603050405020304" charset="0"/>
              <a:buNone/>
              <a:defRPr/>
            </a:pPr>
            <a:r>
              <a:rPr lang="en-GB" sz="700" dirty="0">
                <a:solidFill>
                  <a:srgbClr val="000000">
                    <a:lumMod val="75000"/>
                    <a:lumOff val="25000"/>
                  </a:srgbClr>
                </a:solidFill>
                <a:latin typeface="Arial" panose="02110004020202020204"/>
                <a:ea typeface="微软雅黑"/>
                <a:cs typeface="+mn-ea"/>
                <a:sym typeface="+mn-lt"/>
              </a:rPr>
              <a:t>Rossolini GM, et al J Glob Antimicrob Resist 2024:36:123-31.</a:t>
            </a:r>
            <a:endParaRPr lang="en-US" sz="700" dirty="0">
              <a:solidFill>
                <a:srgbClr val="000000">
                  <a:lumMod val="75000"/>
                  <a:lumOff val="25000"/>
                </a:srgbClr>
              </a:solidFill>
              <a:latin typeface="Arial" panose="02110004020202020204"/>
              <a:ea typeface="微软雅黑"/>
              <a:cs typeface="+mn-ea"/>
              <a:sym typeface="+mn-lt"/>
            </a:endParaRPr>
          </a:p>
        </p:txBody>
      </p:sp>
      <p:sp>
        <p:nvSpPr>
          <p:cNvPr id="6" name="Rectangle: Rounded Corners 112">
            <a:extLst>
              <a:ext uri="{FF2B5EF4-FFF2-40B4-BE49-F238E27FC236}">
                <a16:creationId xmlns:a16="http://schemas.microsoft.com/office/drawing/2014/main" id="{A81EB4FD-1C98-2947-C234-E6ED440FBF52}"/>
              </a:ext>
            </a:extLst>
          </p:cNvPr>
          <p:cNvSpPr/>
          <p:nvPr/>
        </p:nvSpPr>
        <p:spPr>
          <a:xfrm>
            <a:off x="442913" y="1310532"/>
            <a:ext cx="11306175" cy="509587"/>
          </a:xfrm>
          <a:prstGeom prst="roundRect">
            <a:avLst>
              <a:gd name="adj" fmla="val 0"/>
            </a:avLst>
          </a:prstGeom>
          <a:pattFill prst="dkUpDiag">
            <a:fgClr>
              <a:srgbClr val="F2F3F5"/>
            </a:fgClr>
            <a:bgClr>
              <a:sysClr val="window" lastClr="FFFFFF"/>
            </a:bgClr>
          </a:patt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lnSpcReduction="10000"/>
          </a:bodyPr>
          <a:lstStyle/>
          <a:p>
            <a:pPr>
              <a:defRPr/>
            </a:pPr>
            <a:endParaRPr lang="en-US" sz="2800" b="1" kern="0" dirty="0">
              <a:solidFill>
                <a:srgbClr val="009CDE"/>
              </a:solidFill>
              <a:cs typeface="Calibri" panose="020F0502020204030204" pitchFamily="34" charset="0"/>
            </a:endParaRPr>
          </a:p>
        </p:txBody>
      </p:sp>
      <p:grpSp>
        <p:nvGrpSpPr>
          <p:cNvPr id="7" name="组合 6">
            <a:extLst>
              <a:ext uri="{FF2B5EF4-FFF2-40B4-BE49-F238E27FC236}">
                <a16:creationId xmlns:a16="http://schemas.microsoft.com/office/drawing/2014/main" id="{D5CDE72F-E13D-5E1C-DFFC-243AA0842DD0}"/>
              </a:ext>
            </a:extLst>
          </p:cNvPr>
          <p:cNvGrpSpPr/>
          <p:nvPr/>
        </p:nvGrpSpPr>
        <p:grpSpPr>
          <a:xfrm>
            <a:off x="1006370" y="1968072"/>
            <a:ext cx="10742718" cy="607612"/>
            <a:chOff x="1031921" y="1213013"/>
            <a:chExt cx="3456130" cy="803324"/>
          </a:xfrm>
        </p:grpSpPr>
        <p:sp>
          <p:nvSpPr>
            <p:cNvPr id="8" name="Rounded Rectangle 46">
              <a:extLst>
                <a:ext uri="{FF2B5EF4-FFF2-40B4-BE49-F238E27FC236}">
                  <a16:creationId xmlns:a16="http://schemas.microsoft.com/office/drawing/2014/main" id="{5FB44C8F-3485-5850-035E-6D660FCD818F}"/>
                </a:ext>
              </a:extLst>
            </p:cNvPr>
            <p:cNvSpPr/>
            <p:nvPr/>
          </p:nvSpPr>
          <p:spPr>
            <a:xfrm>
              <a:off x="1031921" y="1213013"/>
              <a:ext cx="3456130" cy="803324"/>
            </a:xfrm>
            <a:prstGeom prst="roundRect">
              <a:avLst>
                <a:gd name="adj" fmla="val 0"/>
              </a:avLst>
            </a:prstGeom>
            <a:solidFill>
              <a:srgbClr val="F2FCF9"/>
            </a:solidFill>
            <a:ln w="28575">
              <a:noFill/>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en-US" sz="1400" b="1" i="0" u="none" strike="noStrike" kern="0" cap="none" spc="0" normalizeH="0" baseline="0" noProof="0" dirty="0">
                <a:ln>
                  <a:noFill/>
                </a:ln>
                <a:solidFill>
                  <a:srgbClr val="0000C9"/>
                </a:solidFill>
                <a:effectLst/>
                <a:uLnTx/>
                <a:uFillTx/>
              </a:endParaRPr>
            </a:p>
          </p:txBody>
        </p:sp>
        <p:cxnSp>
          <p:nvCxnSpPr>
            <p:cNvPr id="9" name="直接连接符 8">
              <a:extLst>
                <a:ext uri="{FF2B5EF4-FFF2-40B4-BE49-F238E27FC236}">
                  <a16:creationId xmlns:a16="http://schemas.microsoft.com/office/drawing/2014/main" id="{5C096C84-760C-5B99-B1F4-D78D36B64130}"/>
                </a:ext>
              </a:extLst>
            </p:cNvPr>
            <p:cNvCxnSpPr>
              <a:cxnSpLocks/>
            </p:cNvCxnSpPr>
            <p:nvPr/>
          </p:nvCxnSpPr>
          <p:spPr>
            <a:xfrm>
              <a:off x="1031921" y="2016337"/>
              <a:ext cx="3456130" cy="0"/>
            </a:xfrm>
            <a:prstGeom prst="line">
              <a:avLst/>
            </a:prstGeom>
            <a:noFill/>
            <a:ln w="6350" cap="flat" cmpd="sng" algn="ctr">
              <a:solidFill>
                <a:srgbClr val="08C886"/>
              </a:solidFill>
              <a:prstDash val="solid"/>
              <a:miter lim="800000"/>
            </a:ln>
            <a:effectLst/>
          </p:spPr>
        </p:cxnSp>
      </p:grpSp>
      <p:sp>
        <p:nvSpPr>
          <p:cNvPr id="10" name="Rounded Rectangle 24">
            <a:extLst>
              <a:ext uri="{FF2B5EF4-FFF2-40B4-BE49-F238E27FC236}">
                <a16:creationId xmlns:a16="http://schemas.microsoft.com/office/drawing/2014/main" id="{55FE757A-878A-3643-7CD8-F227380DE9A7}"/>
              </a:ext>
            </a:extLst>
          </p:cNvPr>
          <p:cNvSpPr/>
          <p:nvPr/>
        </p:nvSpPr>
        <p:spPr>
          <a:xfrm>
            <a:off x="1187810" y="2067976"/>
            <a:ext cx="10417450" cy="407804"/>
          </a:xfrm>
          <a:prstGeom prst="roundRect">
            <a:avLst>
              <a:gd name="adj" fmla="val 0"/>
            </a:avLst>
          </a:prstGeom>
          <a:noFill/>
          <a:ln w="12700" cap="flat" cmpd="sng" algn="ctr">
            <a:noFill/>
            <a:prstDash val="solid"/>
            <a:miter lim="800000"/>
          </a:ln>
          <a:effectLst/>
        </p:spPr>
        <p:txBody>
          <a:bodyPr wrap="square" lIns="0" tIns="0" rIns="0" bIns="0" rtlCol="0" anchor="ctr" anchorCtr="0">
            <a:spAutoFit/>
          </a:bodyPr>
          <a:lstStyle/>
          <a:p>
            <a:pPr marL="144000" indent="-144000">
              <a:spcBef>
                <a:spcPts val="300"/>
              </a:spcBef>
              <a:buFont typeface="Times New Roman" panose="02020603050405020304" charset="0"/>
              <a:buChar char="•"/>
              <a:defRPr/>
            </a:pPr>
            <a:r>
              <a:rPr lang="en-GB" altLang="zh-CN" sz="1200" kern="0" dirty="0">
                <a:solidFill>
                  <a:prstClr val="black"/>
                </a:solidFill>
                <a:latin typeface="微软雅黑"/>
                <a:cs typeface="Times New Roman" panose="02020603050405020304" charset="0"/>
              </a:rPr>
              <a:t>2016-2020年 </a:t>
            </a:r>
            <a:r>
              <a:rPr lang="en-US" altLang="zh-CN" sz="1200" kern="0" dirty="0">
                <a:solidFill>
                  <a:prstClr val="black"/>
                </a:solidFill>
                <a:latin typeface="微软雅黑"/>
                <a:cs typeface="Times New Roman" panose="02020603050405020304" charset="0"/>
              </a:rPr>
              <a:t>ATLAS</a:t>
            </a:r>
            <a:r>
              <a:rPr lang="zh-CN" altLang="en-US" sz="1200" kern="0" dirty="0">
                <a:solidFill>
                  <a:prstClr val="black"/>
                </a:solidFill>
                <a:latin typeface="微软雅黑"/>
                <a:cs typeface="Times New Roman" panose="02020603050405020304" charset="0"/>
              </a:rPr>
              <a:t>全球监测计划</a:t>
            </a:r>
            <a:r>
              <a:rPr lang="en-GB" sz="1200" kern="0" dirty="0">
                <a:solidFill>
                  <a:prstClr val="black"/>
                </a:solidFill>
                <a:latin typeface="微软雅黑"/>
                <a:cs typeface="Times New Roman" panose="02020603050405020304" charset="0"/>
              </a:rPr>
              <a:t>（涉及63个国家），</a:t>
            </a:r>
            <a:r>
              <a:rPr lang="en-GB" sz="1200" kern="0" dirty="0" err="1">
                <a:solidFill>
                  <a:prstClr val="black"/>
                </a:solidFill>
                <a:latin typeface="微软雅黑"/>
                <a:cs typeface="Times New Roman" panose="02020603050405020304" charset="0"/>
              </a:rPr>
              <a:t>评估</a:t>
            </a:r>
            <a:r>
              <a:rPr lang="zh-CN" altLang="en-US" sz="1200" kern="0" dirty="0">
                <a:solidFill>
                  <a:prstClr val="black"/>
                </a:solidFill>
                <a:latin typeface="微软雅黑"/>
                <a:cs typeface="Times New Roman" panose="02020603050405020304" charset="0"/>
              </a:rPr>
              <a:t>氨曲南</a:t>
            </a:r>
            <a:r>
              <a:rPr lang="en-US" altLang="zh-CN" sz="1200" kern="0" dirty="0">
                <a:solidFill>
                  <a:prstClr val="black"/>
                </a:solidFill>
                <a:latin typeface="微软雅黑"/>
                <a:cs typeface="Times New Roman" panose="02020603050405020304" charset="0"/>
              </a:rPr>
              <a:t>-</a:t>
            </a:r>
            <a:r>
              <a:rPr lang="zh-CN" altLang="en-US" sz="1200" kern="0" dirty="0">
                <a:solidFill>
                  <a:prstClr val="black"/>
                </a:solidFill>
                <a:latin typeface="微软雅黑"/>
                <a:cs typeface="Times New Roman" panose="02020603050405020304" charset="0"/>
              </a:rPr>
              <a:t>阿维巴坦</a:t>
            </a:r>
            <a:r>
              <a:rPr lang="en-GB" sz="1200" kern="0" dirty="0">
                <a:solidFill>
                  <a:prstClr val="black"/>
                </a:solidFill>
                <a:latin typeface="微软雅黑"/>
                <a:cs typeface="Times New Roman" panose="02020603050405020304" charset="0"/>
              </a:rPr>
              <a:t>及对照抗菌药物对106686株肠杆菌</a:t>
            </a:r>
            <a:r>
              <a:rPr lang="zh-CN" altLang="en-US" sz="1200" kern="0" dirty="0">
                <a:solidFill>
                  <a:prstClr val="black"/>
                </a:solidFill>
                <a:latin typeface="微软雅黑"/>
                <a:cs typeface="Times New Roman" panose="02020603050405020304" charset="0"/>
              </a:rPr>
              <a:t>目</a:t>
            </a:r>
            <a:r>
              <a:rPr lang="en-GB" sz="1200" kern="0" dirty="0" err="1">
                <a:solidFill>
                  <a:prstClr val="black"/>
                </a:solidFill>
                <a:latin typeface="微软雅黑"/>
                <a:cs typeface="Times New Roman" panose="02020603050405020304" charset="0"/>
              </a:rPr>
              <a:t>细菌分离株的体外抗菌活性</a:t>
            </a:r>
            <a:endParaRPr lang="en-US" sz="1200" kern="0" dirty="0">
              <a:solidFill>
                <a:prstClr val="black"/>
              </a:solidFill>
              <a:latin typeface="微软雅黑"/>
              <a:cs typeface="Times New Roman" panose="02020603050405020304" charset="0"/>
            </a:endParaRPr>
          </a:p>
          <a:p>
            <a:pPr marL="144000" indent="-144000">
              <a:spcBef>
                <a:spcPts val="300"/>
              </a:spcBef>
              <a:buFont typeface="Times New Roman" panose="02020603050405020304" charset="0"/>
              <a:buChar char="•"/>
              <a:defRPr/>
            </a:pPr>
            <a:r>
              <a:rPr lang="en-US" sz="1200" kern="0" dirty="0">
                <a:solidFill>
                  <a:prstClr val="black"/>
                </a:solidFill>
                <a:latin typeface="微软雅黑"/>
                <a:cs typeface="Times New Roman" panose="02020603050405020304" charset="0"/>
              </a:rPr>
              <a:t>依据EUCAST标准折点评估MIC</a:t>
            </a:r>
          </a:p>
        </p:txBody>
      </p:sp>
      <p:sp>
        <p:nvSpPr>
          <p:cNvPr id="11" name="Text Placeholder 21">
            <a:extLst>
              <a:ext uri="{FF2B5EF4-FFF2-40B4-BE49-F238E27FC236}">
                <a16:creationId xmlns:a16="http://schemas.microsoft.com/office/drawing/2014/main" id="{AEF0FB2E-7C9E-07C9-D628-988B590B04C3}"/>
              </a:ext>
            </a:extLst>
          </p:cNvPr>
          <p:cNvSpPr txBox="1">
            <a:spLocks/>
          </p:cNvSpPr>
          <p:nvPr/>
        </p:nvSpPr>
        <p:spPr>
          <a:xfrm>
            <a:off x="787561" y="1442215"/>
            <a:ext cx="10616878" cy="246221"/>
          </a:xfrm>
          <a:prstGeom prst="rect">
            <a:avLst/>
          </a:prstGeom>
        </p:spPr>
        <p:txBody>
          <a:bodyPr vert="horz" wrap="square" lIns="0" tIns="0" rIns="0" bIns="0" rtlCol="0" anchor="t" anchorCtr="0">
            <a:spAutoFit/>
          </a:bodyPr>
          <a:lst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Times New Roman" panose="02020603050405020304" charset="0"/>
                <a:ea typeface="Times New Roman" panose="02020603050405020304" charset="0"/>
                <a:cs typeface="Times New Roman" panose="02020603050405020304" charset="0"/>
              </a:defRPr>
            </a:lvl1pPr>
            <a:lvl2pPr marL="488950" indent="-215900" algn="l" defTabSz="914400" rtl="0" eaLnBrk="1" latinLnBrk="0" hangingPunct="1">
              <a:lnSpc>
                <a:spcPct val="100000"/>
              </a:lnSpc>
              <a:spcBef>
                <a:spcPts val="400"/>
              </a:spcBef>
              <a:buFont typeface="System Font Regular"/>
              <a:buChar char="⎼"/>
              <a:defRPr sz="1800" b="0" i="0" kern="1200">
                <a:solidFill>
                  <a:schemeClr val="bg2"/>
                </a:solidFill>
                <a:latin typeface="Times New Roman" panose="02020603050405020304" charset="0"/>
                <a:ea typeface="Times New Roman" panose="02020603050405020304" charset="0"/>
                <a:cs typeface="Times New Roman" panose="0202060305040502030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600" b="0" i="0" kern="1200">
                <a:solidFill>
                  <a:schemeClr val="bg2"/>
                </a:solidFill>
                <a:latin typeface="Times New Roman" panose="02020603050405020304" charset="0"/>
                <a:ea typeface="Times New Roman" panose="02020603050405020304" charset="0"/>
                <a:cs typeface="Times New Roman" panose="0202060305040502030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400" b="0" i="0" kern="1200">
                <a:solidFill>
                  <a:schemeClr val="bg2"/>
                </a:solidFill>
                <a:latin typeface="Times New Roman" panose="02020603050405020304" charset="0"/>
                <a:ea typeface="Times New Roman" panose="02020603050405020304" charset="0"/>
                <a:cs typeface="Times New Roman" panose="0202060305040502030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400" b="0" i="0" kern="1200">
                <a:solidFill>
                  <a:schemeClr val="bg2"/>
                </a:solidFill>
                <a:latin typeface="Times New Roman" panose="02020603050405020304" charset="0"/>
                <a:ea typeface="Times New Roman" panose="02020603050405020304" charset="0"/>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sz="1600" b="1" dirty="0" err="1">
                <a:solidFill>
                  <a:prstClr val="black"/>
                </a:solidFill>
                <a:latin typeface="微软雅黑"/>
                <a:ea typeface="微软雅黑"/>
              </a:rPr>
              <a:t>研究分离株：肠杆菌</a:t>
            </a:r>
            <a:r>
              <a:rPr lang="zh-CN" altLang="en-US" sz="1600" b="1" dirty="0">
                <a:solidFill>
                  <a:prstClr val="black"/>
                </a:solidFill>
                <a:latin typeface="微软雅黑"/>
                <a:ea typeface="微软雅黑"/>
              </a:rPr>
              <a:t>目</a:t>
            </a:r>
            <a:r>
              <a:rPr lang="en-GB" sz="1600" b="1" dirty="0" err="1">
                <a:solidFill>
                  <a:prstClr val="black"/>
                </a:solidFill>
                <a:latin typeface="微软雅黑"/>
                <a:ea typeface="微软雅黑"/>
              </a:rPr>
              <a:t>细菌，</a:t>
            </a:r>
            <a:r>
              <a:rPr lang="en-GB" sz="1600" b="1" dirty="0" err="1">
                <a:solidFill>
                  <a:srgbClr val="000D45"/>
                </a:solidFill>
                <a:latin typeface="微软雅黑"/>
                <a:ea typeface="微软雅黑"/>
              </a:rPr>
              <a:t>包括产MBL（NDM、VIM和</a:t>
            </a:r>
            <a:r>
              <a:rPr lang="en-GB" sz="1600" b="1" dirty="0">
                <a:solidFill>
                  <a:srgbClr val="000D45"/>
                </a:solidFill>
                <a:latin typeface="微软雅黑"/>
                <a:ea typeface="微软雅黑"/>
              </a:rPr>
              <a:t> IMP）分离株</a:t>
            </a:r>
            <a:r>
              <a:rPr lang="en-GB" sz="1600" b="1" dirty="0">
                <a:solidFill>
                  <a:srgbClr val="44546A"/>
                </a:solidFill>
                <a:latin typeface="微软雅黑"/>
                <a:ea typeface="微软雅黑"/>
              </a:rPr>
              <a:t>，</a:t>
            </a:r>
            <a:r>
              <a:rPr lang="en-GB" sz="1600" b="1" dirty="0">
                <a:solidFill>
                  <a:srgbClr val="000D45"/>
                </a:solidFill>
                <a:latin typeface="微软雅黑"/>
                <a:ea typeface="微软雅黑"/>
              </a:rPr>
              <a:t>以及同时产MBL与OXA-48的分离株</a:t>
            </a:r>
            <a:endParaRPr lang="en-GB" sz="1600" dirty="0">
              <a:solidFill>
                <a:srgbClr val="000D45"/>
              </a:solidFill>
              <a:latin typeface="微软雅黑"/>
              <a:ea typeface="微软雅黑"/>
            </a:endParaRPr>
          </a:p>
        </p:txBody>
      </p:sp>
      <p:grpSp>
        <p:nvGrpSpPr>
          <p:cNvPr id="12" name="组合 11">
            <a:extLst>
              <a:ext uri="{FF2B5EF4-FFF2-40B4-BE49-F238E27FC236}">
                <a16:creationId xmlns:a16="http://schemas.microsoft.com/office/drawing/2014/main" id="{D1F6D58F-2415-B5A1-13C3-9BA8557D1BEC}"/>
              </a:ext>
            </a:extLst>
          </p:cNvPr>
          <p:cNvGrpSpPr/>
          <p:nvPr/>
        </p:nvGrpSpPr>
        <p:grpSpPr>
          <a:xfrm>
            <a:off x="488388" y="1963083"/>
            <a:ext cx="341396" cy="607610"/>
            <a:chOff x="488388" y="2065953"/>
            <a:chExt cx="341396" cy="607610"/>
          </a:xfrm>
        </p:grpSpPr>
        <p:sp>
          <p:nvSpPr>
            <p:cNvPr id="13" name="Rounded Rectangle 45">
              <a:extLst>
                <a:ext uri="{FF2B5EF4-FFF2-40B4-BE49-F238E27FC236}">
                  <a16:creationId xmlns:a16="http://schemas.microsoft.com/office/drawing/2014/main" id="{B3DC7E4A-6CE6-CD09-4134-B097CF487F4C}"/>
                </a:ext>
              </a:extLst>
            </p:cNvPr>
            <p:cNvSpPr/>
            <p:nvPr/>
          </p:nvSpPr>
          <p:spPr>
            <a:xfrm rot="5400000">
              <a:off x="355281" y="2199061"/>
              <a:ext cx="607610" cy="341394"/>
            </a:xfrm>
            <a:prstGeom prst="hexagon">
              <a:avLst>
                <a:gd name="adj" fmla="val 13142"/>
                <a:gd name="vf" fmla="val 115470"/>
              </a:avLst>
            </a:prstGeom>
            <a:solidFill>
              <a:srgbClr val="08C886"/>
            </a:solidFill>
            <a:ln w="12700" cap="flat" cmpd="sng" algn="ctr">
              <a:noFill/>
              <a:prstDash val="solid"/>
              <a:miter lim="800000"/>
            </a:ln>
            <a:effectLst/>
          </p:spPr>
          <p:txBody>
            <a:bodyPr tIns="0" bIns="0" rtlCol="0" anchor="ctr"/>
            <a:lstStyle/>
            <a:p>
              <a:pPr algn="ctr">
                <a:defRPr/>
              </a:pPr>
              <a:endParaRPr lang="en-US" sz="1200" b="1" kern="0" dirty="0">
                <a:solidFill>
                  <a:srgbClr val="FFFFFF"/>
                </a:solidFill>
                <a:latin typeface="微软雅黑"/>
                <a:cs typeface="Times New Roman" panose="02020603050405020304" charset="0"/>
              </a:endParaRPr>
            </a:p>
          </p:txBody>
        </p:sp>
        <p:sp>
          <p:nvSpPr>
            <p:cNvPr id="14" name="Rounded Rectangle 45">
              <a:extLst>
                <a:ext uri="{FF2B5EF4-FFF2-40B4-BE49-F238E27FC236}">
                  <a16:creationId xmlns:a16="http://schemas.microsoft.com/office/drawing/2014/main" id="{B29EECD4-9B98-24C0-7398-3FC2931E1133}"/>
                </a:ext>
              </a:extLst>
            </p:cNvPr>
            <p:cNvSpPr/>
            <p:nvPr/>
          </p:nvSpPr>
          <p:spPr>
            <a:xfrm>
              <a:off x="488388" y="2113968"/>
              <a:ext cx="341396" cy="511580"/>
            </a:xfrm>
            <a:prstGeom prst="rect">
              <a:avLst/>
            </a:prstGeom>
            <a:solidFill>
              <a:srgbClr val="000D45"/>
            </a:solidFill>
            <a:ln w="12700" cap="flat" cmpd="sng" algn="ctr">
              <a:noFill/>
              <a:prstDash val="solid"/>
              <a:miter lim="800000"/>
            </a:ln>
            <a:effectLst/>
          </p:spPr>
          <p:txBody>
            <a:bodyPr tIns="0" bIns="0" rtlCol="0" anchor="ctr"/>
            <a:lstStyle/>
            <a:p>
              <a:pPr algn="ctr">
                <a:defRPr/>
              </a:pPr>
              <a:r>
                <a:rPr lang="en-US" sz="1200" b="1" kern="0" dirty="0">
                  <a:solidFill>
                    <a:srgbClr val="FFFFFF"/>
                  </a:solidFill>
                  <a:latin typeface="微软雅黑"/>
                  <a:cs typeface="Times New Roman" panose="02020603050405020304" charset="0"/>
                </a:rPr>
                <a:t>设计</a:t>
              </a:r>
            </a:p>
          </p:txBody>
        </p:sp>
      </p:grpSp>
      <p:sp>
        <p:nvSpPr>
          <p:cNvPr id="15" name="Rectangle: Rounded Corners 112">
            <a:extLst>
              <a:ext uri="{FF2B5EF4-FFF2-40B4-BE49-F238E27FC236}">
                <a16:creationId xmlns:a16="http://schemas.microsoft.com/office/drawing/2014/main" id="{4127B64A-2FBD-6423-335D-96FA22F77B6B}"/>
              </a:ext>
            </a:extLst>
          </p:cNvPr>
          <p:cNvSpPr/>
          <p:nvPr/>
        </p:nvSpPr>
        <p:spPr>
          <a:xfrm>
            <a:off x="1006370" y="2741930"/>
            <a:ext cx="10742718" cy="2780083"/>
          </a:xfrm>
          <a:prstGeom prst="roundRect">
            <a:avLst>
              <a:gd name="adj" fmla="val 0"/>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a:defRPr/>
            </a:pPr>
            <a:endParaRPr lang="en-US" sz="2800" b="1" kern="0" dirty="0">
              <a:solidFill>
                <a:srgbClr val="009CDE"/>
              </a:solidFill>
              <a:cs typeface="Calibri" panose="020F0502020204030204" pitchFamily="34" charset="0"/>
            </a:endParaRPr>
          </a:p>
        </p:txBody>
      </p:sp>
      <p:grpSp>
        <p:nvGrpSpPr>
          <p:cNvPr id="16" name="Group 128">
            <a:extLst>
              <a:ext uri="{FF2B5EF4-FFF2-40B4-BE49-F238E27FC236}">
                <a16:creationId xmlns:a16="http://schemas.microsoft.com/office/drawing/2014/main" id="{AE0A2404-44C5-EF25-8E3B-C9CE37D50DA4}"/>
              </a:ext>
            </a:extLst>
          </p:cNvPr>
          <p:cNvGrpSpPr/>
          <p:nvPr/>
        </p:nvGrpSpPr>
        <p:grpSpPr>
          <a:xfrm>
            <a:off x="4487056" y="2872490"/>
            <a:ext cx="5297815" cy="423656"/>
            <a:chOff x="2600481" y="2689206"/>
            <a:chExt cx="5297815" cy="423656"/>
          </a:xfrm>
        </p:grpSpPr>
        <p:sp>
          <p:nvSpPr>
            <p:cNvPr id="17" name="Rectangle 126">
              <a:extLst>
                <a:ext uri="{FF2B5EF4-FFF2-40B4-BE49-F238E27FC236}">
                  <a16:creationId xmlns:a16="http://schemas.microsoft.com/office/drawing/2014/main" id="{49D2FD33-890A-042D-DB0A-02CFBA31695B}"/>
                </a:ext>
              </a:extLst>
            </p:cNvPr>
            <p:cNvSpPr/>
            <p:nvPr/>
          </p:nvSpPr>
          <p:spPr>
            <a:xfrm>
              <a:off x="2600481" y="2689206"/>
              <a:ext cx="5297815" cy="215444"/>
            </a:xfrm>
            <a:prstGeom prst="rect">
              <a:avLst/>
            </a:prstGeom>
            <a:noFill/>
            <a:ln w="12700" cap="flat" cmpd="sng" algn="ctr">
              <a:noFill/>
              <a:prstDash val="solid"/>
              <a:miter lim="800000"/>
            </a:ln>
            <a:effectLst/>
          </p:spPr>
          <p:txBody>
            <a:bodyPr lIns="0" tIns="0" rIns="0" bIns="0" rtlCol="0" anchor="ctr">
              <a:spAutoFit/>
            </a:bodyPr>
            <a:lstStyle/>
            <a:p>
              <a:pPr algn="ctr">
                <a:defRPr/>
              </a:pPr>
              <a:r>
                <a:rPr lang="zh-CN" altLang="en-US" sz="1400" b="1" kern="0" dirty="0">
                  <a:solidFill>
                    <a:prstClr val="black"/>
                  </a:solidFill>
                  <a:latin typeface="微软雅黑"/>
                  <a:cs typeface="Times New Roman" panose="02020603050405020304" charset="0"/>
                </a:rPr>
                <a:t>氨曲南</a:t>
              </a:r>
              <a:r>
                <a:rPr lang="en-US" altLang="zh-CN" sz="1400" b="1" kern="0" dirty="0">
                  <a:solidFill>
                    <a:prstClr val="black"/>
                  </a:solidFill>
                  <a:latin typeface="微软雅黑"/>
                  <a:cs typeface="Times New Roman" panose="02020603050405020304" charset="0"/>
                </a:rPr>
                <a:t>-</a:t>
              </a:r>
              <a:r>
                <a:rPr lang="zh-CN" altLang="en-US" sz="1400" b="1" kern="0" dirty="0">
                  <a:solidFill>
                    <a:prstClr val="black"/>
                  </a:solidFill>
                  <a:latin typeface="微软雅黑"/>
                  <a:cs typeface="Times New Roman" panose="02020603050405020304" charset="0"/>
                </a:rPr>
                <a:t>阿维巴坦</a:t>
              </a:r>
              <a:r>
                <a:rPr lang="en-US" sz="1400" b="1" kern="0" dirty="0" err="1">
                  <a:solidFill>
                    <a:prstClr val="black"/>
                  </a:solidFill>
                  <a:latin typeface="微软雅黑"/>
                  <a:cs typeface="Times New Roman" panose="02020603050405020304" charset="0"/>
                </a:rPr>
                <a:t>可抑制的肠杆菌</a:t>
              </a:r>
              <a:r>
                <a:rPr lang="zh-CN" altLang="en-US" sz="1400" b="1" kern="0" dirty="0">
                  <a:solidFill>
                    <a:prstClr val="black"/>
                  </a:solidFill>
                  <a:latin typeface="微软雅黑"/>
                  <a:cs typeface="Times New Roman" panose="02020603050405020304" charset="0"/>
                </a:rPr>
                <a:t>目</a:t>
              </a:r>
              <a:r>
                <a:rPr lang="en-US" sz="1400" b="1" kern="0" dirty="0" err="1">
                  <a:solidFill>
                    <a:prstClr val="black"/>
                  </a:solidFill>
                  <a:latin typeface="微软雅黑"/>
                  <a:cs typeface="Times New Roman" panose="02020603050405020304" charset="0"/>
                </a:rPr>
                <a:t>细菌分离株</a:t>
              </a:r>
              <a:r>
                <a:rPr lang="en-US" sz="1400" b="1" kern="0" dirty="0">
                  <a:solidFill>
                    <a:prstClr val="black"/>
                  </a:solidFill>
                  <a:latin typeface="微软雅黑"/>
                  <a:cs typeface="Times New Roman" panose="02020603050405020304" charset="0"/>
                </a:rPr>
                <a:t>* </a:t>
              </a:r>
            </a:p>
          </p:txBody>
        </p:sp>
        <p:sp>
          <p:nvSpPr>
            <p:cNvPr id="18" name="TextBox 127">
              <a:extLst>
                <a:ext uri="{FF2B5EF4-FFF2-40B4-BE49-F238E27FC236}">
                  <a16:creationId xmlns:a16="http://schemas.microsoft.com/office/drawing/2014/main" id="{94F7AC74-90F7-4206-A4DB-0E32353A8EBA}"/>
                </a:ext>
              </a:extLst>
            </p:cNvPr>
            <p:cNvSpPr txBox="1"/>
            <p:nvPr/>
          </p:nvSpPr>
          <p:spPr>
            <a:xfrm>
              <a:off x="3713739" y="2928196"/>
              <a:ext cx="3071299" cy="184666"/>
            </a:xfrm>
            <a:prstGeom prst="rect">
              <a:avLst/>
            </a:prstGeom>
            <a:noFill/>
          </p:spPr>
          <p:txBody>
            <a:bodyPr wrap="square" lIns="0" tIns="0" rIns="0" bIns="0">
              <a:spAutoFit/>
            </a:bodyPr>
            <a:lstStyle/>
            <a:p>
              <a:pPr algn="ctr">
                <a:defRPr/>
              </a:pPr>
              <a:r>
                <a:rPr lang="en-GB" sz="1200" kern="0" dirty="0">
                  <a:solidFill>
                    <a:prstClr val="black"/>
                  </a:solidFill>
                  <a:latin typeface="微软雅黑"/>
                  <a:cs typeface="Times New Roman" panose="02020603050405020304" charset="0"/>
                </a:rPr>
                <a:t>此时的药敏折点≤4 mg/L</a:t>
              </a:r>
            </a:p>
          </p:txBody>
        </p:sp>
      </p:grpSp>
      <p:grpSp>
        <p:nvGrpSpPr>
          <p:cNvPr id="19" name="组合 18">
            <a:extLst>
              <a:ext uri="{FF2B5EF4-FFF2-40B4-BE49-F238E27FC236}">
                <a16:creationId xmlns:a16="http://schemas.microsoft.com/office/drawing/2014/main" id="{1222FA60-AF62-A0AB-4254-A6A81EFEACBF}"/>
              </a:ext>
            </a:extLst>
          </p:cNvPr>
          <p:cNvGrpSpPr/>
          <p:nvPr/>
        </p:nvGrpSpPr>
        <p:grpSpPr>
          <a:xfrm>
            <a:off x="8802771" y="3270084"/>
            <a:ext cx="3178151" cy="2165307"/>
            <a:chOff x="8802771" y="3220554"/>
            <a:chExt cx="3178151" cy="2165307"/>
          </a:xfrm>
        </p:grpSpPr>
        <p:graphicFrame>
          <p:nvGraphicFramePr>
            <p:cNvPr id="20" name="Chart 149">
              <a:extLst>
                <a:ext uri="{FF2B5EF4-FFF2-40B4-BE49-F238E27FC236}">
                  <a16:creationId xmlns:a16="http://schemas.microsoft.com/office/drawing/2014/main" id="{838A8B79-FFE5-4E52-EFAC-B320624AFD5A}"/>
                </a:ext>
              </a:extLst>
            </p:cNvPr>
            <p:cNvGraphicFramePr/>
            <p:nvPr>
              <p:extLst>
                <p:ext uri="{D42A27DB-BD31-4B8C-83A1-F6EECF244321}">
                  <p14:modId xmlns:p14="http://schemas.microsoft.com/office/powerpoint/2010/main" val="2003928627"/>
                </p:ext>
              </p:extLst>
            </p:nvPr>
          </p:nvGraphicFramePr>
          <p:xfrm>
            <a:off x="8804234" y="4479700"/>
            <a:ext cx="915709" cy="828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150">
              <a:extLst>
                <a:ext uri="{FF2B5EF4-FFF2-40B4-BE49-F238E27FC236}">
                  <a16:creationId xmlns:a16="http://schemas.microsoft.com/office/drawing/2014/main" id="{7B1CB2C5-3A83-C338-CD8E-9309000E3455}"/>
                </a:ext>
              </a:extLst>
            </p:cNvPr>
            <p:cNvGraphicFramePr/>
            <p:nvPr>
              <p:extLst>
                <p:ext uri="{D42A27DB-BD31-4B8C-83A1-F6EECF244321}">
                  <p14:modId xmlns:p14="http://schemas.microsoft.com/office/powerpoint/2010/main" val="2321793313"/>
                </p:ext>
              </p:extLst>
            </p:nvPr>
          </p:nvGraphicFramePr>
          <p:xfrm>
            <a:off x="10540922" y="4479700"/>
            <a:ext cx="1440000" cy="828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2" name="Chart 151">
              <a:extLst>
                <a:ext uri="{FF2B5EF4-FFF2-40B4-BE49-F238E27FC236}">
                  <a16:creationId xmlns:a16="http://schemas.microsoft.com/office/drawing/2014/main" id="{26094DB4-F647-3A93-AC9A-072B52906FEA}"/>
                </a:ext>
              </a:extLst>
            </p:cNvPr>
            <p:cNvGraphicFramePr/>
            <p:nvPr>
              <p:extLst>
                <p:ext uri="{D42A27DB-BD31-4B8C-83A1-F6EECF244321}">
                  <p14:modId xmlns:p14="http://schemas.microsoft.com/office/powerpoint/2010/main" val="2075118287"/>
                </p:ext>
              </p:extLst>
            </p:nvPr>
          </p:nvGraphicFramePr>
          <p:xfrm>
            <a:off x="9197549" y="4479700"/>
            <a:ext cx="1440000" cy="828000"/>
          </p:xfrm>
          <a:graphic>
            <a:graphicData uri="http://schemas.openxmlformats.org/drawingml/2006/chart">
              <c:chart xmlns:c="http://schemas.openxmlformats.org/drawingml/2006/chart" xmlns:r="http://schemas.openxmlformats.org/officeDocument/2006/relationships" r:id="rId7"/>
            </a:graphicData>
          </a:graphic>
        </p:graphicFrame>
        <p:grpSp>
          <p:nvGrpSpPr>
            <p:cNvPr id="23" name="Group 153">
              <a:extLst>
                <a:ext uri="{FF2B5EF4-FFF2-40B4-BE49-F238E27FC236}">
                  <a16:creationId xmlns:a16="http://schemas.microsoft.com/office/drawing/2014/main" id="{6267C987-51E0-0BF4-9693-0905807D3D8F}"/>
                </a:ext>
              </a:extLst>
            </p:cNvPr>
            <p:cNvGrpSpPr/>
            <p:nvPr/>
          </p:nvGrpSpPr>
          <p:grpSpPr>
            <a:xfrm>
              <a:off x="9213942" y="3220554"/>
              <a:ext cx="2009816" cy="1107362"/>
              <a:chOff x="9808117" y="3873166"/>
              <a:chExt cx="2009816" cy="1107362"/>
            </a:xfrm>
          </p:grpSpPr>
          <p:graphicFrame>
            <p:nvGraphicFramePr>
              <p:cNvPr id="34" name="Chart 163">
                <a:extLst>
                  <a:ext uri="{FF2B5EF4-FFF2-40B4-BE49-F238E27FC236}">
                    <a16:creationId xmlns:a16="http://schemas.microsoft.com/office/drawing/2014/main" id="{B2BBAECF-5D2A-F3DF-4933-2D4A5320B7B5}"/>
                  </a:ext>
                </a:extLst>
              </p:cNvPr>
              <p:cNvGraphicFramePr/>
              <p:nvPr>
                <p:extLst>
                  <p:ext uri="{D42A27DB-BD31-4B8C-83A1-F6EECF244321}">
                    <p14:modId xmlns:p14="http://schemas.microsoft.com/office/powerpoint/2010/main" val="3731411456"/>
                  </p:ext>
                </p:extLst>
              </p:nvPr>
            </p:nvGraphicFramePr>
            <p:xfrm>
              <a:off x="9808117" y="3873166"/>
              <a:ext cx="2009816" cy="1107362"/>
            </p:xfrm>
            <a:graphic>
              <a:graphicData uri="http://schemas.openxmlformats.org/drawingml/2006/chart">
                <c:chart xmlns:c="http://schemas.openxmlformats.org/drawingml/2006/chart" xmlns:r="http://schemas.openxmlformats.org/officeDocument/2006/relationships" r:id="rId8"/>
              </a:graphicData>
            </a:graphic>
          </p:graphicFrame>
          <p:sp>
            <p:nvSpPr>
              <p:cNvPr id="35" name="Rectangle 164">
                <a:extLst>
                  <a:ext uri="{FF2B5EF4-FFF2-40B4-BE49-F238E27FC236}">
                    <a16:creationId xmlns:a16="http://schemas.microsoft.com/office/drawing/2014/main" id="{1CB44013-40C1-3993-BC52-9C5DF51A18DE}"/>
                  </a:ext>
                </a:extLst>
              </p:cNvPr>
              <p:cNvSpPr/>
              <p:nvPr/>
            </p:nvSpPr>
            <p:spPr>
              <a:xfrm>
                <a:off x="10342677" y="4174752"/>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00C280"/>
                    </a:solidFill>
                    <a:effectLst/>
                    <a:uLnTx/>
                    <a:uFillTx/>
                    <a:latin typeface="微软雅黑"/>
                    <a:cs typeface="Times New Roman" panose="02020603050405020304" charset="0"/>
                  </a:rPr>
                  <a:t>99.4%</a:t>
                </a:r>
                <a:endParaRPr kumimoji="0" lang="en-US" sz="1200" b="1" i="0" u="none" strike="noStrike" kern="0" cap="none" spc="0" normalizeH="0" baseline="0" noProof="0" dirty="0">
                  <a:ln>
                    <a:noFill/>
                  </a:ln>
                  <a:solidFill>
                    <a:srgbClr val="00C280"/>
                  </a:solidFill>
                  <a:effectLst/>
                  <a:uLnTx/>
                  <a:uFillTx/>
                  <a:latin typeface="微软雅黑"/>
                  <a:cs typeface="Times New Roman" panose="02020603050405020304" charset="0"/>
                </a:endParaRPr>
              </a:p>
            </p:txBody>
          </p:sp>
        </p:grpSp>
        <p:graphicFrame>
          <p:nvGraphicFramePr>
            <p:cNvPr id="24" name="Chart 152">
              <a:extLst>
                <a:ext uri="{FF2B5EF4-FFF2-40B4-BE49-F238E27FC236}">
                  <a16:creationId xmlns:a16="http://schemas.microsoft.com/office/drawing/2014/main" id="{57CB54BF-D825-4462-7DC0-3F3F8E1E8FE3}"/>
                </a:ext>
              </a:extLst>
            </p:cNvPr>
            <p:cNvGraphicFramePr/>
            <p:nvPr>
              <p:extLst>
                <p:ext uri="{D42A27DB-BD31-4B8C-83A1-F6EECF244321}">
                  <p14:modId xmlns:p14="http://schemas.microsoft.com/office/powerpoint/2010/main" val="695643453"/>
                </p:ext>
              </p:extLst>
            </p:nvPr>
          </p:nvGraphicFramePr>
          <p:xfrm>
            <a:off x="9870533" y="4479700"/>
            <a:ext cx="1440000" cy="828000"/>
          </p:xfrm>
          <a:graphic>
            <a:graphicData uri="http://schemas.openxmlformats.org/drawingml/2006/chart">
              <c:chart xmlns:c="http://schemas.openxmlformats.org/drawingml/2006/chart" xmlns:r="http://schemas.openxmlformats.org/officeDocument/2006/relationships" r:id="rId9"/>
            </a:graphicData>
          </a:graphic>
        </p:graphicFrame>
        <p:sp>
          <p:nvSpPr>
            <p:cNvPr id="25" name="Rectangle 154">
              <a:extLst>
                <a:ext uri="{FF2B5EF4-FFF2-40B4-BE49-F238E27FC236}">
                  <a16:creationId xmlns:a16="http://schemas.microsoft.com/office/drawing/2014/main" id="{A4FF9A68-758B-32CE-7DF4-B87F0C48AE3E}"/>
                </a:ext>
              </a:extLst>
            </p:cNvPr>
            <p:cNvSpPr/>
            <p:nvPr/>
          </p:nvSpPr>
          <p:spPr>
            <a:xfrm>
              <a:off x="9304558" y="4059373"/>
              <a:ext cx="2001164" cy="54000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D45"/>
                  </a:solidFill>
                  <a:effectLst/>
                  <a:uLnTx/>
                  <a:uFillTx/>
                  <a:latin typeface="微软雅黑"/>
                  <a:cs typeface="Times New Roman" panose="02020603050405020304" charset="0"/>
                </a:rPr>
                <a:t>MBL+OXA-48样</a:t>
              </a:r>
              <a:r>
                <a:rPr kumimoji="0" lang="en-US" sz="1000" b="1" i="0" u="none" strike="noStrike" kern="0" cap="none" spc="0" normalizeH="0" baseline="30000" noProof="0" dirty="0">
                  <a:ln>
                    <a:noFill/>
                  </a:ln>
                  <a:solidFill>
                    <a:srgbClr val="000D45"/>
                  </a:solidFill>
                  <a:effectLst/>
                  <a:uLnTx/>
                  <a:uFillTx/>
                  <a:latin typeface="微软雅黑"/>
                  <a:cs typeface="Times New Roman" panose="02020603050405020304" charset="0"/>
                </a:rPr>
                <a:t>‡</a:t>
              </a:r>
              <a:r>
                <a:rPr kumimoji="0" lang="en-US" sz="1000" b="1" i="0" u="none" strike="noStrike" kern="0" cap="none" spc="0" normalizeH="0" baseline="0" noProof="0" dirty="0">
                  <a:ln>
                    <a:noFill/>
                  </a:ln>
                  <a:solidFill>
                    <a:srgbClr val="000D45"/>
                  </a:solidFill>
                  <a:effectLst/>
                  <a:uLnTx/>
                  <a:uFillTx/>
                  <a:latin typeface="微软雅黑"/>
                  <a:cs typeface="Times New Roman" panose="02020603050405020304" charset="0"/>
                </a:rPr>
                <a:t>（n=333）</a:t>
              </a:r>
              <a:br>
                <a:rPr kumimoji="0" lang="en-US" sz="1000" b="1" i="0" u="none" strike="noStrike" kern="0" cap="none" spc="0" normalizeH="0" baseline="30000" noProof="0" dirty="0">
                  <a:ln>
                    <a:noFill/>
                  </a:ln>
                  <a:solidFill>
                    <a:srgbClr val="000D45"/>
                  </a:solidFill>
                  <a:effectLst/>
                  <a:uLnTx/>
                  <a:uFillTx/>
                  <a:latin typeface="微软雅黑"/>
                  <a:cs typeface="Times New Roman" panose="02020603050405020304" charset="0"/>
                </a:rPr>
              </a:br>
              <a:endParaRPr kumimoji="0" lang="en-US" sz="1000" b="1" i="0" u="none" strike="noStrike" kern="0" cap="none" spc="0" normalizeH="0" baseline="30000" noProof="0" dirty="0">
                <a:ln>
                  <a:noFill/>
                </a:ln>
                <a:solidFill>
                  <a:srgbClr val="000D45"/>
                </a:solidFill>
                <a:effectLst/>
                <a:uLnTx/>
                <a:uFillTx/>
                <a:latin typeface="微软雅黑"/>
                <a:cs typeface="Times New Roman" panose="02020603050405020304" charset="0"/>
              </a:endParaRPr>
            </a:p>
          </p:txBody>
        </p:sp>
        <p:sp>
          <p:nvSpPr>
            <p:cNvPr id="26" name="Rectangle 155">
              <a:extLst>
                <a:ext uri="{FF2B5EF4-FFF2-40B4-BE49-F238E27FC236}">
                  <a16:creationId xmlns:a16="http://schemas.microsoft.com/office/drawing/2014/main" id="{04AA8B87-6F84-DA8F-602F-B9E62A0451D1}"/>
                </a:ext>
              </a:extLst>
            </p:cNvPr>
            <p:cNvSpPr/>
            <p:nvPr/>
          </p:nvSpPr>
          <p:spPr>
            <a:xfrm>
              <a:off x="9474774" y="4642945"/>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3.9%</a:t>
              </a:r>
            </a:p>
          </p:txBody>
        </p:sp>
        <p:sp>
          <p:nvSpPr>
            <p:cNvPr id="27" name="Rectangle 156">
              <a:extLst>
                <a:ext uri="{FF2B5EF4-FFF2-40B4-BE49-F238E27FC236}">
                  <a16:creationId xmlns:a16="http://schemas.microsoft.com/office/drawing/2014/main" id="{971FB0D8-5F4F-7802-EF95-5E9C8CCA6D9B}"/>
                </a:ext>
              </a:extLst>
            </p:cNvPr>
            <p:cNvSpPr/>
            <p:nvPr/>
          </p:nvSpPr>
          <p:spPr>
            <a:xfrm>
              <a:off x="10138137" y="4642945"/>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15.3%</a:t>
              </a:r>
            </a:p>
          </p:txBody>
        </p:sp>
        <p:sp>
          <p:nvSpPr>
            <p:cNvPr id="28" name="Rectangle 157">
              <a:extLst>
                <a:ext uri="{FF2B5EF4-FFF2-40B4-BE49-F238E27FC236}">
                  <a16:creationId xmlns:a16="http://schemas.microsoft.com/office/drawing/2014/main" id="{3CB09548-9CDF-972C-DF18-FA958FA00A83}"/>
                </a:ext>
              </a:extLst>
            </p:cNvPr>
            <p:cNvSpPr/>
            <p:nvPr/>
          </p:nvSpPr>
          <p:spPr>
            <a:xfrm>
              <a:off x="10816728" y="4642945"/>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95.7%</a:t>
              </a:r>
            </a:p>
          </p:txBody>
        </p:sp>
        <p:sp>
          <p:nvSpPr>
            <p:cNvPr id="29" name="Rectangle 158">
              <a:extLst>
                <a:ext uri="{FF2B5EF4-FFF2-40B4-BE49-F238E27FC236}">
                  <a16:creationId xmlns:a16="http://schemas.microsoft.com/office/drawing/2014/main" id="{E7F7388E-61FC-199E-7E43-4C80064203B2}"/>
                </a:ext>
              </a:extLst>
            </p:cNvPr>
            <p:cNvSpPr/>
            <p:nvPr/>
          </p:nvSpPr>
          <p:spPr>
            <a:xfrm>
              <a:off x="9456724" y="5155029"/>
              <a:ext cx="939243"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美罗培南</a:t>
              </a:r>
            </a:p>
          </p:txBody>
        </p:sp>
        <p:sp>
          <p:nvSpPr>
            <p:cNvPr id="30" name="Rectangle 159">
              <a:extLst>
                <a:ext uri="{FF2B5EF4-FFF2-40B4-BE49-F238E27FC236}">
                  <a16:creationId xmlns:a16="http://schemas.microsoft.com/office/drawing/2014/main" id="{5C32C67A-5913-D5B6-5B19-882B08CA4E37}"/>
                </a:ext>
              </a:extLst>
            </p:cNvPr>
            <p:cNvSpPr/>
            <p:nvPr/>
          </p:nvSpPr>
          <p:spPr>
            <a:xfrm>
              <a:off x="10224845" y="5155029"/>
              <a:ext cx="771536"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阿米卡星</a:t>
              </a:r>
            </a:p>
          </p:txBody>
        </p:sp>
        <p:sp>
          <p:nvSpPr>
            <p:cNvPr id="31" name="Rectangle 160">
              <a:extLst>
                <a:ext uri="{FF2B5EF4-FFF2-40B4-BE49-F238E27FC236}">
                  <a16:creationId xmlns:a16="http://schemas.microsoft.com/office/drawing/2014/main" id="{5C9F9B60-79EE-7421-1739-C2CC3E9B49CE}"/>
                </a:ext>
              </a:extLst>
            </p:cNvPr>
            <p:cNvSpPr/>
            <p:nvPr/>
          </p:nvSpPr>
          <p:spPr>
            <a:xfrm>
              <a:off x="10814161" y="5155029"/>
              <a:ext cx="939243"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替加环素</a:t>
              </a:r>
              <a:r>
                <a:rPr kumimoji="0" lang="en-US" sz="900" b="1" i="0" u="none" strike="noStrike" kern="0" cap="none" spc="0" normalizeH="0" baseline="30000" noProof="0" dirty="0">
                  <a:ln>
                    <a:noFill/>
                  </a:ln>
                  <a:solidFill>
                    <a:srgbClr val="000D45"/>
                  </a:solidFill>
                  <a:effectLst/>
                  <a:uLnTx/>
                  <a:uFillTx/>
                  <a:latin typeface="微软雅黑"/>
                  <a:cs typeface="Times New Roman" panose="02020603050405020304" charset="0"/>
                </a:rPr>
                <a:t>¶</a:t>
              </a:r>
              <a:endPar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endParaRPr>
            </a:p>
          </p:txBody>
        </p:sp>
        <p:sp>
          <p:nvSpPr>
            <p:cNvPr id="32" name="Rectangle 161">
              <a:extLst>
                <a:ext uri="{FF2B5EF4-FFF2-40B4-BE49-F238E27FC236}">
                  <a16:creationId xmlns:a16="http://schemas.microsoft.com/office/drawing/2014/main" id="{B86DA4F9-4B45-317A-EC49-A344EC08BB5A}"/>
                </a:ext>
              </a:extLst>
            </p:cNvPr>
            <p:cNvSpPr/>
            <p:nvPr/>
          </p:nvSpPr>
          <p:spPr>
            <a:xfrm>
              <a:off x="8895426" y="5155029"/>
              <a:ext cx="673023"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粘菌素</a:t>
              </a:r>
              <a:r>
                <a:rPr kumimoji="0" lang="en-US" sz="900" b="1" i="0" u="none" strike="noStrike" kern="0" cap="none" spc="0" normalizeH="0" baseline="30000" noProof="0" dirty="0">
                  <a:ln>
                    <a:noFill/>
                  </a:ln>
                  <a:solidFill>
                    <a:srgbClr val="000D45"/>
                  </a:solidFill>
                  <a:effectLst/>
                  <a:uLnTx/>
                  <a:uFillTx/>
                  <a:latin typeface="微软雅黑"/>
                  <a:cs typeface="Times New Roman" panose="02020603050405020304" charset="0"/>
                </a:rPr>
                <a:t>§</a:t>
              </a:r>
              <a:endPar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endParaRPr>
            </a:p>
          </p:txBody>
        </p:sp>
        <p:sp>
          <p:nvSpPr>
            <p:cNvPr id="33" name="Rectangle 162">
              <a:extLst>
                <a:ext uri="{FF2B5EF4-FFF2-40B4-BE49-F238E27FC236}">
                  <a16:creationId xmlns:a16="http://schemas.microsoft.com/office/drawing/2014/main" id="{4AEE9792-EF38-562C-031E-EEAD31702376}"/>
                </a:ext>
              </a:extLst>
            </p:cNvPr>
            <p:cNvSpPr/>
            <p:nvPr/>
          </p:nvSpPr>
          <p:spPr>
            <a:xfrm>
              <a:off x="8802771" y="4642945"/>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86.1%</a:t>
              </a:r>
            </a:p>
          </p:txBody>
        </p:sp>
      </p:grpSp>
      <p:grpSp>
        <p:nvGrpSpPr>
          <p:cNvPr id="36" name="组合 35">
            <a:extLst>
              <a:ext uri="{FF2B5EF4-FFF2-40B4-BE49-F238E27FC236}">
                <a16:creationId xmlns:a16="http://schemas.microsoft.com/office/drawing/2014/main" id="{93212220-1858-A673-E80E-07E3D41B16B6}"/>
              </a:ext>
            </a:extLst>
          </p:cNvPr>
          <p:cNvGrpSpPr/>
          <p:nvPr/>
        </p:nvGrpSpPr>
        <p:grpSpPr>
          <a:xfrm>
            <a:off x="5663399" y="3270084"/>
            <a:ext cx="3222255" cy="2178921"/>
            <a:chOff x="5958252" y="3220554"/>
            <a:chExt cx="3222255" cy="2178921"/>
          </a:xfrm>
        </p:grpSpPr>
        <p:graphicFrame>
          <p:nvGraphicFramePr>
            <p:cNvPr id="37" name="Chart 252">
              <a:extLst>
                <a:ext uri="{FF2B5EF4-FFF2-40B4-BE49-F238E27FC236}">
                  <a16:creationId xmlns:a16="http://schemas.microsoft.com/office/drawing/2014/main" id="{5DFC74BD-33F9-AC79-A78A-B78183F48D13}"/>
                </a:ext>
              </a:extLst>
            </p:cNvPr>
            <p:cNvGraphicFramePr/>
            <p:nvPr>
              <p:extLst>
                <p:ext uri="{D42A27DB-BD31-4B8C-83A1-F6EECF244321}">
                  <p14:modId xmlns:p14="http://schemas.microsoft.com/office/powerpoint/2010/main" val="1140554239"/>
                </p:ext>
              </p:extLst>
            </p:nvPr>
          </p:nvGraphicFramePr>
          <p:xfrm>
            <a:off x="6416470" y="3220554"/>
            <a:ext cx="2144537" cy="1114965"/>
          </p:xfrm>
          <a:graphic>
            <a:graphicData uri="http://schemas.openxmlformats.org/drawingml/2006/chart">
              <c:chart xmlns:c="http://schemas.openxmlformats.org/drawingml/2006/chart" xmlns:r="http://schemas.openxmlformats.org/officeDocument/2006/relationships" r:id="rId10"/>
            </a:graphicData>
          </a:graphic>
        </p:graphicFrame>
        <p:grpSp>
          <p:nvGrpSpPr>
            <p:cNvPr id="38" name="Group 202">
              <a:extLst>
                <a:ext uri="{FF2B5EF4-FFF2-40B4-BE49-F238E27FC236}">
                  <a16:creationId xmlns:a16="http://schemas.microsoft.com/office/drawing/2014/main" id="{E2A5EE36-D3F4-FCB2-F2D0-FA1B4F94EA83}"/>
                </a:ext>
              </a:extLst>
            </p:cNvPr>
            <p:cNvGrpSpPr/>
            <p:nvPr/>
          </p:nvGrpSpPr>
          <p:grpSpPr>
            <a:xfrm>
              <a:off x="5992316" y="3526026"/>
              <a:ext cx="2950633" cy="1873449"/>
              <a:chOff x="8319456" y="3341444"/>
              <a:chExt cx="2950633" cy="1873449"/>
            </a:xfrm>
          </p:grpSpPr>
          <p:sp>
            <p:nvSpPr>
              <p:cNvPr id="43" name="Rectangle 219">
                <a:extLst>
                  <a:ext uri="{FF2B5EF4-FFF2-40B4-BE49-F238E27FC236}">
                    <a16:creationId xmlns:a16="http://schemas.microsoft.com/office/drawing/2014/main" id="{D7BF0967-6DBB-39CA-3291-E0A16483FBAB}"/>
                  </a:ext>
                </a:extLst>
              </p:cNvPr>
              <p:cNvSpPr/>
              <p:nvPr/>
            </p:nvSpPr>
            <p:spPr>
              <a:xfrm>
                <a:off x="9337959" y="3341444"/>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00C280"/>
                    </a:solidFill>
                    <a:effectLst/>
                    <a:uLnTx/>
                    <a:uFillTx/>
                    <a:latin typeface="微软雅黑"/>
                    <a:cs typeface="Times New Roman" panose="02020603050405020304" charset="0"/>
                  </a:rPr>
                  <a:t>98.1%</a:t>
                </a:r>
                <a:endParaRPr kumimoji="0" lang="en-US" sz="1200" b="1" i="0" u="none" strike="noStrike" kern="0" cap="none" spc="0" normalizeH="0" baseline="0" noProof="0" dirty="0">
                  <a:ln>
                    <a:noFill/>
                  </a:ln>
                  <a:solidFill>
                    <a:srgbClr val="00C280"/>
                  </a:solidFill>
                  <a:effectLst/>
                  <a:uLnTx/>
                  <a:uFillTx/>
                  <a:latin typeface="微软雅黑"/>
                  <a:cs typeface="Times New Roman" panose="02020603050405020304" charset="0"/>
                </a:endParaRPr>
              </a:p>
            </p:txBody>
          </p:sp>
          <p:sp>
            <p:nvSpPr>
              <p:cNvPr id="44" name="Rectangle 209">
                <a:extLst>
                  <a:ext uri="{FF2B5EF4-FFF2-40B4-BE49-F238E27FC236}">
                    <a16:creationId xmlns:a16="http://schemas.microsoft.com/office/drawing/2014/main" id="{2B07C607-8288-3250-67AE-C73B987539BD}"/>
                  </a:ext>
                </a:extLst>
              </p:cNvPr>
              <p:cNvSpPr/>
              <p:nvPr/>
            </p:nvSpPr>
            <p:spPr>
              <a:xfrm>
                <a:off x="8940250" y="3916156"/>
                <a:ext cx="1800000" cy="54000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D45"/>
                    </a:solidFill>
                    <a:effectLst/>
                    <a:uLnTx/>
                    <a:uFillTx/>
                    <a:latin typeface="微软雅黑"/>
                    <a:cs typeface="Times New Roman" panose="02020603050405020304" charset="0"/>
                  </a:rPr>
                  <a:t>NDM（n=1421）</a:t>
                </a:r>
                <a:br>
                  <a:rPr kumimoji="0" lang="en-US" sz="1000" b="1" i="0" u="none" strike="noStrike" kern="0" cap="none" spc="0" normalizeH="0" baseline="0" noProof="0" dirty="0">
                    <a:ln>
                      <a:noFill/>
                    </a:ln>
                    <a:solidFill>
                      <a:srgbClr val="000D45"/>
                    </a:solidFill>
                    <a:effectLst/>
                    <a:uLnTx/>
                    <a:uFillTx/>
                    <a:latin typeface="微软雅黑"/>
                    <a:cs typeface="Times New Roman" panose="02020603050405020304" charset="0"/>
                  </a:rPr>
                </a:br>
                <a:endParaRPr kumimoji="0" lang="en-US" sz="1000" b="1" i="0" u="none" strike="noStrike" kern="0" cap="none" spc="0" normalizeH="0" baseline="0" noProof="0" dirty="0">
                  <a:ln>
                    <a:noFill/>
                  </a:ln>
                  <a:solidFill>
                    <a:srgbClr val="000D45"/>
                  </a:solidFill>
                  <a:effectLst/>
                  <a:uLnTx/>
                  <a:uFillTx/>
                  <a:latin typeface="微软雅黑"/>
                  <a:cs typeface="Times New Roman" panose="02020603050405020304" charset="0"/>
                </a:endParaRPr>
              </a:p>
            </p:txBody>
          </p:sp>
          <p:sp>
            <p:nvSpPr>
              <p:cNvPr id="45" name="Rectangle 210">
                <a:extLst>
                  <a:ext uri="{FF2B5EF4-FFF2-40B4-BE49-F238E27FC236}">
                    <a16:creationId xmlns:a16="http://schemas.microsoft.com/office/drawing/2014/main" id="{752273F8-F500-4B9B-35FD-E9174BA83AF6}"/>
                  </a:ext>
                </a:extLst>
              </p:cNvPr>
              <p:cNvSpPr/>
              <p:nvPr/>
            </p:nvSpPr>
            <p:spPr>
              <a:xfrm>
                <a:off x="8991459" y="4456655"/>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12%</a:t>
                </a:r>
              </a:p>
            </p:txBody>
          </p:sp>
          <p:sp>
            <p:nvSpPr>
              <p:cNvPr id="46" name="Rectangle 211">
                <a:extLst>
                  <a:ext uri="{FF2B5EF4-FFF2-40B4-BE49-F238E27FC236}">
                    <a16:creationId xmlns:a16="http://schemas.microsoft.com/office/drawing/2014/main" id="{EBF79BF8-AA78-3563-165D-B4C5634E0AD4}"/>
                  </a:ext>
                </a:extLst>
              </p:cNvPr>
              <p:cNvSpPr/>
              <p:nvPr/>
            </p:nvSpPr>
            <p:spPr>
              <a:xfrm>
                <a:off x="9654822" y="4438727"/>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32.3%</a:t>
                </a:r>
              </a:p>
            </p:txBody>
          </p:sp>
          <p:sp>
            <p:nvSpPr>
              <p:cNvPr id="47" name="Rectangle 212">
                <a:extLst>
                  <a:ext uri="{FF2B5EF4-FFF2-40B4-BE49-F238E27FC236}">
                    <a16:creationId xmlns:a16="http://schemas.microsoft.com/office/drawing/2014/main" id="{910182CF-4F54-0302-CF87-684783A4285B}"/>
                  </a:ext>
                </a:extLst>
              </p:cNvPr>
              <p:cNvSpPr/>
              <p:nvPr/>
            </p:nvSpPr>
            <p:spPr>
              <a:xfrm>
                <a:off x="10333413" y="4438727"/>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92.5%</a:t>
                </a:r>
              </a:p>
            </p:txBody>
          </p:sp>
          <p:sp>
            <p:nvSpPr>
              <p:cNvPr id="48" name="Rectangle 213">
                <a:extLst>
                  <a:ext uri="{FF2B5EF4-FFF2-40B4-BE49-F238E27FC236}">
                    <a16:creationId xmlns:a16="http://schemas.microsoft.com/office/drawing/2014/main" id="{1F9E1979-4BBA-EF7B-2021-06671B9C9387}"/>
                  </a:ext>
                </a:extLst>
              </p:cNvPr>
              <p:cNvSpPr/>
              <p:nvPr/>
            </p:nvSpPr>
            <p:spPr>
              <a:xfrm>
                <a:off x="8973409" y="4984061"/>
                <a:ext cx="939243"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美罗培南</a:t>
                </a:r>
              </a:p>
            </p:txBody>
          </p:sp>
          <p:sp>
            <p:nvSpPr>
              <p:cNvPr id="49" name="Rectangle 214">
                <a:extLst>
                  <a:ext uri="{FF2B5EF4-FFF2-40B4-BE49-F238E27FC236}">
                    <a16:creationId xmlns:a16="http://schemas.microsoft.com/office/drawing/2014/main" id="{15FE7D10-98A5-017A-6A16-59C10411743A}"/>
                  </a:ext>
                </a:extLst>
              </p:cNvPr>
              <p:cNvSpPr/>
              <p:nvPr/>
            </p:nvSpPr>
            <p:spPr>
              <a:xfrm>
                <a:off x="9741530" y="4984061"/>
                <a:ext cx="771536"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阿米卡星</a:t>
                </a:r>
              </a:p>
            </p:txBody>
          </p:sp>
          <p:sp>
            <p:nvSpPr>
              <p:cNvPr id="50" name="Rectangle 215">
                <a:extLst>
                  <a:ext uri="{FF2B5EF4-FFF2-40B4-BE49-F238E27FC236}">
                    <a16:creationId xmlns:a16="http://schemas.microsoft.com/office/drawing/2014/main" id="{C2F89091-1D31-9C20-CAA0-F686E7EB0477}"/>
                  </a:ext>
                </a:extLst>
              </p:cNvPr>
              <p:cNvSpPr/>
              <p:nvPr/>
            </p:nvSpPr>
            <p:spPr>
              <a:xfrm>
                <a:off x="10330846" y="4984061"/>
                <a:ext cx="939243"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替加环素</a:t>
                </a:r>
                <a:r>
                  <a:rPr kumimoji="0" lang="en-US" sz="900" b="1" i="0" u="none" strike="noStrike" kern="0" cap="none" spc="0" normalizeH="0" baseline="30000" noProof="0" dirty="0">
                    <a:ln>
                      <a:noFill/>
                    </a:ln>
                    <a:solidFill>
                      <a:srgbClr val="000D45"/>
                    </a:solidFill>
                    <a:effectLst/>
                    <a:uLnTx/>
                    <a:uFillTx/>
                    <a:latin typeface="微软雅黑"/>
                    <a:cs typeface="Times New Roman" panose="02020603050405020304" charset="0"/>
                  </a:rPr>
                  <a:t>¶</a:t>
                </a:r>
                <a:endPar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endParaRPr>
              </a:p>
            </p:txBody>
          </p:sp>
          <p:sp>
            <p:nvSpPr>
              <p:cNvPr id="51" name="Rectangle 216">
                <a:extLst>
                  <a:ext uri="{FF2B5EF4-FFF2-40B4-BE49-F238E27FC236}">
                    <a16:creationId xmlns:a16="http://schemas.microsoft.com/office/drawing/2014/main" id="{440A68A3-E19C-D45B-E005-8FD9E55B7DBF}"/>
                  </a:ext>
                </a:extLst>
              </p:cNvPr>
              <p:cNvSpPr/>
              <p:nvPr/>
            </p:nvSpPr>
            <p:spPr>
              <a:xfrm>
                <a:off x="8412111" y="4984061"/>
                <a:ext cx="673023"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粘菌素</a:t>
                </a:r>
                <a:r>
                  <a:rPr kumimoji="0" lang="en-US" sz="900" b="1" i="0" u="none" strike="noStrike" kern="0" cap="none" spc="0" normalizeH="0" baseline="30000" noProof="0" dirty="0">
                    <a:ln>
                      <a:noFill/>
                    </a:ln>
                    <a:solidFill>
                      <a:srgbClr val="000D45"/>
                    </a:solidFill>
                    <a:effectLst/>
                    <a:uLnTx/>
                    <a:uFillTx/>
                    <a:latin typeface="微软雅黑"/>
                    <a:cs typeface="Times New Roman" panose="02020603050405020304" charset="0"/>
                  </a:rPr>
                  <a:t>§</a:t>
                </a:r>
                <a:endPar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endParaRPr>
              </a:p>
            </p:txBody>
          </p:sp>
          <p:sp>
            <p:nvSpPr>
              <p:cNvPr id="52" name="Rectangle 217">
                <a:extLst>
                  <a:ext uri="{FF2B5EF4-FFF2-40B4-BE49-F238E27FC236}">
                    <a16:creationId xmlns:a16="http://schemas.microsoft.com/office/drawing/2014/main" id="{4406E00C-286D-94F8-DE12-081A32321B6F}"/>
                  </a:ext>
                </a:extLst>
              </p:cNvPr>
              <p:cNvSpPr/>
              <p:nvPr/>
            </p:nvSpPr>
            <p:spPr>
              <a:xfrm>
                <a:off x="8319456" y="4456655"/>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90.5%</a:t>
                </a:r>
              </a:p>
            </p:txBody>
          </p:sp>
        </p:grpSp>
        <p:graphicFrame>
          <p:nvGraphicFramePr>
            <p:cNvPr id="39" name="Chart 244">
              <a:extLst>
                <a:ext uri="{FF2B5EF4-FFF2-40B4-BE49-F238E27FC236}">
                  <a16:creationId xmlns:a16="http://schemas.microsoft.com/office/drawing/2014/main" id="{FCF2AD25-FC69-DCE0-F098-24286F51F94D}"/>
                </a:ext>
              </a:extLst>
            </p:cNvPr>
            <p:cNvGraphicFramePr/>
            <p:nvPr>
              <p:extLst>
                <p:ext uri="{D42A27DB-BD31-4B8C-83A1-F6EECF244321}">
                  <p14:modId xmlns:p14="http://schemas.microsoft.com/office/powerpoint/2010/main" val="3279776454"/>
                </p:ext>
              </p:extLst>
            </p:nvPr>
          </p:nvGraphicFramePr>
          <p:xfrm>
            <a:off x="7740507" y="4482428"/>
            <a:ext cx="1440000" cy="8280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40" name="Chart 245">
              <a:extLst>
                <a:ext uri="{FF2B5EF4-FFF2-40B4-BE49-F238E27FC236}">
                  <a16:creationId xmlns:a16="http://schemas.microsoft.com/office/drawing/2014/main" id="{6282C962-266E-109B-D81F-570DFBCDA65A}"/>
                </a:ext>
              </a:extLst>
            </p:cNvPr>
            <p:cNvGraphicFramePr/>
            <p:nvPr>
              <p:extLst>
                <p:ext uri="{D42A27DB-BD31-4B8C-83A1-F6EECF244321}">
                  <p14:modId xmlns:p14="http://schemas.microsoft.com/office/powerpoint/2010/main" val="2274482937"/>
                </p:ext>
              </p:extLst>
            </p:nvPr>
          </p:nvGraphicFramePr>
          <p:xfrm>
            <a:off x="7067486" y="4482428"/>
            <a:ext cx="1440000" cy="8280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41" name="Chart 249">
              <a:extLst>
                <a:ext uri="{FF2B5EF4-FFF2-40B4-BE49-F238E27FC236}">
                  <a16:creationId xmlns:a16="http://schemas.microsoft.com/office/drawing/2014/main" id="{A3A9F127-541D-7C14-3570-68FBC80C15B6}"/>
                </a:ext>
              </a:extLst>
            </p:cNvPr>
            <p:cNvGraphicFramePr/>
            <p:nvPr>
              <p:extLst>
                <p:ext uri="{D42A27DB-BD31-4B8C-83A1-F6EECF244321}">
                  <p14:modId xmlns:p14="http://schemas.microsoft.com/office/powerpoint/2010/main" val="119117171"/>
                </p:ext>
              </p:extLst>
            </p:nvPr>
          </p:nvGraphicFramePr>
          <p:xfrm>
            <a:off x="5958252" y="4482428"/>
            <a:ext cx="915709" cy="828000"/>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42" name="Chart 250">
              <a:extLst>
                <a:ext uri="{FF2B5EF4-FFF2-40B4-BE49-F238E27FC236}">
                  <a16:creationId xmlns:a16="http://schemas.microsoft.com/office/drawing/2014/main" id="{F35B539C-6A63-702E-4B28-3344389C375F}"/>
                </a:ext>
              </a:extLst>
            </p:cNvPr>
            <p:cNvGraphicFramePr/>
            <p:nvPr>
              <p:extLst>
                <p:ext uri="{D42A27DB-BD31-4B8C-83A1-F6EECF244321}">
                  <p14:modId xmlns:p14="http://schemas.microsoft.com/office/powerpoint/2010/main" val="3622362517"/>
                </p:ext>
              </p:extLst>
            </p:nvPr>
          </p:nvGraphicFramePr>
          <p:xfrm>
            <a:off x="6368449" y="4474755"/>
            <a:ext cx="1512803" cy="843346"/>
          </p:xfrm>
          <a:graphic>
            <a:graphicData uri="http://schemas.openxmlformats.org/drawingml/2006/chart">
              <c:chart xmlns:c="http://schemas.openxmlformats.org/drawingml/2006/chart" xmlns:r="http://schemas.openxmlformats.org/officeDocument/2006/relationships" r:id="rId14"/>
            </a:graphicData>
          </a:graphic>
        </p:graphicFrame>
      </p:grpSp>
      <p:grpSp>
        <p:nvGrpSpPr>
          <p:cNvPr id="53" name="组合 52">
            <a:extLst>
              <a:ext uri="{FF2B5EF4-FFF2-40B4-BE49-F238E27FC236}">
                <a16:creationId xmlns:a16="http://schemas.microsoft.com/office/drawing/2014/main" id="{CB201D0D-8316-DE09-20FA-3512644A8A77}"/>
              </a:ext>
            </a:extLst>
          </p:cNvPr>
          <p:cNvGrpSpPr/>
          <p:nvPr/>
        </p:nvGrpSpPr>
        <p:grpSpPr>
          <a:xfrm>
            <a:off x="2535140" y="3270084"/>
            <a:ext cx="3211143" cy="2165754"/>
            <a:chOff x="2535140" y="3220554"/>
            <a:chExt cx="3211143" cy="2165754"/>
          </a:xfrm>
        </p:grpSpPr>
        <p:graphicFrame>
          <p:nvGraphicFramePr>
            <p:cNvPr id="54" name="Chart 254">
              <a:extLst>
                <a:ext uri="{FF2B5EF4-FFF2-40B4-BE49-F238E27FC236}">
                  <a16:creationId xmlns:a16="http://schemas.microsoft.com/office/drawing/2014/main" id="{D1F145FC-ED5B-2388-6071-A6B64CF5376E}"/>
                </a:ext>
              </a:extLst>
            </p:cNvPr>
            <p:cNvGraphicFramePr/>
            <p:nvPr>
              <p:extLst>
                <p:ext uri="{D42A27DB-BD31-4B8C-83A1-F6EECF244321}">
                  <p14:modId xmlns:p14="http://schemas.microsoft.com/office/powerpoint/2010/main" val="3728744429"/>
                </p:ext>
              </p:extLst>
            </p:nvPr>
          </p:nvGraphicFramePr>
          <p:xfrm>
            <a:off x="3045938" y="3220554"/>
            <a:ext cx="2029800" cy="1106527"/>
          </p:xfrm>
          <a:graphic>
            <a:graphicData uri="http://schemas.openxmlformats.org/drawingml/2006/chart">
              <c:chart xmlns:c="http://schemas.openxmlformats.org/drawingml/2006/chart" xmlns:r="http://schemas.openxmlformats.org/officeDocument/2006/relationships" r:id="rId15"/>
            </a:graphicData>
          </a:graphic>
        </p:graphicFrame>
        <p:sp>
          <p:nvSpPr>
            <p:cNvPr id="55" name="Rectangle 237">
              <a:extLst>
                <a:ext uri="{FF2B5EF4-FFF2-40B4-BE49-F238E27FC236}">
                  <a16:creationId xmlns:a16="http://schemas.microsoft.com/office/drawing/2014/main" id="{7549B2EA-4BD6-E903-7D97-A88978A5C644}"/>
                </a:ext>
              </a:extLst>
            </p:cNvPr>
            <p:cNvSpPr/>
            <p:nvPr/>
          </p:nvSpPr>
          <p:spPr>
            <a:xfrm>
              <a:off x="3579532" y="3514415"/>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00C280"/>
                  </a:solidFill>
                  <a:effectLst/>
                  <a:uLnTx/>
                  <a:uFillTx/>
                  <a:latin typeface="微软雅黑"/>
                  <a:cs typeface="Times New Roman" panose="02020603050405020304" charset="0"/>
                </a:rPr>
                <a:t>98.4%</a:t>
              </a:r>
              <a:endParaRPr kumimoji="0" lang="en-US" sz="1200" b="1" i="0" u="none" strike="noStrike" kern="0" cap="none" spc="0" normalizeH="0" baseline="0" noProof="0" dirty="0">
                <a:ln>
                  <a:noFill/>
                </a:ln>
                <a:solidFill>
                  <a:srgbClr val="00C280"/>
                </a:solidFill>
                <a:effectLst/>
                <a:uLnTx/>
                <a:uFillTx/>
                <a:latin typeface="微软雅黑"/>
                <a:cs typeface="Times New Roman" panose="02020603050405020304" charset="0"/>
              </a:endParaRPr>
            </a:p>
          </p:txBody>
        </p:sp>
        <p:sp>
          <p:nvSpPr>
            <p:cNvPr id="56" name="Rectangle 227">
              <a:extLst>
                <a:ext uri="{FF2B5EF4-FFF2-40B4-BE49-F238E27FC236}">
                  <a16:creationId xmlns:a16="http://schemas.microsoft.com/office/drawing/2014/main" id="{52DB0132-1E9C-A015-EEC0-B924D6AD568B}"/>
                </a:ext>
              </a:extLst>
            </p:cNvPr>
            <p:cNvSpPr/>
            <p:nvPr/>
          </p:nvSpPr>
          <p:spPr>
            <a:xfrm>
              <a:off x="3160331" y="4069299"/>
              <a:ext cx="1800000" cy="540000"/>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0D45"/>
                  </a:solidFill>
                  <a:effectLst/>
                  <a:uLnTx/>
                  <a:uFillTx/>
                  <a:latin typeface="微软雅黑"/>
                  <a:cs typeface="Times New Roman" panose="02020603050405020304" charset="0"/>
                </a:rPr>
                <a:t>MBL</a:t>
              </a:r>
              <a:r>
                <a:rPr kumimoji="0" lang="en-US" sz="1000" b="1" i="0" u="none" strike="noStrike" kern="0" cap="none" spc="0" normalizeH="0" baseline="30000" noProof="0" dirty="0">
                  <a:ln>
                    <a:noFill/>
                  </a:ln>
                  <a:solidFill>
                    <a:srgbClr val="000D45"/>
                  </a:solidFill>
                  <a:effectLst/>
                  <a:uLnTx/>
                  <a:uFillTx/>
                  <a:latin typeface="微软雅黑"/>
                  <a:cs typeface="Times New Roman" panose="02020603050405020304" charset="0"/>
                </a:rPr>
                <a:t>†</a:t>
              </a:r>
              <a:r>
                <a:rPr kumimoji="0" lang="en-US" sz="1000" b="1" i="0" u="none" strike="noStrike" kern="0" cap="none" spc="0" normalizeH="0" baseline="0" noProof="0" dirty="0">
                  <a:ln>
                    <a:noFill/>
                  </a:ln>
                  <a:solidFill>
                    <a:srgbClr val="000D45"/>
                  </a:solidFill>
                  <a:effectLst/>
                  <a:uLnTx/>
                  <a:uFillTx/>
                  <a:latin typeface="微软雅黑"/>
                  <a:cs typeface="Times New Roman" panose="02020603050405020304" charset="0"/>
                </a:rPr>
                <a:t>（n=1707）</a:t>
              </a:r>
              <a:br>
                <a:rPr kumimoji="0" lang="en-US" sz="1000" b="1" i="0" u="none" strike="noStrike" kern="0" cap="none" spc="0" normalizeH="0" baseline="30000" noProof="0" dirty="0">
                  <a:ln>
                    <a:noFill/>
                  </a:ln>
                  <a:solidFill>
                    <a:srgbClr val="000D45"/>
                  </a:solidFill>
                  <a:effectLst/>
                  <a:uLnTx/>
                  <a:uFillTx/>
                  <a:latin typeface="微软雅黑"/>
                  <a:cs typeface="Times New Roman" panose="02020603050405020304" charset="0"/>
                </a:rPr>
              </a:br>
              <a:endParaRPr kumimoji="0" lang="en-US" sz="1000" b="1" i="0" u="none" strike="noStrike" kern="0" cap="none" spc="0" normalizeH="0" baseline="0" noProof="0" dirty="0">
                <a:ln>
                  <a:noFill/>
                </a:ln>
                <a:solidFill>
                  <a:srgbClr val="000D45"/>
                </a:solidFill>
                <a:effectLst/>
                <a:uLnTx/>
                <a:uFillTx/>
                <a:latin typeface="微软雅黑"/>
                <a:cs typeface="Times New Roman" panose="02020603050405020304" charset="0"/>
              </a:endParaRPr>
            </a:p>
          </p:txBody>
        </p:sp>
        <p:sp>
          <p:nvSpPr>
            <p:cNvPr id="57" name="Rectangle 228">
              <a:extLst>
                <a:ext uri="{FF2B5EF4-FFF2-40B4-BE49-F238E27FC236}">
                  <a16:creationId xmlns:a16="http://schemas.microsoft.com/office/drawing/2014/main" id="{D6407863-A0DA-A007-EB1B-99BB567E1CD5}"/>
                </a:ext>
              </a:extLst>
            </p:cNvPr>
            <p:cNvSpPr/>
            <p:nvPr/>
          </p:nvSpPr>
          <p:spPr>
            <a:xfrm>
              <a:off x="3232717" y="4632506"/>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21.7%</a:t>
              </a:r>
            </a:p>
          </p:txBody>
        </p:sp>
        <p:sp>
          <p:nvSpPr>
            <p:cNvPr id="58" name="Rectangle 229">
              <a:extLst>
                <a:ext uri="{FF2B5EF4-FFF2-40B4-BE49-F238E27FC236}">
                  <a16:creationId xmlns:a16="http://schemas.microsoft.com/office/drawing/2014/main" id="{9EC418A8-FECB-3C7B-538B-3C27330DAA73}"/>
                </a:ext>
              </a:extLst>
            </p:cNvPr>
            <p:cNvSpPr/>
            <p:nvPr/>
          </p:nvSpPr>
          <p:spPr>
            <a:xfrm>
              <a:off x="3896080" y="4632506"/>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39.5%</a:t>
              </a:r>
            </a:p>
          </p:txBody>
        </p:sp>
        <p:sp>
          <p:nvSpPr>
            <p:cNvPr id="59" name="Rectangle 230">
              <a:extLst>
                <a:ext uri="{FF2B5EF4-FFF2-40B4-BE49-F238E27FC236}">
                  <a16:creationId xmlns:a16="http://schemas.microsoft.com/office/drawing/2014/main" id="{8BD7758B-22AF-0A1A-A33F-0CCB50FA3631}"/>
                </a:ext>
              </a:extLst>
            </p:cNvPr>
            <p:cNvSpPr/>
            <p:nvPr/>
          </p:nvSpPr>
          <p:spPr>
            <a:xfrm>
              <a:off x="4574671" y="4632506"/>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92.8%</a:t>
              </a:r>
            </a:p>
          </p:txBody>
        </p:sp>
        <p:sp>
          <p:nvSpPr>
            <p:cNvPr id="60" name="Rectangle 231">
              <a:extLst>
                <a:ext uri="{FF2B5EF4-FFF2-40B4-BE49-F238E27FC236}">
                  <a16:creationId xmlns:a16="http://schemas.microsoft.com/office/drawing/2014/main" id="{3C90BC8E-6761-2163-EC5A-3090A0B72E3D}"/>
                </a:ext>
              </a:extLst>
            </p:cNvPr>
            <p:cNvSpPr/>
            <p:nvPr/>
          </p:nvSpPr>
          <p:spPr>
            <a:xfrm>
              <a:off x="3214667" y="5155476"/>
              <a:ext cx="939243"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美罗培南</a:t>
              </a:r>
            </a:p>
          </p:txBody>
        </p:sp>
        <p:sp>
          <p:nvSpPr>
            <p:cNvPr id="61" name="Rectangle 232">
              <a:extLst>
                <a:ext uri="{FF2B5EF4-FFF2-40B4-BE49-F238E27FC236}">
                  <a16:creationId xmlns:a16="http://schemas.microsoft.com/office/drawing/2014/main" id="{897F821F-ED8E-C83B-823C-D49031FCD320}"/>
                </a:ext>
              </a:extLst>
            </p:cNvPr>
            <p:cNvSpPr/>
            <p:nvPr/>
          </p:nvSpPr>
          <p:spPr>
            <a:xfrm>
              <a:off x="3982788" y="5155476"/>
              <a:ext cx="771536"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阿米卡星</a:t>
              </a:r>
            </a:p>
          </p:txBody>
        </p:sp>
        <p:sp>
          <p:nvSpPr>
            <p:cNvPr id="62" name="Rectangle 233">
              <a:extLst>
                <a:ext uri="{FF2B5EF4-FFF2-40B4-BE49-F238E27FC236}">
                  <a16:creationId xmlns:a16="http://schemas.microsoft.com/office/drawing/2014/main" id="{757E86FB-1EEF-9015-F841-AD36204EC837}"/>
                </a:ext>
              </a:extLst>
            </p:cNvPr>
            <p:cNvSpPr/>
            <p:nvPr/>
          </p:nvSpPr>
          <p:spPr>
            <a:xfrm>
              <a:off x="4572104" y="5155476"/>
              <a:ext cx="939243"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替加环素</a:t>
              </a:r>
              <a:r>
                <a:rPr kumimoji="0" lang="en-US" sz="900" b="1" i="0" u="none" strike="noStrike" kern="0" cap="none" spc="0" normalizeH="0" baseline="30000" noProof="0" dirty="0">
                  <a:ln>
                    <a:noFill/>
                  </a:ln>
                  <a:solidFill>
                    <a:srgbClr val="000D45"/>
                  </a:solidFill>
                  <a:effectLst/>
                  <a:uLnTx/>
                  <a:uFillTx/>
                  <a:latin typeface="微软雅黑"/>
                  <a:cs typeface="Times New Roman" panose="02020603050405020304" charset="0"/>
                </a:rPr>
                <a:t>¶</a:t>
              </a:r>
              <a:endPar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endParaRPr>
            </a:p>
          </p:txBody>
        </p:sp>
        <p:sp>
          <p:nvSpPr>
            <p:cNvPr id="63" name="Rectangle 234">
              <a:extLst>
                <a:ext uri="{FF2B5EF4-FFF2-40B4-BE49-F238E27FC236}">
                  <a16:creationId xmlns:a16="http://schemas.microsoft.com/office/drawing/2014/main" id="{74CB674F-F0D1-48CF-1EAD-65533495C932}"/>
                </a:ext>
              </a:extLst>
            </p:cNvPr>
            <p:cNvSpPr/>
            <p:nvPr/>
          </p:nvSpPr>
          <p:spPr>
            <a:xfrm>
              <a:off x="2653369" y="5155476"/>
              <a:ext cx="673023" cy="230832"/>
            </a:xfrm>
            <a:prstGeom prst="rect">
              <a:avLst/>
            </a:prstGeom>
            <a:noFill/>
            <a:ln w="12700" cap="flat" cmpd="sng" algn="ctr">
              <a:noFill/>
              <a:prstDash val="solid"/>
              <a:miter lim="800000"/>
            </a:ln>
            <a:effectLst/>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rPr>
                <a:t>粘菌素</a:t>
              </a:r>
              <a:r>
                <a:rPr kumimoji="0" lang="en-US" sz="900" b="1" i="0" u="none" strike="noStrike" kern="0" cap="none" spc="0" normalizeH="0" baseline="30000" noProof="0" dirty="0">
                  <a:ln>
                    <a:noFill/>
                  </a:ln>
                  <a:solidFill>
                    <a:srgbClr val="000D45"/>
                  </a:solidFill>
                  <a:effectLst/>
                  <a:uLnTx/>
                  <a:uFillTx/>
                  <a:latin typeface="微软雅黑"/>
                  <a:cs typeface="Times New Roman" panose="02020603050405020304" charset="0"/>
                </a:rPr>
                <a:t>§</a:t>
              </a:r>
              <a:endParaRPr kumimoji="0" lang="en-US" sz="900" b="1" i="0" u="none" strike="noStrike" kern="0" cap="none" spc="0" normalizeH="0" baseline="0" noProof="0" dirty="0">
                <a:ln>
                  <a:noFill/>
                </a:ln>
                <a:solidFill>
                  <a:srgbClr val="000D45"/>
                </a:solidFill>
                <a:effectLst/>
                <a:uLnTx/>
                <a:uFillTx/>
                <a:latin typeface="微软雅黑"/>
                <a:cs typeface="Times New Roman" panose="02020603050405020304" charset="0"/>
              </a:endParaRPr>
            </a:p>
          </p:txBody>
        </p:sp>
        <p:sp>
          <p:nvSpPr>
            <p:cNvPr id="64" name="Rectangle 235">
              <a:extLst>
                <a:ext uri="{FF2B5EF4-FFF2-40B4-BE49-F238E27FC236}">
                  <a16:creationId xmlns:a16="http://schemas.microsoft.com/office/drawing/2014/main" id="{63E248B6-3E5A-0BD2-0FF3-AAE2D590362B}"/>
                </a:ext>
              </a:extLst>
            </p:cNvPr>
            <p:cNvSpPr/>
            <p:nvPr/>
          </p:nvSpPr>
          <p:spPr>
            <a:xfrm>
              <a:off x="2560714" y="4632506"/>
              <a:ext cx="921654" cy="501511"/>
            </a:xfrm>
            <a:prstGeom prst="rect">
              <a:avLst/>
            </a:prstGeom>
            <a:no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000D45"/>
                  </a:solidFill>
                  <a:effectLst/>
                  <a:uLnTx/>
                  <a:uFillTx/>
                  <a:latin typeface="微软雅黑"/>
                  <a:cs typeface="Times New Roman" panose="02020603050405020304" charset="0"/>
                </a:rPr>
                <a:t>91.1%</a:t>
              </a:r>
            </a:p>
          </p:txBody>
        </p:sp>
        <p:graphicFrame>
          <p:nvGraphicFramePr>
            <p:cNvPr id="65" name="Chart 264">
              <a:extLst>
                <a:ext uri="{FF2B5EF4-FFF2-40B4-BE49-F238E27FC236}">
                  <a16:creationId xmlns:a16="http://schemas.microsoft.com/office/drawing/2014/main" id="{14365CD7-5CAE-0D08-A73D-AF43C35607D4}"/>
                </a:ext>
              </a:extLst>
            </p:cNvPr>
            <p:cNvGraphicFramePr/>
            <p:nvPr>
              <p:extLst>
                <p:ext uri="{D42A27DB-BD31-4B8C-83A1-F6EECF244321}">
                  <p14:modId xmlns:p14="http://schemas.microsoft.com/office/powerpoint/2010/main" val="2038175187"/>
                </p:ext>
              </p:extLst>
            </p:nvPr>
          </p:nvGraphicFramePr>
          <p:xfrm>
            <a:off x="2535140" y="4469261"/>
            <a:ext cx="915709" cy="828000"/>
          </p:xfrm>
          <a:graphic>
            <a:graphicData uri="http://schemas.openxmlformats.org/drawingml/2006/chart">
              <c:chart xmlns:c="http://schemas.openxmlformats.org/drawingml/2006/chart" xmlns:r="http://schemas.openxmlformats.org/officeDocument/2006/relationships" r:id="rId16"/>
            </a:graphicData>
          </a:graphic>
        </p:graphicFrame>
        <p:graphicFrame>
          <p:nvGraphicFramePr>
            <p:cNvPr id="66" name="Chart 265">
              <a:extLst>
                <a:ext uri="{FF2B5EF4-FFF2-40B4-BE49-F238E27FC236}">
                  <a16:creationId xmlns:a16="http://schemas.microsoft.com/office/drawing/2014/main" id="{161F4D9D-74BC-235B-11BD-95CABB9A8B6B}"/>
                </a:ext>
              </a:extLst>
            </p:cNvPr>
            <p:cNvGraphicFramePr/>
            <p:nvPr>
              <p:extLst>
                <p:ext uri="{D42A27DB-BD31-4B8C-83A1-F6EECF244321}">
                  <p14:modId xmlns:p14="http://schemas.microsoft.com/office/powerpoint/2010/main" val="2966392240"/>
                </p:ext>
              </p:extLst>
            </p:nvPr>
          </p:nvGraphicFramePr>
          <p:xfrm>
            <a:off x="2954600" y="4469261"/>
            <a:ext cx="1440000" cy="828000"/>
          </p:xfrm>
          <a:graphic>
            <a:graphicData uri="http://schemas.openxmlformats.org/drawingml/2006/chart">
              <c:chart xmlns:c="http://schemas.openxmlformats.org/drawingml/2006/chart" xmlns:r="http://schemas.openxmlformats.org/officeDocument/2006/relationships" r:id="rId17"/>
            </a:graphicData>
          </a:graphic>
        </p:graphicFrame>
        <p:graphicFrame>
          <p:nvGraphicFramePr>
            <p:cNvPr id="67" name="Chart 267">
              <a:extLst>
                <a:ext uri="{FF2B5EF4-FFF2-40B4-BE49-F238E27FC236}">
                  <a16:creationId xmlns:a16="http://schemas.microsoft.com/office/drawing/2014/main" id="{4590F126-2908-B49B-87DB-94CE33447EFE}"/>
                </a:ext>
              </a:extLst>
            </p:cNvPr>
            <p:cNvGraphicFramePr/>
            <p:nvPr>
              <p:extLst>
                <p:ext uri="{D42A27DB-BD31-4B8C-83A1-F6EECF244321}">
                  <p14:modId xmlns:p14="http://schemas.microsoft.com/office/powerpoint/2010/main" val="3680246331"/>
                </p:ext>
              </p:extLst>
            </p:nvPr>
          </p:nvGraphicFramePr>
          <p:xfrm>
            <a:off x="4306283" y="4469261"/>
            <a:ext cx="1440000" cy="828000"/>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68" name="Chart 266">
              <a:extLst>
                <a:ext uri="{FF2B5EF4-FFF2-40B4-BE49-F238E27FC236}">
                  <a16:creationId xmlns:a16="http://schemas.microsoft.com/office/drawing/2014/main" id="{4F2FB5D6-A732-077D-43C7-A533A8D22D89}"/>
                </a:ext>
              </a:extLst>
            </p:cNvPr>
            <p:cNvGraphicFramePr/>
            <p:nvPr>
              <p:extLst>
                <p:ext uri="{D42A27DB-BD31-4B8C-83A1-F6EECF244321}">
                  <p14:modId xmlns:p14="http://schemas.microsoft.com/office/powerpoint/2010/main" val="3978387477"/>
                </p:ext>
              </p:extLst>
            </p:nvPr>
          </p:nvGraphicFramePr>
          <p:xfrm>
            <a:off x="3638806" y="4469261"/>
            <a:ext cx="1440000" cy="828000"/>
          </p:xfrm>
          <a:graphic>
            <a:graphicData uri="http://schemas.openxmlformats.org/drawingml/2006/chart">
              <c:chart xmlns:c="http://schemas.openxmlformats.org/drawingml/2006/chart" xmlns:r="http://schemas.openxmlformats.org/officeDocument/2006/relationships" r:id="rId19"/>
            </a:graphicData>
          </a:graphic>
        </p:graphicFrame>
      </p:grpSp>
      <p:sp>
        <p:nvSpPr>
          <p:cNvPr id="69" name="Rectangle: Rounded Corners 18">
            <a:extLst>
              <a:ext uri="{FF2B5EF4-FFF2-40B4-BE49-F238E27FC236}">
                <a16:creationId xmlns:a16="http://schemas.microsoft.com/office/drawing/2014/main" id="{1C2FB169-3805-4A88-104A-CCBB4AE3939F}"/>
              </a:ext>
            </a:extLst>
          </p:cNvPr>
          <p:cNvSpPr/>
          <p:nvPr/>
        </p:nvSpPr>
        <p:spPr>
          <a:xfrm>
            <a:off x="1194858" y="2952242"/>
            <a:ext cx="1314777" cy="2466566"/>
          </a:xfrm>
          <a:prstGeom prst="roundRect">
            <a:avLst>
              <a:gd name="adj" fmla="val 0"/>
            </a:avLst>
          </a:prstGeom>
          <a:solidFill>
            <a:srgbClr val="F2FCF9"/>
          </a:solidFill>
          <a:ln w="12700" cap="flat" cmpd="sng" algn="ctr">
            <a:noFill/>
            <a:prstDash val="solid"/>
            <a:miter lim="800000"/>
          </a:ln>
          <a:effectLst/>
        </p:spPr>
        <p:txBody>
          <a:bodyPr rtlCol="0" anchor="ctr"/>
          <a:lstStyle/>
          <a:p>
            <a:pPr algn="ctr">
              <a:lnSpc>
                <a:spcPct val="125000"/>
              </a:lnSpc>
              <a:spcAft>
                <a:spcPts val="600"/>
              </a:spcAft>
              <a:defRPr/>
            </a:pPr>
            <a:r>
              <a:rPr lang="en-US" altLang="zh-CN" sz="2000" b="1" kern="0" dirty="0">
                <a:solidFill>
                  <a:srgbClr val="00C280"/>
                </a:solidFill>
                <a:latin typeface="微软雅黑"/>
                <a:cs typeface="Times New Roman" panose="02020603050405020304" charset="0"/>
              </a:rPr>
              <a:t>99.8%</a:t>
            </a:r>
          </a:p>
          <a:p>
            <a:pPr algn="ctr">
              <a:lnSpc>
                <a:spcPct val="125000"/>
              </a:lnSpc>
              <a:spcAft>
                <a:spcPts val="600"/>
              </a:spcAft>
              <a:defRPr/>
            </a:pPr>
            <a:r>
              <a:rPr lang="en-US" sz="1200" kern="0" dirty="0">
                <a:solidFill>
                  <a:srgbClr val="000D45"/>
                </a:solidFill>
                <a:latin typeface="微软雅黑"/>
                <a:cs typeface="Times New Roman" panose="02020603050405020304" charset="0"/>
              </a:rPr>
              <a:t>药敏折点≤4mg/L，</a:t>
            </a:r>
            <a:r>
              <a:rPr lang="zh-CN" altLang="en-US" sz="1200" kern="0" dirty="0">
                <a:solidFill>
                  <a:srgbClr val="000D45"/>
                </a:solidFill>
                <a:latin typeface="微软雅黑"/>
                <a:cs typeface="Times New Roman" panose="02020603050405020304" charset="0"/>
              </a:rPr>
              <a:t>氨曲南</a:t>
            </a:r>
            <a:r>
              <a:rPr lang="en-US" altLang="zh-CN" sz="1200" kern="0" dirty="0">
                <a:solidFill>
                  <a:srgbClr val="000D45"/>
                </a:solidFill>
                <a:latin typeface="微软雅黑"/>
                <a:cs typeface="Times New Roman" panose="02020603050405020304" charset="0"/>
              </a:rPr>
              <a:t>-</a:t>
            </a:r>
            <a:r>
              <a:rPr lang="zh-CN" altLang="en-US" sz="1200" kern="0" dirty="0">
                <a:solidFill>
                  <a:srgbClr val="000D45"/>
                </a:solidFill>
                <a:latin typeface="微软雅黑"/>
                <a:cs typeface="Times New Roman" panose="02020603050405020304" charset="0"/>
              </a:rPr>
              <a:t>阿维巴坦</a:t>
            </a:r>
            <a:r>
              <a:rPr lang="en-US" sz="1200" kern="0" dirty="0" err="1">
                <a:solidFill>
                  <a:srgbClr val="000D45"/>
                </a:solidFill>
                <a:latin typeface="微软雅黑"/>
                <a:cs typeface="Times New Roman" panose="02020603050405020304" charset="0"/>
              </a:rPr>
              <a:t>可抑制的肠杆菌</a:t>
            </a:r>
            <a:r>
              <a:rPr lang="zh-CN" altLang="en-US" sz="1200" kern="0" dirty="0">
                <a:solidFill>
                  <a:srgbClr val="000D45"/>
                </a:solidFill>
                <a:latin typeface="微软雅黑"/>
                <a:cs typeface="Times New Roman" panose="02020603050405020304" charset="0"/>
              </a:rPr>
              <a:t>目</a:t>
            </a:r>
            <a:r>
              <a:rPr lang="en-US" sz="1200" kern="0" dirty="0" err="1">
                <a:solidFill>
                  <a:srgbClr val="000D45"/>
                </a:solidFill>
                <a:latin typeface="微软雅黑"/>
                <a:cs typeface="Times New Roman" panose="02020603050405020304" charset="0"/>
              </a:rPr>
              <a:t>细菌分离株</a:t>
            </a:r>
            <a:r>
              <a:rPr lang="zh-CN" altLang="en-US" sz="1200" kern="0" dirty="0">
                <a:solidFill>
                  <a:srgbClr val="000D45"/>
                </a:solidFill>
                <a:latin typeface="微软雅黑"/>
                <a:cs typeface="Times New Roman" panose="02020603050405020304" charset="0"/>
              </a:rPr>
              <a:t>比例</a:t>
            </a:r>
            <a:endParaRPr lang="en-US" sz="800" kern="0" dirty="0">
              <a:solidFill>
                <a:srgbClr val="000D45"/>
              </a:solidFill>
              <a:latin typeface="微软雅黑"/>
              <a:cs typeface="Times New Roman" panose="02020603050405020304" charset="0"/>
            </a:endParaRPr>
          </a:p>
        </p:txBody>
      </p:sp>
      <p:cxnSp>
        <p:nvCxnSpPr>
          <p:cNvPr id="70" name="Straight Connector 274">
            <a:extLst>
              <a:ext uri="{FF2B5EF4-FFF2-40B4-BE49-F238E27FC236}">
                <a16:creationId xmlns:a16="http://schemas.microsoft.com/office/drawing/2014/main" id="{FA244EF6-8094-4BBC-6FD0-57B29855D76B}"/>
              </a:ext>
            </a:extLst>
          </p:cNvPr>
          <p:cNvCxnSpPr/>
          <p:nvPr/>
        </p:nvCxnSpPr>
        <p:spPr>
          <a:xfrm>
            <a:off x="5596891" y="3471029"/>
            <a:ext cx="0" cy="1755935"/>
          </a:xfrm>
          <a:prstGeom prst="line">
            <a:avLst/>
          </a:prstGeom>
          <a:noFill/>
          <a:ln w="9525" cap="flat" cmpd="sng" algn="ctr">
            <a:solidFill>
              <a:sysClr val="window" lastClr="FFFFFF">
                <a:lumMod val="50000"/>
              </a:sysClr>
            </a:solidFill>
            <a:prstDash val="dash"/>
            <a:miter lim="800000"/>
          </a:ln>
          <a:effectLst/>
        </p:spPr>
      </p:cxnSp>
      <p:cxnSp>
        <p:nvCxnSpPr>
          <p:cNvPr id="71" name="Straight Connector 278">
            <a:extLst>
              <a:ext uri="{FF2B5EF4-FFF2-40B4-BE49-F238E27FC236}">
                <a16:creationId xmlns:a16="http://schemas.microsoft.com/office/drawing/2014/main" id="{5FD0F27E-B839-6534-4B26-E6349A2BE27A}"/>
              </a:ext>
            </a:extLst>
          </p:cNvPr>
          <p:cNvCxnSpPr/>
          <p:nvPr/>
        </p:nvCxnSpPr>
        <p:spPr>
          <a:xfrm>
            <a:off x="8723562" y="3481915"/>
            <a:ext cx="0" cy="1755935"/>
          </a:xfrm>
          <a:prstGeom prst="line">
            <a:avLst/>
          </a:prstGeom>
          <a:noFill/>
          <a:ln w="9525" cap="flat" cmpd="sng" algn="ctr">
            <a:solidFill>
              <a:sysClr val="window" lastClr="FFFFFF">
                <a:lumMod val="50000"/>
              </a:sysClr>
            </a:solidFill>
            <a:prstDash val="dash"/>
            <a:miter lim="800000"/>
          </a:ln>
          <a:effectLst/>
        </p:spPr>
      </p:cxnSp>
      <p:grpSp>
        <p:nvGrpSpPr>
          <p:cNvPr id="72" name="组合 71">
            <a:extLst>
              <a:ext uri="{FF2B5EF4-FFF2-40B4-BE49-F238E27FC236}">
                <a16:creationId xmlns:a16="http://schemas.microsoft.com/office/drawing/2014/main" id="{C5E9B80E-8151-82A2-3404-747A098E04E4}"/>
              </a:ext>
            </a:extLst>
          </p:cNvPr>
          <p:cNvGrpSpPr/>
          <p:nvPr/>
        </p:nvGrpSpPr>
        <p:grpSpPr>
          <a:xfrm>
            <a:off x="479171" y="2741930"/>
            <a:ext cx="341396" cy="2856917"/>
            <a:chOff x="576167" y="2540687"/>
            <a:chExt cx="341396" cy="3155781"/>
          </a:xfrm>
        </p:grpSpPr>
        <p:sp>
          <p:nvSpPr>
            <p:cNvPr id="73" name="Rounded Rectangle 45">
              <a:extLst>
                <a:ext uri="{FF2B5EF4-FFF2-40B4-BE49-F238E27FC236}">
                  <a16:creationId xmlns:a16="http://schemas.microsoft.com/office/drawing/2014/main" id="{078E4F14-31E0-F11F-AC01-0C817ADCC03B}"/>
                </a:ext>
              </a:extLst>
            </p:cNvPr>
            <p:cNvSpPr/>
            <p:nvPr/>
          </p:nvSpPr>
          <p:spPr>
            <a:xfrm rot="5400000">
              <a:off x="-831026" y="3947881"/>
              <a:ext cx="3155781" cy="341394"/>
            </a:xfrm>
            <a:prstGeom prst="hexagon">
              <a:avLst>
                <a:gd name="adj" fmla="val 18026"/>
                <a:gd name="vf" fmla="val 115470"/>
              </a:avLst>
            </a:prstGeom>
            <a:solidFill>
              <a:srgbClr val="08C886"/>
            </a:solidFill>
            <a:ln w="12700" cap="flat" cmpd="sng" algn="ctr">
              <a:noFill/>
              <a:prstDash val="solid"/>
              <a:miter lim="800000"/>
            </a:ln>
            <a:effectLst/>
          </p:spPr>
          <p:txBody>
            <a:bodyPr tIns="0" bIns="0" rtlCol="0" anchor="ctr"/>
            <a:lstStyle/>
            <a:p>
              <a:pPr algn="ctr">
                <a:defRPr/>
              </a:pPr>
              <a:endParaRPr lang="en-US" sz="1200" b="1" kern="0" dirty="0">
                <a:solidFill>
                  <a:srgbClr val="FFFFFF"/>
                </a:solidFill>
                <a:latin typeface="微软雅黑"/>
                <a:cs typeface="Times New Roman" panose="02020603050405020304" charset="0"/>
              </a:endParaRPr>
            </a:p>
          </p:txBody>
        </p:sp>
        <p:sp>
          <p:nvSpPr>
            <p:cNvPr id="74" name="Rounded Rectangle 47">
              <a:extLst>
                <a:ext uri="{FF2B5EF4-FFF2-40B4-BE49-F238E27FC236}">
                  <a16:creationId xmlns:a16="http://schemas.microsoft.com/office/drawing/2014/main" id="{90E22A1E-E774-41C5-E799-F8D029A4892D}"/>
                </a:ext>
              </a:extLst>
            </p:cNvPr>
            <p:cNvSpPr/>
            <p:nvPr/>
          </p:nvSpPr>
          <p:spPr>
            <a:xfrm>
              <a:off x="576167" y="2610830"/>
              <a:ext cx="341396" cy="3009545"/>
            </a:xfrm>
            <a:prstGeom prst="rect">
              <a:avLst/>
            </a:prstGeom>
            <a:solidFill>
              <a:srgbClr val="000D45"/>
            </a:solidFill>
            <a:ln w="12700" cap="flat" cmpd="sng" algn="ctr">
              <a:noFill/>
              <a:prstDash val="solid"/>
              <a:miter lim="800000"/>
            </a:ln>
            <a:effectLst/>
          </p:spPr>
          <p:txBody>
            <a:bodyPr tIns="0" bIns="0" rtlCol="0" anchor="ctr"/>
            <a:lstStyle/>
            <a:p>
              <a:pPr algn="ctr">
                <a:defRPr/>
              </a:pPr>
              <a:r>
                <a:rPr lang="zh-CN" altLang="en-US" sz="1200" b="1" kern="0" dirty="0">
                  <a:solidFill>
                    <a:srgbClr val="FFFFFF"/>
                  </a:solidFill>
                  <a:latin typeface="微软雅黑"/>
                  <a:cs typeface="Times New Roman" panose="02020603050405020304" charset="0"/>
                </a:rPr>
                <a:t>关键结果</a:t>
              </a:r>
              <a:endParaRPr lang="en-US" sz="1200" b="1" kern="0" dirty="0">
                <a:solidFill>
                  <a:srgbClr val="FFFFFF"/>
                </a:solidFill>
                <a:latin typeface="微软雅黑"/>
                <a:cs typeface="Times New Roman" panose="02020603050405020304" charset="0"/>
              </a:endParaRPr>
            </a:p>
          </p:txBody>
        </p:sp>
      </p:grpSp>
    </p:spTree>
    <p:extLst>
      <p:ext uri="{BB962C8B-B14F-4D97-AF65-F5344CB8AC3E}">
        <p14:creationId xmlns:p14="http://schemas.microsoft.com/office/powerpoint/2010/main" val="3920746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6C71063C-BFDA-C5FA-FE36-B9D92551063C}"/>
              </a:ext>
            </a:extLst>
          </p:cNvPr>
          <p:cNvGraphicFramePr>
            <a:graphicFrameLocks noChangeAspect="1"/>
          </p:cNvGraphicFramePr>
          <p:nvPr>
            <p:custDataLst>
              <p:tags r:id="rId1"/>
            </p:custDataLst>
            <p:extLst>
              <p:ext uri="{D42A27DB-BD31-4B8C-83A1-F6EECF244321}">
                <p14:modId xmlns:p14="http://schemas.microsoft.com/office/powerpoint/2010/main" val="1917974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3" name="think-cell data - do not delete" hidden="1">
                        <a:extLst>
                          <a:ext uri="{FF2B5EF4-FFF2-40B4-BE49-F238E27FC236}">
                            <a16:creationId xmlns:a16="http://schemas.microsoft.com/office/drawing/2014/main" id="{6C71063C-BFDA-C5FA-FE36-B9D92551063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852EE37A-9FC7-7E87-B307-99166D2AF5A6}"/>
              </a:ext>
            </a:extLst>
          </p:cNvPr>
          <p:cNvSpPr txBox="1"/>
          <p:nvPr/>
        </p:nvSpPr>
        <p:spPr>
          <a:xfrm>
            <a:off x="453887" y="334609"/>
            <a:ext cx="11306175" cy="833807"/>
          </a:xfrm>
          <a:prstGeom prst="rect">
            <a:avLst/>
          </a:prstGeom>
        </p:spPr>
        <p:txBody>
          <a:bodyPr vert="horz" anchor="b" anchorCtr="0">
            <a:noAutofit/>
          </a:bodyPr>
          <a:lstStyle>
            <a:lvl1pPr>
              <a:lnSpc>
                <a:spcPct val="90000"/>
              </a:lnSpc>
              <a:spcBef>
                <a:spcPct val="0"/>
              </a:spcBef>
              <a:buNone/>
              <a:defRPr lang="en-US" sz="2600" b="1" i="0" smtClean="0">
                <a:solidFill>
                  <a:srgbClr val="000D45"/>
                </a:solidFill>
                <a:latin typeface="+mn-ea"/>
                <a:cs typeface="+mn-ea"/>
              </a:defRPr>
            </a:lvl1pPr>
          </a:lstStyle>
          <a:p>
            <a:pPr marL="0" marR="0" lvl="0" indent="0" defTabSz="914400" eaLnBrk="1" fontAlgn="auto" latinLnBrk="0" hangingPunct="1">
              <a:lnSpc>
                <a:spcPct val="90000"/>
              </a:lnSpc>
              <a:spcBef>
                <a:spcPct val="0"/>
              </a:spcBef>
              <a:spcAft>
                <a:spcPts val="0"/>
              </a:spcAft>
              <a:buClrTx/>
              <a:buSzTx/>
              <a:buFontTx/>
              <a:buNone/>
              <a:tabLst/>
              <a:defRPr/>
            </a:pPr>
            <a:r>
              <a:rPr kumimoji="0" lang="zh-CN" altLang="en-US" sz="2600" b="1" i="0" u="none" strike="noStrike" kern="0" cap="none" spc="0" normalizeH="0" baseline="0" noProof="0" dirty="0">
                <a:ln>
                  <a:noFill/>
                </a:ln>
                <a:solidFill>
                  <a:srgbClr val="000D45"/>
                </a:solidFill>
                <a:effectLst/>
                <a:uLnTx/>
                <a:uFillTx/>
                <a:latin typeface="微软雅黑"/>
                <a:sym typeface="+mn-lt"/>
              </a:rPr>
              <a:t>氨曲南</a:t>
            </a:r>
            <a:r>
              <a:rPr kumimoji="0" lang="en-US" altLang="zh-CN" sz="2600" b="1" i="0" u="none" strike="noStrike" kern="0" cap="none" spc="0" normalizeH="0" baseline="0" noProof="0" dirty="0">
                <a:ln>
                  <a:noFill/>
                </a:ln>
                <a:solidFill>
                  <a:srgbClr val="000D45"/>
                </a:solidFill>
                <a:effectLst/>
                <a:uLnTx/>
                <a:uFillTx/>
                <a:latin typeface="微软雅黑"/>
                <a:sym typeface="+mn-lt"/>
              </a:rPr>
              <a:t>-</a:t>
            </a:r>
            <a:r>
              <a:rPr kumimoji="0" lang="zh-CN" altLang="en-US" sz="2600" b="1" i="0" u="none" strike="noStrike" kern="0" cap="none" spc="0" normalizeH="0" baseline="0" noProof="0" dirty="0">
                <a:ln>
                  <a:noFill/>
                </a:ln>
                <a:solidFill>
                  <a:srgbClr val="000D45"/>
                </a:solidFill>
                <a:effectLst/>
                <a:uLnTx/>
                <a:uFillTx/>
                <a:latin typeface="微软雅黑"/>
                <a:sym typeface="+mn-lt"/>
              </a:rPr>
              <a:t>阿维巴坦</a:t>
            </a:r>
            <a:r>
              <a:rPr kumimoji="0" lang="en-PH" sz="2600" b="1" i="0" u="none" strike="noStrike" kern="0" cap="none" spc="0" normalizeH="0" baseline="0" noProof="0" dirty="0">
                <a:ln>
                  <a:noFill/>
                </a:ln>
                <a:solidFill>
                  <a:srgbClr val="000D45"/>
                </a:solidFill>
                <a:effectLst/>
                <a:uLnTx/>
                <a:uFillTx/>
                <a:latin typeface="微软雅黑"/>
                <a:sym typeface="+mn-lt"/>
              </a:rPr>
              <a:t>对产</a:t>
            </a:r>
            <a:r>
              <a:rPr kumimoji="0" lang="en-PH" sz="2600" b="1" i="0" u="none" strike="noStrike" kern="0" cap="none" spc="0" normalizeH="0" baseline="0" noProof="0" dirty="0">
                <a:ln>
                  <a:noFill/>
                </a:ln>
                <a:solidFill>
                  <a:schemeClr val="accent1"/>
                </a:solidFill>
                <a:effectLst/>
                <a:uLnTx/>
                <a:uFillTx/>
                <a:latin typeface="微软雅黑"/>
                <a:sym typeface="+mn-lt"/>
              </a:rPr>
              <a:t>OXA-48肠杆菌</a:t>
            </a:r>
            <a:r>
              <a:rPr kumimoji="0" lang="zh-CN" altLang="en-US" sz="2600" b="1" i="0" u="none" strike="noStrike" kern="0" cap="none" spc="0" normalizeH="0" baseline="0" noProof="0" dirty="0">
                <a:ln>
                  <a:noFill/>
                </a:ln>
                <a:solidFill>
                  <a:schemeClr val="accent1"/>
                </a:solidFill>
                <a:effectLst/>
                <a:uLnTx/>
                <a:uFillTx/>
                <a:latin typeface="微软雅黑"/>
                <a:sym typeface="+mn-lt"/>
              </a:rPr>
              <a:t>科</a:t>
            </a:r>
            <a:r>
              <a:rPr kumimoji="0" lang="en-PH" sz="2600" b="1" i="0" u="none" strike="noStrike" kern="0" cap="none" spc="0" normalizeH="0" baseline="0" noProof="0" dirty="0" err="1">
                <a:ln>
                  <a:noFill/>
                </a:ln>
                <a:solidFill>
                  <a:srgbClr val="000D45"/>
                </a:solidFill>
                <a:effectLst/>
                <a:uLnTx/>
                <a:uFillTx/>
                <a:latin typeface="微软雅黑"/>
                <a:sym typeface="+mn-lt"/>
              </a:rPr>
              <a:t>细菌（包括</a:t>
            </a:r>
            <a:r>
              <a:rPr kumimoji="0" lang="zh-CN" altLang="en-US" sz="2600" b="1" i="0" u="none" strike="noStrike" kern="0" cap="none" spc="0" normalizeH="0" baseline="0" noProof="0" dirty="0">
                <a:ln>
                  <a:noFill/>
                </a:ln>
                <a:solidFill>
                  <a:srgbClr val="000D45"/>
                </a:solidFill>
                <a:effectLst/>
                <a:uLnTx/>
                <a:uFillTx/>
                <a:latin typeface="微软雅黑"/>
                <a:sym typeface="+mn-lt"/>
              </a:rPr>
              <a:t>同时</a:t>
            </a:r>
            <a:r>
              <a:rPr kumimoji="0" lang="en-PH" sz="2600" b="1" i="0" u="none" strike="noStrike" kern="0" cap="none" spc="0" normalizeH="0" baseline="0" noProof="0" dirty="0" err="1">
                <a:ln>
                  <a:noFill/>
                </a:ln>
                <a:solidFill>
                  <a:srgbClr val="000D45"/>
                </a:solidFill>
                <a:effectLst/>
                <a:uLnTx/>
                <a:uFillTx/>
                <a:latin typeface="微软雅黑"/>
                <a:sym typeface="+mn-lt"/>
              </a:rPr>
              <a:t>产MBL分离株）具有体外抗菌活性</a:t>
            </a:r>
            <a:endParaRPr kumimoji="0" lang="en-PH" sz="2600" b="1" i="0" u="none" strike="noStrike" kern="0" cap="none" spc="0" normalizeH="0" baseline="0" noProof="0" dirty="0">
              <a:ln>
                <a:noFill/>
              </a:ln>
              <a:solidFill>
                <a:srgbClr val="000D45"/>
              </a:solidFill>
              <a:effectLst/>
              <a:uLnTx/>
              <a:uFillTx/>
              <a:latin typeface="微软雅黑"/>
              <a:sym typeface="+mn-lt"/>
            </a:endParaRPr>
          </a:p>
        </p:txBody>
      </p:sp>
      <p:sp>
        <p:nvSpPr>
          <p:cNvPr id="5" name="Text Placeholder 2">
            <a:extLst>
              <a:ext uri="{FF2B5EF4-FFF2-40B4-BE49-F238E27FC236}">
                <a16:creationId xmlns:a16="http://schemas.microsoft.com/office/drawing/2014/main" id="{67F4E93E-B9A0-7509-3DFB-5097B7FBF66E}"/>
              </a:ext>
            </a:extLst>
          </p:cNvPr>
          <p:cNvSpPr txBox="1"/>
          <p:nvPr/>
        </p:nvSpPr>
        <p:spPr>
          <a:xfrm>
            <a:off x="967002" y="5698118"/>
            <a:ext cx="9593685" cy="839470"/>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Times New Roman" panose="02020603050405020304" charset="0"/>
              <a:buNone/>
              <a:defRPr/>
            </a:pPr>
            <a:r>
              <a:rPr lang="en-US" sz="700" dirty="0" err="1">
                <a:solidFill>
                  <a:srgbClr val="000000">
                    <a:lumMod val="75000"/>
                    <a:lumOff val="25000"/>
                  </a:srgbClr>
                </a:solidFill>
                <a:latin typeface="Arial" panose="02110004020202020204"/>
                <a:ea typeface="微软雅黑"/>
                <a:cs typeface="+mn-ea"/>
                <a:sym typeface="+mn-lt"/>
              </a:rPr>
              <a:t>除非通过充分且良好对照的临床试验证实</a:t>
            </a:r>
            <a:r>
              <a:rPr lang="zh-CN" altLang="en-US" sz="700" dirty="0">
                <a:solidFill>
                  <a:srgbClr val="000000">
                    <a:lumMod val="75000"/>
                    <a:lumOff val="25000"/>
                  </a:srgbClr>
                </a:solidFill>
                <a:latin typeface="Arial" panose="02110004020202020204"/>
                <a:ea typeface="微软雅黑"/>
                <a:cs typeface="+mn-ea"/>
                <a:sym typeface="+mn-lt"/>
              </a:rPr>
              <a:t>氨曲南</a:t>
            </a:r>
            <a:r>
              <a:rPr lang="en-US" altLang="zh-CN" sz="700" dirty="0">
                <a:solidFill>
                  <a:srgbClr val="000000">
                    <a:lumMod val="75000"/>
                    <a:lumOff val="25000"/>
                  </a:srgbClr>
                </a:solidFill>
                <a:latin typeface="Arial" panose="02110004020202020204"/>
                <a:ea typeface="微软雅黑"/>
                <a:cs typeface="+mn-ea"/>
                <a:sym typeface="+mn-lt"/>
              </a:rPr>
              <a:t>-</a:t>
            </a:r>
            <a:r>
              <a:rPr lang="zh-CN" altLang="en-US" sz="700" dirty="0">
                <a:solidFill>
                  <a:srgbClr val="000000">
                    <a:lumMod val="75000"/>
                    <a:lumOff val="25000"/>
                  </a:srgbClr>
                </a:solidFill>
                <a:latin typeface="Arial" panose="02110004020202020204"/>
                <a:ea typeface="微软雅黑"/>
                <a:cs typeface="+mn-ea"/>
                <a:sym typeface="+mn-lt"/>
              </a:rPr>
              <a:t>阿维巴坦</a:t>
            </a:r>
            <a:r>
              <a:rPr lang="en-US" sz="700" dirty="0" err="1">
                <a:solidFill>
                  <a:srgbClr val="000000">
                    <a:lumMod val="75000"/>
                    <a:lumOff val="25000"/>
                  </a:srgbClr>
                </a:solidFill>
                <a:latin typeface="Arial" panose="02110004020202020204"/>
                <a:ea typeface="微软雅黑"/>
                <a:cs typeface="+mn-ea"/>
                <a:sym typeface="+mn-lt"/>
              </a:rPr>
              <a:t>治疗这些病原体所致临床感染的安全有效性，否则其体外抗菌活性的临床意义即为不明确</a:t>
            </a:r>
            <a:r>
              <a:rPr lang="en-US" sz="700" dirty="0">
                <a:solidFill>
                  <a:srgbClr val="000000">
                    <a:lumMod val="75000"/>
                    <a:lumOff val="25000"/>
                  </a:srgbClr>
                </a:solidFill>
                <a:latin typeface="Arial" panose="02110004020202020204"/>
                <a:ea typeface="微软雅黑"/>
                <a:cs typeface="+mn-ea"/>
                <a:sym typeface="+mn-lt"/>
              </a:rPr>
              <a:t>。</a:t>
            </a:r>
          </a:p>
          <a:p>
            <a:pPr marL="0" indent="0">
              <a:spcBef>
                <a:spcPts val="0"/>
              </a:spcBef>
              <a:buFont typeface="Times New Roman" panose="02020603050405020304" charset="0"/>
              <a:buNone/>
              <a:defRPr/>
            </a:pPr>
            <a:r>
              <a:rPr lang="en-US" sz="700" dirty="0">
                <a:solidFill>
                  <a:srgbClr val="000000">
                    <a:lumMod val="75000"/>
                    <a:lumOff val="25000"/>
                  </a:srgbClr>
                </a:solidFill>
                <a:latin typeface="Arial" panose="02110004020202020204"/>
                <a:ea typeface="微软雅黑"/>
                <a:cs typeface="+mn-ea"/>
                <a:sym typeface="+mn-lt"/>
              </a:rPr>
              <a:t>本试验采用阿维巴坦固定浓度4mg/</a:t>
            </a:r>
            <a:r>
              <a:rPr lang="en-US" sz="700" dirty="0" err="1">
                <a:solidFill>
                  <a:srgbClr val="000000">
                    <a:lumMod val="75000"/>
                    <a:lumOff val="25000"/>
                  </a:srgbClr>
                </a:solidFill>
                <a:latin typeface="Arial" panose="02110004020202020204"/>
                <a:ea typeface="微软雅黑"/>
                <a:cs typeface="+mn-ea"/>
                <a:sym typeface="+mn-lt"/>
              </a:rPr>
              <a:t>L检测</a:t>
            </a:r>
            <a:r>
              <a:rPr lang="zh-CN" altLang="en-US" sz="700" dirty="0">
                <a:solidFill>
                  <a:srgbClr val="000000">
                    <a:lumMod val="75000"/>
                    <a:lumOff val="25000"/>
                  </a:srgbClr>
                </a:solidFill>
                <a:latin typeface="Arial" panose="02110004020202020204"/>
                <a:ea typeface="微软雅黑"/>
                <a:cs typeface="+mn-ea"/>
                <a:sym typeface="+mn-lt"/>
              </a:rPr>
              <a:t>氨曲南</a:t>
            </a:r>
            <a:r>
              <a:rPr lang="en-US" altLang="zh-CN" sz="700" dirty="0">
                <a:solidFill>
                  <a:srgbClr val="000000">
                    <a:lumMod val="75000"/>
                    <a:lumOff val="25000"/>
                  </a:srgbClr>
                </a:solidFill>
                <a:latin typeface="Arial" panose="02110004020202020204"/>
                <a:ea typeface="微软雅黑"/>
                <a:cs typeface="+mn-ea"/>
                <a:sym typeface="+mn-lt"/>
              </a:rPr>
              <a:t>-</a:t>
            </a:r>
            <a:r>
              <a:rPr lang="zh-CN" altLang="en-US" sz="700" dirty="0">
                <a:solidFill>
                  <a:srgbClr val="000000">
                    <a:lumMod val="75000"/>
                    <a:lumOff val="25000"/>
                  </a:srgbClr>
                </a:solidFill>
                <a:latin typeface="Arial" panose="02110004020202020204"/>
                <a:ea typeface="微软雅黑"/>
                <a:cs typeface="+mn-ea"/>
                <a:sym typeface="+mn-lt"/>
              </a:rPr>
              <a:t>阿维巴坦</a:t>
            </a:r>
            <a:r>
              <a:rPr lang="en-US" sz="700" dirty="0">
                <a:solidFill>
                  <a:srgbClr val="000000">
                    <a:lumMod val="75000"/>
                    <a:lumOff val="25000"/>
                  </a:srgbClr>
                </a:solidFill>
                <a:latin typeface="Arial" panose="02110004020202020204"/>
                <a:ea typeface="微软雅黑"/>
                <a:cs typeface="+mn-ea"/>
                <a:sym typeface="+mn-lt"/>
              </a:rPr>
              <a:t>。</a:t>
            </a:r>
          </a:p>
          <a:p>
            <a:pPr marL="0" indent="0">
              <a:spcBef>
                <a:spcPts val="0"/>
              </a:spcBef>
              <a:buFont typeface="Times New Roman" panose="02020603050405020304" charset="0"/>
              <a:buNone/>
              <a:defRPr/>
            </a:pPr>
            <a:r>
              <a:rPr lang="en-US" sz="700" dirty="0">
                <a:solidFill>
                  <a:srgbClr val="000000">
                    <a:lumMod val="75000"/>
                    <a:lumOff val="25000"/>
                  </a:srgbClr>
                </a:solidFill>
                <a:latin typeface="Arial" panose="02110004020202020204"/>
                <a:ea typeface="微软雅黑"/>
                <a:cs typeface="+mn-ea"/>
                <a:sym typeface="+mn-lt"/>
              </a:rPr>
              <a:t>图改编自Kazmierczak KM, et al.</a:t>
            </a:r>
            <a:r>
              <a:rPr lang="en-GB" sz="700" i="1" dirty="0" err="1">
                <a:solidFill>
                  <a:srgbClr val="000000">
                    <a:lumMod val="75000"/>
                    <a:lumOff val="25000"/>
                  </a:srgbClr>
                </a:solidFill>
                <a:latin typeface="Arial" panose="02110004020202020204"/>
                <a:ea typeface="微软雅黑"/>
                <a:cs typeface="+mn-ea"/>
                <a:sym typeface="+mn-lt"/>
              </a:rPr>
              <a:t>Antimicrob Agents Chemother 2018;</a:t>
            </a:r>
            <a:r>
              <a:rPr lang="en-GB" sz="700" dirty="0">
                <a:solidFill>
                  <a:srgbClr val="000000">
                    <a:lumMod val="75000"/>
                    <a:lumOff val="25000"/>
                  </a:srgbClr>
                </a:solidFill>
                <a:latin typeface="Arial" panose="02110004020202020204"/>
                <a:ea typeface="微软雅黑"/>
                <a:cs typeface="+mn-ea"/>
                <a:sym typeface="+mn-lt"/>
              </a:rPr>
              <a:t>62:e00592-18。</a:t>
            </a:r>
          </a:p>
          <a:p>
            <a:pPr marL="0" indent="0">
              <a:spcBef>
                <a:spcPts val="0"/>
              </a:spcBef>
              <a:buFont typeface="Times New Roman" panose="02020603050405020304" charset="0"/>
              <a:buNone/>
              <a:defRPr/>
            </a:pPr>
            <a:r>
              <a:rPr lang="en-GB" sz="700" dirty="0">
                <a:solidFill>
                  <a:srgbClr val="000000">
                    <a:lumMod val="75000"/>
                    <a:lumOff val="25000"/>
                  </a:srgbClr>
                </a:solidFill>
                <a:latin typeface="Arial" panose="02110004020202020204"/>
                <a:ea typeface="微软雅黑"/>
                <a:cs typeface="+mn-ea"/>
                <a:sym typeface="+mn-lt"/>
              </a:rPr>
              <a:t>*采用CLSI解释标准计算药物敏感性百分比（头孢他啶-阿维巴坦：≤8 mg/L为敏感，≥16mg/L为耐药）。替加环素则采用FDA折点标准（≤2 mg/L为敏感，4 mg/L为中介，≥8 mg/L为耐药）。</a:t>
            </a:r>
            <a:br>
              <a:rPr lang="en-GB" sz="700" dirty="0">
                <a:solidFill>
                  <a:srgbClr val="000000">
                    <a:lumMod val="75000"/>
                    <a:lumOff val="25000"/>
                  </a:srgbClr>
                </a:solidFill>
                <a:latin typeface="Arial" panose="02110004020202020204"/>
                <a:ea typeface="微软雅黑"/>
                <a:cs typeface="+mn-ea"/>
                <a:sym typeface="+mn-lt"/>
              </a:rPr>
            </a:br>
            <a:r>
              <a:rPr lang="en-GB" sz="700" dirty="0">
                <a:solidFill>
                  <a:srgbClr val="000000">
                    <a:lumMod val="75000"/>
                    <a:lumOff val="25000"/>
                  </a:srgbClr>
                </a:solidFill>
                <a:latin typeface="Arial" panose="02110004020202020204"/>
                <a:ea typeface="微软雅黑"/>
                <a:cs typeface="+mn-ea"/>
                <a:sym typeface="+mn-lt"/>
              </a:rPr>
              <a:t>AmpC：青霉素C类β-内酰胺酶；CLSI：临床和实验室标准协会；</a:t>
            </a:r>
            <a:r>
              <a:rPr lang="en-US" sz="700" dirty="0">
                <a:solidFill>
                  <a:srgbClr val="000000">
                    <a:lumMod val="75000"/>
                    <a:lumOff val="25000"/>
                  </a:srgbClr>
                </a:solidFill>
                <a:latin typeface="Arial" panose="02110004020202020204"/>
                <a:ea typeface="微软雅黑"/>
                <a:cs typeface="+mn-ea"/>
                <a:sym typeface="+mn-lt"/>
              </a:rPr>
              <a:t>ESBL：超广谱β-内酰胺酶；</a:t>
            </a:r>
            <a:r>
              <a:rPr lang="en-GB" sz="700" dirty="0">
                <a:solidFill>
                  <a:srgbClr val="000000">
                    <a:lumMod val="75000"/>
                    <a:lumOff val="25000"/>
                  </a:srgbClr>
                </a:solidFill>
                <a:latin typeface="Arial" panose="02110004020202020204"/>
                <a:ea typeface="微软雅黑"/>
                <a:cs typeface="+mn-ea"/>
                <a:sym typeface="+mn-lt"/>
              </a:rPr>
              <a:t>FDA：美国食品和药品管理局；INFORM：国际最佳耐药性监测网络；MBL：金属-β-内酰胺酶；OXA：苯唑西林酶</a:t>
            </a:r>
            <a:r>
              <a:rPr lang="zh-CN" altLang="en-GB" sz="700" dirty="0">
                <a:solidFill>
                  <a:srgbClr val="000000">
                    <a:lumMod val="75000"/>
                    <a:lumOff val="25000"/>
                  </a:srgbClr>
                </a:solidFill>
                <a:latin typeface="Arial" panose="02110004020202020204"/>
                <a:ea typeface="微软雅黑"/>
                <a:cs typeface="+mn-ea"/>
                <a:sym typeface="+mn-lt"/>
              </a:rPr>
              <a:t>。</a:t>
            </a:r>
            <a:br>
              <a:rPr lang="en-US" sz="700" dirty="0">
                <a:solidFill>
                  <a:srgbClr val="000000">
                    <a:lumMod val="75000"/>
                    <a:lumOff val="25000"/>
                  </a:srgbClr>
                </a:solidFill>
                <a:latin typeface="Arial" panose="02110004020202020204"/>
                <a:ea typeface="微软雅黑"/>
                <a:cs typeface="+mn-ea"/>
                <a:sym typeface="+mn-lt"/>
              </a:rPr>
            </a:br>
            <a:r>
              <a:rPr lang="en-US" sz="700" dirty="0" err="1">
                <a:solidFill>
                  <a:srgbClr val="000000">
                    <a:lumMod val="75000"/>
                    <a:lumOff val="25000"/>
                  </a:srgbClr>
                </a:solidFill>
                <a:latin typeface="Arial" panose="02110004020202020204"/>
                <a:ea typeface="微软雅黑"/>
                <a:cs typeface="+mn-ea"/>
                <a:sym typeface="+mn-lt"/>
              </a:rPr>
              <a:t>Kazmierczak KM, et al. </a:t>
            </a:r>
            <a:r>
              <a:rPr lang="en-GB" sz="700" i="1" dirty="0" err="1">
                <a:solidFill>
                  <a:srgbClr val="000000">
                    <a:lumMod val="75000"/>
                    <a:lumOff val="25000"/>
                  </a:srgbClr>
                </a:solidFill>
                <a:latin typeface="Arial" panose="02110004020202020204"/>
                <a:ea typeface="微软雅黑"/>
                <a:cs typeface="+mn-ea"/>
                <a:sym typeface="+mn-lt"/>
              </a:rPr>
              <a:t>Antimicrob Agents Chemother 2018;</a:t>
            </a:r>
            <a:r>
              <a:rPr lang="en-GB" sz="700" dirty="0">
                <a:solidFill>
                  <a:srgbClr val="000000">
                    <a:lumMod val="75000"/>
                    <a:lumOff val="25000"/>
                  </a:srgbClr>
                </a:solidFill>
                <a:latin typeface="Arial" panose="02110004020202020204"/>
                <a:ea typeface="微软雅黑"/>
                <a:cs typeface="+mn-ea"/>
                <a:sym typeface="+mn-lt"/>
              </a:rPr>
              <a:t>62:e00592-18.</a:t>
            </a:r>
            <a:endParaRPr lang="en-GB" sz="650" dirty="0">
              <a:solidFill>
                <a:srgbClr val="000000">
                  <a:lumMod val="75000"/>
                  <a:lumOff val="25000"/>
                </a:srgbClr>
              </a:solidFill>
              <a:latin typeface="Arial" panose="02110004020202020204"/>
              <a:ea typeface="微软雅黑"/>
              <a:cs typeface="+mn-ea"/>
              <a:sym typeface="+mn-lt"/>
            </a:endParaRPr>
          </a:p>
        </p:txBody>
      </p:sp>
      <p:sp>
        <p:nvSpPr>
          <p:cNvPr id="6" name="Rectangle: Rounded Corners 112">
            <a:extLst>
              <a:ext uri="{FF2B5EF4-FFF2-40B4-BE49-F238E27FC236}">
                <a16:creationId xmlns:a16="http://schemas.microsoft.com/office/drawing/2014/main" id="{B78F41DE-81DD-E81C-B7A4-09099C824FA0}"/>
              </a:ext>
            </a:extLst>
          </p:cNvPr>
          <p:cNvSpPr/>
          <p:nvPr/>
        </p:nvSpPr>
        <p:spPr>
          <a:xfrm>
            <a:off x="1006370" y="2940050"/>
            <a:ext cx="10742718" cy="2780083"/>
          </a:xfrm>
          <a:prstGeom prst="roundRect">
            <a:avLst>
              <a:gd name="adj" fmla="val 0"/>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a:defRPr/>
            </a:pPr>
            <a:endParaRPr lang="en-US" sz="2800" b="1" kern="0" dirty="0">
              <a:solidFill>
                <a:srgbClr val="009CDE"/>
              </a:solidFill>
              <a:cs typeface="Calibri" panose="020F0502020204030204" pitchFamily="34" charset="0"/>
            </a:endParaRPr>
          </a:p>
        </p:txBody>
      </p:sp>
      <p:sp>
        <p:nvSpPr>
          <p:cNvPr id="7" name="Rectangle: Rounded Corners 12">
            <a:extLst>
              <a:ext uri="{FF2B5EF4-FFF2-40B4-BE49-F238E27FC236}">
                <a16:creationId xmlns:a16="http://schemas.microsoft.com/office/drawing/2014/main" id="{1DC7F070-0D28-7535-5E8F-46381209D826}"/>
              </a:ext>
            </a:extLst>
          </p:cNvPr>
          <p:cNvSpPr/>
          <p:nvPr/>
        </p:nvSpPr>
        <p:spPr>
          <a:xfrm>
            <a:off x="7651774" y="3169941"/>
            <a:ext cx="3898363" cy="2331269"/>
          </a:xfrm>
          <a:prstGeom prst="roundRect">
            <a:avLst>
              <a:gd name="adj" fmla="val 0"/>
            </a:avLst>
          </a:prstGeom>
          <a:solidFill>
            <a:srgbClr val="F2FCF9"/>
          </a:solidFill>
          <a:ln w="12700" cap="flat" cmpd="sng" algn="ctr">
            <a:noFill/>
            <a:prstDash val="solid"/>
            <a:miter lim="800000"/>
          </a:ln>
          <a:effectLst/>
        </p:spPr>
        <p:txBody>
          <a:bodyPr lIns="144000" tIns="0" rIns="144000" bIns="0" rtlCol="0" anchor="ctr">
            <a:noAutofit/>
          </a:bodyPr>
          <a:lstStyle/>
          <a:p>
            <a:pPr algn="ctr">
              <a:lnSpc>
                <a:spcPct val="125000"/>
              </a:lnSpc>
              <a:spcAft>
                <a:spcPts val="600"/>
              </a:spcAft>
              <a:defRPr/>
            </a:pPr>
            <a:endParaRPr lang="en-US" sz="1200" i="1" kern="0" dirty="0">
              <a:solidFill>
                <a:prstClr val="black"/>
              </a:solidFill>
              <a:latin typeface="微软雅黑"/>
              <a:cs typeface="Times New Roman" panose="02020603050405020304" charset="0"/>
            </a:endParaRPr>
          </a:p>
        </p:txBody>
      </p:sp>
      <p:grpSp>
        <p:nvGrpSpPr>
          <p:cNvPr id="8" name="组合 7">
            <a:extLst>
              <a:ext uri="{FF2B5EF4-FFF2-40B4-BE49-F238E27FC236}">
                <a16:creationId xmlns:a16="http://schemas.microsoft.com/office/drawing/2014/main" id="{F9CFA3D3-DE29-F29F-EA7F-8055C23E9439}"/>
              </a:ext>
            </a:extLst>
          </p:cNvPr>
          <p:cNvGrpSpPr/>
          <p:nvPr/>
        </p:nvGrpSpPr>
        <p:grpSpPr>
          <a:xfrm>
            <a:off x="1006370" y="2166192"/>
            <a:ext cx="10742718" cy="607612"/>
            <a:chOff x="1031921" y="1213013"/>
            <a:chExt cx="3456130" cy="803324"/>
          </a:xfrm>
        </p:grpSpPr>
        <p:sp>
          <p:nvSpPr>
            <p:cNvPr id="9" name="Rounded Rectangle 46">
              <a:extLst>
                <a:ext uri="{FF2B5EF4-FFF2-40B4-BE49-F238E27FC236}">
                  <a16:creationId xmlns:a16="http://schemas.microsoft.com/office/drawing/2014/main" id="{1885DEE5-D51B-EB90-DCA6-8ECA5A35C727}"/>
                </a:ext>
              </a:extLst>
            </p:cNvPr>
            <p:cNvSpPr/>
            <p:nvPr/>
          </p:nvSpPr>
          <p:spPr>
            <a:xfrm>
              <a:off x="1031921" y="1213013"/>
              <a:ext cx="3456130" cy="803324"/>
            </a:xfrm>
            <a:prstGeom prst="roundRect">
              <a:avLst>
                <a:gd name="adj" fmla="val 0"/>
              </a:avLst>
            </a:prstGeom>
            <a:solidFill>
              <a:srgbClr val="F2FCF9"/>
            </a:solidFill>
            <a:ln w="28575">
              <a:noFill/>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en-US" sz="1400" b="1" i="0" u="none" strike="noStrike" kern="0" cap="none" spc="0" normalizeH="0" baseline="0" noProof="0" dirty="0">
                <a:ln>
                  <a:noFill/>
                </a:ln>
                <a:solidFill>
                  <a:srgbClr val="0000C9"/>
                </a:solidFill>
                <a:effectLst/>
                <a:uLnTx/>
                <a:uFillTx/>
              </a:endParaRPr>
            </a:p>
          </p:txBody>
        </p:sp>
        <p:cxnSp>
          <p:nvCxnSpPr>
            <p:cNvPr id="10" name="直接连接符 9">
              <a:extLst>
                <a:ext uri="{FF2B5EF4-FFF2-40B4-BE49-F238E27FC236}">
                  <a16:creationId xmlns:a16="http://schemas.microsoft.com/office/drawing/2014/main" id="{284863DE-6F75-11A1-35DF-E79A4A1623C9}"/>
                </a:ext>
              </a:extLst>
            </p:cNvPr>
            <p:cNvCxnSpPr>
              <a:cxnSpLocks/>
            </p:cNvCxnSpPr>
            <p:nvPr/>
          </p:nvCxnSpPr>
          <p:spPr>
            <a:xfrm>
              <a:off x="1031921" y="2016337"/>
              <a:ext cx="3456130" cy="0"/>
            </a:xfrm>
            <a:prstGeom prst="line">
              <a:avLst/>
            </a:prstGeom>
            <a:noFill/>
            <a:ln w="6350" cap="flat" cmpd="sng" algn="ctr">
              <a:solidFill>
                <a:srgbClr val="08C886"/>
              </a:solidFill>
              <a:prstDash val="solid"/>
              <a:miter lim="800000"/>
            </a:ln>
            <a:effectLst/>
          </p:spPr>
        </p:cxnSp>
      </p:grpSp>
      <p:sp>
        <p:nvSpPr>
          <p:cNvPr id="11" name="Rounded Rectangle 24">
            <a:extLst>
              <a:ext uri="{FF2B5EF4-FFF2-40B4-BE49-F238E27FC236}">
                <a16:creationId xmlns:a16="http://schemas.microsoft.com/office/drawing/2014/main" id="{715DDA1C-223B-A21E-F0C1-25C2BA89281B}"/>
              </a:ext>
            </a:extLst>
          </p:cNvPr>
          <p:cNvSpPr/>
          <p:nvPr/>
        </p:nvSpPr>
        <p:spPr>
          <a:xfrm>
            <a:off x="1187809" y="2377665"/>
            <a:ext cx="10216629" cy="184666"/>
          </a:xfrm>
          <a:prstGeom prst="roundRect">
            <a:avLst>
              <a:gd name="adj" fmla="val 0"/>
            </a:avLst>
          </a:prstGeom>
          <a:noFill/>
          <a:ln w="12700" cap="flat" cmpd="sng" algn="ctr">
            <a:noFill/>
            <a:prstDash val="solid"/>
            <a:miter lim="800000"/>
          </a:ln>
          <a:effectLst/>
        </p:spPr>
        <p:txBody>
          <a:bodyPr wrap="square" lIns="0" tIns="0" rIns="0" bIns="0" rtlCol="0" anchor="ctr" anchorCtr="0">
            <a:spAutoFit/>
          </a:bodyPr>
          <a:lstStyle/>
          <a:p>
            <a:pPr marL="144000" indent="-144000">
              <a:spcBef>
                <a:spcPts val="300"/>
              </a:spcBef>
              <a:buFont typeface="Times New Roman" panose="02020603050405020304" charset="0"/>
              <a:buChar char="•"/>
              <a:defRPr/>
            </a:pPr>
            <a:r>
              <a:rPr lang="zh-CN" altLang="en-US" sz="1200" kern="0" dirty="0">
                <a:solidFill>
                  <a:prstClr val="black"/>
                </a:solidFill>
                <a:latin typeface="微软雅黑"/>
                <a:cs typeface="Times New Roman" panose="02020603050405020304" charset="0"/>
              </a:rPr>
              <a:t>作为</a:t>
            </a:r>
            <a:r>
              <a:rPr lang="en-US" altLang="zh-CN" sz="1200" kern="0" dirty="0">
                <a:solidFill>
                  <a:prstClr val="black"/>
                </a:solidFill>
                <a:latin typeface="微软雅黑"/>
                <a:cs typeface="Times New Roman" panose="02020603050405020304" charset="0"/>
              </a:rPr>
              <a:t>INFORM</a:t>
            </a:r>
            <a:r>
              <a:rPr lang="zh-CN" altLang="en-US" sz="1200" kern="0" dirty="0">
                <a:solidFill>
                  <a:prstClr val="black"/>
                </a:solidFill>
                <a:latin typeface="微软雅黑"/>
                <a:cs typeface="Times New Roman" panose="02020603050405020304" charset="0"/>
              </a:rPr>
              <a:t>全球监测项目（</a:t>
            </a:r>
            <a:r>
              <a:rPr lang="en-US" altLang="zh-CN" sz="1200" kern="0" dirty="0">
                <a:solidFill>
                  <a:prstClr val="black"/>
                </a:solidFill>
                <a:latin typeface="微软雅黑"/>
                <a:cs typeface="Times New Roman" panose="02020603050405020304" charset="0"/>
              </a:rPr>
              <a:t>2012-2015 </a:t>
            </a:r>
            <a:r>
              <a:rPr lang="zh-CN" altLang="en-US" sz="1200" kern="0" dirty="0">
                <a:solidFill>
                  <a:prstClr val="black"/>
                </a:solidFill>
                <a:latin typeface="微软雅黑"/>
                <a:cs typeface="Times New Roman" panose="02020603050405020304" charset="0"/>
              </a:rPr>
              <a:t>年）的一部分，评估</a:t>
            </a:r>
            <a:r>
              <a:rPr lang="en-US" altLang="zh-CN" sz="1200" kern="0" dirty="0">
                <a:solidFill>
                  <a:prstClr val="black"/>
                </a:solidFill>
                <a:latin typeface="微软雅黑"/>
                <a:cs typeface="Times New Roman" panose="02020603050405020304" charset="0"/>
              </a:rPr>
              <a:t>β-</a:t>
            </a:r>
            <a:r>
              <a:rPr lang="zh-CN" altLang="en-US" sz="1200" kern="0" dirty="0">
                <a:solidFill>
                  <a:prstClr val="black"/>
                </a:solidFill>
                <a:latin typeface="微软雅黑"/>
                <a:cs typeface="Times New Roman" panose="02020603050405020304" charset="0"/>
              </a:rPr>
              <a:t>内酰胺类药物及对照药物对</a:t>
            </a:r>
            <a:r>
              <a:rPr lang="en-US" altLang="zh-CN" sz="1200" kern="0" dirty="0">
                <a:solidFill>
                  <a:prstClr val="black"/>
                </a:solidFill>
                <a:latin typeface="微软雅黑"/>
                <a:cs typeface="Times New Roman" panose="02020603050405020304" charset="0"/>
              </a:rPr>
              <a:t>265</a:t>
            </a:r>
            <a:r>
              <a:rPr lang="zh-CN" altLang="en-US" sz="1200" kern="0" dirty="0">
                <a:solidFill>
                  <a:prstClr val="black"/>
                </a:solidFill>
                <a:latin typeface="微软雅黑"/>
                <a:cs typeface="Times New Roman" panose="02020603050405020304" charset="0"/>
              </a:rPr>
              <a:t>株产</a:t>
            </a:r>
            <a:r>
              <a:rPr lang="en-US" altLang="zh-CN" sz="1200" kern="0" dirty="0">
                <a:solidFill>
                  <a:prstClr val="black"/>
                </a:solidFill>
                <a:latin typeface="微软雅黑"/>
                <a:cs typeface="Times New Roman" panose="02020603050405020304" charset="0"/>
              </a:rPr>
              <a:t>OXA-48</a:t>
            </a:r>
            <a:r>
              <a:rPr lang="zh-CN" altLang="en-US" sz="1200" kern="0" dirty="0">
                <a:solidFill>
                  <a:prstClr val="black"/>
                </a:solidFill>
                <a:latin typeface="微软雅黑"/>
                <a:cs typeface="Times New Roman" panose="02020603050405020304" charset="0"/>
              </a:rPr>
              <a:t>肠杆菌科细菌分离株的体外抗菌活性</a:t>
            </a:r>
          </a:p>
        </p:txBody>
      </p:sp>
      <p:grpSp>
        <p:nvGrpSpPr>
          <p:cNvPr id="12" name="组合 11">
            <a:extLst>
              <a:ext uri="{FF2B5EF4-FFF2-40B4-BE49-F238E27FC236}">
                <a16:creationId xmlns:a16="http://schemas.microsoft.com/office/drawing/2014/main" id="{71AF79F2-09B9-8AD9-7272-64611032FEEB}"/>
              </a:ext>
            </a:extLst>
          </p:cNvPr>
          <p:cNvGrpSpPr/>
          <p:nvPr/>
        </p:nvGrpSpPr>
        <p:grpSpPr>
          <a:xfrm>
            <a:off x="479171" y="2940050"/>
            <a:ext cx="341396" cy="2856917"/>
            <a:chOff x="576167" y="2540687"/>
            <a:chExt cx="341396" cy="3155781"/>
          </a:xfrm>
        </p:grpSpPr>
        <p:sp>
          <p:nvSpPr>
            <p:cNvPr id="13" name="Rounded Rectangle 45">
              <a:extLst>
                <a:ext uri="{FF2B5EF4-FFF2-40B4-BE49-F238E27FC236}">
                  <a16:creationId xmlns:a16="http://schemas.microsoft.com/office/drawing/2014/main" id="{ADDBF092-10A1-4F8A-2C2F-DF360B1BC4B4}"/>
                </a:ext>
              </a:extLst>
            </p:cNvPr>
            <p:cNvSpPr/>
            <p:nvPr/>
          </p:nvSpPr>
          <p:spPr>
            <a:xfrm rot="5400000">
              <a:off x="-831026" y="3947881"/>
              <a:ext cx="3155781" cy="341394"/>
            </a:xfrm>
            <a:prstGeom prst="hexagon">
              <a:avLst>
                <a:gd name="adj" fmla="val 18026"/>
                <a:gd name="vf" fmla="val 115470"/>
              </a:avLst>
            </a:prstGeom>
            <a:solidFill>
              <a:srgbClr val="08C886"/>
            </a:solidFill>
            <a:ln w="12700" cap="flat" cmpd="sng" algn="ctr">
              <a:noFill/>
              <a:prstDash val="solid"/>
              <a:miter lim="800000"/>
            </a:ln>
            <a:effectLst/>
          </p:spPr>
          <p:txBody>
            <a:bodyPr tIns="0" bIns="0" rtlCol="0" anchor="ctr"/>
            <a:lstStyle/>
            <a:p>
              <a:pPr algn="ctr">
                <a:defRPr/>
              </a:pPr>
              <a:endParaRPr lang="en-US" sz="1200" b="1" kern="0" dirty="0">
                <a:solidFill>
                  <a:srgbClr val="FFFFFF"/>
                </a:solidFill>
                <a:latin typeface="微软雅黑"/>
                <a:cs typeface="Times New Roman" panose="02020603050405020304" charset="0"/>
              </a:endParaRPr>
            </a:p>
          </p:txBody>
        </p:sp>
        <p:sp>
          <p:nvSpPr>
            <p:cNvPr id="14" name="Rounded Rectangle 47">
              <a:extLst>
                <a:ext uri="{FF2B5EF4-FFF2-40B4-BE49-F238E27FC236}">
                  <a16:creationId xmlns:a16="http://schemas.microsoft.com/office/drawing/2014/main" id="{7D3D3CFC-4AA0-CCDC-4ED6-B01CE178A891}"/>
                </a:ext>
              </a:extLst>
            </p:cNvPr>
            <p:cNvSpPr/>
            <p:nvPr/>
          </p:nvSpPr>
          <p:spPr>
            <a:xfrm>
              <a:off x="576167" y="2610830"/>
              <a:ext cx="341396" cy="3009545"/>
            </a:xfrm>
            <a:prstGeom prst="rect">
              <a:avLst/>
            </a:prstGeom>
            <a:solidFill>
              <a:srgbClr val="000D45"/>
            </a:solidFill>
            <a:ln w="12700" cap="flat" cmpd="sng" algn="ctr">
              <a:noFill/>
              <a:prstDash val="solid"/>
              <a:miter lim="800000"/>
            </a:ln>
            <a:effectLst/>
          </p:spPr>
          <p:txBody>
            <a:bodyPr tIns="0" bIns="0" rtlCol="0" anchor="ctr"/>
            <a:lstStyle/>
            <a:p>
              <a:pPr algn="ctr">
                <a:defRPr/>
              </a:pPr>
              <a:r>
                <a:rPr lang="zh-CN" altLang="en-US" sz="1200" b="1" kern="0" dirty="0">
                  <a:solidFill>
                    <a:srgbClr val="FFFFFF"/>
                  </a:solidFill>
                  <a:latin typeface="微软雅黑"/>
                  <a:cs typeface="Times New Roman" panose="02020603050405020304" charset="0"/>
                </a:rPr>
                <a:t>关键结果</a:t>
              </a:r>
              <a:endParaRPr lang="en-US" sz="1200" b="1" kern="0" dirty="0">
                <a:solidFill>
                  <a:srgbClr val="FFFFFF"/>
                </a:solidFill>
                <a:latin typeface="微软雅黑"/>
                <a:cs typeface="Times New Roman" panose="02020603050405020304" charset="0"/>
              </a:endParaRPr>
            </a:p>
          </p:txBody>
        </p:sp>
      </p:grpSp>
      <p:grpSp>
        <p:nvGrpSpPr>
          <p:cNvPr id="15" name="组合 14">
            <a:extLst>
              <a:ext uri="{FF2B5EF4-FFF2-40B4-BE49-F238E27FC236}">
                <a16:creationId xmlns:a16="http://schemas.microsoft.com/office/drawing/2014/main" id="{ED3E6AF8-A015-E372-FEFD-30E22029A0C9}"/>
              </a:ext>
            </a:extLst>
          </p:cNvPr>
          <p:cNvGrpSpPr/>
          <p:nvPr/>
        </p:nvGrpSpPr>
        <p:grpSpPr>
          <a:xfrm>
            <a:off x="488388" y="2161203"/>
            <a:ext cx="341396" cy="607610"/>
            <a:chOff x="488388" y="2065953"/>
            <a:chExt cx="341396" cy="607610"/>
          </a:xfrm>
        </p:grpSpPr>
        <p:sp>
          <p:nvSpPr>
            <p:cNvPr id="16" name="Rounded Rectangle 45">
              <a:extLst>
                <a:ext uri="{FF2B5EF4-FFF2-40B4-BE49-F238E27FC236}">
                  <a16:creationId xmlns:a16="http://schemas.microsoft.com/office/drawing/2014/main" id="{0C8C3FED-DE43-BB83-DA48-CF75EE7D7B6A}"/>
                </a:ext>
              </a:extLst>
            </p:cNvPr>
            <p:cNvSpPr/>
            <p:nvPr/>
          </p:nvSpPr>
          <p:spPr>
            <a:xfrm rot="5400000">
              <a:off x="355281" y="2199061"/>
              <a:ext cx="607610" cy="341394"/>
            </a:xfrm>
            <a:prstGeom prst="hexagon">
              <a:avLst>
                <a:gd name="adj" fmla="val 13142"/>
                <a:gd name="vf" fmla="val 115470"/>
              </a:avLst>
            </a:prstGeom>
            <a:solidFill>
              <a:srgbClr val="08C886"/>
            </a:solidFill>
            <a:ln w="12700" cap="flat" cmpd="sng" algn="ctr">
              <a:noFill/>
              <a:prstDash val="solid"/>
              <a:miter lim="800000"/>
            </a:ln>
            <a:effectLst/>
          </p:spPr>
          <p:txBody>
            <a:bodyPr tIns="0" bIns="0" rtlCol="0" anchor="ctr"/>
            <a:lstStyle/>
            <a:p>
              <a:pPr algn="ctr">
                <a:defRPr/>
              </a:pPr>
              <a:endParaRPr lang="en-US" sz="1200" b="1" kern="0" dirty="0">
                <a:solidFill>
                  <a:srgbClr val="FFFFFF"/>
                </a:solidFill>
                <a:latin typeface="微软雅黑"/>
                <a:cs typeface="Times New Roman" panose="02020603050405020304" charset="0"/>
              </a:endParaRPr>
            </a:p>
          </p:txBody>
        </p:sp>
        <p:sp>
          <p:nvSpPr>
            <p:cNvPr id="17" name="Rounded Rectangle 45">
              <a:extLst>
                <a:ext uri="{FF2B5EF4-FFF2-40B4-BE49-F238E27FC236}">
                  <a16:creationId xmlns:a16="http://schemas.microsoft.com/office/drawing/2014/main" id="{3A8A74C6-D27F-3D5A-8884-A7601F38DBBA}"/>
                </a:ext>
              </a:extLst>
            </p:cNvPr>
            <p:cNvSpPr/>
            <p:nvPr/>
          </p:nvSpPr>
          <p:spPr>
            <a:xfrm>
              <a:off x="488388" y="2113968"/>
              <a:ext cx="341396" cy="511580"/>
            </a:xfrm>
            <a:prstGeom prst="rect">
              <a:avLst/>
            </a:prstGeom>
            <a:solidFill>
              <a:srgbClr val="000D45"/>
            </a:solidFill>
            <a:ln w="12700" cap="flat" cmpd="sng" algn="ctr">
              <a:noFill/>
              <a:prstDash val="solid"/>
              <a:miter lim="800000"/>
            </a:ln>
            <a:effectLst/>
          </p:spPr>
          <p:txBody>
            <a:bodyPr tIns="0" bIns="0" rtlCol="0" anchor="ctr"/>
            <a:lstStyle/>
            <a:p>
              <a:pPr algn="ctr">
                <a:defRPr/>
              </a:pPr>
              <a:r>
                <a:rPr lang="en-US" sz="1200" b="1" kern="0" dirty="0">
                  <a:solidFill>
                    <a:srgbClr val="FFFFFF"/>
                  </a:solidFill>
                  <a:latin typeface="微软雅黑"/>
                  <a:cs typeface="Times New Roman" panose="02020603050405020304" charset="0"/>
                </a:rPr>
                <a:t>设计</a:t>
              </a:r>
            </a:p>
          </p:txBody>
        </p:sp>
      </p:grpSp>
      <p:sp>
        <p:nvSpPr>
          <p:cNvPr id="18" name="Rectangle: Rounded Corners 12">
            <a:extLst>
              <a:ext uri="{FF2B5EF4-FFF2-40B4-BE49-F238E27FC236}">
                <a16:creationId xmlns:a16="http://schemas.microsoft.com/office/drawing/2014/main" id="{771927B7-953E-8A24-24D1-6CB0B8D9A0C6}"/>
              </a:ext>
            </a:extLst>
          </p:cNvPr>
          <p:cNvSpPr/>
          <p:nvPr/>
        </p:nvSpPr>
        <p:spPr>
          <a:xfrm>
            <a:off x="7890397" y="3366849"/>
            <a:ext cx="3421117" cy="1937453"/>
          </a:xfrm>
          <a:prstGeom prst="roundRect">
            <a:avLst>
              <a:gd name="adj" fmla="val 0"/>
            </a:avLst>
          </a:prstGeom>
          <a:noFill/>
          <a:ln w="12700" cap="flat" cmpd="sng" algn="ctr">
            <a:noFill/>
            <a:prstDash val="solid"/>
            <a:miter lim="800000"/>
          </a:ln>
          <a:effectLst/>
        </p:spPr>
        <p:txBody>
          <a:bodyPr lIns="0" tIns="0" rIns="0" bIns="0" rtlCol="0" anchor="ctr">
            <a:spAutoFit/>
          </a:bodyPr>
          <a:lstStyle/>
          <a:p>
            <a:pPr marL="216000" indent="-216000">
              <a:lnSpc>
                <a:spcPct val="125000"/>
              </a:lnSpc>
              <a:spcBef>
                <a:spcPts val="600"/>
              </a:spcBef>
              <a:buFont typeface="Times New Roman" panose="02020603050405020304" charset="0"/>
              <a:buChar char="•"/>
              <a:tabLst>
                <a:tab pos="85725" algn="l"/>
              </a:tabLst>
              <a:defRPr/>
            </a:pPr>
            <a:r>
              <a:rPr lang="en-GB" sz="1400" b="1" kern="0" dirty="0">
                <a:solidFill>
                  <a:srgbClr val="000D45"/>
                </a:solidFill>
                <a:latin typeface="微软雅黑"/>
                <a:cs typeface="Times New Roman" panose="02020603050405020304" charset="0"/>
              </a:rPr>
              <a:t>8.7%</a:t>
            </a:r>
            <a:r>
              <a:rPr lang="en-GB" sz="1400" kern="0" dirty="0">
                <a:solidFill>
                  <a:prstClr val="black">
                    <a:lumMod val="95000"/>
                    <a:lumOff val="5000"/>
                  </a:prstClr>
                </a:solidFill>
                <a:latin typeface="微软雅黑"/>
                <a:cs typeface="Times New Roman" panose="02020603050405020304" charset="0"/>
              </a:rPr>
              <a:t>（n=23）产OXA-48</a:t>
            </a:r>
            <a:r>
              <a:rPr lang="zh-CN" altLang="en-US" sz="1400" kern="0" dirty="0">
                <a:solidFill>
                  <a:prstClr val="black">
                    <a:lumMod val="95000"/>
                    <a:lumOff val="5000"/>
                  </a:prstClr>
                </a:solidFill>
                <a:latin typeface="微软雅黑"/>
                <a:cs typeface="Times New Roman" panose="02020603050405020304" charset="0"/>
              </a:rPr>
              <a:t>的</a:t>
            </a:r>
            <a:r>
              <a:rPr lang="en-GB" sz="1400" kern="0" dirty="0" err="1">
                <a:solidFill>
                  <a:prstClr val="black">
                    <a:lumMod val="95000"/>
                    <a:lumOff val="5000"/>
                  </a:prstClr>
                </a:solidFill>
                <a:latin typeface="微软雅黑"/>
                <a:cs typeface="Times New Roman" panose="02020603050405020304" charset="0"/>
              </a:rPr>
              <a:t>分离株</a:t>
            </a:r>
            <a:r>
              <a:rPr lang="en-GB" sz="1400" b="1" kern="0" dirty="0" err="1">
                <a:solidFill>
                  <a:srgbClr val="000D45"/>
                </a:solidFill>
                <a:latin typeface="微软雅黑"/>
                <a:cs typeface="Times New Roman" panose="02020603050405020304" charset="0"/>
              </a:rPr>
              <a:t>同时携带</a:t>
            </a:r>
            <a:r>
              <a:rPr lang="en-GB" sz="1400" b="1" kern="0" dirty="0">
                <a:solidFill>
                  <a:srgbClr val="000D45"/>
                </a:solidFill>
                <a:latin typeface="微软雅黑"/>
                <a:cs typeface="Times New Roman" panose="02020603050405020304" charset="0"/>
              </a:rPr>
              <a:t> MBL</a:t>
            </a:r>
          </a:p>
          <a:p>
            <a:pPr marL="216000" indent="-216000">
              <a:lnSpc>
                <a:spcPct val="125000"/>
              </a:lnSpc>
              <a:spcBef>
                <a:spcPts val="600"/>
              </a:spcBef>
              <a:buFont typeface="Times New Roman" panose="02020603050405020304" charset="0"/>
              <a:buChar char="•"/>
              <a:tabLst>
                <a:tab pos="85725" algn="l"/>
              </a:tabLst>
              <a:defRPr/>
            </a:pPr>
            <a:r>
              <a:rPr lang="zh-CN" altLang="en-US" sz="1400" b="1" kern="0" dirty="0">
                <a:solidFill>
                  <a:srgbClr val="000D45"/>
                </a:solidFill>
                <a:latin typeface="微软雅黑"/>
                <a:cs typeface="Times New Roman" panose="02020603050405020304" charset="0"/>
              </a:rPr>
              <a:t>氨曲南</a:t>
            </a:r>
            <a:r>
              <a:rPr lang="en-US" altLang="zh-CN" sz="1400" b="1" kern="0" dirty="0">
                <a:solidFill>
                  <a:srgbClr val="000D45"/>
                </a:solidFill>
                <a:latin typeface="微软雅黑"/>
                <a:cs typeface="Times New Roman" panose="02020603050405020304" charset="0"/>
              </a:rPr>
              <a:t>-</a:t>
            </a:r>
            <a:r>
              <a:rPr lang="zh-CN" altLang="en-US" sz="1400" b="1" kern="0" dirty="0">
                <a:solidFill>
                  <a:srgbClr val="000D45"/>
                </a:solidFill>
                <a:latin typeface="微软雅黑"/>
                <a:cs typeface="Times New Roman" panose="02020603050405020304" charset="0"/>
              </a:rPr>
              <a:t>阿维巴坦</a:t>
            </a:r>
            <a:r>
              <a:rPr lang="en-GB" altLang="zh-CN" sz="1400" kern="0" dirty="0" err="1">
                <a:solidFill>
                  <a:prstClr val="black">
                    <a:lumMod val="95000"/>
                    <a:lumOff val="5000"/>
                  </a:prstClr>
                </a:solidFill>
                <a:latin typeface="微软雅黑"/>
                <a:cs typeface="Times New Roman" panose="02020603050405020304" charset="0"/>
              </a:rPr>
              <a:t>对同时产MBL</a:t>
            </a:r>
            <a:r>
              <a:rPr lang="zh-CN" altLang="en-US" sz="1400" kern="0" dirty="0">
                <a:solidFill>
                  <a:prstClr val="black">
                    <a:lumMod val="95000"/>
                    <a:lumOff val="5000"/>
                  </a:prstClr>
                </a:solidFill>
                <a:latin typeface="微软雅黑"/>
                <a:cs typeface="Times New Roman" panose="02020603050405020304" charset="0"/>
              </a:rPr>
              <a:t>和</a:t>
            </a:r>
            <a:r>
              <a:rPr lang="en-GB" altLang="zh-CN" sz="1400" kern="0" dirty="0">
                <a:solidFill>
                  <a:prstClr val="black">
                    <a:lumMod val="95000"/>
                    <a:lumOff val="5000"/>
                  </a:prstClr>
                </a:solidFill>
                <a:latin typeface="微软雅黑"/>
                <a:cs typeface="Times New Roman" panose="02020603050405020304" charset="0"/>
              </a:rPr>
              <a:t>OXA-48</a:t>
            </a:r>
            <a:r>
              <a:rPr lang="zh-CN" altLang="en-US" sz="1400" kern="0" dirty="0">
                <a:solidFill>
                  <a:prstClr val="black">
                    <a:lumMod val="95000"/>
                    <a:lumOff val="5000"/>
                  </a:prstClr>
                </a:solidFill>
                <a:latin typeface="微软雅黑"/>
                <a:cs typeface="Times New Roman" panose="02020603050405020304" charset="0"/>
              </a:rPr>
              <a:t>菌株</a:t>
            </a:r>
            <a:r>
              <a:rPr lang="en-GB" altLang="zh-CN" sz="1400" kern="0" dirty="0">
                <a:solidFill>
                  <a:prstClr val="black">
                    <a:lumMod val="95000"/>
                    <a:lumOff val="5000"/>
                  </a:prstClr>
                </a:solidFill>
                <a:latin typeface="微软雅黑"/>
                <a:cs typeface="Times New Roman" panose="02020603050405020304" charset="0"/>
              </a:rPr>
              <a:t>的MIC</a:t>
            </a:r>
            <a:r>
              <a:rPr lang="en-GB" altLang="zh-CN" sz="1400" kern="0" baseline="-25000" dirty="0">
                <a:solidFill>
                  <a:prstClr val="black">
                    <a:lumMod val="95000"/>
                    <a:lumOff val="5000"/>
                  </a:prstClr>
                </a:solidFill>
                <a:latin typeface="微软雅黑"/>
                <a:cs typeface="Times New Roman" panose="02020603050405020304" charset="0"/>
              </a:rPr>
              <a:t>90</a:t>
            </a:r>
            <a:r>
              <a:rPr lang="en-GB" altLang="zh-CN" sz="1400" kern="0" dirty="0">
                <a:solidFill>
                  <a:prstClr val="black">
                    <a:lumMod val="95000"/>
                    <a:lumOff val="5000"/>
                  </a:prstClr>
                </a:solidFill>
                <a:latin typeface="微软雅黑"/>
                <a:cs typeface="Times New Roman" panose="02020603050405020304" charset="0"/>
              </a:rPr>
              <a:t>为0.5 mg/L；其中21.7%的分离株对氨曲南单药及头孢他啶-阿维巴坦具有敏感性，91.3%对替加环素具有敏感性</a:t>
            </a:r>
          </a:p>
        </p:txBody>
      </p:sp>
      <p:grpSp>
        <p:nvGrpSpPr>
          <p:cNvPr id="19" name="组合 18">
            <a:extLst>
              <a:ext uri="{FF2B5EF4-FFF2-40B4-BE49-F238E27FC236}">
                <a16:creationId xmlns:a16="http://schemas.microsoft.com/office/drawing/2014/main" id="{21BCD149-0318-84D9-2EE0-A16683C68E9A}"/>
              </a:ext>
            </a:extLst>
          </p:cNvPr>
          <p:cNvGrpSpPr/>
          <p:nvPr/>
        </p:nvGrpSpPr>
        <p:grpSpPr>
          <a:xfrm>
            <a:off x="442913" y="1508652"/>
            <a:ext cx="11306175" cy="509587"/>
            <a:chOff x="442913" y="1508652"/>
            <a:chExt cx="11306175" cy="509587"/>
          </a:xfrm>
        </p:grpSpPr>
        <p:sp>
          <p:nvSpPr>
            <p:cNvPr id="20" name="Rectangle: Rounded Corners 112">
              <a:extLst>
                <a:ext uri="{FF2B5EF4-FFF2-40B4-BE49-F238E27FC236}">
                  <a16:creationId xmlns:a16="http://schemas.microsoft.com/office/drawing/2014/main" id="{AF1EE75B-8E11-F790-85C0-AD38CC068C48}"/>
                </a:ext>
              </a:extLst>
            </p:cNvPr>
            <p:cNvSpPr/>
            <p:nvPr/>
          </p:nvSpPr>
          <p:spPr>
            <a:xfrm>
              <a:off x="442913" y="1508652"/>
              <a:ext cx="11306175" cy="509587"/>
            </a:xfrm>
            <a:prstGeom prst="roundRect">
              <a:avLst>
                <a:gd name="adj" fmla="val 0"/>
              </a:avLst>
            </a:prstGeom>
            <a:pattFill prst="dkUpDiag">
              <a:fgClr>
                <a:srgbClr val="F2F3F5"/>
              </a:fgClr>
              <a:bgClr>
                <a:sysClr val="window" lastClr="FFFFFF"/>
              </a:bgClr>
            </a:patt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lnSpcReduction="10000"/>
            </a:bodyPr>
            <a:lstStyle/>
            <a:p>
              <a:pPr>
                <a:defRPr/>
              </a:pPr>
              <a:endParaRPr lang="en-US" sz="2800" b="1" kern="0" dirty="0">
                <a:solidFill>
                  <a:srgbClr val="009CDE"/>
                </a:solidFill>
                <a:cs typeface="Calibri" panose="020F0502020204030204" pitchFamily="34" charset="0"/>
              </a:endParaRPr>
            </a:p>
          </p:txBody>
        </p:sp>
        <p:sp>
          <p:nvSpPr>
            <p:cNvPr id="21" name="Text Placeholder 21">
              <a:extLst>
                <a:ext uri="{FF2B5EF4-FFF2-40B4-BE49-F238E27FC236}">
                  <a16:creationId xmlns:a16="http://schemas.microsoft.com/office/drawing/2014/main" id="{4D59E84C-F53A-C9DB-4E46-F564C83C8355}"/>
                </a:ext>
              </a:extLst>
            </p:cNvPr>
            <p:cNvSpPr txBox="1">
              <a:spLocks/>
            </p:cNvSpPr>
            <p:nvPr/>
          </p:nvSpPr>
          <p:spPr>
            <a:xfrm>
              <a:off x="567279" y="1655723"/>
              <a:ext cx="11057442" cy="215444"/>
            </a:xfrm>
            <a:prstGeom prst="rect">
              <a:avLst/>
            </a:prstGeom>
          </p:spPr>
          <p:txBody>
            <a:bodyPr vert="horz" wrap="square" lIns="0" tIns="0" rIns="0" bIns="0" rtlCol="0" anchor="t" anchorCtr="0">
              <a:spAutoFit/>
            </a:bodyPr>
            <a:lst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Times New Roman" panose="02020603050405020304" charset="0"/>
                  <a:ea typeface="Times New Roman" panose="02020603050405020304" charset="0"/>
                  <a:cs typeface="Times New Roman" panose="02020603050405020304" charset="0"/>
                </a:defRPr>
              </a:lvl1pPr>
              <a:lvl2pPr marL="488950" indent="-215900" algn="l" defTabSz="914400" rtl="0" eaLnBrk="1" latinLnBrk="0" hangingPunct="1">
                <a:lnSpc>
                  <a:spcPct val="100000"/>
                </a:lnSpc>
                <a:spcBef>
                  <a:spcPts val="400"/>
                </a:spcBef>
                <a:buFont typeface="System Font Regular"/>
                <a:buChar char="⎼"/>
                <a:defRPr sz="1800" b="0" i="0" kern="1200">
                  <a:solidFill>
                    <a:schemeClr val="bg2"/>
                  </a:solidFill>
                  <a:latin typeface="Times New Roman" panose="02020603050405020304" charset="0"/>
                  <a:ea typeface="Times New Roman" panose="02020603050405020304" charset="0"/>
                  <a:cs typeface="Times New Roman" panose="0202060305040502030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600" b="0" i="0" kern="1200">
                  <a:solidFill>
                    <a:schemeClr val="bg2"/>
                  </a:solidFill>
                  <a:latin typeface="Times New Roman" panose="02020603050405020304" charset="0"/>
                  <a:ea typeface="Times New Roman" panose="02020603050405020304" charset="0"/>
                  <a:cs typeface="Times New Roman" panose="0202060305040502030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400" b="0" i="0" kern="1200">
                  <a:solidFill>
                    <a:schemeClr val="bg2"/>
                  </a:solidFill>
                  <a:latin typeface="Times New Roman" panose="02020603050405020304" charset="0"/>
                  <a:ea typeface="Times New Roman" panose="02020603050405020304" charset="0"/>
                  <a:cs typeface="Times New Roman" panose="0202060305040502030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400" b="0" i="0" kern="1200">
                  <a:solidFill>
                    <a:schemeClr val="bg2"/>
                  </a:solidFill>
                  <a:latin typeface="Times New Roman" panose="02020603050405020304" charset="0"/>
                  <a:ea typeface="Times New Roman" panose="02020603050405020304" charset="0"/>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zh-CN" altLang="en-US" sz="1400" b="1" dirty="0">
                  <a:solidFill>
                    <a:prstClr val="black"/>
                  </a:solidFill>
                  <a:latin typeface="微软雅黑"/>
                  <a:ea typeface="微软雅黑"/>
                </a:rPr>
                <a:t>研究分离株：</a:t>
              </a:r>
              <a:r>
                <a:rPr lang="zh-CN" altLang="en-US" sz="1400" b="1" dirty="0">
                  <a:solidFill>
                    <a:srgbClr val="000D45"/>
                  </a:solidFill>
                  <a:latin typeface="微软雅黑"/>
                  <a:ea typeface="微软雅黑"/>
                </a:rPr>
                <a:t>产</a:t>
              </a:r>
              <a:r>
                <a:rPr lang="en-US" altLang="zh-CN" sz="1400" b="1" dirty="0">
                  <a:solidFill>
                    <a:srgbClr val="000D45"/>
                  </a:solidFill>
                  <a:latin typeface="微软雅黑"/>
                  <a:ea typeface="微软雅黑"/>
                </a:rPr>
                <a:t>OXA-48</a:t>
              </a:r>
              <a:r>
                <a:rPr lang="zh-CN" altLang="en-US" sz="1400" b="1" dirty="0">
                  <a:solidFill>
                    <a:srgbClr val="000D45"/>
                  </a:solidFill>
                  <a:latin typeface="微软雅黑"/>
                  <a:ea typeface="微软雅黑"/>
                </a:rPr>
                <a:t>的肠杆菌科细菌，包括同时产</a:t>
              </a:r>
              <a:r>
                <a:rPr lang="en-US" altLang="zh-CN" sz="1400" b="1" dirty="0">
                  <a:solidFill>
                    <a:srgbClr val="000D45"/>
                  </a:solidFill>
                  <a:latin typeface="微软雅黑"/>
                  <a:ea typeface="微软雅黑"/>
                </a:rPr>
                <a:t>MBL</a:t>
              </a:r>
              <a:r>
                <a:rPr lang="zh-CN" altLang="en-US" sz="1400" b="1" dirty="0">
                  <a:solidFill>
                    <a:srgbClr val="000D45"/>
                  </a:solidFill>
                  <a:latin typeface="微软雅黑"/>
                  <a:ea typeface="微软雅黑"/>
                </a:rPr>
                <a:t>或</a:t>
              </a:r>
              <a:r>
                <a:rPr lang="en-US" altLang="zh-CN" sz="1400" b="1" dirty="0">
                  <a:solidFill>
                    <a:srgbClr val="000D45"/>
                  </a:solidFill>
                  <a:latin typeface="微软雅黑"/>
                  <a:ea typeface="微软雅黑"/>
                </a:rPr>
                <a:t>A</a:t>
              </a:r>
              <a:r>
                <a:rPr lang="zh-CN" altLang="en-US" sz="1400" b="1" dirty="0">
                  <a:solidFill>
                    <a:srgbClr val="000D45"/>
                  </a:solidFill>
                  <a:latin typeface="微软雅黑"/>
                  <a:ea typeface="微软雅黑"/>
                </a:rPr>
                <a:t>类、</a:t>
              </a:r>
              <a:r>
                <a:rPr lang="en-US" altLang="zh-CN" sz="1400" b="1" dirty="0">
                  <a:solidFill>
                    <a:srgbClr val="000D45"/>
                  </a:solidFill>
                  <a:latin typeface="微软雅黑"/>
                  <a:ea typeface="微软雅黑"/>
                </a:rPr>
                <a:t>C</a:t>
              </a:r>
              <a:r>
                <a:rPr lang="zh-CN" altLang="en-US" sz="1400" b="1" dirty="0">
                  <a:solidFill>
                    <a:srgbClr val="000D45"/>
                  </a:solidFill>
                  <a:latin typeface="微软雅黑"/>
                  <a:ea typeface="微软雅黑"/>
                </a:rPr>
                <a:t>类或</a:t>
              </a:r>
              <a:r>
                <a:rPr lang="en-US" altLang="zh-CN" sz="1400" b="1" dirty="0">
                  <a:solidFill>
                    <a:srgbClr val="000D45"/>
                  </a:solidFill>
                  <a:latin typeface="微软雅黑"/>
                  <a:ea typeface="微软雅黑"/>
                </a:rPr>
                <a:t>D</a:t>
              </a:r>
              <a:r>
                <a:rPr lang="zh-CN" altLang="en-US" sz="1400" b="1" dirty="0">
                  <a:solidFill>
                    <a:srgbClr val="000D45"/>
                  </a:solidFill>
                  <a:latin typeface="微软雅黑"/>
                  <a:ea typeface="微软雅黑"/>
                </a:rPr>
                <a:t>类</a:t>
              </a:r>
              <a:r>
                <a:rPr lang="en-US" altLang="zh-CN" sz="1400" b="1" dirty="0">
                  <a:solidFill>
                    <a:srgbClr val="000D45"/>
                  </a:solidFill>
                  <a:latin typeface="微软雅黑"/>
                  <a:ea typeface="微软雅黑"/>
                </a:rPr>
                <a:t>β-</a:t>
              </a:r>
              <a:r>
                <a:rPr lang="zh-CN" altLang="en-US" sz="1400" b="1" dirty="0">
                  <a:solidFill>
                    <a:srgbClr val="000D45"/>
                  </a:solidFill>
                  <a:latin typeface="微软雅黑"/>
                  <a:ea typeface="微软雅黑"/>
                </a:rPr>
                <a:t>内酰胺酶（</a:t>
              </a:r>
              <a:r>
                <a:rPr lang="en-US" altLang="zh-CN" sz="1400" b="1" dirty="0">
                  <a:solidFill>
                    <a:srgbClr val="000D45"/>
                  </a:solidFill>
                  <a:latin typeface="微软雅黑"/>
                  <a:ea typeface="微软雅黑"/>
                </a:rPr>
                <a:t>ESBL</a:t>
              </a:r>
              <a:r>
                <a:rPr lang="zh-CN" altLang="en-US" sz="1400" b="1" dirty="0">
                  <a:solidFill>
                    <a:srgbClr val="000D45"/>
                  </a:solidFill>
                  <a:latin typeface="微软雅黑"/>
                  <a:ea typeface="微软雅黑"/>
                </a:rPr>
                <a:t>、</a:t>
              </a:r>
              <a:r>
                <a:rPr lang="en-US" altLang="zh-CN" sz="1400" b="1" dirty="0" err="1">
                  <a:solidFill>
                    <a:srgbClr val="000D45"/>
                  </a:solidFill>
                  <a:latin typeface="微软雅黑"/>
                  <a:ea typeface="微软雅黑"/>
                </a:rPr>
                <a:t>AmpC</a:t>
              </a:r>
              <a:r>
                <a:rPr lang="zh-CN" altLang="en-US" sz="1400" b="1" dirty="0">
                  <a:solidFill>
                    <a:srgbClr val="000D45"/>
                  </a:solidFill>
                  <a:latin typeface="微软雅黑"/>
                  <a:ea typeface="微软雅黑"/>
                </a:rPr>
                <a:t>、</a:t>
              </a:r>
              <a:r>
                <a:rPr lang="en-US" altLang="zh-CN" sz="1400" b="1" dirty="0">
                  <a:solidFill>
                    <a:srgbClr val="000D45"/>
                  </a:solidFill>
                  <a:latin typeface="微软雅黑"/>
                  <a:ea typeface="微软雅黑"/>
                </a:rPr>
                <a:t>OXA-48</a:t>
              </a:r>
              <a:r>
                <a:rPr lang="zh-CN" altLang="en-US" sz="1400" b="1" dirty="0">
                  <a:solidFill>
                    <a:srgbClr val="000D45"/>
                  </a:solidFill>
                  <a:latin typeface="微软雅黑"/>
                  <a:ea typeface="微软雅黑"/>
                </a:rPr>
                <a:t>）</a:t>
              </a:r>
              <a:r>
                <a:rPr lang="zh-CN" altLang="en-US" sz="1400" b="1" dirty="0">
                  <a:solidFill>
                    <a:prstClr val="black"/>
                  </a:solidFill>
                  <a:latin typeface="微软雅黑"/>
                  <a:ea typeface="微软雅黑"/>
                </a:rPr>
                <a:t>的分离株</a:t>
              </a:r>
            </a:p>
          </p:txBody>
        </p:sp>
      </p:grpSp>
      <p:grpSp>
        <p:nvGrpSpPr>
          <p:cNvPr id="22" name="组合 21">
            <a:extLst>
              <a:ext uri="{FF2B5EF4-FFF2-40B4-BE49-F238E27FC236}">
                <a16:creationId xmlns:a16="http://schemas.microsoft.com/office/drawing/2014/main" id="{EFBBFCF3-D57B-1A2B-6451-8492C090EBE8}"/>
              </a:ext>
            </a:extLst>
          </p:cNvPr>
          <p:cNvGrpSpPr/>
          <p:nvPr/>
        </p:nvGrpSpPr>
        <p:grpSpPr>
          <a:xfrm>
            <a:off x="1068073" y="3032798"/>
            <a:ext cx="6397898" cy="2570865"/>
            <a:chOff x="1278046" y="2985385"/>
            <a:chExt cx="6397898" cy="2570865"/>
          </a:xfrm>
        </p:grpSpPr>
        <p:grpSp>
          <p:nvGrpSpPr>
            <p:cNvPr id="23" name="组合 22">
              <a:extLst>
                <a:ext uri="{FF2B5EF4-FFF2-40B4-BE49-F238E27FC236}">
                  <a16:creationId xmlns:a16="http://schemas.microsoft.com/office/drawing/2014/main" id="{EF1AA777-D88A-3992-2591-0A0F94514AC8}"/>
                </a:ext>
              </a:extLst>
            </p:cNvPr>
            <p:cNvGrpSpPr/>
            <p:nvPr/>
          </p:nvGrpSpPr>
          <p:grpSpPr>
            <a:xfrm>
              <a:off x="1278046" y="3115189"/>
              <a:ext cx="6397898" cy="2441061"/>
              <a:chOff x="1577984" y="2618086"/>
              <a:chExt cx="6397898" cy="2625211"/>
            </a:xfrm>
          </p:grpSpPr>
          <p:graphicFrame>
            <p:nvGraphicFramePr>
              <p:cNvPr id="25" name="Chart 71">
                <a:extLst>
                  <a:ext uri="{FF2B5EF4-FFF2-40B4-BE49-F238E27FC236}">
                    <a16:creationId xmlns:a16="http://schemas.microsoft.com/office/drawing/2014/main" id="{901D90EB-5713-1DE7-96B9-CE61A85F0992}"/>
                  </a:ext>
                </a:extLst>
              </p:cNvPr>
              <p:cNvGraphicFramePr/>
              <p:nvPr>
                <p:extLst>
                  <p:ext uri="{D42A27DB-BD31-4B8C-83A1-F6EECF244321}">
                    <p14:modId xmlns:p14="http://schemas.microsoft.com/office/powerpoint/2010/main" val="562896818"/>
                  </p:ext>
                </p:extLst>
              </p:nvPr>
            </p:nvGraphicFramePr>
            <p:xfrm>
              <a:off x="1577984" y="2618086"/>
              <a:ext cx="6397898" cy="2609861"/>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3">
                <a:extLst>
                  <a:ext uri="{FF2B5EF4-FFF2-40B4-BE49-F238E27FC236}">
                    <a16:creationId xmlns:a16="http://schemas.microsoft.com/office/drawing/2014/main" id="{EDB1592F-2A15-43F4-03F4-09696142CFAF}"/>
                  </a:ext>
                </a:extLst>
              </p:cNvPr>
              <p:cNvSpPr txBox="1"/>
              <p:nvPr/>
            </p:nvSpPr>
            <p:spPr>
              <a:xfrm>
                <a:off x="3749040" y="4909701"/>
                <a:ext cx="1317625" cy="248920"/>
              </a:xfrm>
              <a:prstGeom prst="rect">
                <a:avLst/>
              </a:prstGeom>
              <a:solidFill>
                <a:sysClr val="window" lastClr="FFFFFF"/>
              </a:solid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1" i="0" u="none" strike="noStrike" kern="0" cap="none" spc="0" normalizeH="0" baseline="0" noProof="0" dirty="0">
                    <a:ln>
                      <a:noFill/>
                    </a:ln>
                    <a:solidFill>
                      <a:prstClr val="black"/>
                    </a:solidFill>
                    <a:effectLst/>
                    <a:uLnTx/>
                    <a:uFillTx/>
                    <a:latin typeface="微软雅黑"/>
                    <a:cs typeface="Times New Roman" panose="02020603050405020304" charset="0"/>
                  </a:rPr>
                  <a:t>头孢他啶</a:t>
                </a:r>
                <a:r>
                  <a:rPr kumimoji="0" lang="en-US" altLang="zh-CN" sz="700" b="1" i="0" u="none" strike="noStrike" kern="0" cap="none" spc="0" normalizeH="0" baseline="0" noProof="0" dirty="0">
                    <a:ln>
                      <a:noFill/>
                    </a:ln>
                    <a:solidFill>
                      <a:prstClr val="black"/>
                    </a:solidFill>
                    <a:effectLst/>
                    <a:uLnTx/>
                    <a:uFillTx/>
                    <a:latin typeface="微软雅黑"/>
                    <a:cs typeface="Times New Roman" panose="02020603050405020304" charset="0"/>
                  </a:rPr>
                  <a:t>-</a:t>
                </a:r>
                <a:r>
                  <a:rPr kumimoji="0" lang="zh-CN" altLang="en-US" sz="700" b="1" i="0" u="none" strike="noStrike" kern="0" cap="none" spc="0" normalizeH="0" baseline="0" noProof="0" dirty="0">
                    <a:ln>
                      <a:noFill/>
                    </a:ln>
                    <a:solidFill>
                      <a:prstClr val="black"/>
                    </a:solidFill>
                    <a:effectLst/>
                    <a:uLnTx/>
                    <a:uFillTx/>
                    <a:latin typeface="微软雅黑"/>
                    <a:cs typeface="Times New Roman" panose="02020603050405020304" charset="0"/>
                  </a:rPr>
                  <a:t>阿维巴坦</a:t>
                </a:r>
              </a:p>
            </p:txBody>
          </p:sp>
          <p:sp>
            <p:nvSpPr>
              <p:cNvPr id="27" name="TextBox 3">
                <a:extLst>
                  <a:ext uri="{FF2B5EF4-FFF2-40B4-BE49-F238E27FC236}">
                    <a16:creationId xmlns:a16="http://schemas.microsoft.com/office/drawing/2014/main" id="{8788FEED-EC8F-931C-09A5-857405EEDC81}"/>
                  </a:ext>
                </a:extLst>
              </p:cNvPr>
              <p:cNvSpPr txBox="1"/>
              <p:nvPr/>
            </p:nvSpPr>
            <p:spPr>
              <a:xfrm>
                <a:off x="5031740" y="4909701"/>
                <a:ext cx="1317625" cy="248920"/>
              </a:xfrm>
              <a:prstGeom prst="rect">
                <a:avLst/>
              </a:prstGeom>
              <a:solidFill>
                <a:sysClr val="window" lastClr="FFFFFF"/>
              </a:solid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1" i="0" u="none" strike="noStrike" kern="0" cap="none" spc="0" normalizeH="0" baseline="0" noProof="0" dirty="0">
                    <a:ln>
                      <a:noFill/>
                    </a:ln>
                    <a:solidFill>
                      <a:prstClr val="black"/>
                    </a:solidFill>
                    <a:effectLst/>
                    <a:uLnTx/>
                    <a:uFillTx/>
                    <a:latin typeface="微软雅黑"/>
                    <a:cs typeface="Times New Roman" panose="02020603050405020304" charset="0"/>
                  </a:rPr>
                  <a:t>替加环素</a:t>
                </a:r>
              </a:p>
            </p:txBody>
          </p:sp>
          <p:sp>
            <p:nvSpPr>
              <p:cNvPr id="28" name="TextBox 3">
                <a:extLst>
                  <a:ext uri="{FF2B5EF4-FFF2-40B4-BE49-F238E27FC236}">
                    <a16:creationId xmlns:a16="http://schemas.microsoft.com/office/drawing/2014/main" id="{47D4FD97-A066-5D42-29B9-1084BC4D5ACB}"/>
                  </a:ext>
                </a:extLst>
              </p:cNvPr>
              <p:cNvSpPr txBox="1"/>
              <p:nvPr/>
            </p:nvSpPr>
            <p:spPr>
              <a:xfrm>
                <a:off x="6405880" y="4909701"/>
                <a:ext cx="1317625" cy="248920"/>
              </a:xfrm>
              <a:prstGeom prst="rect">
                <a:avLst/>
              </a:prstGeom>
              <a:solidFill>
                <a:sysClr val="window" lastClr="FFFFFF"/>
              </a:solidFill>
            </p:spPr>
            <p:txBody>
              <a:bodyPr wrap="square"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700" b="1" i="0" u="none" strike="noStrike" kern="0" cap="none" spc="0" normalizeH="0" baseline="0" noProof="0" dirty="0">
                    <a:ln>
                      <a:noFill/>
                    </a:ln>
                    <a:solidFill>
                      <a:prstClr val="black"/>
                    </a:solidFill>
                    <a:effectLst/>
                    <a:uLnTx/>
                    <a:uFillTx/>
                    <a:latin typeface="微软雅黑"/>
                    <a:cs typeface="Times New Roman" panose="02020603050405020304" charset="0"/>
                  </a:rPr>
                  <a:t>氨曲南</a:t>
                </a:r>
              </a:p>
            </p:txBody>
          </p:sp>
          <p:sp>
            <p:nvSpPr>
              <p:cNvPr id="29" name="文本框 28">
                <a:extLst>
                  <a:ext uri="{FF2B5EF4-FFF2-40B4-BE49-F238E27FC236}">
                    <a16:creationId xmlns:a16="http://schemas.microsoft.com/office/drawing/2014/main" id="{131A2240-71BF-2915-2796-DFA7F4AB7BB8}"/>
                  </a:ext>
                </a:extLst>
              </p:cNvPr>
              <p:cNvSpPr txBox="1"/>
              <p:nvPr/>
            </p:nvSpPr>
            <p:spPr>
              <a:xfrm>
                <a:off x="2609560" y="4909701"/>
                <a:ext cx="851515" cy="215147"/>
              </a:xfrm>
              <a:prstGeom prst="rect">
                <a:avLst/>
              </a:prstGeom>
              <a:solidFill>
                <a:sysClr val="window" lastClr="FFFFFF"/>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700" b="1" i="0" u="none" strike="noStrike" kern="0" cap="none" spc="0" normalizeH="0" baseline="0" noProof="0" dirty="0">
                    <a:ln>
                      <a:noFill/>
                    </a:ln>
                    <a:solidFill>
                      <a:prstClr val="black"/>
                    </a:solidFill>
                    <a:effectLst/>
                    <a:uLnTx/>
                    <a:uFillTx/>
                    <a:latin typeface="微软雅黑"/>
                  </a:rPr>
                  <a:t>氨曲南</a:t>
                </a:r>
                <a:r>
                  <a:rPr kumimoji="0" lang="en-US" altLang="zh-CN" sz="700" b="1" i="0" u="none" strike="noStrike" kern="0" cap="none" spc="0" normalizeH="0" baseline="0" noProof="0" dirty="0">
                    <a:ln>
                      <a:noFill/>
                    </a:ln>
                    <a:solidFill>
                      <a:prstClr val="black"/>
                    </a:solidFill>
                    <a:effectLst/>
                    <a:uLnTx/>
                    <a:uFillTx/>
                    <a:latin typeface="微软雅黑"/>
                  </a:rPr>
                  <a:t>-</a:t>
                </a:r>
                <a:r>
                  <a:rPr kumimoji="0" lang="zh-CN" altLang="en-US" sz="700" b="1" i="0" u="none" strike="noStrike" kern="0" cap="none" spc="0" normalizeH="0" baseline="0" noProof="0" dirty="0">
                    <a:ln>
                      <a:noFill/>
                    </a:ln>
                    <a:solidFill>
                      <a:prstClr val="black"/>
                    </a:solidFill>
                    <a:effectLst/>
                    <a:uLnTx/>
                    <a:uFillTx/>
                    <a:latin typeface="微软雅黑"/>
                  </a:rPr>
                  <a:t>阿维巴坦</a:t>
                </a:r>
              </a:p>
            </p:txBody>
          </p:sp>
          <p:sp>
            <p:nvSpPr>
              <p:cNvPr id="30" name="TextBox 3">
                <a:extLst>
                  <a:ext uri="{FF2B5EF4-FFF2-40B4-BE49-F238E27FC236}">
                    <a16:creationId xmlns:a16="http://schemas.microsoft.com/office/drawing/2014/main" id="{B6E57AC8-36BC-2B86-5D31-2A7DAB02533F}"/>
                  </a:ext>
                </a:extLst>
              </p:cNvPr>
              <p:cNvSpPr txBox="1"/>
              <p:nvPr/>
            </p:nvSpPr>
            <p:spPr>
              <a:xfrm>
                <a:off x="2502952" y="5083810"/>
                <a:ext cx="1130736" cy="159487"/>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700" b="1" i="0" u="none" strike="noStrike" kern="0" cap="none" spc="0" normalizeH="0" baseline="0" noProof="0" dirty="0">
                    <a:ln>
                      <a:noFill/>
                    </a:ln>
                    <a:solidFill>
                      <a:prstClr val="black"/>
                    </a:solidFill>
                    <a:effectLst/>
                    <a:uLnTx/>
                    <a:uFillTx/>
                    <a:ea typeface="Times New Roman" panose="02020603050405020304" charset="0"/>
                    <a:cs typeface="Times New Roman" panose="02020603050405020304" charset="0"/>
                  </a:rPr>
                  <a:t>此时的药敏折点≤8 mg/L</a:t>
                </a:r>
                <a:endParaRPr kumimoji="0" lang="en-GB" sz="700" b="0" i="0" u="none" strike="noStrike" kern="0" cap="none" spc="0" normalizeH="0" baseline="0" noProof="0" dirty="0">
                  <a:ln>
                    <a:noFill/>
                  </a:ln>
                  <a:solidFill>
                    <a:prstClr val="black"/>
                  </a:solidFill>
                  <a:effectLst/>
                  <a:uLnTx/>
                  <a:uFillTx/>
                  <a:ea typeface="Times New Roman" panose="02020603050405020304" charset="0"/>
                  <a:cs typeface="Times New Roman" panose="02020603050405020304" charset="0"/>
                </a:endParaRPr>
              </a:p>
            </p:txBody>
          </p:sp>
        </p:grpSp>
        <p:sp>
          <p:nvSpPr>
            <p:cNvPr id="24" name="文本框 23">
              <a:extLst>
                <a:ext uri="{FF2B5EF4-FFF2-40B4-BE49-F238E27FC236}">
                  <a16:creationId xmlns:a16="http://schemas.microsoft.com/office/drawing/2014/main" id="{E6F82564-6B3D-D137-6081-99EEA83008BB}"/>
                </a:ext>
              </a:extLst>
            </p:cNvPr>
            <p:cNvSpPr txBox="1"/>
            <p:nvPr/>
          </p:nvSpPr>
          <p:spPr>
            <a:xfrm rot="16200000">
              <a:off x="401872" y="4183801"/>
              <a:ext cx="2519944" cy="123111"/>
            </a:xfrm>
            <a:prstGeom prst="rect">
              <a:avLst/>
            </a:prstGeom>
            <a:noFill/>
          </p:spPr>
          <p:txBody>
            <a:bodyPr wrap="squar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lang="zh-CN" sz="800" b="0" i="0" u="none" strike="noStrike" kern="1200" baseline="0">
                  <a:solidFill>
                    <a:srgbClr val="E7E6E6"/>
                  </a:solidFill>
                  <a:latin typeface="+mn-ea"/>
                  <a:ea typeface="+mn-ea"/>
                  <a:cs typeface="Times New Roman" panose="02020603050405020304" charset="0"/>
                </a:defRPr>
              </a:pPr>
              <a:r>
                <a:rPr kumimoji="0" lang="zh-CN" altLang="en-US" sz="800" b="1" i="0" u="none" strike="noStrike" kern="1200" cap="none" spc="0" normalizeH="0" baseline="0" noProof="0" dirty="0">
                  <a:ln>
                    <a:noFill/>
                  </a:ln>
                  <a:solidFill>
                    <a:prstClr val="black">
                      <a:lumMod val="95000"/>
                      <a:lumOff val="5000"/>
                    </a:prstClr>
                  </a:solidFill>
                  <a:effectLst/>
                  <a:uLnTx/>
                  <a:uFillTx/>
                  <a:latin typeface="微软雅黑"/>
                  <a:ea typeface="微软雅黑"/>
                  <a:cs typeface="Times New Roman" panose="02020603050405020304" charset="0"/>
                </a:rPr>
                <a:t>抗菌药物对产</a:t>
              </a:r>
              <a:r>
                <a:rPr kumimoji="0" lang="en-GB" altLang="zh-CN" sz="800" b="1" i="0" u="none" strike="noStrike" kern="1200" cap="none" spc="0" normalizeH="0" baseline="0" noProof="0" dirty="0">
                  <a:ln>
                    <a:noFill/>
                  </a:ln>
                  <a:solidFill>
                    <a:prstClr val="black">
                      <a:lumMod val="95000"/>
                      <a:lumOff val="5000"/>
                    </a:prstClr>
                  </a:solidFill>
                  <a:effectLst/>
                  <a:uLnTx/>
                  <a:uFillTx/>
                  <a:latin typeface="微软雅黑"/>
                  <a:ea typeface="微软雅黑"/>
                  <a:cs typeface="Times New Roman" panose="02020603050405020304" charset="0"/>
                </a:rPr>
                <a:t>OXA-48</a:t>
              </a:r>
              <a:r>
                <a:rPr kumimoji="0" lang="zh-CN" altLang="en-US" sz="800" b="1" i="0" u="none" strike="noStrike" kern="1200" cap="none" spc="0" normalizeH="0" baseline="0" noProof="0" dirty="0">
                  <a:ln>
                    <a:noFill/>
                  </a:ln>
                  <a:solidFill>
                    <a:prstClr val="black">
                      <a:lumMod val="95000"/>
                      <a:lumOff val="5000"/>
                    </a:prstClr>
                  </a:solidFill>
                  <a:effectLst/>
                  <a:uLnTx/>
                  <a:uFillTx/>
                  <a:latin typeface="微软雅黑"/>
                  <a:ea typeface="微软雅黑"/>
                  <a:cs typeface="Times New Roman" panose="02020603050405020304" charset="0"/>
                </a:rPr>
                <a:t>肠杆菌的抗菌活性</a:t>
              </a:r>
              <a:r>
                <a:rPr kumimoji="0" lang="en-GB" altLang="zh-CN" sz="800" b="1" i="0" u="none" strike="noStrike" kern="1200" cap="none" spc="0" normalizeH="0" baseline="0" noProof="0" dirty="0">
                  <a:ln>
                    <a:noFill/>
                  </a:ln>
                  <a:solidFill>
                    <a:prstClr val="black">
                      <a:lumMod val="95000"/>
                      <a:lumOff val="5000"/>
                    </a:prstClr>
                  </a:solidFill>
                  <a:effectLst/>
                  <a:uLnTx/>
                  <a:uFillTx/>
                  <a:latin typeface="微软雅黑"/>
                  <a:ea typeface="微软雅黑"/>
                  <a:cs typeface="Times New Roman" panose="02020603050405020304" charset="0"/>
                </a:rPr>
                <a:t> (%)*</a:t>
              </a:r>
            </a:p>
          </p:txBody>
        </p:sp>
      </p:grpSp>
    </p:spTree>
    <p:extLst>
      <p:ext uri="{BB962C8B-B14F-4D97-AF65-F5344CB8AC3E}">
        <p14:creationId xmlns:p14="http://schemas.microsoft.com/office/powerpoint/2010/main" val="3352704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75F185D-76E0-D266-D7FD-345AE13A102F}"/>
              </a:ext>
            </a:extLst>
          </p:cNvPr>
          <p:cNvGraphicFramePr>
            <a:graphicFrameLocks noChangeAspect="1"/>
          </p:cNvGraphicFramePr>
          <p:nvPr>
            <p:custDataLst>
              <p:tags r:id="rId1"/>
            </p:custDataLst>
            <p:extLst>
              <p:ext uri="{D42A27DB-BD31-4B8C-83A1-F6EECF244321}">
                <p14:modId xmlns:p14="http://schemas.microsoft.com/office/powerpoint/2010/main" val="13913165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11" imgW="484" imgH="486" progId="TCLayout.ActiveDocument.1">
                  <p:embed/>
                </p:oleObj>
              </mc:Choice>
              <mc:Fallback>
                <p:oleObj name="think-cell 幻灯片" r:id="rId11" imgW="484" imgH="486" progId="TCLayout.ActiveDocument.1">
                  <p:embed/>
                  <p:pic>
                    <p:nvPicPr>
                      <p:cNvPr id="3" name="think-cell data - do not delete" hidden="1">
                        <a:extLst>
                          <a:ext uri="{FF2B5EF4-FFF2-40B4-BE49-F238E27FC236}">
                            <a16:creationId xmlns:a16="http://schemas.microsoft.com/office/drawing/2014/main" id="{175F185D-76E0-D266-D7FD-345AE13A102F}"/>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30A850DD-E691-FD70-8B55-1894DA72EEF6}"/>
              </a:ext>
            </a:extLst>
          </p:cNvPr>
          <p:cNvSpPr txBox="1">
            <a:spLocks/>
          </p:cNvSpPr>
          <p:nvPr/>
        </p:nvSpPr>
        <p:spPr>
          <a:xfrm>
            <a:off x="326886" y="453810"/>
            <a:ext cx="11499353" cy="763478"/>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r>
              <a:rPr lang="zh-CN" altLang="en-US" dirty="0">
                <a:latin typeface="+mn-ea"/>
                <a:ea typeface="+mn-ea"/>
                <a:cs typeface="+mn-ea"/>
                <a:sym typeface="+mn-lt"/>
              </a:rPr>
              <a:t>氨曲南</a:t>
            </a:r>
            <a:r>
              <a:rPr lang="en-US" altLang="zh-CN" dirty="0">
                <a:latin typeface="+mn-ea"/>
                <a:ea typeface="+mn-ea"/>
                <a:cs typeface="+mn-ea"/>
                <a:sym typeface="+mn-lt"/>
              </a:rPr>
              <a:t>-</a:t>
            </a:r>
            <a:r>
              <a:rPr lang="zh-CN" altLang="en-US" dirty="0">
                <a:latin typeface="+mn-ea"/>
                <a:ea typeface="+mn-ea"/>
                <a:cs typeface="+mn-ea"/>
                <a:sym typeface="+mn-lt"/>
              </a:rPr>
              <a:t>阿维巴坦对产</a:t>
            </a:r>
            <a:r>
              <a:rPr lang="zh-CN" altLang="en-US" dirty="0">
                <a:solidFill>
                  <a:schemeClr val="accent1"/>
                </a:solidFill>
                <a:latin typeface="+mn-ea"/>
                <a:ea typeface="+mn-ea"/>
                <a:cs typeface="+mn-ea"/>
                <a:sym typeface="+mn-lt"/>
              </a:rPr>
              <a:t>多种酶的肠杆菌目</a:t>
            </a:r>
            <a:r>
              <a:rPr lang="zh-CN" altLang="en-US" dirty="0">
                <a:latin typeface="+mn-ea"/>
                <a:ea typeface="+mn-ea"/>
                <a:cs typeface="+mn-ea"/>
                <a:sym typeface="+mn-lt"/>
              </a:rPr>
              <a:t>细菌（包含产</a:t>
            </a:r>
            <a:r>
              <a:rPr lang="en-US" altLang="zh-CN" dirty="0">
                <a:latin typeface="+mn-ea"/>
                <a:ea typeface="+mn-ea"/>
                <a:cs typeface="+mn-ea"/>
                <a:sym typeface="+mn-lt"/>
              </a:rPr>
              <a:t>MBL</a:t>
            </a:r>
            <a:r>
              <a:rPr lang="zh-CN" altLang="en-US" dirty="0">
                <a:latin typeface="+mn-ea"/>
                <a:ea typeface="+mn-ea"/>
                <a:cs typeface="+mn-ea"/>
                <a:sym typeface="+mn-lt"/>
              </a:rPr>
              <a:t>分离株）具有强效体外抗菌活性</a:t>
            </a:r>
          </a:p>
        </p:txBody>
      </p:sp>
      <p:sp>
        <p:nvSpPr>
          <p:cNvPr id="5" name="Text Placeholder 2">
            <a:extLst>
              <a:ext uri="{FF2B5EF4-FFF2-40B4-BE49-F238E27FC236}">
                <a16:creationId xmlns:a16="http://schemas.microsoft.com/office/drawing/2014/main" id="{F1CBDB1C-D52C-C3A9-6A21-C6626080D4E4}"/>
              </a:ext>
            </a:extLst>
          </p:cNvPr>
          <p:cNvSpPr txBox="1"/>
          <p:nvPr/>
        </p:nvSpPr>
        <p:spPr>
          <a:xfrm>
            <a:off x="957684" y="5626893"/>
            <a:ext cx="10237755" cy="486245"/>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Times New Roman" panose="02020603050405020304" charset="0"/>
              <a:buNone/>
              <a:defRPr/>
            </a:pPr>
            <a:r>
              <a:rPr lang="en-US" sz="700" dirty="0" err="1">
                <a:solidFill>
                  <a:srgbClr val="000000">
                    <a:lumMod val="75000"/>
                    <a:lumOff val="25000"/>
                  </a:srgbClr>
                </a:solidFill>
                <a:latin typeface="Arial" panose="02110004020202020204"/>
                <a:ea typeface="微软雅黑"/>
                <a:cs typeface="+mn-ea"/>
                <a:sym typeface="+mn-lt"/>
              </a:rPr>
              <a:t>除非通过充分且良好对照的临床试验证实</a:t>
            </a:r>
            <a:r>
              <a:rPr lang="zh-CN" altLang="en-US" sz="700" dirty="0">
                <a:solidFill>
                  <a:srgbClr val="000000">
                    <a:lumMod val="75000"/>
                    <a:lumOff val="25000"/>
                  </a:srgbClr>
                </a:solidFill>
                <a:latin typeface="Arial" panose="02110004020202020204"/>
                <a:ea typeface="微软雅黑"/>
                <a:cs typeface="+mn-ea"/>
                <a:sym typeface="+mn-lt"/>
              </a:rPr>
              <a:t>氨曲南</a:t>
            </a:r>
            <a:r>
              <a:rPr lang="en-US" altLang="zh-CN" sz="700" dirty="0">
                <a:solidFill>
                  <a:srgbClr val="000000">
                    <a:lumMod val="75000"/>
                    <a:lumOff val="25000"/>
                  </a:srgbClr>
                </a:solidFill>
                <a:latin typeface="Arial" panose="02110004020202020204"/>
                <a:ea typeface="微软雅黑"/>
                <a:cs typeface="+mn-ea"/>
                <a:sym typeface="+mn-lt"/>
              </a:rPr>
              <a:t>-</a:t>
            </a:r>
            <a:r>
              <a:rPr lang="zh-CN" altLang="en-US" sz="700" dirty="0">
                <a:solidFill>
                  <a:srgbClr val="000000">
                    <a:lumMod val="75000"/>
                    <a:lumOff val="25000"/>
                  </a:srgbClr>
                </a:solidFill>
                <a:latin typeface="Arial" panose="02110004020202020204"/>
                <a:ea typeface="微软雅黑"/>
                <a:cs typeface="+mn-ea"/>
                <a:sym typeface="+mn-lt"/>
              </a:rPr>
              <a:t>阿维巴坦</a:t>
            </a:r>
            <a:r>
              <a:rPr lang="en-US" sz="700" dirty="0" err="1">
                <a:solidFill>
                  <a:srgbClr val="000000">
                    <a:lumMod val="75000"/>
                    <a:lumOff val="25000"/>
                  </a:srgbClr>
                </a:solidFill>
                <a:latin typeface="Arial" panose="02110004020202020204"/>
                <a:ea typeface="微软雅黑"/>
                <a:cs typeface="+mn-ea"/>
                <a:sym typeface="+mn-lt"/>
              </a:rPr>
              <a:t>治疗这些病原体所致临床感染的安全有效性，否则其体外抗菌活性的临床意义即为不明确</a:t>
            </a:r>
            <a:r>
              <a:rPr lang="en-US" sz="700" dirty="0">
                <a:solidFill>
                  <a:srgbClr val="000000">
                    <a:lumMod val="75000"/>
                    <a:lumOff val="25000"/>
                  </a:srgbClr>
                </a:solidFill>
                <a:latin typeface="Arial" panose="02110004020202020204"/>
                <a:ea typeface="微软雅黑"/>
                <a:cs typeface="+mn-ea"/>
                <a:sym typeface="+mn-lt"/>
              </a:rPr>
              <a:t>。</a:t>
            </a:r>
          </a:p>
          <a:p>
            <a:pPr marL="0" indent="0">
              <a:spcBef>
                <a:spcPts val="0"/>
              </a:spcBef>
              <a:buFont typeface="Times New Roman" panose="02020603050405020304" charset="0"/>
              <a:buNone/>
              <a:defRPr/>
            </a:pPr>
            <a:r>
              <a:rPr lang="en-US" sz="700" dirty="0">
                <a:solidFill>
                  <a:srgbClr val="000000">
                    <a:lumMod val="75000"/>
                    <a:lumOff val="25000"/>
                  </a:srgbClr>
                </a:solidFill>
                <a:latin typeface="Arial" panose="02110004020202020204"/>
                <a:ea typeface="微软雅黑"/>
                <a:cs typeface="+mn-ea"/>
                <a:sym typeface="+mn-lt"/>
              </a:rPr>
              <a:t>AmpC：青霉素C类；ATLAS：抗菌药物测试领导与监测项目；ESBL：超广谱β-内酰胺酶；EUCAST：欧洲抗菌药物敏感性试验委员会；</a:t>
            </a:r>
            <a:r>
              <a:rPr lang="en-GB" sz="700" dirty="0">
                <a:solidFill>
                  <a:srgbClr val="000000">
                    <a:lumMod val="75000"/>
                    <a:lumOff val="25000"/>
                  </a:srgbClr>
                </a:solidFill>
                <a:latin typeface="Arial" panose="02110004020202020204"/>
                <a:ea typeface="微软雅黑"/>
                <a:cs typeface="+mn-ea"/>
                <a:sym typeface="+mn-lt"/>
              </a:rPr>
              <a:t>MBL：金属-β-内酰胺酶；</a:t>
            </a:r>
            <a:r>
              <a:rPr lang="en-US" sz="700" dirty="0">
                <a:solidFill>
                  <a:srgbClr val="000000">
                    <a:lumMod val="75000"/>
                    <a:lumOff val="25000"/>
                  </a:srgbClr>
                </a:solidFill>
                <a:latin typeface="Arial" panose="02110004020202020204"/>
                <a:ea typeface="微软雅黑"/>
                <a:cs typeface="+mn-ea"/>
                <a:sym typeface="+mn-lt"/>
              </a:rPr>
              <a:t>MIC：最低抑菌浓度。</a:t>
            </a:r>
          </a:p>
          <a:p>
            <a:pPr marL="0" indent="0">
              <a:spcBef>
                <a:spcPts val="0"/>
              </a:spcBef>
              <a:buFont typeface="Times New Roman" panose="02020603050405020304" charset="0"/>
              <a:buNone/>
              <a:defRPr/>
            </a:pPr>
            <a:r>
              <a:rPr lang="en-US" sz="700" dirty="0">
                <a:solidFill>
                  <a:srgbClr val="000000">
                    <a:lumMod val="75000"/>
                    <a:lumOff val="25000"/>
                  </a:srgbClr>
                </a:solidFill>
                <a:latin typeface="Arial" panose="02110004020202020204"/>
                <a:ea typeface="微软雅黑"/>
                <a:cs typeface="+mn-ea"/>
                <a:sym typeface="+mn-lt"/>
              </a:rPr>
              <a:t>Li H, et al.Abstract P-1508. Presented at IDWeek 2024, Los Angeles, CA, USA, October 16-19, 2024.</a:t>
            </a:r>
            <a:endParaRPr lang="en-GB" sz="600" dirty="0">
              <a:solidFill>
                <a:srgbClr val="000000">
                  <a:lumMod val="75000"/>
                  <a:lumOff val="25000"/>
                </a:srgbClr>
              </a:solidFill>
              <a:latin typeface="Arial" panose="02110004020202020204"/>
              <a:ea typeface="微软雅黑"/>
              <a:cs typeface="+mn-ea"/>
              <a:sym typeface="+mn-lt"/>
            </a:endParaRPr>
          </a:p>
        </p:txBody>
      </p:sp>
      <p:grpSp>
        <p:nvGrpSpPr>
          <p:cNvPr id="6" name="组合 5">
            <a:extLst>
              <a:ext uri="{FF2B5EF4-FFF2-40B4-BE49-F238E27FC236}">
                <a16:creationId xmlns:a16="http://schemas.microsoft.com/office/drawing/2014/main" id="{FFB9B287-FB03-B7BE-C2BC-80CC539CE47D}"/>
              </a:ext>
            </a:extLst>
          </p:cNvPr>
          <p:cNvGrpSpPr/>
          <p:nvPr/>
        </p:nvGrpSpPr>
        <p:grpSpPr>
          <a:xfrm>
            <a:off x="1006370" y="2033160"/>
            <a:ext cx="10742718" cy="607612"/>
            <a:chOff x="1031921" y="1213013"/>
            <a:chExt cx="3456130" cy="803324"/>
          </a:xfrm>
        </p:grpSpPr>
        <p:sp>
          <p:nvSpPr>
            <p:cNvPr id="7" name="Rounded Rectangle 46">
              <a:extLst>
                <a:ext uri="{FF2B5EF4-FFF2-40B4-BE49-F238E27FC236}">
                  <a16:creationId xmlns:a16="http://schemas.microsoft.com/office/drawing/2014/main" id="{077B1C65-924F-BB3D-BFC4-C4985DFECC0F}"/>
                </a:ext>
              </a:extLst>
            </p:cNvPr>
            <p:cNvSpPr/>
            <p:nvPr/>
          </p:nvSpPr>
          <p:spPr>
            <a:xfrm>
              <a:off x="1031921" y="1213013"/>
              <a:ext cx="3456130" cy="803324"/>
            </a:xfrm>
            <a:prstGeom prst="roundRect">
              <a:avLst>
                <a:gd name="adj" fmla="val 0"/>
              </a:avLst>
            </a:prstGeom>
            <a:solidFill>
              <a:srgbClr val="F2FCF9"/>
            </a:solidFill>
            <a:ln w="28575">
              <a:noFill/>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en-US" sz="1400" b="1" i="0" u="none" strike="noStrike" kern="0" cap="none" spc="0" normalizeH="0" baseline="0" noProof="0" dirty="0">
                <a:ln>
                  <a:noFill/>
                </a:ln>
                <a:solidFill>
                  <a:srgbClr val="0000C9"/>
                </a:solidFill>
                <a:effectLst/>
                <a:uLnTx/>
                <a:uFillTx/>
              </a:endParaRPr>
            </a:p>
          </p:txBody>
        </p:sp>
        <p:cxnSp>
          <p:nvCxnSpPr>
            <p:cNvPr id="8" name="直接连接符 7">
              <a:extLst>
                <a:ext uri="{FF2B5EF4-FFF2-40B4-BE49-F238E27FC236}">
                  <a16:creationId xmlns:a16="http://schemas.microsoft.com/office/drawing/2014/main" id="{87F8F200-64AE-7349-726D-85FED7FE419A}"/>
                </a:ext>
              </a:extLst>
            </p:cNvPr>
            <p:cNvCxnSpPr>
              <a:cxnSpLocks/>
            </p:cNvCxnSpPr>
            <p:nvPr/>
          </p:nvCxnSpPr>
          <p:spPr>
            <a:xfrm>
              <a:off x="1031921" y="2016337"/>
              <a:ext cx="3456130" cy="0"/>
            </a:xfrm>
            <a:prstGeom prst="line">
              <a:avLst/>
            </a:prstGeom>
            <a:noFill/>
            <a:ln w="6350" cap="flat" cmpd="sng" algn="ctr">
              <a:solidFill>
                <a:srgbClr val="08C886"/>
              </a:solidFill>
              <a:prstDash val="solid"/>
              <a:miter lim="800000"/>
            </a:ln>
            <a:effectLst/>
          </p:spPr>
        </p:cxnSp>
      </p:grpSp>
      <p:sp>
        <p:nvSpPr>
          <p:cNvPr id="9" name="Rounded Rectangle 24">
            <a:extLst>
              <a:ext uri="{FF2B5EF4-FFF2-40B4-BE49-F238E27FC236}">
                <a16:creationId xmlns:a16="http://schemas.microsoft.com/office/drawing/2014/main" id="{DF56E353-A8E6-097D-C3B7-1C5A7F89D83F}"/>
              </a:ext>
            </a:extLst>
          </p:cNvPr>
          <p:cNvSpPr/>
          <p:nvPr/>
        </p:nvSpPr>
        <p:spPr>
          <a:xfrm>
            <a:off x="1187809" y="2133064"/>
            <a:ext cx="10216629" cy="407804"/>
          </a:xfrm>
          <a:prstGeom prst="roundRect">
            <a:avLst>
              <a:gd name="adj" fmla="val 0"/>
            </a:avLst>
          </a:prstGeom>
          <a:noFill/>
          <a:ln w="12700" cap="flat" cmpd="sng" algn="ctr">
            <a:noFill/>
            <a:prstDash val="solid"/>
            <a:miter lim="800000"/>
          </a:ln>
          <a:effectLst/>
        </p:spPr>
        <p:txBody>
          <a:bodyPr wrap="square" lIns="0" tIns="0" rIns="0" bIns="0" rtlCol="0" anchor="ctr" anchorCtr="0">
            <a:spAutoFit/>
          </a:bodyPr>
          <a:lstStyle/>
          <a:p>
            <a:pPr marL="144000" indent="-144000">
              <a:spcBef>
                <a:spcPts val="300"/>
              </a:spcBef>
              <a:buFont typeface="Times New Roman" panose="02020603050405020304" charset="0"/>
              <a:buChar char="•"/>
              <a:defRPr/>
            </a:pPr>
            <a:r>
              <a:rPr lang="zh-CN" altLang="en-US" sz="1200" kern="0" dirty="0">
                <a:solidFill>
                  <a:prstClr val="black"/>
                </a:solidFill>
                <a:latin typeface="微软雅黑"/>
                <a:cs typeface="Times New Roman" panose="02020603050405020304" charset="0"/>
              </a:rPr>
              <a:t>作为</a:t>
            </a:r>
            <a:r>
              <a:rPr lang="en-US" altLang="zh-CN" sz="1200" kern="0" dirty="0">
                <a:solidFill>
                  <a:prstClr val="black"/>
                </a:solidFill>
                <a:latin typeface="微软雅黑"/>
                <a:cs typeface="Times New Roman" panose="02020603050405020304" charset="0"/>
              </a:rPr>
              <a:t>ATLAS</a:t>
            </a:r>
            <a:r>
              <a:rPr lang="zh-CN" altLang="en-US" sz="1200" kern="0" dirty="0">
                <a:solidFill>
                  <a:prstClr val="black"/>
                </a:solidFill>
                <a:latin typeface="微软雅黑"/>
                <a:cs typeface="Times New Roman" panose="02020603050405020304" charset="0"/>
              </a:rPr>
              <a:t>项目（</a:t>
            </a:r>
            <a:r>
              <a:rPr lang="en-US" altLang="zh-CN" sz="1200" kern="0" dirty="0">
                <a:solidFill>
                  <a:prstClr val="black"/>
                </a:solidFill>
                <a:latin typeface="微软雅黑"/>
                <a:cs typeface="Times New Roman" panose="02020603050405020304" charset="0"/>
              </a:rPr>
              <a:t>2018-2022</a:t>
            </a:r>
            <a:r>
              <a:rPr lang="zh-CN" altLang="en-US" sz="1200" kern="0" dirty="0">
                <a:solidFill>
                  <a:prstClr val="black"/>
                </a:solidFill>
                <a:latin typeface="微软雅黑"/>
                <a:cs typeface="Times New Roman" panose="02020603050405020304" charset="0"/>
              </a:rPr>
              <a:t>年）的一部分，本研究从</a:t>
            </a:r>
            <a:r>
              <a:rPr lang="en-US" altLang="zh-CN" sz="1200" kern="0" dirty="0">
                <a:solidFill>
                  <a:prstClr val="black"/>
                </a:solidFill>
                <a:latin typeface="微软雅黑"/>
                <a:cs typeface="Times New Roman" panose="02020603050405020304" charset="0"/>
              </a:rPr>
              <a:t>57</a:t>
            </a:r>
            <a:r>
              <a:rPr lang="zh-CN" altLang="en-US" sz="1200" kern="0" dirty="0">
                <a:solidFill>
                  <a:prstClr val="black"/>
                </a:solidFill>
                <a:latin typeface="微软雅黑"/>
                <a:cs typeface="Times New Roman" panose="02020603050405020304" charset="0"/>
              </a:rPr>
              <a:t>个国家（不含中国大陆、加拿大及美国）的</a:t>
            </a:r>
            <a:r>
              <a:rPr lang="en-US" altLang="zh-CN" sz="1200" kern="0" dirty="0">
                <a:solidFill>
                  <a:prstClr val="black"/>
                </a:solidFill>
                <a:latin typeface="微软雅黑"/>
                <a:cs typeface="Times New Roman" panose="02020603050405020304" charset="0"/>
              </a:rPr>
              <a:t>227</a:t>
            </a:r>
            <a:r>
              <a:rPr lang="zh-CN" altLang="en-US" sz="1200" kern="0" dirty="0">
                <a:solidFill>
                  <a:prstClr val="black"/>
                </a:solidFill>
                <a:latin typeface="微软雅黑"/>
                <a:cs typeface="Times New Roman" panose="02020603050405020304" charset="0"/>
              </a:rPr>
              <a:t>家医疗中心收集肠杆菌目细菌分离株</a:t>
            </a:r>
          </a:p>
          <a:p>
            <a:pPr marL="144000" indent="-144000">
              <a:spcBef>
                <a:spcPts val="300"/>
              </a:spcBef>
              <a:buFont typeface="Times New Roman" panose="02020603050405020304" charset="0"/>
              <a:buChar char="•"/>
              <a:defRPr/>
            </a:pPr>
            <a:r>
              <a:rPr lang="zh-CN" altLang="en-US" sz="1200" kern="0" dirty="0">
                <a:solidFill>
                  <a:prstClr val="black"/>
                </a:solidFill>
                <a:latin typeface="微软雅黑"/>
                <a:cs typeface="Times New Roman" panose="02020603050405020304" charset="0"/>
              </a:rPr>
              <a:t>依据</a:t>
            </a:r>
            <a:r>
              <a:rPr lang="en-US" altLang="zh-CN" sz="1200" kern="0" dirty="0">
                <a:solidFill>
                  <a:prstClr val="black"/>
                </a:solidFill>
                <a:latin typeface="微软雅黑"/>
                <a:cs typeface="Times New Roman" panose="02020603050405020304" charset="0"/>
              </a:rPr>
              <a:t>EUCAST</a:t>
            </a:r>
            <a:r>
              <a:rPr lang="zh-CN" altLang="en-US" sz="1200" kern="0" dirty="0">
                <a:solidFill>
                  <a:prstClr val="black"/>
                </a:solidFill>
                <a:latin typeface="微软雅黑"/>
                <a:cs typeface="Times New Roman" panose="02020603050405020304" charset="0"/>
              </a:rPr>
              <a:t>标准折点评估</a:t>
            </a:r>
            <a:r>
              <a:rPr lang="en-US" altLang="zh-CN" sz="1200" kern="0" dirty="0">
                <a:solidFill>
                  <a:prstClr val="black"/>
                </a:solidFill>
                <a:latin typeface="微软雅黑"/>
                <a:cs typeface="Times New Roman" panose="02020603050405020304" charset="0"/>
              </a:rPr>
              <a:t>MIC</a:t>
            </a:r>
          </a:p>
        </p:txBody>
      </p:sp>
      <p:sp>
        <p:nvSpPr>
          <p:cNvPr id="10" name="Rectangle: Rounded Corners 112">
            <a:extLst>
              <a:ext uri="{FF2B5EF4-FFF2-40B4-BE49-F238E27FC236}">
                <a16:creationId xmlns:a16="http://schemas.microsoft.com/office/drawing/2014/main" id="{C424261E-84C5-764A-A92C-CF5743B7F59D}"/>
              </a:ext>
            </a:extLst>
          </p:cNvPr>
          <p:cNvSpPr/>
          <p:nvPr/>
        </p:nvSpPr>
        <p:spPr>
          <a:xfrm>
            <a:off x="1006370" y="2807018"/>
            <a:ext cx="10742718" cy="2780083"/>
          </a:xfrm>
          <a:prstGeom prst="roundRect">
            <a:avLst>
              <a:gd name="adj" fmla="val 0"/>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a:defRPr/>
            </a:pPr>
            <a:endParaRPr lang="en-US" sz="2800" b="1" kern="0" dirty="0">
              <a:solidFill>
                <a:srgbClr val="009CDE"/>
              </a:solidFill>
              <a:cs typeface="Calibri" panose="020F0502020204030204" pitchFamily="34" charset="0"/>
            </a:endParaRPr>
          </a:p>
        </p:txBody>
      </p:sp>
      <p:grpSp>
        <p:nvGrpSpPr>
          <p:cNvPr id="11" name="组合 10">
            <a:extLst>
              <a:ext uri="{FF2B5EF4-FFF2-40B4-BE49-F238E27FC236}">
                <a16:creationId xmlns:a16="http://schemas.microsoft.com/office/drawing/2014/main" id="{01A2524A-59AA-E844-F47C-B42EF7F42485}"/>
              </a:ext>
            </a:extLst>
          </p:cNvPr>
          <p:cNvGrpSpPr/>
          <p:nvPr/>
        </p:nvGrpSpPr>
        <p:grpSpPr>
          <a:xfrm>
            <a:off x="479171" y="2807018"/>
            <a:ext cx="341396" cy="2856917"/>
            <a:chOff x="576167" y="2540687"/>
            <a:chExt cx="341396" cy="3155781"/>
          </a:xfrm>
        </p:grpSpPr>
        <p:sp>
          <p:nvSpPr>
            <p:cNvPr id="12" name="Rounded Rectangle 45">
              <a:extLst>
                <a:ext uri="{FF2B5EF4-FFF2-40B4-BE49-F238E27FC236}">
                  <a16:creationId xmlns:a16="http://schemas.microsoft.com/office/drawing/2014/main" id="{6444514D-0D47-5C2C-5558-19331F7E8344}"/>
                </a:ext>
              </a:extLst>
            </p:cNvPr>
            <p:cNvSpPr/>
            <p:nvPr/>
          </p:nvSpPr>
          <p:spPr>
            <a:xfrm rot="5400000">
              <a:off x="-831026" y="3947881"/>
              <a:ext cx="3155781" cy="341394"/>
            </a:xfrm>
            <a:prstGeom prst="hexagon">
              <a:avLst>
                <a:gd name="adj" fmla="val 18026"/>
                <a:gd name="vf" fmla="val 115470"/>
              </a:avLst>
            </a:prstGeom>
            <a:solidFill>
              <a:srgbClr val="08C886"/>
            </a:solidFill>
            <a:ln w="12700" cap="flat" cmpd="sng" algn="ctr">
              <a:noFill/>
              <a:prstDash val="solid"/>
              <a:miter lim="800000"/>
            </a:ln>
            <a:effectLst/>
          </p:spPr>
          <p:txBody>
            <a:bodyPr tIns="0" bIns="0" rtlCol="0" anchor="ctr"/>
            <a:lstStyle/>
            <a:p>
              <a:pPr algn="ctr">
                <a:defRPr/>
              </a:pPr>
              <a:endParaRPr lang="en-US" sz="1200" b="1" kern="0" dirty="0">
                <a:solidFill>
                  <a:srgbClr val="FFFFFF"/>
                </a:solidFill>
                <a:latin typeface="微软雅黑"/>
                <a:cs typeface="Times New Roman" panose="02020603050405020304" charset="0"/>
              </a:endParaRPr>
            </a:p>
          </p:txBody>
        </p:sp>
        <p:sp>
          <p:nvSpPr>
            <p:cNvPr id="13" name="Rounded Rectangle 47">
              <a:extLst>
                <a:ext uri="{FF2B5EF4-FFF2-40B4-BE49-F238E27FC236}">
                  <a16:creationId xmlns:a16="http://schemas.microsoft.com/office/drawing/2014/main" id="{AFED9ADF-998A-D640-8B65-36C1E54142F7}"/>
                </a:ext>
              </a:extLst>
            </p:cNvPr>
            <p:cNvSpPr/>
            <p:nvPr/>
          </p:nvSpPr>
          <p:spPr>
            <a:xfrm>
              <a:off x="576167" y="2610830"/>
              <a:ext cx="341396" cy="3009545"/>
            </a:xfrm>
            <a:prstGeom prst="rect">
              <a:avLst/>
            </a:prstGeom>
            <a:solidFill>
              <a:srgbClr val="000D45"/>
            </a:solidFill>
            <a:ln w="12700" cap="flat" cmpd="sng" algn="ctr">
              <a:noFill/>
              <a:prstDash val="solid"/>
              <a:miter lim="800000"/>
            </a:ln>
            <a:effectLst/>
          </p:spPr>
          <p:txBody>
            <a:bodyPr tIns="0" bIns="0" rtlCol="0" anchor="ctr"/>
            <a:lstStyle/>
            <a:p>
              <a:pPr algn="ctr">
                <a:defRPr/>
              </a:pPr>
              <a:r>
                <a:rPr lang="zh-CN" altLang="en-US" sz="1200" b="1" kern="0" dirty="0">
                  <a:solidFill>
                    <a:srgbClr val="FFFFFF"/>
                  </a:solidFill>
                  <a:latin typeface="微软雅黑"/>
                  <a:cs typeface="Times New Roman" panose="02020603050405020304" charset="0"/>
                </a:rPr>
                <a:t>关键结果</a:t>
              </a:r>
              <a:endParaRPr lang="en-US" sz="1200" b="1" kern="0" dirty="0">
                <a:solidFill>
                  <a:srgbClr val="FFFFFF"/>
                </a:solidFill>
                <a:latin typeface="微软雅黑"/>
                <a:cs typeface="Times New Roman" panose="02020603050405020304" charset="0"/>
              </a:endParaRPr>
            </a:p>
          </p:txBody>
        </p:sp>
      </p:grpSp>
      <p:sp>
        <p:nvSpPr>
          <p:cNvPr id="14" name="Rectangle 8">
            <a:extLst>
              <a:ext uri="{FF2B5EF4-FFF2-40B4-BE49-F238E27FC236}">
                <a16:creationId xmlns:a16="http://schemas.microsoft.com/office/drawing/2014/main" id="{A6A7E1DD-8F4B-7A60-69FD-B413638ABAD0}"/>
              </a:ext>
            </a:extLst>
          </p:cNvPr>
          <p:cNvSpPr/>
          <p:nvPr/>
        </p:nvSpPr>
        <p:spPr>
          <a:xfrm>
            <a:off x="2945209" y="2948935"/>
            <a:ext cx="6865040" cy="302700"/>
          </a:xfrm>
          <a:prstGeom prst="rect">
            <a:avLst/>
          </a:prstGeom>
          <a:noFill/>
          <a:ln w="12700" cap="flat" cmpd="sng" algn="ctr">
            <a:noFill/>
            <a:prstDash val="solid"/>
            <a:miter lim="800000"/>
          </a:ln>
          <a:effectLst/>
        </p:spPr>
        <p:txBody>
          <a:bodyPr lIns="0" tIns="0" rIns="0" bIns="0" rtlCol="0" anchor="ctr"/>
          <a:lstStyle/>
          <a:p>
            <a:pPr algn="ctr">
              <a:defRPr/>
            </a:pPr>
            <a:r>
              <a:rPr lang="zh-CN" altLang="en-US" sz="1400" b="1" kern="0" dirty="0">
                <a:solidFill>
                  <a:prstClr val="black"/>
                </a:solidFill>
                <a:latin typeface="微软雅黑"/>
                <a:cs typeface="Times New Roman" panose="02020603050405020304" charset="0"/>
              </a:rPr>
              <a:t>氨曲南</a:t>
            </a:r>
            <a:r>
              <a:rPr lang="en-US" altLang="zh-CN" sz="1400" b="1" kern="0" dirty="0">
                <a:solidFill>
                  <a:prstClr val="black"/>
                </a:solidFill>
                <a:latin typeface="微软雅黑"/>
                <a:cs typeface="Times New Roman" panose="02020603050405020304" charset="0"/>
              </a:rPr>
              <a:t>-</a:t>
            </a:r>
            <a:r>
              <a:rPr lang="zh-CN" altLang="en-US" sz="1400" b="1" kern="0" dirty="0">
                <a:solidFill>
                  <a:prstClr val="black"/>
                </a:solidFill>
                <a:latin typeface="微软雅黑"/>
                <a:cs typeface="Times New Roman" panose="02020603050405020304" charset="0"/>
              </a:rPr>
              <a:t>阿维巴坦</a:t>
            </a:r>
            <a:r>
              <a:rPr lang="en-US" sz="1400" b="1" kern="0" dirty="0" err="1">
                <a:solidFill>
                  <a:prstClr val="black"/>
                </a:solidFill>
                <a:latin typeface="微软雅黑"/>
                <a:cs typeface="Times New Roman" panose="02020603050405020304" charset="0"/>
              </a:rPr>
              <a:t>对以下产多种</a:t>
            </a:r>
            <a:r>
              <a:rPr lang="en-US" sz="1400" b="1" kern="0" dirty="0">
                <a:solidFill>
                  <a:prstClr val="black"/>
                </a:solidFill>
                <a:latin typeface="微软雅黑"/>
                <a:cs typeface="Times New Roman" panose="02020603050405020304" charset="0"/>
              </a:rPr>
              <a:t>β-内酰胺酶</a:t>
            </a:r>
            <a:r>
              <a:rPr lang="zh-CN" altLang="en-US" sz="1400" b="1" kern="0" dirty="0">
                <a:solidFill>
                  <a:prstClr val="black"/>
                </a:solidFill>
                <a:latin typeface="微软雅黑"/>
                <a:cs typeface="Times New Roman" panose="02020603050405020304" charset="0"/>
              </a:rPr>
              <a:t>的</a:t>
            </a:r>
            <a:r>
              <a:rPr lang="en-US" sz="1400" b="1" kern="0" dirty="0" err="1">
                <a:solidFill>
                  <a:prstClr val="black"/>
                </a:solidFill>
                <a:latin typeface="微软雅黑"/>
                <a:cs typeface="Times New Roman" panose="02020603050405020304" charset="0"/>
              </a:rPr>
              <a:t>肠杆菌</a:t>
            </a:r>
            <a:r>
              <a:rPr lang="zh-CN" altLang="en-US" sz="1400" b="1" kern="0" dirty="0">
                <a:solidFill>
                  <a:prstClr val="black"/>
                </a:solidFill>
                <a:latin typeface="微软雅黑"/>
                <a:cs typeface="Times New Roman" panose="02020603050405020304" charset="0"/>
              </a:rPr>
              <a:t>目</a:t>
            </a:r>
            <a:r>
              <a:rPr lang="en-US" sz="1400" b="1" kern="0" dirty="0" err="1">
                <a:solidFill>
                  <a:prstClr val="black"/>
                </a:solidFill>
                <a:latin typeface="微软雅黑"/>
                <a:cs typeface="Times New Roman" panose="02020603050405020304" charset="0"/>
              </a:rPr>
              <a:t>细菌具有体外抗菌活性</a:t>
            </a:r>
            <a:endParaRPr lang="en-US" sz="1400" b="1" kern="0" dirty="0">
              <a:solidFill>
                <a:prstClr val="black"/>
              </a:solidFill>
              <a:latin typeface="微软雅黑"/>
              <a:cs typeface="Times New Roman" panose="02020603050405020304" charset="0"/>
            </a:endParaRPr>
          </a:p>
        </p:txBody>
      </p:sp>
      <p:grpSp>
        <p:nvGrpSpPr>
          <p:cNvPr id="15" name="组合 14">
            <a:extLst>
              <a:ext uri="{FF2B5EF4-FFF2-40B4-BE49-F238E27FC236}">
                <a16:creationId xmlns:a16="http://schemas.microsoft.com/office/drawing/2014/main" id="{7AC81E9B-D3C7-D899-7FD7-E4CF0B4C892B}"/>
              </a:ext>
            </a:extLst>
          </p:cNvPr>
          <p:cNvGrpSpPr/>
          <p:nvPr/>
        </p:nvGrpSpPr>
        <p:grpSpPr>
          <a:xfrm>
            <a:off x="1380397" y="3460980"/>
            <a:ext cx="9994664" cy="917714"/>
            <a:chOff x="1380397" y="3422562"/>
            <a:chExt cx="9994664" cy="917714"/>
          </a:xfrm>
        </p:grpSpPr>
        <p:grpSp>
          <p:nvGrpSpPr>
            <p:cNvPr id="16" name="组合 15">
              <a:extLst>
                <a:ext uri="{FF2B5EF4-FFF2-40B4-BE49-F238E27FC236}">
                  <a16:creationId xmlns:a16="http://schemas.microsoft.com/office/drawing/2014/main" id="{22ACC6B4-6272-999E-094F-19D6DD3BEEDD}"/>
                </a:ext>
              </a:extLst>
            </p:cNvPr>
            <p:cNvGrpSpPr/>
            <p:nvPr/>
          </p:nvGrpSpPr>
          <p:grpSpPr>
            <a:xfrm>
              <a:off x="1380397" y="3874319"/>
              <a:ext cx="9994664" cy="465957"/>
              <a:chOff x="1262043" y="3996239"/>
              <a:chExt cx="9994664" cy="465957"/>
            </a:xfrm>
          </p:grpSpPr>
          <p:sp>
            <p:nvSpPr>
              <p:cNvPr id="21" name="Rectangle: Rounded Corners 31">
                <a:extLst>
                  <a:ext uri="{FF2B5EF4-FFF2-40B4-BE49-F238E27FC236}">
                    <a16:creationId xmlns:a16="http://schemas.microsoft.com/office/drawing/2014/main" id="{81C997FD-D87F-C0C0-2110-EB4F5F590E67}"/>
                  </a:ext>
                </a:extLst>
              </p:cNvPr>
              <p:cNvSpPr/>
              <p:nvPr>
                <p:custDataLst>
                  <p:tags r:id="rId6"/>
                </p:custDataLst>
              </p:nvPr>
            </p:nvSpPr>
            <p:spPr>
              <a:xfrm>
                <a:off x="6695142" y="3996239"/>
                <a:ext cx="1892638" cy="465957"/>
              </a:xfrm>
              <a:prstGeom prst="snip2DiagRect">
                <a:avLst/>
              </a:prstGeom>
              <a:solidFill>
                <a:srgbClr val="F2FCF9"/>
              </a:solidFill>
              <a:ln>
                <a:gradFill flip="none" rotWithShape="1">
                  <a:gsLst>
                    <a:gs pos="0">
                      <a:srgbClr val="08C886"/>
                    </a:gs>
                    <a:gs pos="89000">
                      <a:srgbClr val="08C886">
                        <a:alpha val="0"/>
                      </a:srgbClr>
                    </a:gs>
                    <a:gs pos="13000">
                      <a:srgbClr val="08C886">
                        <a:alpha val="0"/>
                      </a:srgbClr>
                    </a:gs>
                    <a:gs pos="100000">
                      <a:srgbClr val="08C886"/>
                    </a:gs>
                  </a:gsLst>
                  <a:lin ang="18900000" scaled="1"/>
                  <a:tileRect/>
                </a:gradFill>
              </a:ln>
            </p:spPr>
            <p:txBody>
              <a:bodyPr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D45"/>
                    </a:solidFill>
                    <a:effectLst/>
                    <a:uLnTx/>
                    <a:uFillTx/>
                  </a:rPr>
                  <a:t>98.3-100%</a:t>
                </a:r>
                <a:endParaRPr kumimoji="0" lang="en-US" altLang="zh-CN" sz="1800" b="1" i="0" u="none" strike="noStrike" kern="0" cap="none" spc="0" normalizeH="0" baseline="0" noProof="0" dirty="0">
                  <a:ln>
                    <a:noFill/>
                  </a:ln>
                  <a:solidFill>
                    <a:srgbClr val="000D45"/>
                  </a:solidFill>
                  <a:effectLst/>
                  <a:uLnTx/>
                  <a:uFillTx/>
                </a:endParaRPr>
              </a:p>
            </p:txBody>
          </p:sp>
          <p:sp>
            <p:nvSpPr>
              <p:cNvPr id="22" name="Rectangle: Rounded Corners 32">
                <a:extLst>
                  <a:ext uri="{FF2B5EF4-FFF2-40B4-BE49-F238E27FC236}">
                    <a16:creationId xmlns:a16="http://schemas.microsoft.com/office/drawing/2014/main" id="{058C2E0A-CAD1-CB80-72E8-9FBCDA392F08}"/>
                  </a:ext>
                </a:extLst>
              </p:cNvPr>
              <p:cNvSpPr/>
              <p:nvPr>
                <p:custDataLst>
                  <p:tags r:id="rId7"/>
                </p:custDataLst>
              </p:nvPr>
            </p:nvSpPr>
            <p:spPr>
              <a:xfrm>
                <a:off x="9364069" y="3996239"/>
                <a:ext cx="1892638" cy="465957"/>
              </a:xfrm>
              <a:prstGeom prst="snip2DiagRect">
                <a:avLst/>
              </a:prstGeom>
              <a:solidFill>
                <a:srgbClr val="F2FCF9"/>
              </a:solidFill>
              <a:ln>
                <a:gradFill flip="none" rotWithShape="1">
                  <a:gsLst>
                    <a:gs pos="0">
                      <a:srgbClr val="08C886"/>
                    </a:gs>
                    <a:gs pos="89000">
                      <a:srgbClr val="08C886">
                        <a:alpha val="0"/>
                      </a:srgbClr>
                    </a:gs>
                    <a:gs pos="13000">
                      <a:srgbClr val="08C886">
                        <a:alpha val="0"/>
                      </a:srgbClr>
                    </a:gs>
                    <a:gs pos="100000">
                      <a:srgbClr val="08C886"/>
                    </a:gs>
                  </a:gsLst>
                  <a:lin ang="18900000" scaled="1"/>
                  <a:tileRect/>
                </a:gradFill>
              </a:ln>
            </p:spPr>
            <p:txBody>
              <a:bodyPr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D45"/>
                    </a:solidFill>
                    <a:effectLst/>
                    <a:uLnTx/>
                    <a:uFillTx/>
                  </a:rPr>
                  <a:t>77.8-100%</a:t>
                </a:r>
                <a:endParaRPr kumimoji="0" lang="en-US" altLang="zh-CN" sz="1800" b="1" i="0" u="none" strike="noStrike" kern="0" cap="none" spc="0" normalizeH="0" baseline="0" noProof="0" dirty="0">
                  <a:ln>
                    <a:noFill/>
                  </a:ln>
                  <a:solidFill>
                    <a:srgbClr val="000D45"/>
                  </a:solidFill>
                  <a:effectLst/>
                  <a:uLnTx/>
                  <a:uFillTx/>
                </a:endParaRPr>
              </a:p>
            </p:txBody>
          </p:sp>
          <p:sp>
            <p:nvSpPr>
              <p:cNvPr id="23" name="Rectangle: Rounded Corners 30">
                <a:extLst>
                  <a:ext uri="{FF2B5EF4-FFF2-40B4-BE49-F238E27FC236}">
                    <a16:creationId xmlns:a16="http://schemas.microsoft.com/office/drawing/2014/main" id="{240AAA4A-1967-BAE0-C0F3-C634CFF419E4}"/>
                  </a:ext>
                </a:extLst>
              </p:cNvPr>
              <p:cNvSpPr/>
              <p:nvPr>
                <p:custDataLst>
                  <p:tags r:id="rId8"/>
                </p:custDataLst>
              </p:nvPr>
            </p:nvSpPr>
            <p:spPr>
              <a:xfrm>
                <a:off x="3983958" y="3996239"/>
                <a:ext cx="1892638" cy="465957"/>
              </a:xfrm>
              <a:prstGeom prst="snip2DiagRect">
                <a:avLst/>
              </a:prstGeom>
              <a:solidFill>
                <a:srgbClr val="F2FCF9"/>
              </a:solidFill>
              <a:ln>
                <a:gradFill flip="none" rotWithShape="1">
                  <a:gsLst>
                    <a:gs pos="0">
                      <a:srgbClr val="08C886"/>
                    </a:gs>
                    <a:gs pos="89000">
                      <a:srgbClr val="08C886">
                        <a:alpha val="0"/>
                      </a:srgbClr>
                    </a:gs>
                    <a:gs pos="13000">
                      <a:srgbClr val="08C886">
                        <a:alpha val="0"/>
                      </a:srgbClr>
                    </a:gs>
                    <a:gs pos="100000">
                      <a:srgbClr val="08C886"/>
                    </a:gs>
                  </a:gsLst>
                  <a:lin ang="18900000" scaled="1"/>
                  <a:tileRect/>
                </a:gradFill>
              </a:ln>
            </p:spPr>
            <p:txBody>
              <a:bodyPr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000D45"/>
                    </a:solidFill>
                    <a:effectLst/>
                    <a:uLnTx/>
                    <a:uFillTx/>
                  </a:rPr>
                  <a:t>99.9-100%</a:t>
                </a:r>
              </a:p>
            </p:txBody>
          </p:sp>
          <p:sp>
            <p:nvSpPr>
              <p:cNvPr id="24" name="Rectangle: Rounded Corners 29">
                <a:extLst>
                  <a:ext uri="{FF2B5EF4-FFF2-40B4-BE49-F238E27FC236}">
                    <a16:creationId xmlns:a16="http://schemas.microsoft.com/office/drawing/2014/main" id="{15047E78-5EFA-ABE9-A4BA-8F6A805F71B7}"/>
                  </a:ext>
                </a:extLst>
              </p:cNvPr>
              <p:cNvSpPr/>
              <p:nvPr>
                <p:custDataLst>
                  <p:tags r:id="rId9"/>
                </p:custDataLst>
              </p:nvPr>
            </p:nvSpPr>
            <p:spPr>
              <a:xfrm>
                <a:off x="1262043" y="3996239"/>
                <a:ext cx="1892638" cy="465957"/>
              </a:xfrm>
              <a:prstGeom prst="snip2DiagRect">
                <a:avLst/>
              </a:prstGeom>
              <a:solidFill>
                <a:srgbClr val="F2FCF9"/>
              </a:solidFill>
              <a:ln>
                <a:gradFill flip="none" rotWithShape="1">
                  <a:gsLst>
                    <a:gs pos="0">
                      <a:srgbClr val="08C886"/>
                    </a:gs>
                    <a:gs pos="89000">
                      <a:srgbClr val="08C886">
                        <a:alpha val="0"/>
                      </a:srgbClr>
                    </a:gs>
                    <a:gs pos="13000">
                      <a:srgbClr val="08C886">
                        <a:alpha val="0"/>
                      </a:srgbClr>
                    </a:gs>
                    <a:gs pos="100000">
                      <a:srgbClr val="08C886"/>
                    </a:gs>
                  </a:gsLst>
                  <a:lin ang="18900000" scaled="1"/>
                  <a:tileRect/>
                </a:gradFill>
              </a:ln>
            </p:spPr>
            <p:txBody>
              <a:bodyPr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D45"/>
                    </a:solidFill>
                    <a:effectLst/>
                    <a:uLnTx/>
                    <a:uFillTx/>
                  </a:rPr>
                  <a:t>99.8-100%</a:t>
                </a:r>
                <a:endParaRPr kumimoji="0" lang="en-US" altLang="zh-CN" sz="1800" b="1" i="0" u="none" strike="noStrike" kern="0" cap="none" spc="0" normalizeH="0" baseline="0" noProof="0" dirty="0">
                  <a:ln>
                    <a:noFill/>
                  </a:ln>
                  <a:solidFill>
                    <a:srgbClr val="000D45"/>
                  </a:solidFill>
                  <a:effectLst/>
                  <a:uLnTx/>
                  <a:uFillTx/>
                </a:endParaRPr>
              </a:p>
            </p:txBody>
          </p:sp>
        </p:grpSp>
        <p:sp>
          <p:nvSpPr>
            <p:cNvPr id="17" name="Rectangle 9">
              <a:extLst>
                <a:ext uri="{FF2B5EF4-FFF2-40B4-BE49-F238E27FC236}">
                  <a16:creationId xmlns:a16="http://schemas.microsoft.com/office/drawing/2014/main" id="{D69C168A-7755-8FF2-6CBA-3CCAF014FC9A}"/>
                </a:ext>
              </a:extLst>
            </p:cNvPr>
            <p:cNvSpPr/>
            <p:nvPr>
              <p:custDataLst>
                <p:tags r:id="rId2"/>
              </p:custDataLst>
            </p:nvPr>
          </p:nvSpPr>
          <p:spPr>
            <a:xfrm>
              <a:off x="1414146" y="3422562"/>
              <a:ext cx="1825139" cy="369332"/>
            </a:xfrm>
            <a:prstGeom prst="rect">
              <a:avLst/>
            </a:prstGeom>
            <a:noFill/>
            <a:ln w="12700" cap="flat" cmpd="sng" algn="ctr">
              <a:noFill/>
              <a:prstDash val="solid"/>
              <a:miter lim="800000"/>
            </a:ln>
            <a:effectLst/>
          </p:spPr>
          <p:txBody>
            <a:bodyPr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D45"/>
                  </a:solidFill>
                  <a:effectLst/>
                  <a:uLnTx/>
                  <a:uFillTx/>
                  <a:latin typeface="微软雅黑"/>
                  <a:cs typeface="Times New Roman" panose="02020603050405020304" charset="0"/>
                </a:rPr>
                <a:t>ESBL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D45"/>
                  </a:solidFill>
                  <a:effectLst/>
                  <a:uLnTx/>
                  <a:uFillTx/>
                  <a:latin typeface="微软雅黑"/>
                  <a:cs typeface="Times New Roman" panose="02020603050405020304" charset="0"/>
                </a:rPr>
                <a:t>（N=9464）</a:t>
              </a:r>
            </a:p>
          </p:txBody>
        </p:sp>
        <p:sp>
          <p:nvSpPr>
            <p:cNvPr id="18" name="Rectangle 10">
              <a:extLst>
                <a:ext uri="{FF2B5EF4-FFF2-40B4-BE49-F238E27FC236}">
                  <a16:creationId xmlns:a16="http://schemas.microsoft.com/office/drawing/2014/main" id="{A8ED37ED-1572-7914-6A02-E39F8C29FAEA}"/>
                </a:ext>
              </a:extLst>
            </p:cNvPr>
            <p:cNvSpPr/>
            <p:nvPr>
              <p:custDataLst>
                <p:tags r:id="rId3"/>
              </p:custDataLst>
            </p:nvPr>
          </p:nvSpPr>
          <p:spPr>
            <a:xfrm>
              <a:off x="4196112" y="3422562"/>
              <a:ext cx="1705038" cy="369332"/>
            </a:xfrm>
            <a:prstGeom prst="rect">
              <a:avLst/>
            </a:prstGeom>
            <a:noFill/>
            <a:ln w="12700" cap="flat" cmpd="sng" algn="ctr">
              <a:noFill/>
              <a:prstDash val="solid"/>
              <a:miter lim="800000"/>
            </a:ln>
            <a:effectLst/>
          </p:spPr>
          <p:txBody>
            <a:bodyPr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000D45"/>
                  </a:solidFill>
                  <a:effectLst/>
                  <a:uLnTx/>
                  <a:uFillTx/>
                  <a:latin typeface="微软雅黑"/>
                  <a:cs typeface="Times New Roman" panose="02020603050405020304" charset="0"/>
                </a:rPr>
                <a:t>丝氨酸碳青霉烯酶</a:t>
              </a:r>
              <a:endParaRPr kumimoji="0" lang="en-US" sz="1200" b="1" i="0" u="none" strike="noStrike" kern="0" cap="none" spc="0" normalizeH="0" baseline="0" noProof="0" dirty="0">
                <a:ln>
                  <a:noFill/>
                </a:ln>
                <a:solidFill>
                  <a:srgbClr val="000D45"/>
                </a:solidFill>
                <a:effectLst/>
                <a:uLnTx/>
                <a:uFillTx/>
                <a:latin typeface="微软雅黑"/>
                <a:cs typeface="Times New Roman" panose="0202060305040502030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D45"/>
                  </a:solidFill>
                  <a:effectLst/>
                  <a:uLnTx/>
                  <a:uFillTx/>
                  <a:latin typeface="微软雅黑"/>
                  <a:cs typeface="Times New Roman" panose="02020603050405020304" charset="0"/>
                </a:rPr>
                <a:t>（N=3370）</a:t>
              </a:r>
            </a:p>
          </p:txBody>
        </p:sp>
        <p:sp>
          <p:nvSpPr>
            <p:cNvPr id="19" name="Rectangle 19">
              <a:extLst>
                <a:ext uri="{FF2B5EF4-FFF2-40B4-BE49-F238E27FC236}">
                  <a16:creationId xmlns:a16="http://schemas.microsoft.com/office/drawing/2014/main" id="{7BCA9741-8531-3AF1-81D3-D9DAB7614EA3}"/>
                </a:ext>
              </a:extLst>
            </p:cNvPr>
            <p:cNvSpPr/>
            <p:nvPr>
              <p:custDataLst>
                <p:tags r:id="rId4"/>
              </p:custDataLst>
            </p:nvPr>
          </p:nvSpPr>
          <p:spPr>
            <a:xfrm>
              <a:off x="7152870" y="3422562"/>
              <a:ext cx="1213890" cy="369332"/>
            </a:xfrm>
            <a:prstGeom prst="rect">
              <a:avLst/>
            </a:prstGeom>
            <a:noFill/>
            <a:ln w="12700" cap="flat" cmpd="sng" algn="ctr">
              <a:noFill/>
              <a:prstDash val="solid"/>
              <a:miter lim="800000"/>
            </a:ln>
            <a:effectLst/>
          </p:spPr>
          <p:txBody>
            <a:bodyPr wrap="squar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D45"/>
                  </a:solidFill>
                  <a:effectLst/>
                  <a:uLnTx/>
                  <a:uFillTx/>
                  <a:latin typeface="微软雅黑"/>
                  <a:cs typeface="Times New Roman" panose="02020603050405020304" charset="0"/>
                </a:rPr>
                <a:t>MBL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D45"/>
                  </a:solidFill>
                  <a:effectLst/>
                  <a:uLnTx/>
                  <a:uFillTx/>
                  <a:latin typeface="微软雅黑"/>
                  <a:cs typeface="Times New Roman" panose="02020603050405020304" charset="0"/>
                </a:rPr>
                <a:t>（N=2531）</a:t>
              </a:r>
            </a:p>
          </p:txBody>
        </p:sp>
        <p:sp>
          <p:nvSpPr>
            <p:cNvPr id="20" name="Rectangle 26">
              <a:extLst>
                <a:ext uri="{FF2B5EF4-FFF2-40B4-BE49-F238E27FC236}">
                  <a16:creationId xmlns:a16="http://schemas.microsoft.com/office/drawing/2014/main" id="{37204F4F-E6C8-733D-4226-7E00567BD57B}"/>
                </a:ext>
              </a:extLst>
            </p:cNvPr>
            <p:cNvSpPr/>
            <p:nvPr>
              <p:custDataLst>
                <p:tags r:id="rId5"/>
              </p:custDataLst>
            </p:nvPr>
          </p:nvSpPr>
          <p:spPr>
            <a:xfrm>
              <a:off x="9770821" y="3422562"/>
              <a:ext cx="1315842" cy="369332"/>
            </a:xfrm>
            <a:prstGeom prst="rect">
              <a:avLst/>
            </a:prstGeom>
            <a:noFill/>
            <a:ln w="12700" cap="flat" cmpd="sng" algn="ctr">
              <a:noFill/>
              <a:prstDash val="solid"/>
              <a:miter lim="800000"/>
            </a:ln>
            <a:effectLst/>
          </p:spPr>
          <p:txBody>
            <a:bodyPr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000D45"/>
                  </a:solidFill>
                  <a:effectLst/>
                  <a:uLnTx/>
                  <a:uFillTx/>
                  <a:latin typeface="微软雅黑"/>
                  <a:cs typeface="Times New Roman" panose="02020603050405020304" charset="0"/>
                </a:rPr>
                <a:t>AmpC</a:t>
              </a:r>
              <a:endParaRPr kumimoji="0" lang="en-US" sz="1200" b="1" i="0" u="none" strike="noStrike" kern="0" cap="none" spc="0" normalizeH="0" baseline="0" noProof="0" dirty="0">
                <a:ln>
                  <a:noFill/>
                </a:ln>
                <a:solidFill>
                  <a:srgbClr val="000D45"/>
                </a:solidFill>
                <a:effectLst/>
                <a:uLnTx/>
                <a:uFillTx/>
                <a:latin typeface="微软雅黑"/>
                <a:cs typeface="Times New Roman" panose="0202060305040502030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D45"/>
                  </a:solidFill>
                  <a:effectLst/>
                  <a:uLnTx/>
                  <a:uFillTx/>
                  <a:latin typeface="微软雅黑"/>
                  <a:cs typeface="Times New Roman" panose="02020603050405020304" charset="0"/>
                </a:rPr>
                <a:t>（N=1648）</a:t>
              </a:r>
            </a:p>
          </p:txBody>
        </p:sp>
      </p:grpSp>
      <p:sp>
        <p:nvSpPr>
          <p:cNvPr id="25" name="Rounded Rectangle 14">
            <a:extLst>
              <a:ext uri="{FF2B5EF4-FFF2-40B4-BE49-F238E27FC236}">
                <a16:creationId xmlns:a16="http://schemas.microsoft.com/office/drawing/2014/main" id="{C32F66B2-B053-3A5C-9335-A7376694AC77}"/>
              </a:ext>
            </a:extLst>
          </p:cNvPr>
          <p:cNvSpPr/>
          <p:nvPr/>
        </p:nvSpPr>
        <p:spPr>
          <a:xfrm>
            <a:off x="1380396" y="4541462"/>
            <a:ext cx="9994665" cy="853364"/>
          </a:xfrm>
          <a:prstGeom prst="roundRect">
            <a:avLst>
              <a:gd name="adj" fmla="val 0"/>
            </a:avLst>
          </a:prstGeom>
          <a:noFill/>
          <a:ln w="12700" cap="flat" cmpd="sng" algn="ctr">
            <a:noFill/>
            <a:prstDash val="solid"/>
            <a:miter lim="800000"/>
          </a:ln>
          <a:effectLst/>
        </p:spPr>
        <p:txBody>
          <a:bodyPr lIns="0" tIns="0" rIns="0" bIns="0" rtlCol="0" anchor="ctr" anchorCtr="0"/>
          <a:lstStyle/>
          <a:p>
            <a:pPr marL="171450" indent="-171450">
              <a:spcBef>
                <a:spcPts val="600"/>
              </a:spcBef>
              <a:buFont typeface="Times New Roman" panose="02020603050405020304" charset="0"/>
              <a:buChar char="•"/>
              <a:defRPr/>
            </a:pPr>
            <a:r>
              <a:rPr lang="zh-CN" altLang="en-US" sz="1400" kern="0" dirty="0">
                <a:solidFill>
                  <a:prstClr val="black"/>
                </a:solidFill>
                <a:latin typeface="微软雅黑"/>
                <a:cs typeface="Times New Roman" panose="02020603050405020304" charset="0"/>
              </a:rPr>
              <a:t>氨曲南</a:t>
            </a:r>
            <a:r>
              <a:rPr lang="en-US" altLang="zh-CN" sz="1400" kern="0" dirty="0">
                <a:solidFill>
                  <a:prstClr val="black"/>
                </a:solidFill>
                <a:latin typeface="微软雅黑"/>
                <a:cs typeface="Times New Roman" panose="02020603050405020304" charset="0"/>
              </a:rPr>
              <a:t>-</a:t>
            </a:r>
            <a:r>
              <a:rPr lang="zh-CN" altLang="en-US" sz="1400" kern="0" dirty="0">
                <a:solidFill>
                  <a:prstClr val="black"/>
                </a:solidFill>
                <a:latin typeface="微软雅黑"/>
                <a:cs typeface="Times New Roman" panose="02020603050405020304" charset="0"/>
              </a:rPr>
              <a:t>阿维巴坦</a:t>
            </a:r>
            <a:r>
              <a:rPr lang="en-US" sz="1400" kern="0" dirty="0" err="1">
                <a:solidFill>
                  <a:prstClr val="black"/>
                </a:solidFill>
                <a:latin typeface="微软雅黑"/>
                <a:cs typeface="Times New Roman" panose="02020603050405020304" charset="0"/>
              </a:rPr>
              <a:t>对携带ESBL、丝氨酸碳青霉烯酶、MBL的多种肠杆菌</a:t>
            </a:r>
            <a:r>
              <a:rPr lang="zh-CN" altLang="en-US" sz="1400" kern="0" dirty="0">
                <a:solidFill>
                  <a:prstClr val="black"/>
                </a:solidFill>
                <a:latin typeface="微软雅黑"/>
                <a:cs typeface="Times New Roman" panose="02020603050405020304" charset="0"/>
              </a:rPr>
              <a:t>目</a:t>
            </a:r>
            <a:r>
              <a:rPr lang="en-US" sz="1400" kern="0" dirty="0" err="1">
                <a:solidFill>
                  <a:prstClr val="black"/>
                </a:solidFill>
                <a:latin typeface="微软雅黑"/>
                <a:cs typeface="Times New Roman" panose="02020603050405020304" charset="0"/>
              </a:rPr>
              <a:t>细菌具有强效抗菌活性，对携带AmpC的分离株也具有较高的抗菌活性</a:t>
            </a:r>
            <a:endParaRPr lang="en-US" sz="1400" kern="0" dirty="0">
              <a:solidFill>
                <a:prstClr val="black"/>
              </a:solidFill>
              <a:latin typeface="微软雅黑"/>
              <a:cs typeface="Times New Roman" panose="02020603050405020304" charset="0"/>
            </a:endParaRPr>
          </a:p>
          <a:p>
            <a:pPr marL="171450" indent="-171450">
              <a:spcBef>
                <a:spcPts val="600"/>
              </a:spcBef>
              <a:buFont typeface="Times New Roman" panose="02020603050405020304" charset="0"/>
              <a:buChar char="•"/>
              <a:defRPr/>
            </a:pPr>
            <a:r>
              <a:rPr lang="en-US" sz="1400" kern="0" dirty="0" err="1">
                <a:solidFill>
                  <a:prstClr val="black"/>
                </a:solidFill>
                <a:latin typeface="微软雅黑"/>
                <a:cs typeface="Times New Roman" panose="02020603050405020304" charset="0"/>
              </a:rPr>
              <a:t>其对携带AmpC的菌株活性轻微下降，原因可能是部分具有超广谱活性的AmpC变异体可升高</a:t>
            </a:r>
            <a:r>
              <a:rPr lang="zh-CN" altLang="en-US" sz="1400" kern="0" dirty="0">
                <a:solidFill>
                  <a:prstClr val="black"/>
                </a:solidFill>
                <a:latin typeface="微软雅黑"/>
                <a:cs typeface="Times New Roman" panose="02020603050405020304" charset="0"/>
              </a:rPr>
              <a:t>氨曲南</a:t>
            </a:r>
            <a:r>
              <a:rPr lang="en-US" altLang="zh-CN" sz="1400" kern="0" dirty="0">
                <a:solidFill>
                  <a:prstClr val="black"/>
                </a:solidFill>
                <a:latin typeface="微软雅黑"/>
                <a:cs typeface="Times New Roman" panose="02020603050405020304" charset="0"/>
              </a:rPr>
              <a:t>-</a:t>
            </a:r>
            <a:r>
              <a:rPr lang="zh-CN" altLang="en-US" sz="1400" kern="0" dirty="0">
                <a:solidFill>
                  <a:prstClr val="black"/>
                </a:solidFill>
                <a:latin typeface="微软雅黑"/>
                <a:cs typeface="Times New Roman" panose="02020603050405020304" charset="0"/>
              </a:rPr>
              <a:t>阿维巴坦</a:t>
            </a:r>
            <a:r>
              <a:rPr lang="en-US" sz="1400" kern="0" dirty="0" err="1">
                <a:solidFill>
                  <a:prstClr val="black"/>
                </a:solidFill>
                <a:latin typeface="微软雅黑"/>
                <a:cs typeface="Times New Roman" panose="02020603050405020304" charset="0"/>
              </a:rPr>
              <a:t>的MIC</a:t>
            </a:r>
            <a:r>
              <a:rPr lang="en-US" sz="1400" kern="0" dirty="0">
                <a:solidFill>
                  <a:prstClr val="black"/>
                </a:solidFill>
                <a:latin typeface="微软雅黑"/>
                <a:cs typeface="Times New Roman" panose="02020603050405020304" charset="0"/>
              </a:rPr>
              <a:t>。</a:t>
            </a:r>
          </a:p>
        </p:txBody>
      </p:sp>
      <p:sp>
        <p:nvSpPr>
          <p:cNvPr id="26" name="Rectangle: Rounded Corners 112">
            <a:extLst>
              <a:ext uri="{FF2B5EF4-FFF2-40B4-BE49-F238E27FC236}">
                <a16:creationId xmlns:a16="http://schemas.microsoft.com/office/drawing/2014/main" id="{DEC81608-A7F3-F7B0-2BA4-DC9FFB6210FE}"/>
              </a:ext>
            </a:extLst>
          </p:cNvPr>
          <p:cNvSpPr/>
          <p:nvPr/>
        </p:nvSpPr>
        <p:spPr>
          <a:xfrm>
            <a:off x="442913" y="1375620"/>
            <a:ext cx="11306175" cy="509587"/>
          </a:xfrm>
          <a:prstGeom prst="roundRect">
            <a:avLst>
              <a:gd name="adj" fmla="val 0"/>
            </a:avLst>
          </a:prstGeom>
          <a:pattFill prst="dkUpDiag">
            <a:fgClr>
              <a:srgbClr val="F2F3F5"/>
            </a:fgClr>
            <a:bgClr>
              <a:sysClr val="window" lastClr="FFFFFF"/>
            </a:bgClr>
          </a:patt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lnSpcReduction="10000"/>
          </a:bodyPr>
          <a:lstStyle/>
          <a:p>
            <a:pPr>
              <a:defRPr/>
            </a:pPr>
            <a:endParaRPr lang="en-US" sz="2800" b="1" kern="0" dirty="0">
              <a:solidFill>
                <a:srgbClr val="009CDE"/>
              </a:solidFill>
              <a:cs typeface="Calibri" panose="020F0502020204030204" pitchFamily="34" charset="0"/>
            </a:endParaRPr>
          </a:p>
        </p:txBody>
      </p:sp>
      <p:sp>
        <p:nvSpPr>
          <p:cNvPr id="27" name="Text Placeholder 21">
            <a:extLst>
              <a:ext uri="{FF2B5EF4-FFF2-40B4-BE49-F238E27FC236}">
                <a16:creationId xmlns:a16="http://schemas.microsoft.com/office/drawing/2014/main" id="{3C9BC19F-7EC1-6BCA-494F-6C310B51DFF6}"/>
              </a:ext>
            </a:extLst>
          </p:cNvPr>
          <p:cNvSpPr txBox="1">
            <a:spLocks/>
          </p:cNvSpPr>
          <p:nvPr/>
        </p:nvSpPr>
        <p:spPr>
          <a:xfrm>
            <a:off x="787561" y="1507303"/>
            <a:ext cx="10616878" cy="246221"/>
          </a:xfrm>
          <a:prstGeom prst="rect">
            <a:avLst/>
          </a:prstGeom>
        </p:spPr>
        <p:txBody>
          <a:bodyPr vert="horz" wrap="square" lIns="0" tIns="0" rIns="0" bIns="0" rtlCol="0" anchor="t" anchorCtr="0">
            <a:spAutoFit/>
          </a:bodyPr>
          <a:lst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Times New Roman" panose="02020603050405020304" charset="0"/>
                <a:ea typeface="Times New Roman" panose="02020603050405020304" charset="0"/>
                <a:cs typeface="Times New Roman" panose="02020603050405020304" charset="0"/>
              </a:defRPr>
            </a:lvl1pPr>
            <a:lvl2pPr marL="488950" indent="-215900" algn="l" defTabSz="914400" rtl="0" eaLnBrk="1" latinLnBrk="0" hangingPunct="1">
              <a:lnSpc>
                <a:spcPct val="100000"/>
              </a:lnSpc>
              <a:spcBef>
                <a:spcPts val="400"/>
              </a:spcBef>
              <a:buFont typeface="System Font Regular"/>
              <a:buChar char="⎼"/>
              <a:defRPr sz="1800" b="0" i="0" kern="1200">
                <a:solidFill>
                  <a:schemeClr val="bg2"/>
                </a:solidFill>
                <a:latin typeface="Times New Roman" panose="02020603050405020304" charset="0"/>
                <a:ea typeface="Times New Roman" panose="02020603050405020304" charset="0"/>
                <a:cs typeface="Times New Roman" panose="0202060305040502030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600" b="0" i="0" kern="1200">
                <a:solidFill>
                  <a:schemeClr val="bg2"/>
                </a:solidFill>
                <a:latin typeface="Times New Roman" panose="02020603050405020304" charset="0"/>
                <a:ea typeface="Times New Roman" panose="02020603050405020304" charset="0"/>
                <a:cs typeface="Times New Roman" panose="0202060305040502030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400" b="0" i="0" kern="1200">
                <a:solidFill>
                  <a:schemeClr val="bg2"/>
                </a:solidFill>
                <a:latin typeface="Times New Roman" panose="02020603050405020304" charset="0"/>
                <a:ea typeface="Times New Roman" panose="02020603050405020304" charset="0"/>
                <a:cs typeface="Times New Roman" panose="0202060305040502030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400" b="0" i="0" kern="1200">
                <a:solidFill>
                  <a:schemeClr val="bg2"/>
                </a:solidFill>
                <a:latin typeface="Times New Roman" panose="02020603050405020304" charset="0"/>
                <a:ea typeface="Times New Roman" panose="02020603050405020304" charset="0"/>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600" b="1" dirty="0">
                <a:solidFill>
                  <a:prstClr val="black"/>
                </a:solidFill>
                <a:latin typeface="微软雅黑"/>
                <a:ea typeface="微软雅黑"/>
              </a:rPr>
              <a:t>研究分离株：</a:t>
            </a:r>
            <a:r>
              <a:rPr lang="zh-CN" altLang="en-US" sz="1600" b="1" dirty="0">
                <a:solidFill>
                  <a:srgbClr val="000D45"/>
                </a:solidFill>
                <a:latin typeface="微软雅黑"/>
                <a:ea typeface="微软雅黑"/>
              </a:rPr>
              <a:t>产至少一种</a:t>
            </a:r>
            <a:r>
              <a:rPr lang="en-US" altLang="zh-CN" sz="1600" b="1" dirty="0">
                <a:solidFill>
                  <a:srgbClr val="000D45"/>
                </a:solidFill>
                <a:latin typeface="微软雅黑"/>
                <a:ea typeface="微软雅黑"/>
              </a:rPr>
              <a:t>ESBL</a:t>
            </a:r>
            <a:r>
              <a:rPr lang="zh-CN" altLang="en-US" sz="1600" b="1" dirty="0">
                <a:solidFill>
                  <a:srgbClr val="000D45"/>
                </a:solidFill>
                <a:latin typeface="微软雅黑"/>
                <a:ea typeface="微软雅黑"/>
              </a:rPr>
              <a:t>、丝氨酸碳青霉烯酶、</a:t>
            </a:r>
            <a:r>
              <a:rPr lang="en-US" altLang="zh-CN" sz="1600" b="1" dirty="0">
                <a:solidFill>
                  <a:srgbClr val="000D45"/>
                </a:solidFill>
                <a:latin typeface="微软雅黑"/>
                <a:ea typeface="微软雅黑"/>
              </a:rPr>
              <a:t>MBL</a:t>
            </a:r>
            <a:r>
              <a:rPr lang="zh-CN" altLang="en-US" sz="1600" b="1" dirty="0">
                <a:solidFill>
                  <a:srgbClr val="000D45"/>
                </a:solidFill>
                <a:latin typeface="微软雅黑"/>
                <a:ea typeface="微软雅黑"/>
              </a:rPr>
              <a:t>或获得性</a:t>
            </a:r>
            <a:r>
              <a:rPr lang="en-US" altLang="zh-CN" sz="1600" b="1" dirty="0" err="1">
                <a:solidFill>
                  <a:srgbClr val="000D45"/>
                </a:solidFill>
                <a:latin typeface="微软雅黑"/>
                <a:ea typeface="微软雅黑"/>
              </a:rPr>
              <a:t>AmpC</a:t>
            </a:r>
            <a:r>
              <a:rPr lang="zh-CN" altLang="en-US" sz="1600" b="1" dirty="0">
                <a:solidFill>
                  <a:prstClr val="black"/>
                </a:solidFill>
                <a:latin typeface="微软雅黑"/>
                <a:ea typeface="微软雅黑"/>
              </a:rPr>
              <a:t>的肠杆菌目细菌</a:t>
            </a:r>
          </a:p>
        </p:txBody>
      </p:sp>
      <p:grpSp>
        <p:nvGrpSpPr>
          <p:cNvPr id="28" name="组合 27">
            <a:extLst>
              <a:ext uri="{FF2B5EF4-FFF2-40B4-BE49-F238E27FC236}">
                <a16:creationId xmlns:a16="http://schemas.microsoft.com/office/drawing/2014/main" id="{7F6216D1-B83D-D320-104E-87369EBCE4F1}"/>
              </a:ext>
            </a:extLst>
          </p:cNvPr>
          <p:cNvGrpSpPr/>
          <p:nvPr/>
        </p:nvGrpSpPr>
        <p:grpSpPr>
          <a:xfrm>
            <a:off x="488388" y="2028171"/>
            <a:ext cx="341396" cy="607610"/>
            <a:chOff x="488388" y="2065953"/>
            <a:chExt cx="341396" cy="607610"/>
          </a:xfrm>
        </p:grpSpPr>
        <p:sp>
          <p:nvSpPr>
            <p:cNvPr id="29" name="Rounded Rectangle 45">
              <a:extLst>
                <a:ext uri="{FF2B5EF4-FFF2-40B4-BE49-F238E27FC236}">
                  <a16:creationId xmlns:a16="http://schemas.microsoft.com/office/drawing/2014/main" id="{B238B2A7-0350-3CC0-B203-13DCC10918F5}"/>
                </a:ext>
              </a:extLst>
            </p:cNvPr>
            <p:cNvSpPr/>
            <p:nvPr/>
          </p:nvSpPr>
          <p:spPr>
            <a:xfrm rot="5400000">
              <a:off x="355281" y="2199061"/>
              <a:ext cx="607610" cy="341394"/>
            </a:xfrm>
            <a:prstGeom prst="hexagon">
              <a:avLst>
                <a:gd name="adj" fmla="val 13142"/>
                <a:gd name="vf" fmla="val 115470"/>
              </a:avLst>
            </a:prstGeom>
            <a:solidFill>
              <a:srgbClr val="08C886"/>
            </a:solidFill>
            <a:ln w="12700" cap="flat" cmpd="sng" algn="ctr">
              <a:noFill/>
              <a:prstDash val="solid"/>
              <a:miter lim="800000"/>
            </a:ln>
            <a:effectLst/>
          </p:spPr>
          <p:txBody>
            <a:bodyPr tIns="0" bIns="0" rtlCol="0" anchor="ctr"/>
            <a:lstStyle/>
            <a:p>
              <a:pPr algn="ctr">
                <a:defRPr/>
              </a:pPr>
              <a:endParaRPr lang="en-US" sz="1200" b="1" kern="0" dirty="0">
                <a:solidFill>
                  <a:srgbClr val="FFFFFF"/>
                </a:solidFill>
                <a:latin typeface="微软雅黑"/>
                <a:cs typeface="Times New Roman" panose="02020603050405020304" charset="0"/>
              </a:endParaRPr>
            </a:p>
          </p:txBody>
        </p:sp>
        <p:sp>
          <p:nvSpPr>
            <p:cNvPr id="30" name="Rounded Rectangle 45">
              <a:extLst>
                <a:ext uri="{FF2B5EF4-FFF2-40B4-BE49-F238E27FC236}">
                  <a16:creationId xmlns:a16="http://schemas.microsoft.com/office/drawing/2014/main" id="{B426CAA6-705D-314A-3EF9-B0D7C6336E76}"/>
                </a:ext>
              </a:extLst>
            </p:cNvPr>
            <p:cNvSpPr/>
            <p:nvPr/>
          </p:nvSpPr>
          <p:spPr>
            <a:xfrm>
              <a:off x="488388" y="2113968"/>
              <a:ext cx="341396" cy="511580"/>
            </a:xfrm>
            <a:prstGeom prst="rect">
              <a:avLst/>
            </a:prstGeom>
            <a:solidFill>
              <a:srgbClr val="000D45"/>
            </a:solidFill>
            <a:ln w="12700" cap="flat" cmpd="sng" algn="ctr">
              <a:noFill/>
              <a:prstDash val="solid"/>
              <a:miter lim="800000"/>
            </a:ln>
            <a:effectLst/>
          </p:spPr>
          <p:txBody>
            <a:bodyPr tIns="0" bIns="0" rtlCol="0" anchor="ctr"/>
            <a:lstStyle/>
            <a:p>
              <a:pPr algn="ctr">
                <a:defRPr/>
              </a:pPr>
              <a:r>
                <a:rPr lang="en-US" sz="1200" b="1" kern="0" dirty="0">
                  <a:solidFill>
                    <a:srgbClr val="FFFFFF"/>
                  </a:solidFill>
                  <a:latin typeface="微软雅黑"/>
                  <a:cs typeface="Times New Roman" panose="02020603050405020304" charset="0"/>
                </a:rPr>
                <a:t>设计</a:t>
              </a:r>
            </a:p>
          </p:txBody>
        </p:sp>
      </p:grpSp>
    </p:spTree>
    <p:extLst>
      <p:ext uri="{BB962C8B-B14F-4D97-AF65-F5344CB8AC3E}">
        <p14:creationId xmlns:p14="http://schemas.microsoft.com/office/powerpoint/2010/main" val="3658483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74EB4F89-6D0B-775C-307E-B86070673F1A}"/>
              </a:ext>
            </a:extLst>
          </p:cNvPr>
          <p:cNvGraphicFramePr>
            <a:graphicFrameLocks noChangeAspect="1"/>
          </p:cNvGraphicFramePr>
          <p:nvPr>
            <p:custDataLst>
              <p:tags r:id="rId1"/>
            </p:custDataLst>
            <p:extLst>
              <p:ext uri="{D42A27DB-BD31-4B8C-83A1-F6EECF244321}">
                <p14:modId xmlns:p14="http://schemas.microsoft.com/office/powerpoint/2010/main" val="3877917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3" name="think-cell data - do not delete" hidden="1">
                        <a:extLst>
                          <a:ext uri="{FF2B5EF4-FFF2-40B4-BE49-F238E27FC236}">
                            <a16:creationId xmlns:a16="http://schemas.microsoft.com/office/drawing/2014/main" id="{74EB4F89-6D0B-775C-307E-B86070673F1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9">
            <a:extLst>
              <a:ext uri="{FF2B5EF4-FFF2-40B4-BE49-F238E27FC236}">
                <a16:creationId xmlns:a16="http://schemas.microsoft.com/office/drawing/2014/main" id="{C6146036-C72F-549E-609A-0123C7A0232D}"/>
              </a:ext>
            </a:extLst>
          </p:cNvPr>
          <p:cNvSpPr txBox="1">
            <a:spLocks/>
          </p:cNvSpPr>
          <p:nvPr/>
        </p:nvSpPr>
        <p:spPr>
          <a:xfrm>
            <a:off x="453888" y="646806"/>
            <a:ext cx="10052568" cy="586955"/>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r>
              <a:rPr lang="zh-CN" altLang="en-US" dirty="0">
                <a:latin typeface="+mn-ea"/>
                <a:ea typeface="+mn-ea"/>
                <a:cs typeface="+mn-ea"/>
                <a:sym typeface="+mn-lt"/>
              </a:rPr>
              <a:t>氨曲南</a:t>
            </a:r>
            <a:r>
              <a:rPr lang="en-US" altLang="zh-CN" dirty="0">
                <a:latin typeface="+mn-ea"/>
                <a:ea typeface="+mn-ea"/>
                <a:cs typeface="+mn-ea"/>
                <a:sym typeface="+mn-lt"/>
              </a:rPr>
              <a:t>-</a:t>
            </a:r>
            <a:r>
              <a:rPr lang="zh-CN" altLang="en-US" dirty="0">
                <a:latin typeface="+mn-ea"/>
                <a:ea typeface="+mn-ea"/>
                <a:cs typeface="+mn-ea"/>
                <a:sym typeface="+mn-lt"/>
              </a:rPr>
              <a:t>阿维巴坦对</a:t>
            </a:r>
            <a:r>
              <a:rPr lang="zh-CN" altLang="en-US" dirty="0">
                <a:solidFill>
                  <a:schemeClr val="accent1">
                    <a:lumMod val="50000"/>
                  </a:schemeClr>
                </a:solidFill>
                <a:latin typeface="+mn-ea"/>
                <a:ea typeface="+mn-ea"/>
                <a:cs typeface="+mn-ea"/>
                <a:sym typeface="+mn-lt"/>
              </a:rPr>
              <a:t>嗜麦芽窄食单胞菌</a:t>
            </a:r>
            <a:r>
              <a:rPr lang="zh-CN" altLang="en-US" dirty="0">
                <a:latin typeface="+mn-ea"/>
                <a:ea typeface="+mn-ea"/>
                <a:cs typeface="+mn-ea"/>
                <a:sym typeface="+mn-lt"/>
              </a:rPr>
              <a:t>临床分离株具有体外抗菌活性</a:t>
            </a:r>
          </a:p>
        </p:txBody>
      </p:sp>
      <p:sp>
        <p:nvSpPr>
          <p:cNvPr id="5" name="Rectangle: Rounded Corners 112">
            <a:extLst>
              <a:ext uri="{FF2B5EF4-FFF2-40B4-BE49-F238E27FC236}">
                <a16:creationId xmlns:a16="http://schemas.microsoft.com/office/drawing/2014/main" id="{553606AB-599F-D9D4-EEDA-ED8B6A626D0D}"/>
              </a:ext>
            </a:extLst>
          </p:cNvPr>
          <p:cNvSpPr/>
          <p:nvPr/>
        </p:nvSpPr>
        <p:spPr>
          <a:xfrm>
            <a:off x="1006370" y="2795270"/>
            <a:ext cx="10742718" cy="2780083"/>
          </a:xfrm>
          <a:prstGeom prst="roundRect">
            <a:avLst>
              <a:gd name="adj" fmla="val 0"/>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a:defRPr/>
            </a:pPr>
            <a:endParaRPr lang="en-US" sz="2800" b="1" kern="0" dirty="0">
              <a:solidFill>
                <a:srgbClr val="009CDE"/>
              </a:solidFill>
              <a:cs typeface="Calibri" panose="020F0502020204030204" pitchFamily="34" charset="0"/>
            </a:endParaRPr>
          </a:p>
        </p:txBody>
      </p:sp>
      <p:grpSp>
        <p:nvGrpSpPr>
          <p:cNvPr id="6" name="组合 5">
            <a:extLst>
              <a:ext uri="{FF2B5EF4-FFF2-40B4-BE49-F238E27FC236}">
                <a16:creationId xmlns:a16="http://schemas.microsoft.com/office/drawing/2014/main" id="{40F37FFB-6CDE-6627-14E5-976580A3B64F}"/>
              </a:ext>
            </a:extLst>
          </p:cNvPr>
          <p:cNvGrpSpPr/>
          <p:nvPr/>
        </p:nvGrpSpPr>
        <p:grpSpPr>
          <a:xfrm>
            <a:off x="1006370" y="2021412"/>
            <a:ext cx="10742718" cy="607612"/>
            <a:chOff x="1031921" y="1213013"/>
            <a:chExt cx="3456130" cy="803324"/>
          </a:xfrm>
        </p:grpSpPr>
        <p:sp>
          <p:nvSpPr>
            <p:cNvPr id="7" name="Rounded Rectangle 46">
              <a:extLst>
                <a:ext uri="{FF2B5EF4-FFF2-40B4-BE49-F238E27FC236}">
                  <a16:creationId xmlns:a16="http://schemas.microsoft.com/office/drawing/2014/main" id="{C6501A8C-B645-45F4-E86A-0E6964B2B954}"/>
                </a:ext>
              </a:extLst>
            </p:cNvPr>
            <p:cNvSpPr/>
            <p:nvPr/>
          </p:nvSpPr>
          <p:spPr>
            <a:xfrm>
              <a:off x="1031921" y="1213013"/>
              <a:ext cx="3456130" cy="803324"/>
            </a:xfrm>
            <a:prstGeom prst="roundRect">
              <a:avLst>
                <a:gd name="adj" fmla="val 0"/>
              </a:avLst>
            </a:prstGeom>
            <a:solidFill>
              <a:srgbClr val="F2FCF9"/>
            </a:solidFill>
            <a:ln w="28575">
              <a:noFill/>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tabLst/>
                <a:defRPr/>
              </a:pPr>
              <a:endParaRPr kumimoji="0" lang="en-US" sz="1400" b="1" i="0" u="none" strike="noStrike" kern="0" cap="none" spc="0" normalizeH="0" baseline="0" noProof="0" dirty="0">
                <a:ln>
                  <a:noFill/>
                </a:ln>
                <a:solidFill>
                  <a:srgbClr val="0000C9"/>
                </a:solidFill>
                <a:effectLst/>
                <a:uLnTx/>
                <a:uFillTx/>
              </a:endParaRPr>
            </a:p>
          </p:txBody>
        </p:sp>
        <p:cxnSp>
          <p:nvCxnSpPr>
            <p:cNvPr id="8" name="直接连接符 7">
              <a:extLst>
                <a:ext uri="{FF2B5EF4-FFF2-40B4-BE49-F238E27FC236}">
                  <a16:creationId xmlns:a16="http://schemas.microsoft.com/office/drawing/2014/main" id="{EA1AE650-D51F-1235-0453-F2905FB91696}"/>
                </a:ext>
              </a:extLst>
            </p:cNvPr>
            <p:cNvCxnSpPr>
              <a:cxnSpLocks/>
            </p:cNvCxnSpPr>
            <p:nvPr/>
          </p:nvCxnSpPr>
          <p:spPr>
            <a:xfrm>
              <a:off x="1031921" y="2016337"/>
              <a:ext cx="3456130" cy="0"/>
            </a:xfrm>
            <a:prstGeom prst="line">
              <a:avLst/>
            </a:prstGeom>
            <a:noFill/>
            <a:ln w="6350" cap="flat" cmpd="sng" algn="ctr">
              <a:solidFill>
                <a:srgbClr val="08C886"/>
              </a:solidFill>
              <a:prstDash val="solid"/>
              <a:miter lim="800000"/>
            </a:ln>
            <a:effectLst/>
          </p:spPr>
        </p:cxnSp>
      </p:grpSp>
      <p:grpSp>
        <p:nvGrpSpPr>
          <p:cNvPr id="9" name="组合 8">
            <a:extLst>
              <a:ext uri="{FF2B5EF4-FFF2-40B4-BE49-F238E27FC236}">
                <a16:creationId xmlns:a16="http://schemas.microsoft.com/office/drawing/2014/main" id="{BAE800AE-C59E-6D4C-F571-B0DB4E41B08E}"/>
              </a:ext>
            </a:extLst>
          </p:cNvPr>
          <p:cNvGrpSpPr/>
          <p:nvPr/>
        </p:nvGrpSpPr>
        <p:grpSpPr>
          <a:xfrm>
            <a:off x="479171" y="2795270"/>
            <a:ext cx="341396" cy="2856917"/>
            <a:chOff x="576167" y="2540687"/>
            <a:chExt cx="341396" cy="3155781"/>
          </a:xfrm>
        </p:grpSpPr>
        <p:sp>
          <p:nvSpPr>
            <p:cNvPr id="10" name="Rounded Rectangle 45">
              <a:extLst>
                <a:ext uri="{FF2B5EF4-FFF2-40B4-BE49-F238E27FC236}">
                  <a16:creationId xmlns:a16="http://schemas.microsoft.com/office/drawing/2014/main" id="{6CCC2A6C-B798-CC8F-D50F-2EC3807320A2}"/>
                </a:ext>
              </a:extLst>
            </p:cNvPr>
            <p:cNvSpPr/>
            <p:nvPr/>
          </p:nvSpPr>
          <p:spPr>
            <a:xfrm rot="5400000">
              <a:off x="-831026" y="3947881"/>
              <a:ext cx="3155781" cy="341394"/>
            </a:xfrm>
            <a:prstGeom prst="hexagon">
              <a:avLst>
                <a:gd name="adj" fmla="val 18026"/>
                <a:gd name="vf" fmla="val 115470"/>
              </a:avLst>
            </a:prstGeom>
            <a:solidFill>
              <a:srgbClr val="08C886"/>
            </a:solidFill>
            <a:ln w="12700" cap="flat" cmpd="sng" algn="ctr">
              <a:noFill/>
              <a:prstDash val="solid"/>
              <a:miter lim="800000"/>
            </a:ln>
            <a:effectLst/>
          </p:spPr>
          <p:txBody>
            <a:bodyPr tIns="0" bIns="0" rtlCol="0" anchor="ctr"/>
            <a:lstStyle/>
            <a:p>
              <a:pPr algn="ctr">
                <a:defRPr/>
              </a:pPr>
              <a:endParaRPr lang="en-US" sz="1200" b="1" kern="0" dirty="0">
                <a:solidFill>
                  <a:srgbClr val="FFFFFF"/>
                </a:solidFill>
                <a:latin typeface="微软雅黑"/>
                <a:cs typeface="Times New Roman" panose="02020603050405020304" charset="0"/>
              </a:endParaRPr>
            </a:p>
          </p:txBody>
        </p:sp>
        <p:sp>
          <p:nvSpPr>
            <p:cNvPr id="11" name="Rounded Rectangle 47">
              <a:extLst>
                <a:ext uri="{FF2B5EF4-FFF2-40B4-BE49-F238E27FC236}">
                  <a16:creationId xmlns:a16="http://schemas.microsoft.com/office/drawing/2014/main" id="{455B6356-2085-E4D3-9C42-6A85F2BCFA5D}"/>
                </a:ext>
              </a:extLst>
            </p:cNvPr>
            <p:cNvSpPr/>
            <p:nvPr/>
          </p:nvSpPr>
          <p:spPr>
            <a:xfrm>
              <a:off x="576167" y="2610830"/>
              <a:ext cx="341396" cy="3009545"/>
            </a:xfrm>
            <a:prstGeom prst="rect">
              <a:avLst/>
            </a:prstGeom>
            <a:solidFill>
              <a:srgbClr val="000D45"/>
            </a:solidFill>
            <a:ln w="12700" cap="flat" cmpd="sng" algn="ctr">
              <a:noFill/>
              <a:prstDash val="solid"/>
              <a:miter lim="800000"/>
            </a:ln>
            <a:effectLst/>
          </p:spPr>
          <p:txBody>
            <a:bodyPr tIns="0" bIns="0" rtlCol="0" anchor="ctr"/>
            <a:lstStyle/>
            <a:p>
              <a:pPr algn="ctr">
                <a:defRPr/>
              </a:pPr>
              <a:r>
                <a:rPr lang="zh-CN" altLang="en-US" sz="1200" b="1" kern="0" dirty="0">
                  <a:solidFill>
                    <a:srgbClr val="FFFFFF"/>
                  </a:solidFill>
                  <a:latin typeface="微软雅黑"/>
                  <a:cs typeface="Times New Roman" panose="02020603050405020304" charset="0"/>
                </a:rPr>
                <a:t>关键结果</a:t>
              </a:r>
              <a:endParaRPr lang="en-US" sz="1200" b="1" kern="0" dirty="0">
                <a:solidFill>
                  <a:srgbClr val="FFFFFF"/>
                </a:solidFill>
                <a:latin typeface="微软雅黑"/>
                <a:cs typeface="Times New Roman" panose="02020603050405020304" charset="0"/>
              </a:endParaRPr>
            </a:p>
          </p:txBody>
        </p:sp>
      </p:grpSp>
      <p:grpSp>
        <p:nvGrpSpPr>
          <p:cNvPr id="12" name="组合 11">
            <a:extLst>
              <a:ext uri="{FF2B5EF4-FFF2-40B4-BE49-F238E27FC236}">
                <a16:creationId xmlns:a16="http://schemas.microsoft.com/office/drawing/2014/main" id="{DBD66323-5526-E70F-00A4-A2BAC784657B}"/>
              </a:ext>
            </a:extLst>
          </p:cNvPr>
          <p:cNvGrpSpPr/>
          <p:nvPr/>
        </p:nvGrpSpPr>
        <p:grpSpPr>
          <a:xfrm>
            <a:off x="488388" y="2016423"/>
            <a:ext cx="341396" cy="607610"/>
            <a:chOff x="488388" y="2065953"/>
            <a:chExt cx="341396" cy="607610"/>
          </a:xfrm>
        </p:grpSpPr>
        <p:sp>
          <p:nvSpPr>
            <p:cNvPr id="13" name="Rounded Rectangle 45">
              <a:extLst>
                <a:ext uri="{FF2B5EF4-FFF2-40B4-BE49-F238E27FC236}">
                  <a16:creationId xmlns:a16="http://schemas.microsoft.com/office/drawing/2014/main" id="{ED4094EF-4073-F736-5D40-8B115552E3E6}"/>
                </a:ext>
              </a:extLst>
            </p:cNvPr>
            <p:cNvSpPr/>
            <p:nvPr/>
          </p:nvSpPr>
          <p:spPr>
            <a:xfrm rot="5400000">
              <a:off x="355281" y="2199061"/>
              <a:ext cx="607610" cy="341394"/>
            </a:xfrm>
            <a:prstGeom prst="hexagon">
              <a:avLst>
                <a:gd name="adj" fmla="val 13142"/>
                <a:gd name="vf" fmla="val 115470"/>
              </a:avLst>
            </a:prstGeom>
            <a:solidFill>
              <a:srgbClr val="08C886"/>
            </a:solidFill>
            <a:ln w="12700" cap="flat" cmpd="sng" algn="ctr">
              <a:noFill/>
              <a:prstDash val="solid"/>
              <a:miter lim="800000"/>
            </a:ln>
            <a:effectLst/>
          </p:spPr>
          <p:txBody>
            <a:bodyPr tIns="0" bIns="0" rtlCol="0" anchor="ctr"/>
            <a:lstStyle/>
            <a:p>
              <a:pPr algn="ctr">
                <a:defRPr/>
              </a:pPr>
              <a:endParaRPr lang="en-US" sz="1200" b="1" kern="0" dirty="0">
                <a:solidFill>
                  <a:srgbClr val="FFFFFF"/>
                </a:solidFill>
                <a:latin typeface="微软雅黑"/>
                <a:cs typeface="Times New Roman" panose="02020603050405020304" charset="0"/>
              </a:endParaRPr>
            </a:p>
          </p:txBody>
        </p:sp>
        <p:sp>
          <p:nvSpPr>
            <p:cNvPr id="14" name="Rounded Rectangle 45">
              <a:extLst>
                <a:ext uri="{FF2B5EF4-FFF2-40B4-BE49-F238E27FC236}">
                  <a16:creationId xmlns:a16="http://schemas.microsoft.com/office/drawing/2014/main" id="{29E1FF13-B6A2-EA7A-3630-FF9422756E52}"/>
                </a:ext>
              </a:extLst>
            </p:cNvPr>
            <p:cNvSpPr/>
            <p:nvPr/>
          </p:nvSpPr>
          <p:spPr>
            <a:xfrm>
              <a:off x="488388" y="2113968"/>
              <a:ext cx="341396" cy="511580"/>
            </a:xfrm>
            <a:prstGeom prst="rect">
              <a:avLst/>
            </a:prstGeom>
            <a:solidFill>
              <a:srgbClr val="000D45"/>
            </a:solidFill>
            <a:ln w="12700" cap="flat" cmpd="sng" algn="ctr">
              <a:noFill/>
              <a:prstDash val="solid"/>
              <a:miter lim="800000"/>
            </a:ln>
            <a:effectLst/>
          </p:spPr>
          <p:txBody>
            <a:bodyPr tIns="0" bIns="0" rtlCol="0" anchor="ctr"/>
            <a:lstStyle/>
            <a:p>
              <a:pPr algn="ctr">
                <a:defRPr/>
              </a:pPr>
              <a:r>
                <a:rPr lang="en-US" sz="1200" b="1" kern="0" dirty="0">
                  <a:solidFill>
                    <a:srgbClr val="FFFFFF"/>
                  </a:solidFill>
                  <a:latin typeface="微软雅黑"/>
                  <a:cs typeface="Times New Roman" panose="02020603050405020304" charset="0"/>
                </a:rPr>
                <a:t>设计</a:t>
              </a:r>
            </a:p>
          </p:txBody>
        </p:sp>
      </p:grpSp>
      <p:grpSp>
        <p:nvGrpSpPr>
          <p:cNvPr id="15" name="组合 14">
            <a:extLst>
              <a:ext uri="{FF2B5EF4-FFF2-40B4-BE49-F238E27FC236}">
                <a16:creationId xmlns:a16="http://schemas.microsoft.com/office/drawing/2014/main" id="{1BCBFB14-9FD7-8926-197B-BAE175FB1725}"/>
              </a:ext>
            </a:extLst>
          </p:cNvPr>
          <p:cNvGrpSpPr/>
          <p:nvPr/>
        </p:nvGrpSpPr>
        <p:grpSpPr>
          <a:xfrm>
            <a:off x="442913" y="1363872"/>
            <a:ext cx="11306175" cy="509587"/>
            <a:chOff x="442913" y="1508652"/>
            <a:chExt cx="11306175" cy="509587"/>
          </a:xfrm>
        </p:grpSpPr>
        <p:sp>
          <p:nvSpPr>
            <p:cNvPr id="16" name="Rectangle: Rounded Corners 112">
              <a:extLst>
                <a:ext uri="{FF2B5EF4-FFF2-40B4-BE49-F238E27FC236}">
                  <a16:creationId xmlns:a16="http://schemas.microsoft.com/office/drawing/2014/main" id="{D7B827E5-AA18-FD1A-B393-D896AE12700E}"/>
                </a:ext>
              </a:extLst>
            </p:cNvPr>
            <p:cNvSpPr/>
            <p:nvPr/>
          </p:nvSpPr>
          <p:spPr>
            <a:xfrm>
              <a:off x="442913" y="1508652"/>
              <a:ext cx="11306175" cy="509587"/>
            </a:xfrm>
            <a:prstGeom prst="roundRect">
              <a:avLst>
                <a:gd name="adj" fmla="val 0"/>
              </a:avLst>
            </a:prstGeom>
            <a:pattFill prst="dkUpDiag">
              <a:fgClr>
                <a:srgbClr val="F2F3F5"/>
              </a:fgClr>
              <a:bgClr>
                <a:sysClr val="window" lastClr="FFFFFF"/>
              </a:bgClr>
            </a:patt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lnSpcReduction="10000"/>
            </a:bodyPr>
            <a:lstStyle/>
            <a:p>
              <a:pPr>
                <a:defRPr/>
              </a:pPr>
              <a:endParaRPr lang="en-US" sz="2800" b="1" kern="0" dirty="0">
                <a:solidFill>
                  <a:srgbClr val="009CDE"/>
                </a:solidFill>
                <a:cs typeface="Calibri" panose="020F0502020204030204" pitchFamily="34" charset="0"/>
              </a:endParaRPr>
            </a:p>
          </p:txBody>
        </p:sp>
        <p:sp>
          <p:nvSpPr>
            <p:cNvPr id="17" name="Text Placeholder 21">
              <a:extLst>
                <a:ext uri="{FF2B5EF4-FFF2-40B4-BE49-F238E27FC236}">
                  <a16:creationId xmlns:a16="http://schemas.microsoft.com/office/drawing/2014/main" id="{C0BDC202-80F0-A9B7-3330-8B727785E0F1}"/>
                </a:ext>
              </a:extLst>
            </p:cNvPr>
            <p:cNvSpPr txBox="1">
              <a:spLocks/>
            </p:cNvSpPr>
            <p:nvPr/>
          </p:nvSpPr>
          <p:spPr>
            <a:xfrm>
              <a:off x="567279" y="1655723"/>
              <a:ext cx="11057442" cy="215444"/>
            </a:xfrm>
            <a:prstGeom prst="rect">
              <a:avLst/>
            </a:prstGeom>
          </p:spPr>
          <p:txBody>
            <a:bodyPr vert="horz" wrap="square" lIns="0" tIns="0" rIns="0" bIns="0" rtlCol="0" anchor="t" anchorCtr="0">
              <a:spAutoFit/>
            </a:bodyPr>
            <a:lst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Times New Roman" panose="02020603050405020304" charset="0"/>
                  <a:ea typeface="Times New Roman" panose="02020603050405020304" charset="0"/>
                  <a:cs typeface="Times New Roman" panose="02020603050405020304" charset="0"/>
                </a:defRPr>
              </a:lvl1pPr>
              <a:lvl2pPr marL="488950" indent="-215900" algn="l" defTabSz="914400" rtl="0" eaLnBrk="1" latinLnBrk="0" hangingPunct="1">
                <a:lnSpc>
                  <a:spcPct val="100000"/>
                </a:lnSpc>
                <a:spcBef>
                  <a:spcPts val="400"/>
                </a:spcBef>
                <a:buFont typeface="System Font Regular"/>
                <a:buChar char="⎼"/>
                <a:defRPr sz="1800" b="0" i="0" kern="1200">
                  <a:solidFill>
                    <a:schemeClr val="bg2"/>
                  </a:solidFill>
                  <a:latin typeface="Times New Roman" panose="02020603050405020304" charset="0"/>
                  <a:ea typeface="Times New Roman" panose="02020603050405020304" charset="0"/>
                  <a:cs typeface="Times New Roman" panose="0202060305040502030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600" b="0" i="0" kern="1200">
                  <a:solidFill>
                    <a:schemeClr val="bg2"/>
                  </a:solidFill>
                  <a:latin typeface="Times New Roman" panose="02020603050405020304" charset="0"/>
                  <a:ea typeface="Times New Roman" panose="02020603050405020304" charset="0"/>
                  <a:cs typeface="Times New Roman" panose="0202060305040502030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400" b="0" i="0" kern="1200">
                  <a:solidFill>
                    <a:schemeClr val="bg2"/>
                  </a:solidFill>
                  <a:latin typeface="Times New Roman" panose="02020603050405020304" charset="0"/>
                  <a:ea typeface="Times New Roman" panose="02020603050405020304" charset="0"/>
                  <a:cs typeface="Times New Roman" panose="0202060305040502030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400" b="0" i="0" kern="1200">
                  <a:solidFill>
                    <a:schemeClr val="bg2"/>
                  </a:solidFill>
                  <a:latin typeface="Times New Roman" panose="02020603050405020304" charset="0"/>
                  <a:ea typeface="Times New Roman" panose="02020603050405020304" charset="0"/>
                  <a:cs typeface="Times New Roman" panose="020206030504050203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defRPr/>
              </a:pPr>
              <a:r>
                <a:rPr lang="zh-CN" altLang="en-US" sz="1400" b="1" dirty="0">
                  <a:solidFill>
                    <a:prstClr val="black"/>
                  </a:solidFill>
                  <a:latin typeface="微软雅黑"/>
                  <a:ea typeface="微软雅黑"/>
                </a:rPr>
                <a:t>研究分离株：</a:t>
              </a:r>
              <a:r>
                <a:rPr lang="zh-CN" altLang="en-US" sz="1400" b="1" dirty="0">
                  <a:solidFill>
                    <a:srgbClr val="000D45"/>
                  </a:solidFill>
                  <a:latin typeface="微软雅黑"/>
                  <a:ea typeface="微软雅黑"/>
                </a:rPr>
                <a:t>嗜麦芽窄食单胞菌</a:t>
              </a:r>
            </a:p>
          </p:txBody>
        </p:sp>
      </p:grpSp>
      <p:graphicFrame>
        <p:nvGraphicFramePr>
          <p:cNvPr id="18" name="表格 17">
            <a:extLst>
              <a:ext uri="{FF2B5EF4-FFF2-40B4-BE49-F238E27FC236}">
                <a16:creationId xmlns:a16="http://schemas.microsoft.com/office/drawing/2014/main" id="{A8A01401-4310-4F36-DD25-48BC020733AC}"/>
              </a:ext>
            </a:extLst>
          </p:cNvPr>
          <p:cNvGraphicFramePr>
            <a:graphicFrameLocks noGrp="1"/>
          </p:cNvGraphicFramePr>
          <p:nvPr>
            <p:extLst>
              <p:ext uri="{D42A27DB-BD31-4B8C-83A1-F6EECF244321}">
                <p14:modId xmlns:p14="http://schemas.microsoft.com/office/powerpoint/2010/main" val="902156426"/>
              </p:ext>
            </p:extLst>
          </p:nvPr>
        </p:nvGraphicFramePr>
        <p:xfrm>
          <a:off x="1191864" y="2966765"/>
          <a:ext cx="10371730" cy="2437092"/>
        </p:xfrm>
        <a:graphic>
          <a:graphicData uri="http://schemas.openxmlformats.org/drawingml/2006/table">
            <a:tbl>
              <a:tblPr>
                <a:effectLst/>
              </a:tblPr>
              <a:tblGrid>
                <a:gridCol w="2280874">
                  <a:extLst>
                    <a:ext uri="{9D8B030D-6E8A-4147-A177-3AD203B41FA5}">
                      <a16:colId xmlns:a16="http://schemas.microsoft.com/office/drawing/2014/main" val="149239927"/>
                    </a:ext>
                  </a:extLst>
                </a:gridCol>
                <a:gridCol w="1597314">
                  <a:extLst>
                    <a:ext uri="{9D8B030D-6E8A-4147-A177-3AD203B41FA5}">
                      <a16:colId xmlns:a16="http://schemas.microsoft.com/office/drawing/2014/main" val="2324995767"/>
                    </a:ext>
                  </a:extLst>
                </a:gridCol>
                <a:gridCol w="1459557">
                  <a:extLst>
                    <a:ext uri="{9D8B030D-6E8A-4147-A177-3AD203B41FA5}">
                      <a16:colId xmlns:a16="http://schemas.microsoft.com/office/drawing/2014/main" val="1201007647"/>
                    </a:ext>
                  </a:extLst>
                </a:gridCol>
                <a:gridCol w="1459557">
                  <a:extLst>
                    <a:ext uri="{9D8B030D-6E8A-4147-A177-3AD203B41FA5}">
                      <a16:colId xmlns:a16="http://schemas.microsoft.com/office/drawing/2014/main" val="2831151922"/>
                    </a:ext>
                  </a:extLst>
                </a:gridCol>
                <a:gridCol w="1787214">
                  <a:extLst>
                    <a:ext uri="{9D8B030D-6E8A-4147-A177-3AD203B41FA5}">
                      <a16:colId xmlns:a16="http://schemas.microsoft.com/office/drawing/2014/main" val="2627076479"/>
                    </a:ext>
                  </a:extLst>
                </a:gridCol>
                <a:gridCol w="1787214">
                  <a:extLst>
                    <a:ext uri="{9D8B030D-6E8A-4147-A177-3AD203B41FA5}">
                      <a16:colId xmlns:a16="http://schemas.microsoft.com/office/drawing/2014/main" val="902431416"/>
                    </a:ext>
                  </a:extLst>
                </a:gridCol>
              </a:tblGrid>
              <a:tr h="298624">
                <a:tc rowSpan="2">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l" rtl="0" fontAlgn="t"/>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6350" marR="6350" marT="6350" marB="0">
                    <a:lnL w="12700" cap="flat" cmpd="sng" algn="ctr">
                      <a:noFill/>
                      <a:prstDash val="solid"/>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rgbClr val="000D45"/>
                      </a:solidFill>
                      <a:prstDash val="solid"/>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rgbClr val="000D45"/>
                    </a:solidFill>
                  </a:tcPr>
                </a:tc>
                <a:tc gridSpan="5">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1" i="0" u="none" strike="noStrike" dirty="0">
                          <a:solidFill>
                            <a:schemeClr val="bg1"/>
                          </a:solidFill>
                          <a:effectLst/>
                          <a:latin typeface="微软雅黑" panose="020B0503020204020204" pitchFamily="34" charset="-122"/>
                          <a:ea typeface="微软雅黑" panose="020B0503020204020204" pitchFamily="34" charset="-122"/>
                        </a:rPr>
                        <a:t>敏感率（</a:t>
                      </a:r>
                      <a:r>
                        <a:rPr lang="en-US" altLang="zh-CN" sz="1200" b="1" i="0" u="none" strike="noStrike" dirty="0">
                          <a:solidFill>
                            <a:schemeClr val="bg1"/>
                          </a:solidFill>
                          <a:effectLst/>
                          <a:latin typeface="微软雅黑" panose="020B0503020204020204" pitchFamily="34" charset="-122"/>
                          <a:ea typeface="微软雅黑" panose="020B0503020204020204" pitchFamily="34" charset="-122"/>
                        </a:rPr>
                        <a:t>%</a:t>
                      </a:r>
                      <a:r>
                        <a:rPr lang="zh-CN" altLang="en-US" sz="1200" b="1" i="0" u="none" strike="noStrike" dirty="0">
                          <a:solidFill>
                            <a:schemeClr val="bg1"/>
                          </a:solidFill>
                          <a:effectLst/>
                          <a:latin typeface="微软雅黑" panose="020B0503020204020204" pitchFamily="34" charset="-122"/>
                          <a:ea typeface="微软雅黑" panose="020B0503020204020204" pitchFamily="34" charset="-122"/>
                        </a:rPr>
                        <a:t>）</a:t>
                      </a:r>
                    </a:p>
                  </a:txBody>
                  <a:tcPr marL="6350" marR="6350" marT="6350" marB="0" anchor="ctr">
                    <a:lnL w="6350" cap="flat" cmpd="sng" algn="ctr">
                      <a:solidFill>
                        <a:sysClr val="window" lastClr="FFFFFF">
                          <a:lumMod val="85000"/>
                        </a:sysClr>
                      </a:solidFill>
                      <a:prstDash val="dash"/>
                      <a:round/>
                      <a:headEnd type="none" w="med" len="med"/>
                      <a:tailEnd type="none" w="med" len="med"/>
                    </a:lnL>
                    <a:lnR w="12700" cap="flat" cmpd="sng" algn="ctr">
                      <a:noFill/>
                      <a:prstDash val="solid"/>
                      <a:round/>
                      <a:headEnd type="none" w="med" len="med"/>
                      <a:tailEnd type="none" w="med" len="med"/>
                    </a:lnR>
                    <a:lnT w="6350" cap="flat" cmpd="sng" algn="ctr">
                      <a:solidFill>
                        <a:srgbClr val="000D45"/>
                      </a:solidFill>
                      <a:prstDash val="solid"/>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000D45"/>
                    </a:solidFill>
                  </a:tcPr>
                </a:tc>
                <a:tc hMerge="1">
                  <a:txBody>
                    <a:bodyPr/>
                    <a:lstStyle/>
                    <a:p>
                      <a:pPr algn="ctr" rtl="0" fontAlgn="ctr"/>
                      <a:endParaRPr lang="zh-CN" altLang="en-US" sz="13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pPr algn="ctr" rtl="0" fontAlgn="ctr"/>
                      <a:endParaRPr lang="zh-CN" altLang="en-US" sz="13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endParaRPr dirty="0"/>
                    </a:p>
                  </a:txBody>
                  <a:tcPr marL="6350" marR="6350" marT="635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999284357"/>
                  </a:ext>
                </a:extLst>
              </a:tr>
              <a:tr h="298624">
                <a:tc vMerge="1">
                  <a:txBody>
                    <a:bodyPr/>
                    <a:lstStyle/>
                    <a:p>
                      <a:pPr algn="l" rtl="0" fontAlgn="t"/>
                      <a:endParaRPr lang="zh-CN" altLang="en-US" sz="1300" b="0" i="0" u="none" strike="noStrike" dirty="0">
                        <a:solidFill>
                          <a:schemeClr val="tx1"/>
                        </a:solidFill>
                        <a:effectLst/>
                        <a:latin typeface="微软雅黑" panose="020B0503020204020204" pitchFamily="34" charset="-122"/>
                        <a:ea typeface="微软雅黑" panose="020B0503020204020204" pitchFamily="34" charset="-122"/>
                      </a:endParaRPr>
                    </a:p>
                  </a:txBody>
                  <a:tcPr marL="6350" marR="6350" marT="6350" marB="0">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0" fontAlgn="ctr"/>
                      <a:r>
                        <a:rPr lang="zh-CN" altLang="en-US" sz="1200" b="1" u="none" strike="noStrike" dirty="0">
                          <a:solidFill>
                            <a:schemeClr val="bg1"/>
                          </a:solidFill>
                          <a:effectLst/>
                        </a:rPr>
                        <a:t>所有菌株 </a:t>
                      </a:r>
                      <a:r>
                        <a:rPr lang="en-US" altLang="zh-CN" sz="1200" b="1" u="none" strike="noStrike" dirty="0">
                          <a:solidFill>
                            <a:schemeClr val="bg1"/>
                          </a:solidFill>
                          <a:effectLst/>
                        </a:rPr>
                        <a:t>(1287</a:t>
                      </a:r>
                      <a:r>
                        <a:rPr lang="zh-CN" altLang="en-US" sz="1200" b="1" u="none" strike="noStrike" dirty="0">
                          <a:solidFill>
                            <a:schemeClr val="bg1"/>
                          </a:solidFill>
                          <a:effectLst/>
                        </a:rPr>
                        <a:t>株</a:t>
                      </a:r>
                      <a:r>
                        <a:rPr lang="en-US" altLang="zh-CN" sz="1200" b="1" u="none" strike="noStrike" dirty="0">
                          <a:solidFill>
                            <a:schemeClr val="bg1"/>
                          </a:solidFill>
                          <a:effectLst/>
                        </a:rPr>
                        <a:t>)</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rgbClr val="000D45"/>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0" fontAlgn="ctr"/>
                      <a:r>
                        <a:rPr lang="en-US" sz="1200" b="1" u="none" strike="noStrike" dirty="0">
                          <a:solidFill>
                            <a:schemeClr val="bg1"/>
                          </a:solidFill>
                          <a:effectLst/>
                        </a:rPr>
                        <a:t>W-EU (682</a:t>
                      </a:r>
                      <a:r>
                        <a:rPr lang="zh-CN" altLang="en-US" sz="1200" b="1" u="none" strike="noStrike" dirty="0">
                          <a:solidFill>
                            <a:schemeClr val="bg1"/>
                          </a:solidFill>
                          <a:effectLst/>
                        </a:rPr>
                        <a:t>株</a:t>
                      </a:r>
                      <a:r>
                        <a:rPr lang="en-US" sz="1200" b="1" u="none" strike="noStrike" dirty="0">
                          <a:solidFill>
                            <a:schemeClr val="bg1"/>
                          </a:solidFill>
                          <a:effectLst/>
                        </a:rPr>
                        <a:t>)</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rgbClr val="000D45"/>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0" fontAlgn="ctr"/>
                      <a:r>
                        <a:rPr lang="en-US" altLang="zh-CN" sz="1200" b="1" u="none" strike="noStrike" dirty="0">
                          <a:solidFill>
                            <a:schemeClr val="bg1"/>
                          </a:solidFill>
                          <a:effectLst/>
                        </a:rPr>
                        <a:t>E-EU </a:t>
                      </a:r>
                      <a:r>
                        <a:rPr lang="en-US" altLang="zh-CN" sz="1200" b="1" i="0" u="none" strike="noStrike" dirty="0">
                          <a:solidFill>
                            <a:schemeClr val="bg1"/>
                          </a:solidFill>
                          <a:effectLst/>
                          <a:latin typeface="微软雅黑" panose="020B0503020204020204" pitchFamily="34" charset="-122"/>
                          <a:ea typeface="微软雅黑" panose="020B0503020204020204" pitchFamily="34" charset="-122"/>
                        </a:rPr>
                        <a:t>(320</a:t>
                      </a:r>
                      <a:r>
                        <a:rPr lang="zh-CN" altLang="en-US" sz="1200" b="1" i="0" u="none" strike="noStrike" dirty="0">
                          <a:solidFill>
                            <a:schemeClr val="bg1"/>
                          </a:solidFill>
                          <a:effectLst/>
                          <a:latin typeface="微软雅黑" panose="020B0503020204020204" pitchFamily="34" charset="-122"/>
                          <a:ea typeface="微软雅黑" panose="020B0503020204020204" pitchFamily="34" charset="-122"/>
                        </a:rPr>
                        <a:t>株</a:t>
                      </a:r>
                      <a:r>
                        <a:rPr lang="en-US" altLang="zh-CN" sz="1200" b="1" i="0" u="none" strike="noStrike" dirty="0">
                          <a:solidFill>
                            <a:schemeClr val="bg1"/>
                          </a:solidFill>
                          <a:effectLst/>
                          <a:latin typeface="微软雅黑" panose="020B0503020204020204" pitchFamily="34" charset="-122"/>
                          <a:ea typeface="微软雅黑" panose="020B0503020204020204" pitchFamily="34" charset="-122"/>
                        </a:rPr>
                        <a:t>)</a:t>
                      </a:r>
                      <a:endParaRPr lang="zh-CN" altLang="en-US" sz="1200" b="1" i="0" u="none" strike="noStrike" dirty="0">
                        <a:solidFill>
                          <a:schemeClr val="bg1"/>
                        </a:solidFill>
                        <a:effectLst/>
                        <a:latin typeface="微软雅黑" panose="020B0503020204020204" pitchFamily="34" charset="-122"/>
                        <a:ea typeface="微软雅黑" panose="020B0503020204020204" pitchFamily="34" charset="-122"/>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rgbClr val="000D45"/>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sz="1200" b="1" u="none" strike="noStrike" kern="1200" dirty="0">
                          <a:solidFill>
                            <a:schemeClr val="bg1"/>
                          </a:solidFill>
                          <a:effectLst/>
                          <a:latin typeface="+mn-lt"/>
                          <a:ea typeface="+mn-ea"/>
                          <a:cs typeface="+mn-cs"/>
                        </a:rPr>
                        <a:t>APAC </a:t>
                      </a:r>
                      <a:r>
                        <a:rPr lang="en-US" altLang="zh-CN" sz="1200" b="1" u="none" strike="noStrike" kern="1200" dirty="0">
                          <a:solidFill>
                            <a:schemeClr val="bg1"/>
                          </a:solidFill>
                          <a:effectLst/>
                          <a:latin typeface="+mn-lt"/>
                          <a:ea typeface="+mn-ea"/>
                          <a:cs typeface="+mn-cs"/>
                        </a:rPr>
                        <a:t>(182</a:t>
                      </a:r>
                      <a:r>
                        <a:rPr lang="zh-CN" altLang="en-US" sz="1200" b="1" u="none" strike="noStrike" kern="1200" dirty="0">
                          <a:solidFill>
                            <a:schemeClr val="bg1"/>
                          </a:solidFill>
                          <a:effectLst/>
                          <a:latin typeface="+mn-lt"/>
                          <a:ea typeface="+mn-ea"/>
                          <a:cs typeface="+mn-cs"/>
                        </a:rPr>
                        <a:t>株</a:t>
                      </a:r>
                      <a:r>
                        <a:rPr lang="en-US" altLang="zh-CN" sz="1200" b="1" u="none" strike="noStrike" kern="1200" dirty="0">
                          <a:solidFill>
                            <a:schemeClr val="bg1"/>
                          </a:solidFill>
                          <a:effectLst/>
                          <a:latin typeface="+mn-lt"/>
                          <a:ea typeface="+mn-ea"/>
                          <a:cs typeface="+mn-cs"/>
                        </a:rPr>
                        <a:t>)</a:t>
                      </a:r>
                      <a:endParaRPr sz="1200" b="1" u="none" strike="noStrike" kern="1200" dirty="0">
                        <a:solidFill>
                          <a:schemeClr val="bg1"/>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rgbClr val="000D45"/>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sz="1200" b="1" u="none" strike="noStrike" kern="1200" dirty="0">
                          <a:solidFill>
                            <a:schemeClr val="bg1"/>
                          </a:solidFill>
                          <a:effectLst/>
                          <a:latin typeface="+mn-lt"/>
                          <a:ea typeface="+mn-ea"/>
                          <a:cs typeface="+mn-cs"/>
                        </a:rPr>
                        <a:t>LATAM (103</a:t>
                      </a:r>
                      <a:r>
                        <a:rPr lang="zh-CN" altLang="en-US" sz="1200" b="1" u="none" strike="noStrike" kern="1200" dirty="0">
                          <a:solidFill>
                            <a:schemeClr val="bg1"/>
                          </a:solidFill>
                          <a:effectLst/>
                          <a:latin typeface="+mn-lt"/>
                          <a:ea typeface="+mn-ea"/>
                          <a:cs typeface="+mn-cs"/>
                        </a:rPr>
                        <a:t>株</a:t>
                      </a:r>
                      <a:r>
                        <a:rPr lang="en-US" altLang="zh-CN" sz="1200" b="1" u="none" strike="noStrike" kern="1200" dirty="0">
                          <a:solidFill>
                            <a:schemeClr val="bg1"/>
                          </a:solidFill>
                          <a:effectLst/>
                          <a:latin typeface="+mn-lt"/>
                          <a:ea typeface="+mn-ea"/>
                          <a:cs typeface="+mn-cs"/>
                        </a:rPr>
                        <a:t>)</a:t>
                      </a:r>
                      <a:endParaRPr sz="1200" b="1" u="none" strike="noStrike" kern="1200" dirty="0">
                        <a:solidFill>
                          <a:schemeClr val="bg1"/>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12700" cap="flat" cmpd="sng" algn="ctr">
                      <a:noFill/>
                      <a:prstDash val="solid"/>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rgbClr val="000D45"/>
                    </a:solidFill>
                  </a:tcPr>
                </a:tc>
                <a:extLst>
                  <a:ext uri="{0D108BD9-81ED-4DB2-BD59-A6C34878D82A}">
                    <a16:rowId xmlns:a16="http://schemas.microsoft.com/office/drawing/2014/main" val="1067285705"/>
                  </a:ext>
                </a:extLst>
              </a:tr>
              <a:tr h="34672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0" fontAlgn="ctr"/>
                      <a:r>
                        <a:rPr lang="zh-CN" altLang="en-US" sz="1200" b="1" u="none" strike="noStrike" kern="1200" dirty="0">
                          <a:solidFill>
                            <a:schemeClr val="dk1"/>
                          </a:solidFill>
                          <a:effectLst/>
                          <a:latin typeface="+mn-ea"/>
                          <a:ea typeface="+mn-ea"/>
                          <a:cs typeface="+mn-cs"/>
                        </a:rPr>
                        <a:t>氨曲南</a:t>
                      </a:r>
                      <a:r>
                        <a:rPr lang="en-US" altLang="zh-CN" sz="1200" b="1" u="none" strike="noStrike" kern="1200" dirty="0">
                          <a:solidFill>
                            <a:schemeClr val="dk1"/>
                          </a:solidFill>
                          <a:effectLst/>
                          <a:latin typeface="+mn-ea"/>
                          <a:ea typeface="+mn-ea"/>
                          <a:cs typeface="+mn-cs"/>
                        </a:rPr>
                        <a:t>-</a:t>
                      </a:r>
                      <a:r>
                        <a:rPr lang="zh-CN" altLang="en-US" sz="1200" b="1" u="none" strike="noStrike" kern="1200" dirty="0">
                          <a:solidFill>
                            <a:schemeClr val="dk1"/>
                          </a:solidFill>
                          <a:effectLst/>
                          <a:latin typeface="+mn-ea"/>
                          <a:ea typeface="+mn-ea"/>
                          <a:cs typeface="+mn-cs"/>
                        </a:rPr>
                        <a:t>阿维巴坦</a:t>
                      </a:r>
                      <a:r>
                        <a:rPr lang="en-US" altLang="zh-CN" sz="1200" u="none" strike="noStrike" baseline="30000" dirty="0">
                          <a:effectLst/>
                        </a:rPr>
                        <a:t>a</a:t>
                      </a:r>
                      <a:endParaRPr lang="zh-CN" altLang="en-US" sz="1200" b="0" i="0" u="none" strike="noStrike" baseline="30000"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rgbClr val="000D45"/>
                      </a:solidFill>
                      <a:prstDash val="solid"/>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400" b="1" u="none" strike="noStrike" kern="1200" dirty="0">
                          <a:solidFill>
                            <a:srgbClr val="00C280"/>
                          </a:solidFill>
                          <a:effectLst/>
                        </a:rPr>
                        <a:t>99.5</a:t>
                      </a:r>
                      <a:endParaRPr lang="en-US" altLang="zh-CN" sz="1400" b="1" u="none" strike="noStrike" kern="1200" dirty="0">
                        <a:solidFill>
                          <a:srgbClr val="00C280"/>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rgbClr val="000D45"/>
                      </a:solidFill>
                      <a:prstDash val="solid"/>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400" b="1" u="none" strike="noStrike" kern="1200" dirty="0">
                          <a:solidFill>
                            <a:srgbClr val="00C280"/>
                          </a:solidFill>
                          <a:effectLst/>
                        </a:rPr>
                        <a:t>99.3</a:t>
                      </a:r>
                      <a:endParaRPr lang="en-US" altLang="zh-CN" sz="1400" b="1" u="none" strike="noStrike" kern="1200" dirty="0">
                        <a:solidFill>
                          <a:srgbClr val="00C280"/>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rgbClr val="000D45"/>
                      </a:solidFill>
                      <a:prstDash val="solid"/>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400" b="1" u="none" strike="noStrike" kern="1200" dirty="0">
                          <a:solidFill>
                            <a:srgbClr val="00C280"/>
                          </a:solidFill>
                          <a:effectLst/>
                        </a:rPr>
                        <a:t>99.4</a:t>
                      </a:r>
                      <a:endParaRPr lang="en-US" altLang="zh-CN" sz="1400" b="1" u="none" strike="noStrike" kern="1200" dirty="0">
                        <a:solidFill>
                          <a:srgbClr val="00C280"/>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rgbClr val="000D45"/>
                      </a:solidFill>
                      <a:prstDash val="solid"/>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400" b="1" u="none" strike="noStrike" kern="1200" dirty="0">
                          <a:solidFill>
                            <a:srgbClr val="00C280"/>
                          </a:solidFill>
                          <a:effectLst/>
                        </a:rPr>
                        <a:t>100.0</a:t>
                      </a:r>
                      <a:endParaRPr lang="en-US" altLang="zh-CN" sz="1400" b="1" u="none" strike="noStrike" kern="1200" dirty="0">
                        <a:solidFill>
                          <a:srgbClr val="00C280"/>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rgbClr val="000D45"/>
                      </a:solidFill>
                      <a:prstDash val="solid"/>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F2FCF9"/>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400" b="1" u="none" strike="noStrike" kern="1200" dirty="0">
                          <a:solidFill>
                            <a:srgbClr val="00C280"/>
                          </a:solidFill>
                          <a:effectLst/>
                          <a:latin typeface="+mn-lt"/>
                          <a:ea typeface="+mn-ea"/>
                          <a:cs typeface="+mn-cs"/>
                        </a:rPr>
                        <a:t>100.0</a:t>
                      </a:r>
                    </a:p>
                  </a:txBody>
                  <a:tcPr marL="6350" marR="6350" marT="6350" marB="0" anchor="ctr">
                    <a:lnL w="6350" cap="flat" cmpd="sng" algn="ctr">
                      <a:solidFill>
                        <a:sysClr val="window" lastClr="FFFFFF">
                          <a:lumMod val="85000"/>
                        </a:sysClr>
                      </a:solidFill>
                      <a:prstDash val="dash"/>
                      <a:round/>
                      <a:headEnd type="none" w="med" len="med"/>
                      <a:tailEnd type="none" w="med" len="med"/>
                    </a:lnL>
                    <a:lnR w="12700" cap="flat" cmpd="sng" algn="ctr">
                      <a:noFill/>
                      <a:prstDash val="solid"/>
                      <a:round/>
                      <a:headEnd type="none" w="med" len="med"/>
                      <a:tailEnd type="none" w="med" len="med"/>
                    </a:lnR>
                    <a:lnT w="6350" cap="flat" cmpd="sng" algn="ctr">
                      <a:solidFill>
                        <a:srgbClr val="000D45"/>
                      </a:solidFill>
                      <a:prstDash val="solid"/>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F2FCF9"/>
                    </a:solidFill>
                  </a:tcPr>
                </a:tc>
                <a:extLst>
                  <a:ext uri="{0D108BD9-81ED-4DB2-BD59-A6C34878D82A}">
                    <a16:rowId xmlns:a16="http://schemas.microsoft.com/office/drawing/2014/main" val="4069861917"/>
                  </a:ext>
                </a:extLst>
              </a:tr>
              <a:tr h="29862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0" fontAlgn="ctr"/>
                      <a:r>
                        <a:rPr lang="zh-CN" altLang="en-US" sz="1200" u="none" strike="noStrike" kern="1200" dirty="0">
                          <a:solidFill>
                            <a:schemeClr val="dk1"/>
                          </a:solidFill>
                          <a:effectLst/>
                          <a:latin typeface="+mn-ea"/>
                          <a:ea typeface="+mn-ea"/>
                          <a:cs typeface="+mn-cs"/>
                        </a:rPr>
                        <a:t>甲氧苄啶</a:t>
                      </a:r>
                      <a:r>
                        <a:rPr lang="en-US" altLang="zh-CN" sz="1200" u="none" strike="noStrike" kern="1200" dirty="0">
                          <a:solidFill>
                            <a:schemeClr val="dk1"/>
                          </a:solidFill>
                          <a:effectLst/>
                          <a:latin typeface="+mn-ea"/>
                          <a:ea typeface="+mn-ea"/>
                          <a:cs typeface="+mn-cs"/>
                        </a:rPr>
                        <a:t>/</a:t>
                      </a:r>
                      <a:r>
                        <a:rPr lang="zh-CN" altLang="en-US" sz="1200" u="none" strike="noStrike" kern="1200" dirty="0">
                          <a:solidFill>
                            <a:schemeClr val="dk1"/>
                          </a:solidFill>
                          <a:effectLst/>
                          <a:latin typeface="+mn-ea"/>
                          <a:ea typeface="+mn-ea"/>
                          <a:cs typeface="+mn-cs"/>
                        </a:rPr>
                        <a:t>磺胺甲恶唑</a:t>
                      </a:r>
                      <a:r>
                        <a:rPr lang="en-US" altLang="zh-CN" sz="1200" u="none" strike="noStrike" baseline="30000" dirty="0">
                          <a:effectLst/>
                        </a:rPr>
                        <a:t>b</a:t>
                      </a:r>
                      <a:endParaRPr lang="zh-CN" altLang="en-US" sz="1200" u="none" strike="noStrike" kern="1200" dirty="0">
                        <a:solidFill>
                          <a:schemeClr val="dk1"/>
                        </a:solidFill>
                        <a:effectLst/>
                        <a:latin typeface="+mn-ea"/>
                        <a:ea typeface="+mn-ea"/>
                        <a:cs typeface="+mn-cs"/>
                      </a:endParaRPr>
                    </a:p>
                  </a:txBody>
                  <a:tcPr marL="6350" marR="6350" marT="6350" marB="0" anchor="ctr">
                    <a:lnL w="12700" cap="flat" cmpd="sng" algn="ctr">
                      <a:noFill/>
                      <a:prstDash val="solid"/>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92.7</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rPr>
                        <a:t>94.0</a:t>
                      </a:r>
                      <a:endParaRPr lang="en-US" altLang="zh-CN" sz="1200" u="none" strike="noStrike" kern="1200" dirty="0">
                        <a:solidFill>
                          <a:schemeClr val="dk1"/>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u="none" strike="noStrike" kern="1200" dirty="0">
                          <a:solidFill>
                            <a:schemeClr val="dk1"/>
                          </a:solidFill>
                          <a:effectLst/>
                        </a:rPr>
                        <a:t>90.6</a:t>
                      </a:r>
                      <a:endParaRPr lang="en-US" altLang="zh-CN" sz="1200" u="none" strike="noStrike" kern="1200" dirty="0">
                        <a:solidFill>
                          <a:schemeClr val="dk1"/>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92.1</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F2FCF9"/>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91.3</a:t>
                      </a:r>
                    </a:p>
                  </a:txBody>
                  <a:tcPr marL="6350" marR="6350" marT="6350" marB="0" anchor="ctr">
                    <a:lnL w="6350" cap="flat" cmpd="sng" algn="ctr">
                      <a:solidFill>
                        <a:sysClr val="window" lastClr="FFFFFF">
                          <a:lumMod val="85000"/>
                        </a:sysClr>
                      </a:solidFill>
                      <a:prstDash val="dash"/>
                      <a:round/>
                      <a:headEnd type="none" w="med" len="med"/>
                      <a:tailEnd type="none" w="med" len="med"/>
                    </a:lnL>
                    <a:lnR w="12700" cap="flat" cmpd="sng" algn="ctr">
                      <a:noFill/>
                      <a:prstDash val="solid"/>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F2FCF9"/>
                    </a:solidFill>
                  </a:tcPr>
                </a:tc>
                <a:extLst>
                  <a:ext uri="{0D108BD9-81ED-4DB2-BD59-A6C34878D82A}">
                    <a16:rowId xmlns:a16="http://schemas.microsoft.com/office/drawing/2014/main" val="1724121967"/>
                  </a:ext>
                </a:extLst>
              </a:tr>
              <a:tr h="29862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0" fontAlgn="ctr"/>
                      <a:r>
                        <a:rPr lang="zh-CN" altLang="en-US" sz="1200" u="none" strike="noStrike" kern="1200" dirty="0">
                          <a:solidFill>
                            <a:schemeClr val="dk1"/>
                          </a:solidFill>
                          <a:effectLst/>
                          <a:latin typeface="+mn-ea"/>
                          <a:ea typeface="+mn-ea"/>
                          <a:cs typeface="+mn-cs"/>
                        </a:rPr>
                        <a:t>米诺环素</a:t>
                      </a:r>
                      <a:r>
                        <a:rPr lang="en-US" altLang="zh-CN" sz="1200" u="none" strike="noStrike" kern="1200" baseline="30000" dirty="0">
                          <a:solidFill>
                            <a:schemeClr val="dk1"/>
                          </a:solidFill>
                          <a:effectLst/>
                          <a:latin typeface="+mn-ea"/>
                          <a:ea typeface="+mn-ea"/>
                          <a:cs typeface="+mn-cs"/>
                        </a:rPr>
                        <a:t>c</a:t>
                      </a:r>
                      <a:endParaRPr lang="zh-CN" altLang="en-US" sz="1200" b="0" i="0" u="none" strike="noStrike" baseline="30000" dirty="0">
                        <a:solidFill>
                          <a:srgbClr val="000000"/>
                        </a:solidFill>
                        <a:effectLst/>
                        <a:latin typeface="微软雅黑" panose="020B0503020204020204" pitchFamily="34" charset="-122"/>
                        <a:ea typeface="微软雅黑" panose="020B0503020204020204" pitchFamily="34" charset="-122"/>
                      </a:endParaRPr>
                    </a:p>
                  </a:txBody>
                  <a:tcPr marL="6350" marR="6350" marT="6350" marB="0" anchor="ctr">
                    <a:lnL w="12700" cap="flat" cmpd="sng" algn="ctr">
                      <a:noFill/>
                      <a:prstDash val="solid"/>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rPr>
                        <a:t>92.7</a:t>
                      </a:r>
                      <a:endParaRPr lang="en-US" altLang="zh-CN" sz="1200" u="none" strike="noStrike" kern="1200" dirty="0">
                        <a:solidFill>
                          <a:schemeClr val="dk1"/>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rPr>
                        <a:t>94.0</a:t>
                      </a:r>
                      <a:endParaRPr lang="en-US" altLang="zh-CN" sz="1200" u="none" strike="noStrike" kern="1200" dirty="0">
                        <a:solidFill>
                          <a:schemeClr val="dk1"/>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rPr>
                        <a:t>90.6</a:t>
                      </a:r>
                      <a:endParaRPr lang="en-US" altLang="zh-CN" sz="1200" u="none" strike="noStrike" kern="1200" dirty="0">
                        <a:solidFill>
                          <a:schemeClr val="dk1"/>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rPr>
                        <a:t>92.1</a:t>
                      </a:r>
                      <a:endParaRPr lang="en-US" altLang="zh-CN" sz="1200" u="none" strike="noStrike" kern="1200" dirty="0">
                        <a:solidFill>
                          <a:schemeClr val="dk1"/>
                        </a:solidFill>
                        <a:effectLst/>
                        <a:latin typeface="+mn-lt"/>
                        <a:ea typeface="+mn-ea"/>
                        <a:cs typeface="+mn-cs"/>
                      </a:endParaRP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F2FCF9"/>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91.3</a:t>
                      </a:r>
                    </a:p>
                  </a:txBody>
                  <a:tcPr marL="6350" marR="6350" marT="6350" marB="0" anchor="ctr">
                    <a:lnL w="6350" cap="flat" cmpd="sng" algn="ctr">
                      <a:solidFill>
                        <a:sysClr val="window" lastClr="FFFFFF">
                          <a:lumMod val="85000"/>
                        </a:sysClr>
                      </a:solidFill>
                      <a:prstDash val="dash"/>
                      <a:round/>
                      <a:headEnd type="none" w="med" len="med"/>
                      <a:tailEnd type="none" w="med" len="med"/>
                    </a:lnL>
                    <a:lnR w="12700" cap="flat" cmpd="sng" algn="ctr">
                      <a:noFill/>
                      <a:prstDash val="solid"/>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F2FCF9"/>
                    </a:solidFill>
                  </a:tcPr>
                </a:tc>
                <a:extLst>
                  <a:ext uri="{0D108BD9-81ED-4DB2-BD59-A6C34878D82A}">
                    <a16:rowId xmlns:a16="http://schemas.microsoft.com/office/drawing/2014/main" val="3999557241"/>
                  </a:ext>
                </a:extLst>
              </a:tr>
              <a:tr h="29862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0" fontAlgn="ctr"/>
                      <a:r>
                        <a:rPr lang="zh-CN" altLang="en-US" sz="1200" u="none" strike="noStrike" kern="1200" dirty="0">
                          <a:solidFill>
                            <a:schemeClr val="dk1"/>
                          </a:solidFill>
                          <a:effectLst/>
                          <a:latin typeface="+mn-ea"/>
                          <a:ea typeface="+mn-ea"/>
                          <a:cs typeface="+mn-cs"/>
                        </a:rPr>
                        <a:t>左氧氟沙星</a:t>
                      </a:r>
                      <a:r>
                        <a:rPr lang="en-US" altLang="zh-CN" sz="1200" u="none" strike="noStrike" kern="1200" baseline="30000" dirty="0">
                          <a:solidFill>
                            <a:schemeClr val="dk1"/>
                          </a:solidFill>
                          <a:effectLst/>
                          <a:latin typeface="+mn-ea"/>
                          <a:ea typeface="+mn-ea"/>
                          <a:cs typeface="+mn-cs"/>
                        </a:rPr>
                        <a:t>c</a:t>
                      </a:r>
                      <a:endParaRPr lang="zh-CN" altLang="en-US" sz="1200" u="none" strike="noStrike" kern="1200" dirty="0">
                        <a:solidFill>
                          <a:schemeClr val="dk1"/>
                        </a:solidFill>
                        <a:effectLst/>
                        <a:latin typeface="+mn-ea"/>
                        <a:ea typeface="+mn-ea"/>
                        <a:cs typeface="+mn-cs"/>
                      </a:endParaRPr>
                    </a:p>
                  </a:txBody>
                  <a:tcPr marL="6350" marR="6350" marT="6350" marB="0" anchor="ctr">
                    <a:lnL w="12700" cap="flat" cmpd="sng" algn="ctr">
                      <a:noFill/>
                      <a:prstDash val="solid"/>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84.4</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85.8</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u="none" strike="noStrike" kern="1200" dirty="0">
                          <a:solidFill>
                            <a:schemeClr val="dk1"/>
                          </a:solidFill>
                          <a:effectLst/>
                          <a:latin typeface="+mn-lt"/>
                          <a:ea typeface="+mn-ea"/>
                          <a:cs typeface="+mn-cs"/>
                        </a:rPr>
                        <a:t>81.2</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85.7</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F2FCF9"/>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82.5</a:t>
                      </a:r>
                    </a:p>
                  </a:txBody>
                  <a:tcPr marL="6350" marR="6350" marT="6350" marB="0" anchor="ctr">
                    <a:lnL w="6350" cap="flat" cmpd="sng" algn="ctr">
                      <a:solidFill>
                        <a:sysClr val="window" lastClr="FFFFFF">
                          <a:lumMod val="85000"/>
                        </a:sysClr>
                      </a:solidFill>
                      <a:prstDash val="dash"/>
                      <a:round/>
                      <a:headEnd type="none" w="med" len="med"/>
                      <a:tailEnd type="none" w="med" len="med"/>
                    </a:lnL>
                    <a:lnR w="12700" cap="flat" cmpd="sng" algn="ctr">
                      <a:noFill/>
                      <a:prstDash val="solid"/>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F2FCF9"/>
                    </a:solidFill>
                  </a:tcPr>
                </a:tc>
                <a:extLst>
                  <a:ext uri="{0D108BD9-81ED-4DB2-BD59-A6C34878D82A}">
                    <a16:rowId xmlns:a16="http://schemas.microsoft.com/office/drawing/2014/main" val="3166572243"/>
                  </a:ext>
                </a:extLst>
              </a:tr>
              <a:tr h="29862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0" fontAlgn="ctr"/>
                      <a:r>
                        <a:rPr lang="zh-CN" altLang="en-US" sz="1200" u="none" strike="noStrike" kern="1200" dirty="0">
                          <a:solidFill>
                            <a:schemeClr val="dk1"/>
                          </a:solidFill>
                          <a:effectLst/>
                          <a:latin typeface="+mn-ea"/>
                          <a:ea typeface="+mn-ea"/>
                          <a:cs typeface="+mn-cs"/>
                        </a:rPr>
                        <a:t>多黏菌素</a:t>
                      </a:r>
                      <a:r>
                        <a:rPr lang="en-US" altLang="zh-CN" sz="1200" u="none" strike="noStrike" kern="1200" baseline="30000" dirty="0">
                          <a:solidFill>
                            <a:schemeClr val="dk1"/>
                          </a:solidFill>
                          <a:effectLst/>
                          <a:latin typeface="+mn-ea"/>
                          <a:ea typeface="+mn-ea"/>
                          <a:cs typeface="+mn-cs"/>
                        </a:rPr>
                        <a:t>d</a:t>
                      </a:r>
                      <a:endParaRPr lang="zh-CN" altLang="en-US" sz="1200" u="none" strike="noStrike" kern="1200" baseline="30000" dirty="0">
                        <a:solidFill>
                          <a:schemeClr val="dk1"/>
                        </a:solidFill>
                        <a:effectLst/>
                        <a:latin typeface="+mn-ea"/>
                        <a:ea typeface="+mn-ea"/>
                        <a:cs typeface="+mn-cs"/>
                      </a:endParaRPr>
                    </a:p>
                  </a:txBody>
                  <a:tcPr marL="6350" marR="6350" marT="6350" marB="0" anchor="ctr">
                    <a:lnL w="12700" cap="flat" cmpd="sng" algn="ctr">
                      <a:noFill/>
                      <a:prstDash val="solid"/>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38.3</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40.4</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u="none" strike="noStrike" kern="1200" dirty="0">
                          <a:solidFill>
                            <a:schemeClr val="dk1"/>
                          </a:solidFill>
                          <a:effectLst/>
                          <a:latin typeface="+mn-lt"/>
                          <a:ea typeface="+mn-ea"/>
                          <a:cs typeface="+mn-cs"/>
                        </a:rPr>
                        <a:t>37.8</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35.2</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F2FCF9"/>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32.0</a:t>
                      </a:r>
                    </a:p>
                  </a:txBody>
                  <a:tcPr marL="6350" marR="6350" marT="6350" marB="0" anchor="ctr">
                    <a:lnL w="6350" cap="flat" cmpd="sng" algn="ctr">
                      <a:solidFill>
                        <a:sysClr val="window" lastClr="FFFFFF">
                          <a:lumMod val="85000"/>
                        </a:sysClr>
                      </a:solidFill>
                      <a:prstDash val="dash"/>
                      <a:round/>
                      <a:headEnd type="none" w="med" len="med"/>
                      <a:tailEnd type="none" w="med" len="med"/>
                    </a:lnL>
                    <a:lnR w="12700" cap="flat" cmpd="sng" algn="ctr">
                      <a:noFill/>
                      <a:prstDash val="solid"/>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ysClr val="window" lastClr="FFFFFF">
                          <a:lumMod val="85000"/>
                        </a:sysClr>
                      </a:solidFill>
                      <a:prstDash val="dash"/>
                      <a:round/>
                      <a:headEnd type="none" w="med" len="med"/>
                      <a:tailEnd type="none" w="med" len="med"/>
                    </a:lnB>
                    <a:lnTlToBr w="12700" cmpd="sng">
                      <a:noFill/>
                      <a:prstDash val="solid"/>
                    </a:lnTlToBr>
                    <a:lnBlToTr w="12700" cmpd="sng">
                      <a:noFill/>
                      <a:prstDash val="solid"/>
                    </a:lnBlToTr>
                    <a:solidFill>
                      <a:srgbClr val="F2FCF9"/>
                    </a:solidFill>
                  </a:tcPr>
                </a:tc>
                <a:extLst>
                  <a:ext uri="{0D108BD9-81ED-4DB2-BD59-A6C34878D82A}">
                    <a16:rowId xmlns:a16="http://schemas.microsoft.com/office/drawing/2014/main" val="3737823358"/>
                  </a:ext>
                </a:extLst>
              </a:tr>
              <a:tr h="298624">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algn="ctr" rtl="0" fontAlgn="ctr"/>
                      <a:r>
                        <a:rPr lang="zh-CN" altLang="en-US" sz="1200" u="none" strike="noStrike" kern="1200" dirty="0">
                          <a:solidFill>
                            <a:schemeClr val="dk1"/>
                          </a:solidFill>
                          <a:effectLst/>
                          <a:latin typeface="+mn-ea"/>
                          <a:ea typeface="+mn-ea"/>
                          <a:cs typeface="+mn-cs"/>
                        </a:rPr>
                        <a:t>替加环素</a:t>
                      </a:r>
                      <a:r>
                        <a:rPr lang="en-US" altLang="zh-CN" sz="1200" u="none" strike="noStrike" kern="1200" baseline="30000" dirty="0">
                          <a:solidFill>
                            <a:schemeClr val="dk1"/>
                          </a:solidFill>
                          <a:effectLst/>
                          <a:latin typeface="+mn-ea"/>
                          <a:ea typeface="+mn-ea"/>
                          <a:cs typeface="+mn-cs"/>
                        </a:rPr>
                        <a:t>e</a:t>
                      </a:r>
                      <a:endParaRPr lang="zh-CN" altLang="en-US" sz="1200" u="none" strike="noStrike" kern="1200" baseline="30000" dirty="0">
                        <a:solidFill>
                          <a:schemeClr val="dk1"/>
                        </a:solidFill>
                        <a:effectLst/>
                        <a:latin typeface="+mn-ea"/>
                        <a:ea typeface="+mn-ea"/>
                        <a:cs typeface="+mn-cs"/>
                      </a:endParaRPr>
                    </a:p>
                  </a:txBody>
                  <a:tcPr marL="6350" marR="6350" marT="6350" marB="0" anchor="ctr">
                    <a:lnL w="12700" cap="flat" cmpd="sng" algn="ctr">
                      <a:noFill/>
                      <a:prstDash val="solid"/>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91.4</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algn="ctr" defTabSz="914400" rtl="0" eaLnBrk="1" fontAlgn="ctr" latinLnBrk="0" hangingPunct="1"/>
                      <a:r>
                        <a:rPr lang="en-US" altLang="zh-CN" sz="1200" u="none" strike="noStrike" kern="1200" dirty="0">
                          <a:solidFill>
                            <a:schemeClr val="dk1"/>
                          </a:solidFill>
                          <a:effectLst/>
                          <a:latin typeface="+mn-lt"/>
                          <a:ea typeface="+mn-ea"/>
                          <a:cs typeface="+mn-cs"/>
                        </a:rPr>
                        <a:t>92.4</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u="none" strike="noStrike" kern="1200" dirty="0">
                          <a:solidFill>
                            <a:schemeClr val="dk1"/>
                          </a:solidFill>
                          <a:effectLst/>
                          <a:latin typeface="+mn-lt"/>
                          <a:ea typeface="+mn-ea"/>
                          <a:cs typeface="+mn-cs"/>
                        </a:rPr>
                        <a:t>89.4</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u="none" strike="noStrike" kern="1200" dirty="0">
                          <a:solidFill>
                            <a:schemeClr val="dk1"/>
                          </a:solidFill>
                          <a:effectLst/>
                          <a:latin typeface="+mn-lt"/>
                          <a:ea typeface="+mn-ea"/>
                          <a:cs typeface="+mn-cs"/>
                        </a:rPr>
                        <a:t>90.7</a:t>
                      </a:r>
                    </a:p>
                  </a:txBody>
                  <a:tcPr marL="6350" marR="6350" marT="6350" marB="0" anchor="ctr">
                    <a:lnL w="6350" cap="flat" cmpd="sng" algn="ctr">
                      <a:solidFill>
                        <a:sysClr val="window" lastClr="FFFFFF">
                          <a:lumMod val="85000"/>
                        </a:sysClr>
                      </a:solidFill>
                      <a:prstDash val="dash"/>
                      <a:round/>
                      <a:headEnd type="none" w="med" len="med"/>
                      <a:tailEnd type="none" w="med" len="med"/>
                    </a:lnL>
                    <a:lnR w="6350" cap="flat" cmpd="sng" algn="ctr">
                      <a:solidFill>
                        <a:sysClr val="window" lastClr="FFFFFF">
                          <a:lumMod val="85000"/>
                        </a:sysClr>
                      </a:solidFill>
                      <a:prstDash val="dash"/>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rgbClr val="F2FCF9"/>
                    </a:solidFill>
                  </a:tcPr>
                </a:tc>
                <a:tc>
                  <a:txBody>
                    <a:bodyPr/>
                    <a:lstStyle>
                      <a:lvl1pPr marL="0" algn="l" defTabSz="914400" rtl="0" eaLnBrk="1" latinLnBrk="0" hangingPunct="1">
                        <a:defRPr sz="1800" kern="1200">
                          <a:solidFill>
                            <a:schemeClr val="dk1"/>
                          </a:solidFill>
                          <a:latin typeface="Arial"/>
                          <a:ea typeface="微软雅黑"/>
                        </a:defRPr>
                      </a:lvl1pPr>
                      <a:lvl2pPr marL="457200" algn="l" defTabSz="914400" rtl="0" eaLnBrk="1" latinLnBrk="0" hangingPunct="1">
                        <a:defRPr sz="1800" kern="1200">
                          <a:solidFill>
                            <a:schemeClr val="dk1"/>
                          </a:solidFill>
                          <a:latin typeface="Arial"/>
                          <a:ea typeface="微软雅黑"/>
                        </a:defRPr>
                      </a:lvl2pPr>
                      <a:lvl3pPr marL="914400" algn="l" defTabSz="914400" rtl="0" eaLnBrk="1" latinLnBrk="0" hangingPunct="1">
                        <a:defRPr sz="1800" kern="1200">
                          <a:solidFill>
                            <a:schemeClr val="dk1"/>
                          </a:solidFill>
                          <a:latin typeface="Arial"/>
                          <a:ea typeface="微软雅黑"/>
                        </a:defRPr>
                      </a:lvl3pPr>
                      <a:lvl4pPr marL="1371600" algn="l" defTabSz="914400" rtl="0" eaLnBrk="1" latinLnBrk="0" hangingPunct="1">
                        <a:defRPr sz="1800" kern="1200">
                          <a:solidFill>
                            <a:schemeClr val="dk1"/>
                          </a:solidFill>
                          <a:latin typeface="Arial"/>
                          <a:ea typeface="微软雅黑"/>
                        </a:defRPr>
                      </a:lvl4pPr>
                      <a:lvl5pPr marL="1828800" algn="l" defTabSz="914400" rtl="0" eaLnBrk="1" latinLnBrk="0" hangingPunct="1">
                        <a:defRPr sz="1800" kern="1200">
                          <a:solidFill>
                            <a:schemeClr val="dk1"/>
                          </a:solidFill>
                          <a:latin typeface="Arial"/>
                          <a:ea typeface="微软雅黑"/>
                        </a:defRPr>
                      </a:lvl5pPr>
                      <a:lvl6pPr marL="2286000" algn="l" defTabSz="914400" rtl="0" eaLnBrk="1" latinLnBrk="0" hangingPunct="1">
                        <a:defRPr sz="1800" kern="1200">
                          <a:solidFill>
                            <a:schemeClr val="dk1"/>
                          </a:solidFill>
                          <a:latin typeface="Arial"/>
                          <a:ea typeface="微软雅黑"/>
                        </a:defRPr>
                      </a:lvl6pPr>
                      <a:lvl7pPr marL="2743200" algn="l" defTabSz="914400" rtl="0" eaLnBrk="1" latinLnBrk="0" hangingPunct="1">
                        <a:defRPr sz="1800" kern="1200">
                          <a:solidFill>
                            <a:schemeClr val="dk1"/>
                          </a:solidFill>
                          <a:latin typeface="Arial"/>
                          <a:ea typeface="微软雅黑"/>
                        </a:defRPr>
                      </a:lvl7pPr>
                      <a:lvl8pPr marL="3200400" algn="l" defTabSz="914400" rtl="0" eaLnBrk="1" latinLnBrk="0" hangingPunct="1">
                        <a:defRPr sz="1800" kern="1200">
                          <a:solidFill>
                            <a:schemeClr val="dk1"/>
                          </a:solidFill>
                          <a:latin typeface="Arial"/>
                          <a:ea typeface="微软雅黑"/>
                        </a:defRPr>
                      </a:lvl8pPr>
                      <a:lvl9pPr marL="3657600" algn="l" defTabSz="914400" rtl="0" eaLnBrk="1" latinLnBrk="0" hangingPunct="1">
                        <a:defRPr sz="1800" kern="1200">
                          <a:solidFill>
                            <a:schemeClr val="dk1"/>
                          </a:solidFill>
                          <a:latin typeface="Arial"/>
                          <a:ea typeface="微软雅黑"/>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u="none" strike="noStrike" kern="1200" dirty="0">
                          <a:solidFill>
                            <a:schemeClr val="dk1"/>
                          </a:solidFill>
                          <a:effectLst/>
                          <a:latin typeface="+mn-lt"/>
                          <a:ea typeface="+mn-ea"/>
                          <a:cs typeface="+mn-cs"/>
                        </a:rPr>
                        <a:t>92.2</a:t>
                      </a:r>
                    </a:p>
                  </a:txBody>
                  <a:tcPr marL="6350" marR="6350" marT="6350" marB="0" anchor="ctr">
                    <a:lnL w="6350" cap="flat" cmpd="sng" algn="ctr">
                      <a:solidFill>
                        <a:sysClr val="window" lastClr="FFFFFF">
                          <a:lumMod val="85000"/>
                        </a:sysClr>
                      </a:solidFill>
                      <a:prstDash val="dash"/>
                      <a:round/>
                      <a:headEnd type="none" w="med" len="med"/>
                      <a:tailEnd type="none" w="med" len="med"/>
                    </a:lnL>
                    <a:lnR w="12700" cap="flat" cmpd="sng" algn="ctr">
                      <a:noFill/>
                      <a:prstDash val="solid"/>
                      <a:round/>
                      <a:headEnd type="none" w="med" len="med"/>
                      <a:tailEnd type="none" w="med" len="med"/>
                    </a:lnR>
                    <a:lnT w="6350" cap="flat" cmpd="sng" algn="ctr">
                      <a:solidFill>
                        <a:sysClr val="window" lastClr="FFFFFF">
                          <a:lumMod val="85000"/>
                        </a:sysClr>
                      </a:solidFill>
                      <a:prstDash val="dash"/>
                      <a:round/>
                      <a:headEnd type="none" w="med" len="med"/>
                      <a:tailEnd type="none" w="med" len="med"/>
                    </a:lnT>
                    <a:lnB w="6350" cap="flat" cmpd="sng" algn="ctr">
                      <a:solidFill>
                        <a:srgbClr val="000D45"/>
                      </a:solidFill>
                      <a:prstDash val="solid"/>
                      <a:round/>
                      <a:headEnd type="none" w="med" len="med"/>
                      <a:tailEnd type="none" w="med" len="med"/>
                    </a:lnB>
                    <a:lnTlToBr w="12700" cmpd="sng">
                      <a:noFill/>
                      <a:prstDash val="solid"/>
                    </a:lnTlToBr>
                    <a:lnBlToTr w="12700" cmpd="sng">
                      <a:noFill/>
                      <a:prstDash val="solid"/>
                    </a:lnBlToTr>
                    <a:solidFill>
                      <a:srgbClr val="F2FCF9"/>
                    </a:solidFill>
                  </a:tcPr>
                </a:tc>
                <a:extLst>
                  <a:ext uri="{0D108BD9-81ED-4DB2-BD59-A6C34878D82A}">
                    <a16:rowId xmlns:a16="http://schemas.microsoft.com/office/drawing/2014/main" val="1000337295"/>
                  </a:ext>
                </a:extLst>
              </a:tr>
            </a:tbl>
          </a:graphicData>
        </a:graphic>
      </p:graphicFrame>
      <p:sp>
        <p:nvSpPr>
          <p:cNvPr id="19" name="Rounded Rectangle 24">
            <a:extLst>
              <a:ext uri="{FF2B5EF4-FFF2-40B4-BE49-F238E27FC236}">
                <a16:creationId xmlns:a16="http://schemas.microsoft.com/office/drawing/2014/main" id="{7DC4C676-6B08-624C-AF51-C03BD292644A}"/>
              </a:ext>
            </a:extLst>
          </p:cNvPr>
          <p:cNvSpPr/>
          <p:nvPr/>
        </p:nvSpPr>
        <p:spPr>
          <a:xfrm>
            <a:off x="1187809" y="2140552"/>
            <a:ext cx="10216629" cy="369332"/>
          </a:xfrm>
          <a:prstGeom prst="roundRect">
            <a:avLst>
              <a:gd name="adj" fmla="val 0"/>
            </a:avLst>
          </a:prstGeom>
          <a:noFill/>
          <a:ln w="12700" cap="flat" cmpd="sng" algn="ctr">
            <a:noFill/>
            <a:prstDash val="solid"/>
            <a:miter lim="800000"/>
          </a:ln>
          <a:effectLst/>
        </p:spPr>
        <p:txBody>
          <a:bodyPr wrap="square" lIns="0" tIns="0" rIns="0" bIns="0" rtlCol="0" anchor="ctr" anchorCtr="0">
            <a:spAutoFit/>
          </a:bodyPr>
          <a:lstStyle/>
          <a:p>
            <a:pPr marL="144000" indent="-144000">
              <a:spcBef>
                <a:spcPts val="300"/>
              </a:spcBef>
              <a:buFont typeface="Times New Roman" panose="02020603050405020304" charset="0"/>
              <a:buChar char="•"/>
              <a:defRPr/>
            </a:pPr>
            <a:r>
              <a:rPr lang="en-US" altLang="zh-CN" sz="1200" kern="0" dirty="0">
                <a:solidFill>
                  <a:prstClr val="black"/>
                </a:solidFill>
                <a:latin typeface="微软雅黑"/>
                <a:cs typeface="Times New Roman" panose="02020603050405020304" charset="0"/>
              </a:rPr>
              <a:t>JMI</a:t>
            </a:r>
            <a:r>
              <a:rPr lang="zh-CN" altLang="en-US" sz="1200" kern="0" dirty="0">
                <a:solidFill>
                  <a:prstClr val="black"/>
                </a:solidFill>
                <a:latin typeface="微软雅黑"/>
                <a:cs typeface="Times New Roman" panose="02020603050405020304" charset="0"/>
              </a:rPr>
              <a:t>实验室牵头全球多中心体外监测数据（</a:t>
            </a:r>
            <a:r>
              <a:rPr lang="en-US" altLang="zh-CN" sz="1200" kern="0" dirty="0">
                <a:solidFill>
                  <a:prstClr val="black"/>
                </a:solidFill>
                <a:latin typeface="微软雅黑"/>
                <a:cs typeface="Times New Roman" panose="02020603050405020304" charset="0"/>
              </a:rPr>
              <a:t>2018</a:t>
            </a:r>
            <a:r>
              <a:rPr lang="zh-CN" altLang="en-US" sz="1200" kern="0" dirty="0">
                <a:solidFill>
                  <a:prstClr val="black"/>
                </a:solidFill>
                <a:latin typeface="微软雅黑"/>
                <a:cs typeface="Times New Roman" panose="02020603050405020304" charset="0"/>
              </a:rPr>
              <a:t>年</a:t>
            </a:r>
            <a:r>
              <a:rPr lang="en-US" altLang="zh-CN" sz="1200" kern="0" dirty="0">
                <a:solidFill>
                  <a:prstClr val="black"/>
                </a:solidFill>
                <a:latin typeface="微软雅黑"/>
                <a:cs typeface="Times New Roman" panose="02020603050405020304" charset="0"/>
              </a:rPr>
              <a:t>-2023</a:t>
            </a:r>
            <a:r>
              <a:rPr lang="zh-CN" altLang="en-US" sz="1200" kern="0" dirty="0">
                <a:solidFill>
                  <a:prstClr val="black"/>
                </a:solidFill>
                <a:latin typeface="微软雅黑"/>
                <a:cs typeface="Times New Roman" panose="02020603050405020304" charset="0"/>
              </a:rPr>
              <a:t>年</a:t>
            </a:r>
            <a:r>
              <a:rPr lang="en-US" altLang="zh-CN" sz="1200" kern="0" dirty="0">
                <a:solidFill>
                  <a:prstClr val="black"/>
                </a:solidFill>
                <a:latin typeface="微软雅黑"/>
                <a:cs typeface="Times New Roman" panose="02020603050405020304" charset="0"/>
              </a:rPr>
              <a:t>1287</a:t>
            </a:r>
            <a:r>
              <a:rPr lang="zh-CN" altLang="en-US" sz="1200" kern="0" dirty="0">
                <a:solidFill>
                  <a:prstClr val="black"/>
                </a:solidFill>
                <a:latin typeface="微软雅黑"/>
                <a:cs typeface="Times New Roman" panose="02020603050405020304" charset="0"/>
              </a:rPr>
              <a:t>株嗜麦芽窄食单胞菌）提示：氨曲南</a:t>
            </a:r>
            <a:r>
              <a:rPr lang="en-US" altLang="zh-CN" sz="1200" kern="0" dirty="0">
                <a:solidFill>
                  <a:prstClr val="black"/>
                </a:solidFill>
                <a:latin typeface="微软雅黑"/>
                <a:cs typeface="Times New Roman" panose="02020603050405020304" charset="0"/>
              </a:rPr>
              <a:t>-</a:t>
            </a:r>
            <a:r>
              <a:rPr lang="zh-CN" altLang="en-US" sz="1200" kern="0" dirty="0">
                <a:solidFill>
                  <a:prstClr val="black"/>
                </a:solidFill>
                <a:latin typeface="微软雅黑"/>
                <a:cs typeface="Times New Roman" panose="02020603050405020304" charset="0"/>
              </a:rPr>
              <a:t>阿维巴坦对嗜麦芽窄食单胞菌有良好的体外抗菌活性（</a:t>
            </a:r>
            <a:r>
              <a:rPr lang="zh-CN" altLang="en-US" sz="1200" b="1" kern="0" dirty="0">
                <a:solidFill>
                  <a:srgbClr val="000D45"/>
                </a:solidFill>
                <a:latin typeface="微软雅黑"/>
                <a:cs typeface="Times New Roman" panose="02020603050405020304" charset="0"/>
              </a:rPr>
              <a:t>敏感率＞</a:t>
            </a:r>
            <a:r>
              <a:rPr lang="en-US" altLang="zh-CN" sz="1200" b="1" kern="0" dirty="0">
                <a:solidFill>
                  <a:srgbClr val="000D45"/>
                </a:solidFill>
                <a:latin typeface="微软雅黑"/>
                <a:cs typeface="Times New Roman" panose="02020603050405020304" charset="0"/>
              </a:rPr>
              <a:t>99.5%</a:t>
            </a:r>
            <a:r>
              <a:rPr lang="zh-CN" altLang="en-US" sz="1200" kern="0" dirty="0">
                <a:solidFill>
                  <a:prstClr val="black"/>
                </a:solidFill>
                <a:latin typeface="微软雅黑"/>
                <a:cs typeface="Times New Roman" panose="02020603050405020304" charset="0"/>
              </a:rPr>
              <a:t>）</a:t>
            </a:r>
          </a:p>
        </p:txBody>
      </p:sp>
      <p:grpSp>
        <p:nvGrpSpPr>
          <p:cNvPr id="20" name="组合 19">
            <a:extLst>
              <a:ext uri="{FF2B5EF4-FFF2-40B4-BE49-F238E27FC236}">
                <a16:creationId xmlns:a16="http://schemas.microsoft.com/office/drawing/2014/main" id="{391D27D2-A763-A9C5-9817-AD56C8C0A7C5}"/>
              </a:ext>
            </a:extLst>
          </p:cNvPr>
          <p:cNvGrpSpPr/>
          <p:nvPr/>
        </p:nvGrpSpPr>
        <p:grpSpPr>
          <a:xfrm>
            <a:off x="1187809" y="5711473"/>
            <a:ext cx="9626050" cy="277311"/>
            <a:chOff x="442913" y="6237334"/>
            <a:chExt cx="9626050" cy="277311"/>
          </a:xfrm>
        </p:grpSpPr>
        <p:sp>
          <p:nvSpPr>
            <p:cNvPr id="21" name="文本框 20">
              <a:extLst>
                <a:ext uri="{FF2B5EF4-FFF2-40B4-BE49-F238E27FC236}">
                  <a16:creationId xmlns:a16="http://schemas.microsoft.com/office/drawing/2014/main" id="{E0726BC2-53C5-BE34-89A4-AAF2F75853F2}"/>
                </a:ext>
              </a:extLst>
            </p:cNvPr>
            <p:cNvSpPr txBox="1"/>
            <p:nvPr/>
          </p:nvSpPr>
          <p:spPr>
            <a:xfrm>
              <a:off x="442913" y="6237334"/>
              <a:ext cx="9626050" cy="123111"/>
            </a:xfrm>
            <a:prstGeom prst="rect">
              <a:avLst/>
            </a:prstGeom>
            <a:noFill/>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zh-CN"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a</a:t>
              </a:r>
              <a:r>
                <a:rPr kumimoji="0" lang="zh-CN" altLang="en-US"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敏感率≤</a:t>
              </a:r>
              <a:r>
                <a:rPr kumimoji="0" lang="en-US" altLang="zh-CN"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8mg/L</a:t>
              </a:r>
              <a:r>
                <a:rPr kumimoji="0" lang="zh-CN" altLang="en-US"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a:t>
              </a:r>
              <a:r>
                <a:rPr kumimoji="0" lang="en-GB" altLang="zh-CN" sz="800" b="0" i="0" u="none" strike="noStrike" kern="100" cap="none" spc="0" normalizeH="0" baseline="0" noProof="0" dirty="0">
                  <a:ln>
                    <a:noFill/>
                  </a:ln>
                  <a:solidFill>
                    <a:prstClr val="black">
                      <a:lumMod val="75000"/>
                      <a:lumOff val="25000"/>
                    </a:prstClr>
                  </a:solidFill>
                  <a:effectLst/>
                  <a:uLnTx/>
                  <a:uFillTx/>
                  <a:cs typeface="Arial" panose="020B0604020202020204" pitchFamily="34" charset="0"/>
                </a:rPr>
                <a:t>b</a:t>
              </a:r>
              <a:r>
                <a:rPr kumimoji="0" lang="zh-CN" altLang="en-US"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基于</a:t>
              </a:r>
              <a:r>
                <a:rPr kumimoji="0" lang="en-US" altLang="zh-CN"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CLSI/EUCAST</a:t>
              </a:r>
              <a:r>
                <a:rPr kumimoji="0" lang="zh-CN" altLang="en-US"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a:t>
              </a:r>
              <a:r>
                <a:rPr kumimoji="0" lang="en-US" altLang="zh-CN" sz="800" b="0" i="0" u="none" strike="noStrike" kern="100" cap="none" spc="0" normalizeH="0" baseline="0" noProof="0" dirty="0">
                  <a:ln>
                    <a:noFill/>
                  </a:ln>
                  <a:solidFill>
                    <a:prstClr val="black">
                      <a:lumMod val="75000"/>
                      <a:lumOff val="25000"/>
                    </a:prstClr>
                  </a:solidFill>
                  <a:effectLst/>
                  <a:uLnTx/>
                  <a:uFillTx/>
                  <a:cs typeface="Arial" panose="020B0604020202020204" pitchFamily="34" charset="0"/>
                </a:rPr>
                <a:t>c</a:t>
              </a:r>
              <a:r>
                <a:rPr kumimoji="0" lang="zh-CN" altLang="en-US" sz="800" b="0" i="1"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基于</a:t>
              </a:r>
              <a:r>
                <a:rPr kumimoji="0" lang="en-US" altLang="zh-CN" sz="800" b="0" i="1"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CLSI</a:t>
              </a:r>
              <a:r>
                <a:rPr kumimoji="0" lang="zh-CN" altLang="en-US"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 </a:t>
              </a:r>
              <a:r>
                <a:rPr kumimoji="0" lang="en-US" altLang="zh-CN" sz="800" b="0" i="0" u="none" strike="noStrike" kern="100" cap="none" spc="0" normalizeH="0" baseline="0" noProof="0" dirty="0">
                  <a:ln>
                    <a:noFill/>
                  </a:ln>
                  <a:solidFill>
                    <a:prstClr val="black">
                      <a:lumMod val="75000"/>
                      <a:lumOff val="25000"/>
                    </a:prstClr>
                  </a:solidFill>
                  <a:effectLst/>
                  <a:uLnTx/>
                  <a:uFillTx/>
                  <a:cs typeface="Arial" panose="020B0604020202020204" pitchFamily="34" charset="0"/>
                </a:rPr>
                <a:t>d</a:t>
              </a:r>
              <a:r>
                <a:rPr kumimoji="0" lang="zh-CN" altLang="en-US" sz="800" b="0" i="1"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基于</a:t>
              </a:r>
              <a:r>
                <a:rPr kumimoji="0" lang="en-US" altLang="zh-CN" sz="800" b="0" i="1"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CLSI PA</a:t>
              </a:r>
              <a:r>
                <a:rPr kumimoji="0" lang="zh-CN" altLang="en-US" sz="800" b="0" i="1"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的折点</a:t>
              </a:r>
              <a:r>
                <a:rPr kumimoji="0" lang="zh-CN" altLang="en-US"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a:t>
              </a:r>
              <a:r>
                <a:rPr kumimoji="0" lang="en-US" altLang="zh-CN"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2mg/L</a:t>
              </a:r>
              <a:r>
                <a:rPr kumimoji="0" lang="zh-CN" altLang="en-US"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a:t>
              </a:r>
              <a:r>
                <a:rPr kumimoji="0" lang="en-US" altLang="zh-CN" sz="800" b="0" i="0" u="none" strike="noStrike" kern="100" cap="none" spc="0" normalizeH="0" baseline="0" noProof="0" dirty="0">
                  <a:ln>
                    <a:noFill/>
                  </a:ln>
                  <a:solidFill>
                    <a:prstClr val="black">
                      <a:lumMod val="75000"/>
                      <a:lumOff val="25000"/>
                    </a:prstClr>
                  </a:solidFill>
                  <a:effectLst/>
                  <a:uLnTx/>
                  <a:uFillTx/>
                  <a:cs typeface="Arial" panose="020B0604020202020204" pitchFamily="34" charset="0"/>
                </a:rPr>
                <a:t>e</a:t>
              </a:r>
              <a:r>
                <a:rPr kumimoji="0" lang="zh-CN" altLang="en-US" sz="800" b="0" i="1"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基于</a:t>
              </a:r>
              <a:r>
                <a:rPr kumimoji="0" lang="en-US" altLang="zh-CN" sz="800" b="0" i="1"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FDA </a:t>
              </a:r>
              <a:r>
                <a:rPr kumimoji="0" lang="zh-CN" altLang="en-US" sz="800" b="0" i="1"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肠杆菌的折点</a:t>
              </a:r>
              <a:r>
                <a:rPr kumimoji="0" lang="zh-CN" altLang="en-US"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a:t>
              </a:r>
              <a:r>
                <a:rPr kumimoji="0" lang="en-US" altLang="zh-CN"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2mg/L</a:t>
              </a:r>
              <a:r>
                <a:rPr kumimoji="0" lang="zh-CN" altLang="en-US" sz="800" b="0" i="1"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 </a:t>
              </a:r>
              <a:r>
                <a:rPr kumimoji="0" lang="en-GB" altLang="zh-CN" sz="800" b="0" i="1"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rPr>
                <a:t> </a:t>
              </a:r>
              <a:endParaRPr kumimoji="0" lang="en-GB" altLang="zh-CN" sz="800" b="0" i="0" u="none" strike="noStrike" kern="100" cap="none" spc="0" normalizeH="0" baseline="0" noProof="0" dirty="0">
                <a:ln>
                  <a:noFill/>
                </a:ln>
                <a:solidFill>
                  <a:prstClr val="black">
                    <a:lumMod val="75000"/>
                    <a:lumOff val="25000"/>
                  </a:prstClr>
                </a:solidFill>
                <a:effectLst/>
                <a:uLnTx/>
                <a:uFillTx/>
                <a:ea typeface="Aptos" panose="020B00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AF205A7E-9216-590A-3142-504ED1381D7B}"/>
                </a:ext>
              </a:extLst>
            </p:cNvPr>
            <p:cNvSpPr txBox="1"/>
            <p:nvPr/>
          </p:nvSpPr>
          <p:spPr>
            <a:xfrm>
              <a:off x="442913" y="6391534"/>
              <a:ext cx="6939147" cy="123111"/>
            </a:xfrm>
            <a:prstGeom prst="rect">
              <a:avLst/>
            </a:prstGeom>
            <a:noFill/>
          </p:spPr>
          <p:txBody>
            <a:bodyPr wrap="square" lIns="0" tIns="0" rIns="0" bIns="0">
              <a:spAutoFit/>
            </a:bodyPr>
            <a:lstStyle/>
            <a:p>
              <a:pPr marL="0" marR="0" lvl="0" indent="0" defTabSz="914400" eaLnBrk="1" fontAlgn="ctr"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lumMod val="75000"/>
                      <a:lumOff val="25000"/>
                    </a:prstClr>
                  </a:solidFill>
                  <a:effectLst/>
                  <a:uLnTx/>
                  <a:uFillTx/>
                </a:rPr>
                <a:t>W-EU: </a:t>
              </a:r>
              <a:r>
                <a:rPr kumimoji="0" lang="zh-CN" altLang="en-US" sz="800" b="0" i="0" u="none" strike="noStrike" kern="0" cap="none" spc="0" normalizeH="0" baseline="0" noProof="0" dirty="0">
                  <a:ln>
                    <a:noFill/>
                  </a:ln>
                  <a:solidFill>
                    <a:prstClr val="black">
                      <a:lumMod val="75000"/>
                      <a:lumOff val="25000"/>
                    </a:prstClr>
                  </a:solidFill>
                  <a:effectLst/>
                  <a:uLnTx/>
                  <a:uFillTx/>
                </a:rPr>
                <a:t>西欧；</a:t>
              </a:r>
              <a:r>
                <a:rPr kumimoji="0" lang="en-US" altLang="zh-CN" sz="800" b="0" i="0" u="none" strike="noStrike" kern="0" cap="none" spc="0" normalizeH="0" baseline="0" noProof="0" dirty="0">
                  <a:ln>
                    <a:noFill/>
                  </a:ln>
                  <a:solidFill>
                    <a:prstClr val="black">
                      <a:lumMod val="75000"/>
                      <a:lumOff val="25000"/>
                    </a:prstClr>
                  </a:solidFill>
                  <a:effectLst/>
                  <a:uLnTx/>
                  <a:uFillTx/>
                </a:rPr>
                <a:t>W-EU: </a:t>
              </a:r>
              <a:r>
                <a:rPr kumimoji="0" lang="zh-CN" altLang="en-US" sz="800" b="0" i="0" u="none" strike="noStrike" kern="0" cap="none" spc="0" normalizeH="0" baseline="0" noProof="0" dirty="0">
                  <a:ln>
                    <a:noFill/>
                  </a:ln>
                  <a:solidFill>
                    <a:prstClr val="black">
                      <a:lumMod val="75000"/>
                      <a:lumOff val="25000"/>
                    </a:prstClr>
                  </a:solidFill>
                  <a:effectLst/>
                  <a:uLnTx/>
                  <a:uFillTx/>
                </a:rPr>
                <a:t>东欧和地中海地区；</a:t>
              </a:r>
              <a:r>
                <a:rPr kumimoji="0" lang="en-US" altLang="zh-CN" sz="800" b="0" i="0" u="none" strike="noStrike" kern="0" cap="none" spc="0" normalizeH="0" baseline="0" noProof="0" dirty="0">
                  <a:ln>
                    <a:noFill/>
                  </a:ln>
                  <a:solidFill>
                    <a:prstClr val="black">
                      <a:lumMod val="75000"/>
                      <a:lumOff val="25000"/>
                    </a:prstClr>
                  </a:solidFill>
                  <a:effectLst/>
                  <a:uLnTx/>
                  <a:uFillTx/>
                </a:rPr>
                <a:t>APAC: </a:t>
              </a:r>
              <a:r>
                <a:rPr kumimoji="0" lang="zh-CN" altLang="en-US" sz="800" b="0" i="0" u="none" strike="noStrike" kern="0" cap="none" spc="0" normalizeH="0" baseline="0" noProof="0" dirty="0">
                  <a:ln>
                    <a:noFill/>
                  </a:ln>
                  <a:solidFill>
                    <a:prstClr val="black">
                      <a:lumMod val="75000"/>
                      <a:lumOff val="25000"/>
                    </a:prstClr>
                  </a:solidFill>
                  <a:effectLst/>
                  <a:uLnTx/>
                  <a:uFillTx/>
                </a:rPr>
                <a:t>亚太地区；</a:t>
              </a:r>
              <a:r>
                <a:rPr kumimoji="0" lang="en-US" altLang="zh-CN" sz="800" b="0" i="0" u="none" strike="noStrike" kern="0" cap="none" spc="0" normalizeH="0" baseline="0" noProof="0" dirty="0">
                  <a:ln>
                    <a:noFill/>
                  </a:ln>
                  <a:solidFill>
                    <a:prstClr val="black">
                      <a:lumMod val="75000"/>
                      <a:lumOff val="25000"/>
                    </a:prstClr>
                  </a:solidFill>
                  <a:effectLst/>
                  <a:uLnTx/>
                  <a:uFillTx/>
                </a:rPr>
                <a:t> LATAM: </a:t>
              </a:r>
              <a:r>
                <a:rPr kumimoji="0" lang="zh-CN" altLang="en-US" sz="800" b="0" i="0" u="none" strike="noStrike" kern="0" cap="none" spc="0" normalizeH="0" baseline="0" noProof="0" dirty="0">
                  <a:ln>
                    <a:noFill/>
                  </a:ln>
                  <a:solidFill>
                    <a:prstClr val="black">
                      <a:lumMod val="75000"/>
                      <a:lumOff val="25000"/>
                    </a:prstClr>
                  </a:solidFill>
                  <a:effectLst/>
                  <a:uLnTx/>
                  <a:uFillTx/>
                </a:rPr>
                <a:t>拉丁美洲</a:t>
              </a:r>
              <a:endParaRPr kumimoji="0" lang="en-US" altLang="zh-CN" sz="800" b="0" i="0" u="none" strike="noStrike" kern="0" cap="none" spc="0" normalizeH="0" baseline="0" noProof="0" dirty="0">
                <a:ln>
                  <a:noFill/>
                </a:ln>
                <a:solidFill>
                  <a:prstClr val="black">
                    <a:lumMod val="75000"/>
                    <a:lumOff val="25000"/>
                  </a:prstClr>
                </a:solidFill>
                <a:effectLst/>
                <a:uLnTx/>
                <a:uFillTx/>
              </a:endParaRPr>
            </a:p>
          </p:txBody>
        </p:sp>
      </p:grpSp>
    </p:spTree>
    <p:extLst>
      <p:ext uri="{BB962C8B-B14F-4D97-AF65-F5344CB8AC3E}">
        <p14:creationId xmlns:p14="http://schemas.microsoft.com/office/powerpoint/2010/main" val="669783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9" name="think-cell data - do not delete" hidden="1">
            <a:extLst>
              <a:ext uri="{FF2B5EF4-FFF2-40B4-BE49-F238E27FC236}">
                <a16:creationId xmlns:a16="http://schemas.microsoft.com/office/drawing/2014/main" id="{A4A8DDD3-F1D1-94E4-12A4-EB391160658A}"/>
              </a:ext>
            </a:extLst>
          </p:cNvPr>
          <p:cNvGraphicFramePr>
            <a:graphicFrameLocks noChangeAspect="1"/>
          </p:cNvGraphicFramePr>
          <p:nvPr>
            <p:custDataLst>
              <p:tags r:id="rId1"/>
            </p:custDataLst>
            <p:extLst>
              <p:ext uri="{D42A27DB-BD31-4B8C-83A1-F6EECF244321}">
                <p14:modId xmlns:p14="http://schemas.microsoft.com/office/powerpoint/2010/main" val="23161198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159" name="think-cell data - do not delete" hidden="1">
                        <a:extLst>
                          <a:ext uri="{FF2B5EF4-FFF2-40B4-BE49-F238E27FC236}">
                            <a16:creationId xmlns:a16="http://schemas.microsoft.com/office/drawing/2014/main" id="{A4A8DDD3-F1D1-94E4-12A4-EB391160658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3CE3B218-FE2F-C927-66E6-53674A0EECE0}"/>
              </a:ext>
            </a:extLst>
          </p:cNvPr>
          <p:cNvSpPr>
            <a:spLocks noGrp="1"/>
          </p:cNvSpPr>
          <p:nvPr>
            <p:ph type="title"/>
          </p:nvPr>
        </p:nvSpPr>
        <p:spPr>
          <a:xfrm>
            <a:off x="426529" y="204286"/>
            <a:ext cx="11005457" cy="1009651"/>
          </a:xfrm>
        </p:spPr>
        <p:txBody>
          <a:bodyPr vert="horz"/>
          <a:lstStyle/>
          <a:p>
            <a:r>
              <a:rPr lang="zh-CN" altLang="en-US" dirty="0"/>
              <a:t>氨曲南</a:t>
            </a:r>
            <a:r>
              <a:rPr lang="en-US" altLang="zh-CN" dirty="0"/>
              <a:t>/</a:t>
            </a:r>
            <a:r>
              <a:rPr lang="zh-CN" altLang="en-US" dirty="0"/>
              <a:t>阿维巴坦的</a:t>
            </a:r>
            <a:r>
              <a:rPr lang="en-GB" altLang="zh-CN" dirty="0"/>
              <a:t>PK/</a:t>
            </a:r>
            <a:r>
              <a:rPr lang="en-GB" altLang="zh-CN" dirty="0" err="1"/>
              <a:t>PD特性</a:t>
            </a:r>
            <a:r>
              <a:rPr lang="zh-CN" altLang="en-US" dirty="0"/>
              <a:t>优良</a:t>
            </a:r>
            <a:endParaRPr lang="en-US" dirty="0"/>
          </a:p>
        </p:txBody>
      </p:sp>
      <p:sp>
        <p:nvSpPr>
          <p:cNvPr id="81" name="文本占位符 7">
            <a:extLst>
              <a:ext uri="{FF2B5EF4-FFF2-40B4-BE49-F238E27FC236}">
                <a16:creationId xmlns:a16="http://schemas.microsoft.com/office/drawing/2014/main" id="{1F5635EF-F557-7E7F-7918-DA5CA182B21E}"/>
              </a:ext>
            </a:extLst>
          </p:cNvPr>
          <p:cNvSpPr txBox="1">
            <a:spLocks/>
          </p:cNvSpPr>
          <p:nvPr/>
        </p:nvSpPr>
        <p:spPr>
          <a:xfrm>
            <a:off x="442342" y="5414972"/>
            <a:ext cx="5950421" cy="348649"/>
          </a:xfrm>
          <a:prstGeom prst="rect">
            <a:avLst/>
          </a:prstGeom>
        </p:spPr>
        <p:txBody>
          <a:bodyPr lIns="0" tIns="0" rIns="0" bIns="0" anchor="b" anchorCtr="0"/>
          <a:lstStyle>
            <a:lvl1pPr marL="0" indent="0" algn="l" defTabSz="914400" rtl="0" eaLnBrk="1" latinLnBrk="0" hangingPunct="1">
              <a:lnSpc>
                <a:spcPct val="100000"/>
              </a:lnSpc>
              <a:spcBef>
                <a:spcPts val="0"/>
              </a:spcBef>
              <a:buFont typeface="Arial" panose="020B0604020202020204" pitchFamily="34" charset="0"/>
              <a:buNone/>
              <a:defRPr sz="7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altLang="zh-CN" sz="700" b="0" i="0" u="none" strike="noStrike" kern="1200" cap="none" spc="0" normalizeH="0" baseline="0" noProof="0" dirty="0">
                <a:ln>
                  <a:noFill/>
                </a:ln>
                <a:solidFill>
                  <a:sysClr val="windowText" lastClr="000000">
                    <a:lumMod val="75000"/>
                    <a:lumOff val="25000"/>
                  </a:sysClr>
                </a:solidFill>
                <a:effectLst/>
                <a:uLnTx/>
                <a:uFillTx/>
                <a:latin typeface="Arial"/>
                <a:ea typeface="微软雅黑"/>
                <a:cs typeface="+mn-cs"/>
              </a:rPr>
              <a:t> van den Broek AK, et al. BMC Infect Dis 2021;21:285.</a:t>
            </a:r>
            <a:endParaRPr kumimoji="0" lang="zh-CN" altLang="en-US" sz="700" b="0" i="0" u="none" strike="noStrike" kern="1200" cap="none" spc="0" normalizeH="0" baseline="0" noProof="0" dirty="0">
              <a:ln>
                <a:noFill/>
              </a:ln>
              <a:solidFill>
                <a:sysClr val="windowText" lastClr="000000">
                  <a:lumMod val="75000"/>
                  <a:lumOff val="25000"/>
                </a:sysClr>
              </a:solidFill>
              <a:effectLst/>
              <a:uLnTx/>
              <a:uFillTx/>
              <a:latin typeface="Arial"/>
              <a:ea typeface="微软雅黑"/>
              <a:cs typeface="+mn-cs"/>
            </a:endParaRPr>
          </a:p>
        </p:txBody>
      </p:sp>
      <p:sp>
        <p:nvSpPr>
          <p:cNvPr id="82" name="文本框 81">
            <a:extLst>
              <a:ext uri="{FF2B5EF4-FFF2-40B4-BE49-F238E27FC236}">
                <a16:creationId xmlns:a16="http://schemas.microsoft.com/office/drawing/2014/main" id="{3C18C053-634E-961B-3127-42C9AB856720}"/>
              </a:ext>
            </a:extLst>
          </p:cNvPr>
          <p:cNvSpPr txBox="1"/>
          <p:nvPr/>
        </p:nvSpPr>
        <p:spPr>
          <a:xfrm>
            <a:off x="442342" y="5527742"/>
            <a:ext cx="10334247" cy="123111"/>
          </a:xfrm>
          <a:prstGeom prst="rect">
            <a:avLst/>
          </a:prstGeom>
          <a:noFill/>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dirty="0">
                <a:ln>
                  <a:noFill/>
                </a:ln>
                <a:solidFill>
                  <a:prstClr val="black">
                    <a:lumMod val="75000"/>
                    <a:lumOff val="25000"/>
                  </a:prstClr>
                </a:solidFill>
                <a:effectLst/>
                <a:uLnTx/>
                <a:uFillTx/>
              </a:rPr>
              <a:t>DDI</a:t>
            </a:r>
            <a:r>
              <a:rPr kumimoji="0" lang="zh-CN" altLang="en-US" sz="800" b="0" i="0" u="none" strike="noStrike" kern="0" cap="none" spc="0" normalizeH="0" baseline="0" noProof="0" dirty="0">
                <a:ln>
                  <a:noFill/>
                </a:ln>
                <a:solidFill>
                  <a:prstClr val="black">
                    <a:lumMod val="75000"/>
                    <a:lumOff val="25000"/>
                  </a:prstClr>
                </a:solidFill>
                <a:effectLst/>
                <a:uLnTx/>
                <a:uFillTx/>
              </a:rPr>
              <a:t>：药物间相互作用；</a:t>
            </a:r>
            <a:r>
              <a:rPr kumimoji="0" lang="en-US" altLang="zh-CN" sz="800" b="0" i="0" u="none" strike="noStrike" kern="0" cap="none" spc="0" normalizeH="0" baseline="0" noProof="0" dirty="0">
                <a:ln>
                  <a:noFill/>
                </a:ln>
                <a:solidFill>
                  <a:prstClr val="black">
                    <a:lumMod val="75000"/>
                    <a:lumOff val="25000"/>
                  </a:prstClr>
                </a:solidFill>
                <a:effectLst/>
                <a:uLnTx/>
                <a:uFillTx/>
              </a:rPr>
              <a:t>IV</a:t>
            </a:r>
            <a:r>
              <a:rPr kumimoji="0" lang="zh-CN" altLang="en-US" sz="800" b="0" i="0" u="none" strike="noStrike" kern="0" cap="none" spc="0" normalizeH="0" baseline="0" noProof="0" dirty="0">
                <a:ln>
                  <a:noFill/>
                </a:ln>
                <a:solidFill>
                  <a:prstClr val="black">
                    <a:lumMod val="75000"/>
                    <a:lumOff val="25000"/>
                  </a:prstClr>
                </a:solidFill>
                <a:effectLst/>
                <a:uLnTx/>
                <a:uFillTx/>
              </a:rPr>
              <a:t>：静脉注射；</a:t>
            </a:r>
            <a:r>
              <a:rPr kumimoji="0" lang="en-US" altLang="zh-CN" sz="800" b="0" i="0" u="none" strike="noStrike" kern="0" cap="none" spc="0" normalizeH="0" baseline="0" noProof="0" dirty="0">
                <a:ln>
                  <a:noFill/>
                </a:ln>
                <a:solidFill>
                  <a:prstClr val="black">
                    <a:lumMod val="75000"/>
                    <a:lumOff val="25000"/>
                  </a:prstClr>
                </a:solidFill>
                <a:effectLst/>
                <a:uLnTx/>
                <a:uFillTx/>
              </a:rPr>
              <a:t>PD</a:t>
            </a:r>
            <a:r>
              <a:rPr kumimoji="0" lang="zh-CN" altLang="en-US" sz="800" b="0" i="0" u="none" strike="noStrike" kern="0" cap="none" spc="0" normalizeH="0" baseline="0" noProof="0" dirty="0">
                <a:ln>
                  <a:noFill/>
                </a:ln>
                <a:solidFill>
                  <a:prstClr val="black">
                    <a:lumMod val="75000"/>
                    <a:lumOff val="25000"/>
                  </a:prstClr>
                </a:solidFill>
                <a:effectLst/>
                <a:uLnTx/>
                <a:uFillTx/>
              </a:rPr>
              <a:t>：药效学；</a:t>
            </a:r>
            <a:r>
              <a:rPr kumimoji="0" lang="en-US" altLang="zh-CN" sz="800" b="0" i="0" u="none" strike="noStrike" kern="0" cap="none" spc="0" normalizeH="0" baseline="0" noProof="0" dirty="0">
                <a:ln>
                  <a:noFill/>
                </a:ln>
                <a:solidFill>
                  <a:prstClr val="black">
                    <a:lumMod val="75000"/>
                    <a:lumOff val="25000"/>
                  </a:prstClr>
                </a:solidFill>
                <a:effectLst/>
                <a:uLnTx/>
                <a:uFillTx/>
              </a:rPr>
              <a:t>PK</a:t>
            </a:r>
            <a:r>
              <a:rPr kumimoji="0" lang="zh-CN" altLang="en-US" sz="800" b="0" i="0" u="none" strike="noStrike" kern="0" cap="none" spc="0" normalizeH="0" baseline="0" noProof="0" dirty="0">
                <a:ln>
                  <a:noFill/>
                </a:ln>
                <a:solidFill>
                  <a:prstClr val="black">
                    <a:lumMod val="75000"/>
                    <a:lumOff val="25000"/>
                  </a:prstClr>
                </a:solidFill>
                <a:effectLst/>
                <a:uLnTx/>
                <a:uFillTx/>
              </a:rPr>
              <a:t>：药代动力学；</a:t>
            </a:r>
            <a:r>
              <a:rPr kumimoji="0" lang="en-US" altLang="zh-CN" sz="800" b="0" i="0" u="none" strike="noStrike" kern="0" cap="none" spc="0" normalizeH="0" baseline="0" noProof="0" dirty="0" err="1">
                <a:ln>
                  <a:noFill/>
                </a:ln>
                <a:solidFill>
                  <a:prstClr val="black">
                    <a:lumMod val="75000"/>
                    <a:lumOff val="25000"/>
                  </a:prstClr>
                </a:solidFill>
                <a:effectLst/>
                <a:uLnTx/>
                <a:uFillTx/>
              </a:rPr>
              <a:t>Vd</a:t>
            </a:r>
            <a:r>
              <a:rPr kumimoji="0" lang="zh-CN" altLang="en-US" sz="800" b="0" i="0" u="none" strike="noStrike" kern="0" cap="none" spc="0" normalizeH="0" baseline="0" noProof="0" dirty="0">
                <a:ln>
                  <a:noFill/>
                </a:ln>
                <a:solidFill>
                  <a:prstClr val="black">
                    <a:lumMod val="75000"/>
                    <a:lumOff val="25000"/>
                  </a:prstClr>
                </a:solidFill>
                <a:effectLst/>
                <a:uLnTx/>
                <a:uFillTx/>
              </a:rPr>
              <a:t>：分布体积。</a:t>
            </a:r>
            <a:endParaRPr kumimoji="0" lang="en-US" altLang="zh-CN" sz="800" b="0" i="0" u="none" strike="noStrike" kern="0" cap="none" spc="0" normalizeH="0" baseline="0" noProof="0" dirty="0">
              <a:ln>
                <a:noFill/>
              </a:ln>
              <a:solidFill>
                <a:prstClr val="black">
                  <a:lumMod val="75000"/>
                  <a:lumOff val="25000"/>
                </a:prstClr>
              </a:solidFill>
              <a:effectLst/>
              <a:uLnTx/>
              <a:uFillTx/>
            </a:endParaRPr>
          </a:p>
        </p:txBody>
      </p:sp>
      <p:sp>
        <p:nvSpPr>
          <p:cNvPr id="83" name="Rectangle: Rounded Corners 112">
            <a:extLst>
              <a:ext uri="{FF2B5EF4-FFF2-40B4-BE49-F238E27FC236}">
                <a16:creationId xmlns:a16="http://schemas.microsoft.com/office/drawing/2014/main" id="{8D6D7744-3DD4-EAFB-BB37-89BDC36BBC5D}"/>
              </a:ext>
            </a:extLst>
          </p:cNvPr>
          <p:cNvSpPr/>
          <p:nvPr/>
        </p:nvSpPr>
        <p:spPr>
          <a:xfrm>
            <a:off x="441910" y="1554578"/>
            <a:ext cx="2586981" cy="3852000"/>
          </a:xfrm>
          <a:prstGeom prst="snip2DiagRect">
            <a:avLst>
              <a:gd name="adj1" fmla="val 0"/>
              <a:gd name="adj2" fmla="val 2958"/>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009CDE"/>
              </a:solidFill>
              <a:effectLst/>
              <a:uLnTx/>
              <a:uFillTx/>
              <a:cs typeface="Calibri" panose="020F0502020204030204" pitchFamily="34" charset="0"/>
            </a:endParaRPr>
          </a:p>
        </p:txBody>
      </p:sp>
      <p:sp>
        <p:nvSpPr>
          <p:cNvPr id="84" name="TextBox 86">
            <a:extLst>
              <a:ext uri="{FF2B5EF4-FFF2-40B4-BE49-F238E27FC236}">
                <a16:creationId xmlns:a16="http://schemas.microsoft.com/office/drawing/2014/main" id="{9EC02F79-4400-1864-7650-605B24F2BFB5}"/>
              </a:ext>
            </a:extLst>
          </p:cNvPr>
          <p:cNvSpPr txBox="1"/>
          <p:nvPr/>
        </p:nvSpPr>
        <p:spPr>
          <a:xfrm>
            <a:off x="708864" y="3026382"/>
            <a:ext cx="2053072" cy="1075359"/>
          </a:xfrm>
          <a:prstGeom prst="rect">
            <a:avLst/>
          </a:prstGeom>
          <a:noFill/>
          <a:ln>
            <a:noFill/>
          </a:ln>
          <a:effectLst/>
        </p:spPr>
        <p:txBody>
          <a:bodyPr wrap="square" lIns="0" tIns="0" rIns="0" bIns="0">
            <a:spAutoFit/>
          </a:bodyPr>
          <a:lstStyle/>
          <a:p>
            <a:pPr marL="144000" indent="-144000">
              <a:lnSpc>
                <a:spcPct val="150000"/>
              </a:lnSpc>
              <a:spcBef>
                <a:spcPts val="600"/>
              </a:spcBef>
              <a:buFont typeface="Arial" panose="020B0604020202020204" pitchFamily="34" charset="0"/>
              <a:buChar char="•"/>
              <a:defRPr/>
            </a:pPr>
            <a:r>
              <a:rPr lang="zh-CN" altLang="en-US" sz="1200" dirty="0">
                <a:solidFill>
                  <a:prstClr val="black"/>
                </a:solidFill>
                <a:latin typeface="微软雅黑"/>
                <a:cs typeface="Times New Roman" panose="02020603050405020304" charset="0"/>
              </a:rPr>
              <a:t>氨曲南</a:t>
            </a:r>
            <a:r>
              <a:rPr lang="en-US" altLang="zh-CN" sz="1200" dirty="0">
                <a:solidFill>
                  <a:prstClr val="black"/>
                </a:solidFill>
                <a:latin typeface="微软雅黑"/>
                <a:cs typeface="Times New Roman" panose="02020603050405020304" charset="0"/>
              </a:rPr>
              <a:t>/</a:t>
            </a:r>
            <a:r>
              <a:rPr lang="zh-CN" altLang="en-US" sz="1200" dirty="0">
                <a:solidFill>
                  <a:prstClr val="black"/>
                </a:solidFill>
                <a:latin typeface="微软雅黑"/>
                <a:cs typeface="Times New Roman" panose="02020603050405020304" charset="0"/>
              </a:rPr>
              <a:t>阿维巴坦</a:t>
            </a:r>
            <a:r>
              <a:rPr lang="en-GB" sz="1200" dirty="0">
                <a:solidFill>
                  <a:prstClr val="black"/>
                </a:solidFill>
                <a:latin typeface="微软雅黑"/>
                <a:cs typeface="Times New Roman" panose="02020603050405020304" charset="0"/>
              </a:rPr>
              <a:t>通过静脉注射给药，在感染的关键急性期可实现快速、完全的生物利用度</a:t>
            </a:r>
            <a:r>
              <a:rPr lang="en-GB" sz="1200" baseline="30000" dirty="0">
                <a:solidFill>
                  <a:prstClr val="black"/>
                </a:solidFill>
                <a:latin typeface="微软雅黑"/>
                <a:cs typeface="Times New Roman" panose="02020603050405020304" charset="0"/>
              </a:rPr>
              <a:t>1,2</a:t>
            </a:r>
            <a:endParaRPr lang="en-GB" sz="1200" dirty="0">
              <a:solidFill>
                <a:prstClr val="black"/>
              </a:solidFill>
              <a:latin typeface="微软雅黑"/>
              <a:cs typeface="Times New Roman" panose="02020603050405020304" charset="0"/>
            </a:endParaRPr>
          </a:p>
        </p:txBody>
      </p:sp>
      <p:grpSp>
        <p:nvGrpSpPr>
          <p:cNvPr id="85" name="组合 84">
            <a:extLst>
              <a:ext uri="{FF2B5EF4-FFF2-40B4-BE49-F238E27FC236}">
                <a16:creationId xmlns:a16="http://schemas.microsoft.com/office/drawing/2014/main" id="{1091458A-AF81-6696-40EE-EAAFB2280D5D}"/>
              </a:ext>
            </a:extLst>
          </p:cNvPr>
          <p:cNvGrpSpPr/>
          <p:nvPr/>
        </p:nvGrpSpPr>
        <p:grpSpPr>
          <a:xfrm>
            <a:off x="441910" y="2412078"/>
            <a:ext cx="2586981" cy="432000"/>
            <a:chOff x="3356668" y="1161733"/>
            <a:chExt cx="2463107" cy="432000"/>
          </a:xfrm>
        </p:grpSpPr>
        <p:sp>
          <p:nvSpPr>
            <p:cNvPr id="86" name="文本框 1326">
              <a:extLst>
                <a:ext uri="{FF2B5EF4-FFF2-40B4-BE49-F238E27FC236}">
                  <a16:creationId xmlns:a16="http://schemas.microsoft.com/office/drawing/2014/main" id="{FFB3E4B2-CB86-7460-34CD-51ADBD053D84}"/>
                </a:ext>
              </a:extLst>
            </p:cNvPr>
            <p:cNvSpPr txBox="1">
              <a:spLocks noChangeArrowheads="1"/>
            </p:cNvSpPr>
            <p:nvPr/>
          </p:nvSpPr>
          <p:spPr bwMode="auto">
            <a:xfrm>
              <a:off x="3356668" y="1161733"/>
              <a:ext cx="2463107" cy="432000"/>
            </a:xfrm>
            <a:prstGeom prst="snip2DiagRect">
              <a:avLst/>
            </a:prstGeom>
            <a:solidFill>
              <a:srgbClr val="000D45"/>
            </a:solidFill>
            <a:ln w="3175">
              <a:noFill/>
              <a:prstDash val="sysDash"/>
            </a:ln>
            <a:effectLst/>
          </p:spPr>
          <p:txBody>
            <a:bodyPr wrap="square" anchor="ctr" anchorCtr="0">
              <a:noAutofit/>
            </a:bodyPr>
            <a:lstStyle>
              <a:lvl1pPr defTabSz="227330">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defTabSz="22733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defTabSz="22733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defTabSz="22733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defTabSz="22733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algn="ctr" fontAlgn="base">
                <a:spcBef>
                  <a:spcPct val="0"/>
                </a:spcBef>
                <a:spcAft>
                  <a:spcPct val="0"/>
                </a:spcAft>
                <a:buClrTx/>
                <a:buSzTx/>
                <a:buFontTx/>
                <a:buNone/>
                <a:defRPr/>
              </a:pPr>
              <a:r>
                <a:rPr kumimoji="1" lang="zh-CN" altLang="en-US" sz="1600" b="1" dirty="0">
                  <a:solidFill>
                    <a:prstClr val="white"/>
                  </a:solidFill>
                  <a:latin typeface="Arial"/>
                  <a:ea typeface="Microsoft YaHei"/>
                </a:rPr>
                <a:t>静脉注射</a:t>
              </a:r>
            </a:p>
          </p:txBody>
        </p:sp>
        <p:pic>
          <p:nvPicPr>
            <p:cNvPr id="87" name="图片 86">
              <a:extLst>
                <a:ext uri="{FF2B5EF4-FFF2-40B4-BE49-F238E27FC236}">
                  <a16:creationId xmlns:a16="http://schemas.microsoft.com/office/drawing/2014/main" id="{CC8F12D7-CFCB-147A-C4FD-E1053C2B90F0}"/>
                </a:ext>
              </a:extLst>
            </p:cNvPr>
            <p:cNvPicPr>
              <a:picLocks noChangeAspect="1"/>
            </p:cNvPicPr>
            <p:nvPr/>
          </p:nvPicPr>
          <p:blipFill>
            <a:blip r:embed="rId5"/>
            <a:srcRect r="13522"/>
            <a:stretch>
              <a:fillRect/>
            </a:stretch>
          </p:blipFill>
          <p:spPr>
            <a:xfrm>
              <a:off x="5481694" y="1161733"/>
              <a:ext cx="338081" cy="426571"/>
            </a:xfrm>
            <a:custGeom>
              <a:avLst/>
              <a:gdLst>
                <a:gd name="connsiteX0" fmla="*/ 0 w 350259"/>
                <a:gd name="connsiteY0" fmla="*/ 0 h 426571"/>
                <a:gd name="connsiteX1" fmla="*/ 278258 w 350259"/>
                <a:gd name="connsiteY1" fmla="*/ 0 h 426571"/>
                <a:gd name="connsiteX2" fmla="*/ 350259 w 350259"/>
                <a:gd name="connsiteY2" fmla="*/ 72001 h 426571"/>
                <a:gd name="connsiteX3" fmla="*/ 350259 w 350259"/>
                <a:gd name="connsiteY3" fmla="*/ 426571 h 426571"/>
                <a:gd name="connsiteX4" fmla="*/ 0 w 350259"/>
                <a:gd name="connsiteY4" fmla="*/ 426571 h 42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59" h="426571">
                  <a:moveTo>
                    <a:pt x="0" y="0"/>
                  </a:moveTo>
                  <a:lnTo>
                    <a:pt x="278258" y="0"/>
                  </a:lnTo>
                  <a:lnTo>
                    <a:pt x="350259" y="72001"/>
                  </a:lnTo>
                  <a:lnTo>
                    <a:pt x="350259" y="426571"/>
                  </a:lnTo>
                  <a:lnTo>
                    <a:pt x="0" y="426571"/>
                  </a:lnTo>
                  <a:close/>
                </a:path>
              </a:pathLst>
            </a:custGeom>
          </p:spPr>
        </p:pic>
      </p:grpSp>
      <p:grpSp>
        <p:nvGrpSpPr>
          <p:cNvPr id="88" name="Group 48">
            <a:extLst>
              <a:ext uri="{FF2B5EF4-FFF2-40B4-BE49-F238E27FC236}">
                <a16:creationId xmlns:a16="http://schemas.microsoft.com/office/drawing/2014/main" id="{8F54A3E9-0503-4AC1-53E9-2895786D4356}"/>
              </a:ext>
            </a:extLst>
          </p:cNvPr>
          <p:cNvGrpSpPr>
            <a:grpSpLocks noChangeAspect="1"/>
          </p:cNvGrpSpPr>
          <p:nvPr/>
        </p:nvGrpSpPr>
        <p:grpSpPr bwMode="auto">
          <a:xfrm>
            <a:off x="1461291" y="1722864"/>
            <a:ext cx="548218" cy="528346"/>
            <a:chOff x="1021" y="1394"/>
            <a:chExt cx="469" cy="452"/>
          </a:xfrm>
        </p:grpSpPr>
        <p:sp>
          <p:nvSpPr>
            <p:cNvPr id="89" name="Freeform 49">
              <a:extLst>
                <a:ext uri="{FF2B5EF4-FFF2-40B4-BE49-F238E27FC236}">
                  <a16:creationId xmlns:a16="http://schemas.microsoft.com/office/drawing/2014/main" id="{DEB37710-48C9-CA49-E697-FE04356A4446}"/>
                </a:ext>
              </a:extLst>
            </p:cNvPr>
            <p:cNvSpPr>
              <a:spLocks/>
            </p:cNvSpPr>
            <p:nvPr/>
          </p:nvSpPr>
          <p:spPr bwMode="auto">
            <a:xfrm>
              <a:off x="1247" y="1535"/>
              <a:ext cx="243" cy="243"/>
            </a:xfrm>
            <a:custGeom>
              <a:avLst/>
              <a:gdLst>
                <a:gd name="T0" fmla="*/ 632 w 632"/>
                <a:gd name="T1" fmla="*/ 316 h 631"/>
                <a:gd name="T2" fmla="*/ 632 w 632"/>
                <a:gd name="T3" fmla="*/ 316 h 631"/>
                <a:gd name="T4" fmla="*/ 316 w 632"/>
                <a:gd name="T5" fmla="*/ 631 h 631"/>
                <a:gd name="T6" fmla="*/ 0 w 632"/>
                <a:gd name="T7" fmla="*/ 316 h 631"/>
                <a:gd name="T8" fmla="*/ 316 w 632"/>
                <a:gd name="T9" fmla="*/ 0 h 631"/>
                <a:gd name="T10" fmla="*/ 632 w 632"/>
                <a:gd name="T11" fmla="*/ 316 h 631"/>
              </a:gdLst>
              <a:ahLst/>
              <a:cxnLst>
                <a:cxn ang="0">
                  <a:pos x="T0" y="T1"/>
                </a:cxn>
                <a:cxn ang="0">
                  <a:pos x="T2" y="T3"/>
                </a:cxn>
                <a:cxn ang="0">
                  <a:pos x="T4" y="T5"/>
                </a:cxn>
                <a:cxn ang="0">
                  <a:pos x="T6" y="T7"/>
                </a:cxn>
                <a:cxn ang="0">
                  <a:pos x="T8" y="T9"/>
                </a:cxn>
                <a:cxn ang="0">
                  <a:pos x="T10" y="T11"/>
                </a:cxn>
              </a:cxnLst>
              <a:rect l="0" t="0" r="r" b="b"/>
              <a:pathLst>
                <a:path w="632" h="631">
                  <a:moveTo>
                    <a:pt x="632" y="316"/>
                  </a:moveTo>
                  <a:lnTo>
                    <a:pt x="632" y="316"/>
                  </a:lnTo>
                  <a:cubicBezTo>
                    <a:pt x="632" y="490"/>
                    <a:pt x="490" y="631"/>
                    <a:pt x="316" y="631"/>
                  </a:cubicBezTo>
                  <a:cubicBezTo>
                    <a:pt x="142" y="631"/>
                    <a:pt x="0" y="490"/>
                    <a:pt x="0" y="316"/>
                  </a:cubicBezTo>
                  <a:cubicBezTo>
                    <a:pt x="0" y="141"/>
                    <a:pt x="142" y="0"/>
                    <a:pt x="316" y="0"/>
                  </a:cubicBezTo>
                  <a:cubicBezTo>
                    <a:pt x="490" y="0"/>
                    <a:pt x="632" y="141"/>
                    <a:pt x="632" y="316"/>
                  </a:cubicBezTo>
                  <a:close/>
                </a:path>
              </a:pathLst>
            </a:custGeom>
            <a:solidFill>
              <a:srgbClr val="F2FC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90" name="Freeform 51">
              <a:extLst>
                <a:ext uri="{FF2B5EF4-FFF2-40B4-BE49-F238E27FC236}">
                  <a16:creationId xmlns:a16="http://schemas.microsoft.com/office/drawing/2014/main" id="{E4438A70-E87E-1848-8B77-AF87130A3953}"/>
                </a:ext>
              </a:extLst>
            </p:cNvPr>
            <p:cNvSpPr>
              <a:spLocks/>
            </p:cNvSpPr>
            <p:nvPr/>
          </p:nvSpPr>
          <p:spPr bwMode="auto">
            <a:xfrm>
              <a:off x="1021" y="1394"/>
              <a:ext cx="293" cy="452"/>
            </a:xfrm>
            <a:custGeom>
              <a:avLst/>
              <a:gdLst>
                <a:gd name="T0" fmla="*/ 621 w 763"/>
                <a:gd name="T1" fmla="*/ 312 h 1177"/>
                <a:gd name="T2" fmla="*/ 621 w 763"/>
                <a:gd name="T3" fmla="*/ 312 h 1177"/>
                <a:gd name="T4" fmla="*/ 431 w 763"/>
                <a:gd name="T5" fmla="*/ 0 h 1177"/>
                <a:gd name="T6" fmla="*/ 147 w 763"/>
                <a:gd name="T7" fmla="*/ 450 h 1177"/>
                <a:gd name="T8" fmla="*/ 19 w 763"/>
                <a:gd name="T9" fmla="*/ 718 h 1177"/>
                <a:gd name="T10" fmla="*/ 134 w 763"/>
                <a:gd name="T11" fmla="*/ 1061 h 1177"/>
                <a:gd name="T12" fmla="*/ 431 w 763"/>
                <a:gd name="T13" fmla="*/ 1176 h 1177"/>
                <a:gd name="T14" fmla="*/ 728 w 763"/>
                <a:gd name="T15" fmla="*/ 1061 h 1177"/>
                <a:gd name="T16" fmla="*/ 763 w 763"/>
                <a:gd name="T17" fmla="*/ 1021 h 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3" h="1177">
                  <a:moveTo>
                    <a:pt x="621" y="312"/>
                  </a:moveTo>
                  <a:lnTo>
                    <a:pt x="621" y="312"/>
                  </a:lnTo>
                  <a:cubicBezTo>
                    <a:pt x="563" y="225"/>
                    <a:pt x="495" y="121"/>
                    <a:pt x="431" y="0"/>
                  </a:cubicBezTo>
                  <a:cubicBezTo>
                    <a:pt x="329" y="195"/>
                    <a:pt x="215" y="345"/>
                    <a:pt x="147" y="450"/>
                  </a:cubicBezTo>
                  <a:cubicBezTo>
                    <a:pt x="74" y="562"/>
                    <a:pt x="30" y="620"/>
                    <a:pt x="19" y="718"/>
                  </a:cubicBezTo>
                  <a:cubicBezTo>
                    <a:pt x="16" y="752"/>
                    <a:pt x="0" y="929"/>
                    <a:pt x="134" y="1061"/>
                  </a:cubicBezTo>
                  <a:cubicBezTo>
                    <a:pt x="252" y="1177"/>
                    <a:pt x="401" y="1177"/>
                    <a:pt x="431" y="1176"/>
                  </a:cubicBezTo>
                  <a:cubicBezTo>
                    <a:pt x="461" y="1177"/>
                    <a:pt x="610" y="1177"/>
                    <a:pt x="728" y="1061"/>
                  </a:cubicBezTo>
                  <a:cubicBezTo>
                    <a:pt x="741" y="1048"/>
                    <a:pt x="753" y="1035"/>
                    <a:pt x="763" y="1021"/>
                  </a:cubicBez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endParaRPr>
            </a:p>
          </p:txBody>
        </p:sp>
        <p:sp>
          <p:nvSpPr>
            <p:cNvPr id="91" name="Freeform 52">
              <a:extLst>
                <a:ext uri="{FF2B5EF4-FFF2-40B4-BE49-F238E27FC236}">
                  <a16:creationId xmlns:a16="http://schemas.microsoft.com/office/drawing/2014/main" id="{60CAB767-FAA4-EE77-1158-1421F80E813A}"/>
                </a:ext>
              </a:extLst>
            </p:cNvPr>
            <p:cNvSpPr>
              <a:spLocks/>
            </p:cNvSpPr>
            <p:nvPr/>
          </p:nvSpPr>
          <p:spPr bwMode="auto">
            <a:xfrm>
              <a:off x="1231" y="1526"/>
              <a:ext cx="230" cy="230"/>
            </a:xfrm>
            <a:custGeom>
              <a:avLst/>
              <a:gdLst>
                <a:gd name="T0" fmla="*/ 598 w 598"/>
                <a:gd name="T1" fmla="*/ 299 h 598"/>
                <a:gd name="T2" fmla="*/ 598 w 598"/>
                <a:gd name="T3" fmla="*/ 299 h 598"/>
                <a:gd name="T4" fmla="*/ 299 w 598"/>
                <a:gd name="T5" fmla="*/ 598 h 598"/>
                <a:gd name="T6" fmla="*/ 0 w 598"/>
                <a:gd name="T7" fmla="*/ 299 h 598"/>
                <a:gd name="T8" fmla="*/ 299 w 598"/>
                <a:gd name="T9" fmla="*/ 0 h 598"/>
                <a:gd name="T10" fmla="*/ 598 w 598"/>
                <a:gd name="T11" fmla="*/ 299 h 598"/>
                <a:gd name="T12" fmla="*/ 598 w 598"/>
                <a:gd name="T13" fmla="*/ 299 h 598"/>
              </a:gdLst>
              <a:ahLst/>
              <a:cxnLst>
                <a:cxn ang="0">
                  <a:pos x="T0" y="T1"/>
                </a:cxn>
                <a:cxn ang="0">
                  <a:pos x="T2" y="T3"/>
                </a:cxn>
                <a:cxn ang="0">
                  <a:pos x="T4" y="T5"/>
                </a:cxn>
                <a:cxn ang="0">
                  <a:pos x="T6" y="T7"/>
                </a:cxn>
                <a:cxn ang="0">
                  <a:pos x="T8" y="T9"/>
                </a:cxn>
                <a:cxn ang="0">
                  <a:pos x="T10" y="T11"/>
                </a:cxn>
                <a:cxn ang="0">
                  <a:pos x="T12" y="T13"/>
                </a:cxn>
              </a:cxnLst>
              <a:rect l="0" t="0" r="r" b="b"/>
              <a:pathLst>
                <a:path w="598" h="598">
                  <a:moveTo>
                    <a:pt x="598" y="299"/>
                  </a:moveTo>
                  <a:lnTo>
                    <a:pt x="598" y="299"/>
                  </a:lnTo>
                  <a:cubicBezTo>
                    <a:pt x="598" y="464"/>
                    <a:pt x="464" y="598"/>
                    <a:pt x="299" y="598"/>
                  </a:cubicBezTo>
                  <a:cubicBezTo>
                    <a:pt x="134" y="598"/>
                    <a:pt x="0" y="464"/>
                    <a:pt x="0" y="299"/>
                  </a:cubicBezTo>
                  <a:cubicBezTo>
                    <a:pt x="0" y="134"/>
                    <a:pt x="134" y="0"/>
                    <a:pt x="299" y="0"/>
                  </a:cubicBezTo>
                  <a:cubicBezTo>
                    <a:pt x="464" y="0"/>
                    <a:pt x="598" y="134"/>
                    <a:pt x="598" y="299"/>
                  </a:cubicBezTo>
                  <a:lnTo>
                    <a:pt x="598" y="299"/>
                  </a:lnTo>
                  <a:close/>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92" name="Freeform 53">
              <a:extLst>
                <a:ext uri="{FF2B5EF4-FFF2-40B4-BE49-F238E27FC236}">
                  <a16:creationId xmlns:a16="http://schemas.microsoft.com/office/drawing/2014/main" id="{3790DCA1-D70C-DF28-A93E-12EC0AFF973D}"/>
                </a:ext>
              </a:extLst>
            </p:cNvPr>
            <p:cNvSpPr>
              <a:spLocks/>
            </p:cNvSpPr>
            <p:nvPr/>
          </p:nvSpPr>
          <p:spPr bwMode="auto">
            <a:xfrm>
              <a:off x="1260" y="1613"/>
              <a:ext cx="64" cy="75"/>
            </a:xfrm>
            <a:custGeom>
              <a:avLst/>
              <a:gdLst>
                <a:gd name="T0" fmla="*/ 129 w 166"/>
                <a:gd name="T1" fmla="*/ 178 h 197"/>
                <a:gd name="T2" fmla="*/ 129 w 166"/>
                <a:gd name="T3" fmla="*/ 178 h 197"/>
                <a:gd name="T4" fmla="*/ 25 w 166"/>
                <a:gd name="T5" fmla="*/ 132 h 197"/>
                <a:gd name="T6" fmla="*/ 36 w 166"/>
                <a:gd name="T7" fmla="*/ 18 h 197"/>
                <a:gd name="T8" fmla="*/ 140 w 166"/>
                <a:gd name="T9" fmla="*/ 65 h 197"/>
                <a:gd name="T10" fmla="*/ 129 w 166"/>
                <a:gd name="T11" fmla="*/ 178 h 197"/>
                <a:gd name="T12" fmla="*/ 129 w 166"/>
                <a:gd name="T13" fmla="*/ 178 h 197"/>
              </a:gdLst>
              <a:ahLst/>
              <a:cxnLst>
                <a:cxn ang="0">
                  <a:pos x="T0" y="T1"/>
                </a:cxn>
                <a:cxn ang="0">
                  <a:pos x="T2" y="T3"/>
                </a:cxn>
                <a:cxn ang="0">
                  <a:pos x="T4" y="T5"/>
                </a:cxn>
                <a:cxn ang="0">
                  <a:pos x="T6" y="T7"/>
                </a:cxn>
                <a:cxn ang="0">
                  <a:pos x="T8" y="T9"/>
                </a:cxn>
                <a:cxn ang="0">
                  <a:pos x="T10" y="T11"/>
                </a:cxn>
                <a:cxn ang="0">
                  <a:pos x="T12" y="T13"/>
                </a:cxn>
              </a:cxnLst>
              <a:rect l="0" t="0" r="r" b="b"/>
              <a:pathLst>
                <a:path w="166" h="197">
                  <a:moveTo>
                    <a:pt x="129" y="178"/>
                  </a:moveTo>
                  <a:lnTo>
                    <a:pt x="129" y="178"/>
                  </a:lnTo>
                  <a:cubicBezTo>
                    <a:pt x="97" y="197"/>
                    <a:pt x="51" y="176"/>
                    <a:pt x="25" y="132"/>
                  </a:cubicBezTo>
                  <a:cubicBezTo>
                    <a:pt x="0" y="87"/>
                    <a:pt x="5" y="37"/>
                    <a:pt x="36" y="18"/>
                  </a:cubicBezTo>
                  <a:cubicBezTo>
                    <a:pt x="68" y="0"/>
                    <a:pt x="115" y="21"/>
                    <a:pt x="140" y="65"/>
                  </a:cubicBezTo>
                  <a:cubicBezTo>
                    <a:pt x="166" y="109"/>
                    <a:pt x="161" y="160"/>
                    <a:pt x="129" y="178"/>
                  </a:cubicBezTo>
                  <a:lnTo>
                    <a:pt x="129" y="178"/>
                  </a:lnTo>
                  <a:close/>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93" name="Freeform 54">
              <a:extLst>
                <a:ext uri="{FF2B5EF4-FFF2-40B4-BE49-F238E27FC236}">
                  <a16:creationId xmlns:a16="http://schemas.microsoft.com/office/drawing/2014/main" id="{6A50D1D2-8198-47AF-4019-8CE93958D6A0}"/>
                </a:ext>
              </a:extLst>
            </p:cNvPr>
            <p:cNvSpPr>
              <a:spLocks/>
            </p:cNvSpPr>
            <p:nvPr/>
          </p:nvSpPr>
          <p:spPr bwMode="auto">
            <a:xfrm>
              <a:off x="1345" y="1648"/>
              <a:ext cx="69" cy="71"/>
            </a:xfrm>
            <a:custGeom>
              <a:avLst/>
              <a:gdLst>
                <a:gd name="T0" fmla="*/ 27 w 179"/>
                <a:gd name="T1" fmla="*/ 161 h 186"/>
                <a:gd name="T2" fmla="*/ 27 w 179"/>
                <a:gd name="T3" fmla="*/ 161 h 186"/>
                <a:gd name="T4" fmla="*/ 41 w 179"/>
                <a:gd name="T5" fmla="*/ 48 h 186"/>
                <a:gd name="T6" fmla="*/ 152 w 179"/>
                <a:gd name="T7" fmla="*/ 25 h 186"/>
                <a:gd name="T8" fmla="*/ 139 w 179"/>
                <a:gd name="T9" fmla="*/ 138 h 186"/>
                <a:gd name="T10" fmla="*/ 27 w 179"/>
                <a:gd name="T11" fmla="*/ 161 h 186"/>
                <a:gd name="T12" fmla="*/ 27 w 179"/>
                <a:gd name="T13" fmla="*/ 161 h 186"/>
              </a:gdLst>
              <a:ahLst/>
              <a:cxnLst>
                <a:cxn ang="0">
                  <a:pos x="T0" y="T1"/>
                </a:cxn>
                <a:cxn ang="0">
                  <a:pos x="T2" y="T3"/>
                </a:cxn>
                <a:cxn ang="0">
                  <a:pos x="T4" y="T5"/>
                </a:cxn>
                <a:cxn ang="0">
                  <a:pos x="T6" y="T7"/>
                </a:cxn>
                <a:cxn ang="0">
                  <a:pos x="T8" y="T9"/>
                </a:cxn>
                <a:cxn ang="0">
                  <a:pos x="T10" y="T11"/>
                </a:cxn>
                <a:cxn ang="0">
                  <a:pos x="T12" y="T13"/>
                </a:cxn>
              </a:cxnLst>
              <a:rect l="0" t="0" r="r" b="b"/>
              <a:pathLst>
                <a:path w="179" h="186">
                  <a:moveTo>
                    <a:pt x="27" y="161"/>
                  </a:moveTo>
                  <a:lnTo>
                    <a:pt x="27" y="161"/>
                  </a:lnTo>
                  <a:cubicBezTo>
                    <a:pt x="0" y="136"/>
                    <a:pt x="6" y="86"/>
                    <a:pt x="41" y="48"/>
                  </a:cubicBezTo>
                  <a:cubicBezTo>
                    <a:pt x="75" y="10"/>
                    <a:pt x="125" y="0"/>
                    <a:pt x="152" y="25"/>
                  </a:cubicBezTo>
                  <a:cubicBezTo>
                    <a:pt x="179" y="50"/>
                    <a:pt x="173" y="101"/>
                    <a:pt x="139" y="138"/>
                  </a:cubicBezTo>
                  <a:cubicBezTo>
                    <a:pt x="104" y="176"/>
                    <a:pt x="54" y="186"/>
                    <a:pt x="27" y="161"/>
                  </a:cubicBezTo>
                  <a:lnTo>
                    <a:pt x="27" y="161"/>
                  </a:lnTo>
                  <a:close/>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94" name="Freeform 55">
              <a:extLst>
                <a:ext uri="{FF2B5EF4-FFF2-40B4-BE49-F238E27FC236}">
                  <a16:creationId xmlns:a16="http://schemas.microsoft.com/office/drawing/2014/main" id="{071D295D-C871-0D3B-38F6-A8149AFC18F0}"/>
                </a:ext>
              </a:extLst>
            </p:cNvPr>
            <p:cNvSpPr>
              <a:spLocks/>
            </p:cNvSpPr>
            <p:nvPr/>
          </p:nvSpPr>
          <p:spPr bwMode="auto">
            <a:xfrm>
              <a:off x="1340" y="1558"/>
              <a:ext cx="55" cy="73"/>
            </a:xfrm>
            <a:custGeom>
              <a:avLst/>
              <a:gdLst>
                <a:gd name="T0" fmla="*/ 62 w 141"/>
                <a:gd name="T1" fmla="*/ 187 h 190"/>
                <a:gd name="T2" fmla="*/ 62 w 141"/>
                <a:gd name="T3" fmla="*/ 187 h 190"/>
                <a:gd name="T4" fmla="*/ 4 w 141"/>
                <a:gd name="T5" fmla="*/ 89 h 190"/>
                <a:gd name="T6" fmla="*/ 78 w 141"/>
                <a:gd name="T7" fmla="*/ 3 h 190"/>
                <a:gd name="T8" fmla="*/ 137 w 141"/>
                <a:gd name="T9" fmla="*/ 101 h 190"/>
                <a:gd name="T10" fmla="*/ 62 w 141"/>
                <a:gd name="T11" fmla="*/ 187 h 190"/>
                <a:gd name="T12" fmla="*/ 62 w 141"/>
                <a:gd name="T13" fmla="*/ 187 h 190"/>
              </a:gdLst>
              <a:ahLst/>
              <a:cxnLst>
                <a:cxn ang="0">
                  <a:pos x="T0" y="T1"/>
                </a:cxn>
                <a:cxn ang="0">
                  <a:pos x="T2" y="T3"/>
                </a:cxn>
                <a:cxn ang="0">
                  <a:pos x="T4" y="T5"/>
                </a:cxn>
                <a:cxn ang="0">
                  <a:pos x="T6" y="T7"/>
                </a:cxn>
                <a:cxn ang="0">
                  <a:pos x="T8" y="T9"/>
                </a:cxn>
                <a:cxn ang="0">
                  <a:pos x="T10" y="T11"/>
                </a:cxn>
                <a:cxn ang="0">
                  <a:pos x="T12" y="T13"/>
                </a:cxn>
              </a:cxnLst>
              <a:rect l="0" t="0" r="r" b="b"/>
              <a:pathLst>
                <a:path w="141" h="190">
                  <a:moveTo>
                    <a:pt x="62" y="187"/>
                  </a:moveTo>
                  <a:lnTo>
                    <a:pt x="62" y="187"/>
                  </a:lnTo>
                  <a:cubicBezTo>
                    <a:pt x="26" y="184"/>
                    <a:pt x="0" y="140"/>
                    <a:pt x="4" y="89"/>
                  </a:cubicBezTo>
                  <a:cubicBezTo>
                    <a:pt x="8" y="38"/>
                    <a:pt x="41" y="0"/>
                    <a:pt x="78" y="3"/>
                  </a:cubicBezTo>
                  <a:cubicBezTo>
                    <a:pt x="115" y="6"/>
                    <a:pt x="141" y="50"/>
                    <a:pt x="137" y="101"/>
                  </a:cubicBezTo>
                  <a:cubicBezTo>
                    <a:pt x="132" y="152"/>
                    <a:pt x="99" y="190"/>
                    <a:pt x="62" y="187"/>
                  </a:cubicBezTo>
                  <a:lnTo>
                    <a:pt x="62" y="187"/>
                  </a:lnTo>
                  <a:close/>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95" name="组合 94">
            <a:extLst>
              <a:ext uri="{FF2B5EF4-FFF2-40B4-BE49-F238E27FC236}">
                <a16:creationId xmlns:a16="http://schemas.microsoft.com/office/drawing/2014/main" id="{9A78A761-C25C-1C37-5053-437E0BAEB4B1}"/>
              </a:ext>
            </a:extLst>
          </p:cNvPr>
          <p:cNvGrpSpPr/>
          <p:nvPr/>
        </p:nvGrpSpPr>
        <p:grpSpPr>
          <a:xfrm>
            <a:off x="3348642" y="1554578"/>
            <a:ext cx="2586981" cy="3852000"/>
            <a:chOff x="3349311" y="1554499"/>
            <a:chExt cx="2586981" cy="3852000"/>
          </a:xfrm>
        </p:grpSpPr>
        <p:sp>
          <p:nvSpPr>
            <p:cNvPr id="96" name="Rectangle: Rounded Corners 112">
              <a:extLst>
                <a:ext uri="{FF2B5EF4-FFF2-40B4-BE49-F238E27FC236}">
                  <a16:creationId xmlns:a16="http://schemas.microsoft.com/office/drawing/2014/main" id="{8136FA5A-F1B5-9D24-81E0-890B4A86CC34}"/>
                </a:ext>
              </a:extLst>
            </p:cNvPr>
            <p:cNvSpPr/>
            <p:nvPr/>
          </p:nvSpPr>
          <p:spPr>
            <a:xfrm>
              <a:off x="3349311" y="1554499"/>
              <a:ext cx="2586981" cy="3852000"/>
            </a:xfrm>
            <a:prstGeom prst="snip2DiagRect">
              <a:avLst>
                <a:gd name="adj1" fmla="val 0"/>
                <a:gd name="adj2" fmla="val 2958"/>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009CDE"/>
                </a:solidFill>
                <a:effectLst/>
                <a:uLnTx/>
                <a:uFillTx/>
                <a:cs typeface="Calibri" panose="020F0502020204030204" pitchFamily="34" charset="0"/>
              </a:endParaRPr>
            </a:p>
          </p:txBody>
        </p:sp>
        <p:sp>
          <p:nvSpPr>
            <p:cNvPr id="97" name="TextBox 87">
              <a:extLst>
                <a:ext uri="{FF2B5EF4-FFF2-40B4-BE49-F238E27FC236}">
                  <a16:creationId xmlns:a16="http://schemas.microsoft.com/office/drawing/2014/main" id="{66EA8B37-BB39-5F8B-1EFD-7EBD1A684BB8}"/>
                </a:ext>
              </a:extLst>
            </p:cNvPr>
            <p:cNvSpPr txBox="1"/>
            <p:nvPr/>
          </p:nvSpPr>
          <p:spPr>
            <a:xfrm>
              <a:off x="3547073" y="3026303"/>
              <a:ext cx="2191456" cy="2060244"/>
            </a:xfrm>
            <a:prstGeom prst="rect">
              <a:avLst/>
            </a:prstGeom>
            <a:noFill/>
            <a:ln>
              <a:noFill/>
            </a:ln>
            <a:effectLst/>
          </p:spPr>
          <p:txBody>
            <a:bodyPr wrap="square" lIns="0" tIns="0" rIns="0" bIns="0">
              <a:spAutoFit/>
            </a:bodyPr>
            <a:lstStyle/>
            <a:p>
              <a:pPr marL="144000" marR="0" lvl="0" indent="-144000" defTabSz="91440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prstClr val="black"/>
                  </a:solidFill>
                  <a:effectLst/>
                  <a:uLnTx/>
                  <a:uFillTx/>
                  <a:latin typeface="微软雅黑"/>
                  <a:cs typeface="Times New Roman" panose="02020603050405020304" charset="0"/>
                </a:rPr>
                <a:t>氨曲南</a:t>
              </a:r>
              <a:r>
                <a:rPr kumimoji="0" lang="en-US"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rPr>
                <a:t>/</a:t>
              </a:r>
              <a:r>
                <a:rPr kumimoji="0" lang="zh-CN" altLang="en-US" sz="1200" b="0" i="0" u="none" strike="noStrike" kern="0" cap="none" spc="0" normalizeH="0" baseline="0" noProof="0" dirty="0">
                  <a:ln>
                    <a:noFill/>
                  </a:ln>
                  <a:solidFill>
                    <a:prstClr val="black"/>
                  </a:solidFill>
                  <a:effectLst/>
                  <a:uLnTx/>
                  <a:uFillTx/>
                  <a:latin typeface="微软雅黑"/>
                  <a:cs typeface="Times New Roman" panose="02020603050405020304" charset="0"/>
                </a:rPr>
                <a:t>阿维巴坦</a:t>
              </a:r>
              <a:r>
                <a:rPr kumimoji="0" lang="en-GB" sz="1200" b="0" i="0" u="none" strike="noStrike" kern="0" cap="none" spc="0" normalizeH="0" baseline="0" noProof="0" dirty="0" err="1">
                  <a:ln>
                    <a:noFill/>
                  </a:ln>
                  <a:solidFill>
                    <a:prstClr val="black"/>
                  </a:solidFill>
                  <a:effectLst/>
                  <a:uLnTx/>
                  <a:uFillTx/>
                  <a:latin typeface="微软雅黑"/>
                  <a:cs typeface="Times New Roman" panose="02020603050405020304" charset="0"/>
                </a:rPr>
                <a:t>在肺部的</a:t>
              </a:r>
              <a:r>
                <a:rPr kumimoji="0" lang="zh-CN" altLang="en-US" sz="1200" b="0" i="0" u="none" strike="noStrike" kern="0" cap="none" spc="0" normalizeH="0" baseline="0" noProof="0" dirty="0">
                  <a:ln>
                    <a:noFill/>
                  </a:ln>
                  <a:solidFill>
                    <a:prstClr val="black"/>
                  </a:solidFill>
                  <a:effectLst/>
                  <a:uLnTx/>
                  <a:uFillTx/>
                  <a:latin typeface="微软雅黑"/>
                  <a:cs typeface="Times New Roman" panose="02020603050405020304" charset="0"/>
                </a:rPr>
                <a:t>渗透率</a:t>
              </a:r>
              <a:r>
                <a:rPr kumimoji="0" lang="en-GB" sz="1200" b="0" i="0" u="none" strike="noStrike" kern="0" cap="none" spc="0" normalizeH="0" baseline="0" noProof="0" dirty="0" err="1">
                  <a:ln>
                    <a:noFill/>
                  </a:ln>
                  <a:solidFill>
                    <a:prstClr val="black"/>
                  </a:solidFill>
                  <a:effectLst/>
                  <a:uLnTx/>
                  <a:uFillTx/>
                  <a:latin typeface="微软雅黑"/>
                  <a:cs typeface="Times New Roman" panose="02020603050405020304" charset="0"/>
                </a:rPr>
                <a:t>约为血浆浓度的</a:t>
              </a:r>
              <a:r>
                <a:rPr kumimoji="0" lang="en-GB" sz="1200" b="0" i="0" u="none" strike="noStrike" kern="0" cap="none" spc="0" normalizeH="0" baseline="0" noProof="0" dirty="0">
                  <a:ln>
                    <a:noFill/>
                  </a:ln>
                  <a:solidFill>
                    <a:prstClr val="black"/>
                  </a:solidFill>
                  <a:effectLst/>
                  <a:uLnTx/>
                  <a:uFillTx/>
                  <a:latin typeface="微软雅黑"/>
                  <a:cs typeface="Times New Roman" panose="02020603050405020304" charset="0"/>
                </a:rPr>
                <a:t> 30%</a:t>
              </a:r>
              <a:r>
                <a:rPr kumimoji="0" lang="en-GB" sz="1200" b="0" i="0" u="none" strike="noStrike" kern="0" cap="none" spc="0" normalizeH="0" baseline="30000" noProof="0" dirty="0">
                  <a:ln>
                    <a:noFill/>
                  </a:ln>
                  <a:solidFill>
                    <a:prstClr val="black"/>
                  </a:solidFill>
                  <a:effectLst/>
                  <a:uLnTx/>
                  <a:uFillTx/>
                  <a:latin typeface="微软雅黑"/>
                  <a:cs typeface="Times New Roman" panose="02020603050405020304" charset="0"/>
                </a:rPr>
                <a:t>1</a:t>
              </a:r>
            </a:p>
            <a:p>
              <a:pPr marL="144000" marR="0" lvl="0" indent="-144000" defTabSz="91440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en-GB" altLang="zh-CN" sz="1200" b="0" i="0" u="none" strike="noStrike" kern="0" cap="none" spc="0" normalizeH="0" baseline="0" noProof="0" dirty="0" err="1">
                  <a:ln>
                    <a:noFill/>
                  </a:ln>
                  <a:solidFill>
                    <a:prstClr val="black"/>
                  </a:solidFill>
                  <a:effectLst/>
                  <a:uLnTx/>
                  <a:uFillTx/>
                  <a:latin typeface="微软雅黑"/>
                  <a:cs typeface="Times New Roman" panose="02020603050405020304" charset="0"/>
                </a:rPr>
                <a:t>氨曲南和阿维巴坦具有相当的稳态分布容积</a:t>
              </a:r>
              <a:r>
                <a:rPr kumimoji="0" lang="en-GB"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rPr>
                <a:t> (</a:t>
              </a:r>
              <a:r>
                <a:rPr kumimoji="0" lang="en-GB" altLang="zh-CN" sz="1200" b="0" i="0" u="none" strike="noStrike" kern="0" cap="none" spc="0" normalizeH="0" baseline="0" noProof="0" dirty="0" err="1">
                  <a:ln>
                    <a:noFill/>
                  </a:ln>
                  <a:solidFill>
                    <a:prstClr val="black"/>
                  </a:solidFill>
                  <a:effectLst/>
                  <a:uLnTx/>
                  <a:uFillTx/>
                  <a:latin typeface="微软雅黑"/>
                  <a:cs typeface="Times New Roman" panose="02020603050405020304" charset="0"/>
                </a:rPr>
                <a:t>Vd</a:t>
              </a:r>
              <a:r>
                <a:rPr kumimoji="0" lang="en-GB"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rPr>
                <a:t>)</a:t>
              </a:r>
              <a:r>
                <a:rPr kumimoji="0" lang="en-GB" altLang="zh-CN" sz="1200" b="0" i="0" u="none" strike="noStrike" kern="0" cap="none" spc="0" normalizeH="0" baseline="30000" noProof="0" dirty="0">
                  <a:ln>
                    <a:noFill/>
                  </a:ln>
                  <a:solidFill>
                    <a:prstClr val="black"/>
                  </a:solidFill>
                  <a:effectLst/>
                  <a:uLnTx/>
                  <a:uFillTx/>
                  <a:latin typeface="微软雅黑"/>
                  <a:cs typeface="Times New Roman" panose="02020603050405020304" charset="0"/>
                </a:rPr>
                <a:t>1</a:t>
              </a:r>
              <a:endParaRPr kumimoji="0" lang="en-GB"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endParaRPr>
            </a:p>
            <a:p>
              <a:pPr marL="144000" marR="0" lvl="0" indent="-144000" defTabSz="91440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prstClr val="black"/>
                  </a:solidFill>
                  <a:effectLst/>
                  <a:uLnTx/>
                  <a:uFillTx/>
                  <a:latin typeface="微软雅黑"/>
                  <a:cs typeface="Times New Roman" panose="02020603050405020304" charset="0"/>
                </a:rPr>
                <a:t>氨曲南</a:t>
              </a:r>
              <a:r>
                <a:rPr kumimoji="0" lang="en-US"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rPr>
                <a:t>/</a:t>
              </a:r>
              <a:r>
                <a:rPr kumimoji="0" lang="zh-CN" altLang="en-US" sz="1200" b="0" i="0" u="none" strike="noStrike" kern="0" cap="none" spc="0" normalizeH="0" baseline="0" noProof="0" dirty="0">
                  <a:ln>
                    <a:noFill/>
                  </a:ln>
                  <a:solidFill>
                    <a:prstClr val="black"/>
                  </a:solidFill>
                  <a:effectLst/>
                  <a:uLnTx/>
                  <a:uFillTx/>
                  <a:latin typeface="微软雅黑"/>
                  <a:cs typeface="Times New Roman" panose="02020603050405020304" charset="0"/>
                </a:rPr>
                <a:t>阿维巴坦</a:t>
              </a:r>
              <a:r>
                <a:rPr kumimoji="0" lang="en-GB" altLang="zh-CN" sz="1200" b="0" i="0" u="none" strike="noStrike" kern="0" cap="none" spc="0" normalizeH="0" baseline="0" noProof="0" dirty="0" err="1">
                  <a:ln>
                    <a:noFill/>
                  </a:ln>
                  <a:solidFill>
                    <a:prstClr val="black"/>
                  </a:solidFill>
                  <a:effectLst/>
                  <a:uLnTx/>
                  <a:uFillTx/>
                  <a:latin typeface="微软雅黑"/>
                  <a:cs typeface="Times New Roman" panose="02020603050405020304" charset="0"/>
                </a:rPr>
                <a:t>的蛋白结合率低</a:t>
              </a:r>
              <a:r>
                <a:rPr kumimoji="0" lang="en-GB"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rPr>
                <a:t> (</a:t>
              </a:r>
              <a:r>
                <a:rPr kumimoji="0" lang="en-GB" altLang="zh-CN" sz="1200" b="0" i="0" u="none" strike="noStrike" kern="0" cap="none" spc="0" normalizeH="0" baseline="0" noProof="0" dirty="0" err="1">
                  <a:ln>
                    <a:noFill/>
                  </a:ln>
                  <a:solidFill>
                    <a:prstClr val="black"/>
                  </a:solidFill>
                  <a:effectLst/>
                  <a:uLnTx/>
                  <a:uFillTx/>
                  <a:latin typeface="微软雅黑"/>
                  <a:cs typeface="Times New Roman" panose="02020603050405020304" charset="0"/>
                </a:rPr>
                <a:t>游离药物可及性增加</a:t>
              </a:r>
              <a:r>
                <a:rPr kumimoji="0" lang="en-GB"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rPr>
                <a:t>)</a:t>
              </a:r>
              <a:r>
                <a:rPr kumimoji="0" lang="en-GB" altLang="zh-CN" sz="1200" b="0" i="0" u="none" strike="noStrike" kern="0" cap="none" spc="0" normalizeH="0" baseline="30000" noProof="0" dirty="0">
                  <a:ln>
                    <a:noFill/>
                  </a:ln>
                  <a:solidFill>
                    <a:prstClr val="black"/>
                  </a:solidFill>
                  <a:effectLst/>
                  <a:uLnTx/>
                  <a:uFillTx/>
                  <a:latin typeface="微软雅黑"/>
                  <a:cs typeface="Times New Roman" panose="02020603050405020304" charset="0"/>
                </a:rPr>
                <a:t>1</a:t>
              </a:r>
              <a:endParaRPr kumimoji="0" lang="en-GB"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endParaRPr>
            </a:p>
            <a:p>
              <a:pPr marL="288000" marR="0" lvl="0" indent="-14400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GB"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rPr>
                <a:t>蛋白质结合与浓度无关</a:t>
              </a:r>
              <a:r>
                <a:rPr kumimoji="0" lang="en-GB" altLang="zh-CN" sz="1200" b="0" i="0" u="none" strike="noStrike" kern="0" cap="none" spc="0" normalizeH="0" baseline="30000" noProof="0" dirty="0">
                  <a:ln>
                    <a:noFill/>
                  </a:ln>
                  <a:solidFill>
                    <a:prstClr val="black"/>
                  </a:solidFill>
                  <a:effectLst/>
                  <a:uLnTx/>
                  <a:uFillTx/>
                  <a:latin typeface="微软雅黑"/>
                  <a:cs typeface="Times New Roman" panose="02020603050405020304" charset="0"/>
                </a:rPr>
                <a:t>1</a:t>
              </a:r>
              <a:endParaRPr kumimoji="0" lang="en-GB"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endParaRPr>
            </a:p>
          </p:txBody>
        </p:sp>
        <p:grpSp>
          <p:nvGrpSpPr>
            <p:cNvPr id="98" name="Group 30">
              <a:extLst>
                <a:ext uri="{FF2B5EF4-FFF2-40B4-BE49-F238E27FC236}">
                  <a16:creationId xmlns:a16="http://schemas.microsoft.com/office/drawing/2014/main" id="{ADF68AD1-50DA-B24F-7073-5654A719AA7F}"/>
                </a:ext>
              </a:extLst>
            </p:cNvPr>
            <p:cNvGrpSpPr>
              <a:grpSpLocks noChangeAspect="1"/>
            </p:cNvGrpSpPr>
            <p:nvPr/>
          </p:nvGrpSpPr>
          <p:grpSpPr bwMode="auto">
            <a:xfrm>
              <a:off x="4357003" y="1730967"/>
              <a:ext cx="571596" cy="511982"/>
              <a:chOff x="2692" y="1402"/>
              <a:chExt cx="489" cy="438"/>
            </a:xfrm>
          </p:grpSpPr>
          <p:sp>
            <p:nvSpPr>
              <p:cNvPr id="102" name="Freeform 32">
                <a:extLst>
                  <a:ext uri="{FF2B5EF4-FFF2-40B4-BE49-F238E27FC236}">
                    <a16:creationId xmlns:a16="http://schemas.microsoft.com/office/drawing/2014/main" id="{13DC4B7B-BD90-8FBF-90CB-F54FEB49D0D5}"/>
                  </a:ext>
                </a:extLst>
              </p:cNvPr>
              <p:cNvSpPr>
                <a:spLocks/>
              </p:cNvSpPr>
              <p:nvPr/>
            </p:nvSpPr>
            <p:spPr bwMode="auto">
              <a:xfrm>
                <a:off x="2997" y="1477"/>
                <a:ext cx="164" cy="187"/>
              </a:xfrm>
              <a:custGeom>
                <a:avLst/>
                <a:gdLst>
                  <a:gd name="T0" fmla="*/ 415 w 415"/>
                  <a:gd name="T1" fmla="*/ 119 h 479"/>
                  <a:gd name="T2" fmla="*/ 415 w 415"/>
                  <a:gd name="T3" fmla="*/ 119 h 479"/>
                  <a:gd name="T4" fmla="*/ 415 w 415"/>
                  <a:gd name="T5" fmla="*/ 359 h 479"/>
                  <a:gd name="T6" fmla="*/ 208 w 415"/>
                  <a:gd name="T7" fmla="*/ 479 h 479"/>
                  <a:gd name="T8" fmla="*/ 0 w 415"/>
                  <a:gd name="T9" fmla="*/ 359 h 479"/>
                  <a:gd name="T10" fmla="*/ 0 w 415"/>
                  <a:gd name="T11" fmla="*/ 119 h 479"/>
                  <a:gd name="T12" fmla="*/ 208 w 415"/>
                  <a:gd name="T13" fmla="*/ 0 h 479"/>
                  <a:gd name="T14" fmla="*/ 415 w 415"/>
                  <a:gd name="T15" fmla="*/ 119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479">
                    <a:moveTo>
                      <a:pt x="415" y="119"/>
                    </a:moveTo>
                    <a:lnTo>
                      <a:pt x="415" y="119"/>
                    </a:lnTo>
                    <a:lnTo>
                      <a:pt x="415" y="359"/>
                    </a:lnTo>
                    <a:lnTo>
                      <a:pt x="208" y="479"/>
                    </a:lnTo>
                    <a:lnTo>
                      <a:pt x="0" y="359"/>
                    </a:lnTo>
                    <a:lnTo>
                      <a:pt x="0" y="119"/>
                    </a:lnTo>
                    <a:lnTo>
                      <a:pt x="208" y="0"/>
                    </a:lnTo>
                    <a:lnTo>
                      <a:pt x="415" y="119"/>
                    </a:lnTo>
                    <a:close/>
                  </a:path>
                </a:pathLst>
              </a:custGeom>
              <a:solidFill>
                <a:srgbClr val="F2FC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03" name="Freeform 33">
                <a:extLst>
                  <a:ext uri="{FF2B5EF4-FFF2-40B4-BE49-F238E27FC236}">
                    <a16:creationId xmlns:a16="http://schemas.microsoft.com/office/drawing/2014/main" id="{63756173-B068-5F4A-2227-47B6064E639D}"/>
                  </a:ext>
                </a:extLst>
              </p:cNvPr>
              <p:cNvSpPr>
                <a:spLocks/>
              </p:cNvSpPr>
              <p:nvPr/>
            </p:nvSpPr>
            <p:spPr bwMode="auto">
              <a:xfrm>
                <a:off x="2916" y="1617"/>
                <a:ext cx="163" cy="188"/>
              </a:xfrm>
              <a:custGeom>
                <a:avLst/>
                <a:gdLst>
                  <a:gd name="T0" fmla="*/ 415 w 415"/>
                  <a:gd name="T1" fmla="*/ 120 h 479"/>
                  <a:gd name="T2" fmla="*/ 415 w 415"/>
                  <a:gd name="T3" fmla="*/ 120 h 479"/>
                  <a:gd name="T4" fmla="*/ 415 w 415"/>
                  <a:gd name="T5" fmla="*/ 359 h 479"/>
                  <a:gd name="T6" fmla="*/ 207 w 415"/>
                  <a:gd name="T7" fmla="*/ 479 h 479"/>
                  <a:gd name="T8" fmla="*/ 0 w 415"/>
                  <a:gd name="T9" fmla="*/ 359 h 479"/>
                  <a:gd name="T10" fmla="*/ 0 w 415"/>
                  <a:gd name="T11" fmla="*/ 120 h 479"/>
                  <a:gd name="T12" fmla="*/ 207 w 415"/>
                  <a:gd name="T13" fmla="*/ 0 h 479"/>
                  <a:gd name="T14" fmla="*/ 415 w 415"/>
                  <a:gd name="T15" fmla="*/ 12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479">
                    <a:moveTo>
                      <a:pt x="415" y="120"/>
                    </a:moveTo>
                    <a:lnTo>
                      <a:pt x="415" y="120"/>
                    </a:lnTo>
                    <a:lnTo>
                      <a:pt x="415" y="359"/>
                    </a:lnTo>
                    <a:lnTo>
                      <a:pt x="207" y="479"/>
                    </a:lnTo>
                    <a:lnTo>
                      <a:pt x="0" y="359"/>
                    </a:lnTo>
                    <a:lnTo>
                      <a:pt x="0" y="120"/>
                    </a:lnTo>
                    <a:lnTo>
                      <a:pt x="207" y="0"/>
                    </a:lnTo>
                    <a:lnTo>
                      <a:pt x="415" y="120"/>
                    </a:lnTo>
                    <a:close/>
                  </a:path>
                </a:pathLst>
              </a:custGeom>
              <a:solidFill>
                <a:srgbClr val="F2FC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04" name="Freeform 34">
                <a:extLst>
                  <a:ext uri="{FF2B5EF4-FFF2-40B4-BE49-F238E27FC236}">
                    <a16:creationId xmlns:a16="http://schemas.microsoft.com/office/drawing/2014/main" id="{ECC1FC13-08A9-CA5A-F21D-0750EFCBF4E2}"/>
                  </a:ext>
                </a:extLst>
              </p:cNvPr>
              <p:cNvSpPr>
                <a:spLocks/>
              </p:cNvSpPr>
              <p:nvPr/>
            </p:nvSpPr>
            <p:spPr bwMode="auto">
              <a:xfrm>
                <a:off x="2753" y="1617"/>
                <a:ext cx="163" cy="188"/>
              </a:xfrm>
              <a:custGeom>
                <a:avLst/>
                <a:gdLst>
                  <a:gd name="T0" fmla="*/ 415 w 415"/>
                  <a:gd name="T1" fmla="*/ 120 h 479"/>
                  <a:gd name="T2" fmla="*/ 415 w 415"/>
                  <a:gd name="T3" fmla="*/ 120 h 479"/>
                  <a:gd name="T4" fmla="*/ 415 w 415"/>
                  <a:gd name="T5" fmla="*/ 359 h 479"/>
                  <a:gd name="T6" fmla="*/ 208 w 415"/>
                  <a:gd name="T7" fmla="*/ 479 h 479"/>
                  <a:gd name="T8" fmla="*/ 0 w 415"/>
                  <a:gd name="T9" fmla="*/ 359 h 479"/>
                  <a:gd name="T10" fmla="*/ 0 w 415"/>
                  <a:gd name="T11" fmla="*/ 120 h 479"/>
                  <a:gd name="T12" fmla="*/ 208 w 415"/>
                  <a:gd name="T13" fmla="*/ 0 h 479"/>
                  <a:gd name="T14" fmla="*/ 415 w 415"/>
                  <a:gd name="T15" fmla="*/ 120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5" h="479">
                    <a:moveTo>
                      <a:pt x="415" y="120"/>
                    </a:moveTo>
                    <a:lnTo>
                      <a:pt x="415" y="120"/>
                    </a:lnTo>
                    <a:lnTo>
                      <a:pt x="415" y="359"/>
                    </a:lnTo>
                    <a:lnTo>
                      <a:pt x="208" y="479"/>
                    </a:lnTo>
                    <a:lnTo>
                      <a:pt x="0" y="359"/>
                    </a:lnTo>
                    <a:lnTo>
                      <a:pt x="0" y="120"/>
                    </a:lnTo>
                    <a:lnTo>
                      <a:pt x="208" y="0"/>
                    </a:lnTo>
                    <a:lnTo>
                      <a:pt x="415" y="120"/>
                    </a:lnTo>
                    <a:close/>
                  </a:path>
                </a:pathLst>
              </a:custGeom>
              <a:solidFill>
                <a:srgbClr val="F2FC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05" name="Freeform 35">
                <a:extLst>
                  <a:ext uri="{FF2B5EF4-FFF2-40B4-BE49-F238E27FC236}">
                    <a16:creationId xmlns:a16="http://schemas.microsoft.com/office/drawing/2014/main" id="{DC886C93-37D3-BA19-456C-BCD113C55C4E}"/>
                  </a:ext>
                </a:extLst>
              </p:cNvPr>
              <p:cNvSpPr>
                <a:spLocks/>
              </p:cNvSpPr>
              <p:nvPr/>
            </p:nvSpPr>
            <p:spPr bwMode="auto">
              <a:xfrm>
                <a:off x="2895" y="1597"/>
                <a:ext cx="163" cy="187"/>
              </a:xfrm>
              <a:custGeom>
                <a:avLst/>
                <a:gdLst>
                  <a:gd name="T0" fmla="*/ 0 w 415"/>
                  <a:gd name="T1" fmla="*/ 120 h 479"/>
                  <a:gd name="T2" fmla="*/ 0 w 415"/>
                  <a:gd name="T3" fmla="*/ 120 h 479"/>
                  <a:gd name="T4" fmla="*/ 0 w 415"/>
                  <a:gd name="T5" fmla="*/ 359 h 479"/>
                  <a:gd name="T6" fmla="*/ 208 w 415"/>
                  <a:gd name="T7" fmla="*/ 479 h 479"/>
                  <a:gd name="T8" fmla="*/ 415 w 415"/>
                  <a:gd name="T9" fmla="*/ 359 h 479"/>
                  <a:gd name="T10" fmla="*/ 415 w 415"/>
                  <a:gd name="T11" fmla="*/ 120 h 479"/>
                  <a:gd name="T12" fmla="*/ 208 w 415"/>
                  <a:gd name="T13" fmla="*/ 0 h 479"/>
                  <a:gd name="T14" fmla="*/ 0 w 415"/>
                  <a:gd name="T15" fmla="*/ 120 h 479"/>
                  <a:gd name="T16" fmla="*/ 0 w 415"/>
                  <a:gd name="T17" fmla="*/ 12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479">
                    <a:moveTo>
                      <a:pt x="0" y="120"/>
                    </a:moveTo>
                    <a:lnTo>
                      <a:pt x="0" y="120"/>
                    </a:lnTo>
                    <a:lnTo>
                      <a:pt x="0" y="359"/>
                    </a:lnTo>
                    <a:lnTo>
                      <a:pt x="208" y="479"/>
                    </a:lnTo>
                    <a:lnTo>
                      <a:pt x="415" y="359"/>
                    </a:lnTo>
                    <a:lnTo>
                      <a:pt x="415" y="120"/>
                    </a:lnTo>
                    <a:lnTo>
                      <a:pt x="208" y="0"/>
                    </a:lnTo>
                    <a:lnTo>
                      <a:pt x="0" y="120"/>
                    </a:lnTo>
                    <a:lnTo>
                      <a:pt x="0" y="120"/>
                    </a:lnTo>
                    <a:close/>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06" name="Freeform 36">
                <a:extLst>
                  <a:ext uri="{FF2B5EF4-FFF2-40B4-BE49-F238E27FC236}">
                    <a16:creationId xmlns:a16="http://schemas.microsoft.com/office/drawing/2014/main" id="{A6191571-E58A-7EE3-9D61-743A85E22928}"/>
                  </a:ext>
                </a:extLst>
              </p:cNvPr>
              <p:cNvSpPr>
                <a:spLocks/>
              </p:cNvSpPr>
              <p:nvPr/>
            </p:nvSpPr>
            <p:spPr bwMode="auto">
              <a:xfrm>
                <a:off x="3058" y="1737"/>
                <a:ext cx="44" cy="25"/>
              </a:xfrm>
              <a:custGeom>
                <a:avLst/>
                <a:gdLst>
                  <a:gd name="T0" fmla="*/ 110 w 110"/>
                  <a:gd name="T1" fmla="*/ 64 h 64"/>
                  <a:gd name="T2" fmla="*/ 110 w 110"/>
                  <a:gd name="T3" fmla="*/ 64 h 64"/>
                  <a:gd name="T4" fmla="*/ 0 w 110"/>
                  <a:gd name="T5" fmla="*/ 0 h 64"/>
                </a:gdLst>
                <a:ahLst/>
                <a:cxnLst>
                  <a:cxn ang="0">
                    <a:pos x="T0" y="T1"/>
                  </a:cxn>
                  <a:cxn ang="0">
                    <a:pos x="T2" y="T3"/>
                  </a:cxn>
                  <a:cxn ang="0">
                    <a:pos x="T4" y="T5"/>
                  </a:cxn>
                </a:cxnLst>
                <a:rect l="0" t="0" r="r" b="b"/>
                <a:pathLst>
                  <a:path w="110" h="64">
                    <a:moveTo>
                      <a:pt x="110" y="64"/>
                    </a:moveTo>
                    <a:lnTo>
                      <a:pt x="110" y="64"/>
                    </a:lnTo>
                    <a:lnTo>
                      <a:pt x="0" y="0"/>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07" name="Freeform 37">
                <a:extLst>
                  <a:ext uri="{FF2B5EF4-FFF2-40B4-BE49-F238E27FC236}">
                    <a16:creationId xmlns:a16="http://schemas.microsoft.com/office/drawing/2014/main" id="{03029DA3-0550-9398-B5ED-0548EFCC036D}"/>
                  </a:ext>
                </a:extLst>
              </p:cNvPr>
              <p:cNvSpPr>
                <a:spLocks/>
              </p:cNvSpPr>
              <p:nvPr/>
            </p:nvSpPr>
            <p:spPr bwMode="auto">
              <a:xfrm>
                <a:off x="2977" y="1456"/>
                <a:ext cx="163" cy="187"/>
              </a:xfrm>
              <a:custGeom>
                <a:avLst/>
                <a:gdLst>
                  <a:gd name="T0" fmla="*/ 207 w 414"/>
                  <a:gd name="T1" fmla="*/ 479 h 479"/>
                  <a:gd name="T2" fmla="*/ 207 w 414"/>
                  <a:gd name="T3" fmla="*/ 479 h 479"/>
                  <a:gd name="T4" fmla="*/ 414 w 414"/>
                  <a:gd name="T5" fmla="*/ 359 h 479"/>
                  <a:gd name="T6" fmla="*/ 414 w 414"/>
                  <a:gd name="T7" fmla="*/ 120 h 479"/>
                  <a:gd name="T8" fmla="*/ 207 w 414"/>
                  <a:gd name="T9" fmla="*/ 0 h 479"/>
                  <a:gd name="T10" fmla="*/ 0 w 414"/>
                  <a:gd name="T11" fmla="*/ 120 h 479"/>
                  <a:gd name="T12" fmla="*/ 0 w 414"/>
                  <a:gd name="T13" fmla="*/ 359 h 479"/>
                </a:gdLst>
                <a:ahLst/>
                <a:cxnLst>
                  <a:cxn ang="0">
                    <a:pos x="T0" y="T1"/>
                  </a:cxn>
                  <a:cxn ang="0">
                    <a:pos x="T2" y="T3"/>
                  </a:cxn>
                  <a:cxn ang="0">
                    <a:pos x="T4" y="T5"/>
                  </a:cxn>
                  <a:cxn ang="0">
                    <a:pos x="T6" y="T7"/>
                  </a:cxn>
                  <a:cxn ang="0">
                    <a:pos x="T8" y="T9"/>
                  </a:cxn>
                  <a:cxn ang="0">
                    <a:pos x="T10" y="T11"/>
                  </a:cxn>
                  <a:cxn ang="0">
                    <a:pos x="T12" y="T13"/>
                  </a:cxn>
                </a:cxnLst>
                <a:rect l="0" t="0" r="r" b="b"/>
                <a:pathLst>
                  <a:path w="414" h="479">
                    <a:moveTo>
                      <a:pt x="207" y="479"/>
                    </a:moveTo>
                    <a:lnTo>
                      <a:pt x="207" y="479"/>
                    </a:lnTo>
                    <a:lnTo>
                      <a:pt x="414" y="359"/>
                    </a:lnTo>
                    <a:lnTo>
                      <a:pt x="414" y="120"/>
                    </a:lnTo>
                    <a:lnTo>
                      <a:pt x="207" y="0"/>
                    </a:lnTo>
                    <a:lnTo>
                      <a:pt x="0" y="120"/>
                    </a:lnTo>
                    <a:lnTo>
                      <a:pt x="0" y="359"/>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08" name="Freeform 38">
                <a:extLst>
                  <a:ext uri="{FF2B5EF4-FFF2-40B4-BE49-F238E27FC236}">
                    <a16:creationId xmlns:a16="http://schemas.microsoft.com/office/drawing/2014/main" id="{CB282145-FF7E-767B-47BF-9E09E594FD12}"/>
                  </a:ext>
                </a:extLst>
              </p:cNvPr>
              <p:cNvSpPr>
                <a:spLocks/>
              </p:cNvSpPr>
              <p:nvPr/>
            </p:nvSpPr>
            <p:spPr bwMode="auto">
              <a:xfrm>
                <a:off x="3010" y="1519"/>
                <a:ext cx="0" cy="61"/>
              </a:xfrm>
              <a:custGeom>
                <a:avLst/>
                <a:gdLst>
                  <a:gd name="T0" fmla="*/ 0 h 157"/>
                  <a:gd name="T1" fmla="*/ 0 h 157"/>
                  <a:gd name="T2" fmla="*/ 157 h 157"/>
                </a:gdLst>
                <a:ahLst/>
                <a:cxnLst>
                  <a:cxn ang="0">
                    <a:pos x="0" y="T0"/>
                  </a:cxn>
                  <a:cxn ang="0">
                    <a:pos x="0" y="T1"/>
                  </a:cxn>
                  <a:cxn ang="0">
                    <a:pos x="0" y="T2"/>
                  </a:cxn>
                </a:cxnLst>
                <a:rect l="0" t="0" r="r" b="b"/>
                <a:pathLst>
                  <a:path h="157">
                    <a:moveTo>
                      <a:pt x="0" y="0"/>
                    </a:moveTo>
                    <a:lnTo>
                      <a:pt x="0" y="0"/>
                    </a:lnTo>
                    <a:lnTo>
                      <a:pt x="0" y="157"/>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09" name="Freeform 39">
                <a:extLst>
                  <a:ext uri="{FF2B5EF4-FFF2-40B4-BE49-F238E27FC236}">
                    <a16:creationId xmlns:a16="http://schemas.microsoft.com/office/drawing/2014/main" id="{8F4C0145-F8AE-9D16-E79E-51985200A9B2}"/>
                  </a:ext>
                </a:extLst>
              </p:cNvPr>
              <p:cNvSpPr>
                <a:spLocks/>
              </p:cNvSpPr>
              <p:nvPr/>
            </p:nvSpPr>
            <p:spPr bwMode="auto">
              <a:xfrm>
                <a:off x="2733" y="1597"/>
                <a:ext cx="162" cy="187"/>
              </a:xfrm>
              <a:custGeom>
                <a:avLst/>
                <a:gdLst>
                  <a:gd name="T0" fmla="*/ 414 w 414"/>
                  <a:gd name="T1" fmla="*/ 120 h 479"/>
                  <a:gd name="T2" fmla="*/ 414 w 414"/>
                  <a:gd name="T3" fmla="*/ 120 h 479"/>
                  <a:gd name="T4" fmla="*/ 207 w 414"/>
                  <a:gd name="T5" fmla="*/ 0 h 479"/>
                  <a:gd name="T6" fmla="*/ 0 w 414"/>
                  <a:gd name="T7" fmla="*/ 120 h 479"/>
                  <a:gd name="T8" fmla="*/ 0 w 414"/>
                  <a:gd name="T9" fmla="*/ 359 h 479"/>
                  <a:gd name="T10" fmla="*/ 207 w 414"/>
                  <a:gd name="T11" fmla="*/ 479 h 479"/>
                  <a:gd name="T12" fmla="*/ 414 w 414"/>
                  <a:gd name="T13" fmla="*/ 359 h 479"/>
                </a:gdLst>
                <a:ahLst/>
                <a:cxnLst>
                  <a:cxn ang="0">
                    <a:pos x="T0" y="T1"/>
                  </a:cxn>
                  <a:cxn ang="0">
                    <a:pos x="T2" y="T3"/>
                  </a:cxn>
                  <a:cxn ang="0">
                    <a:pos x="T4" y="T5"/>
                  </a:cxn>
                  <a:cxn ang="0">
                    <a:pos x="T6" y="T7"/>
                  </a:cxn>
                  <a:cxn ang="0">
                    <a:pos x="T8" y="T9"/>
                  </a:cxn>
                  <a:cxn ang="0">
                    <a:pos x="T10" y="T11"/>
                  </a:cxn>
                  <a:cxn ang="0">
                    <a:pos x="T12" y="T13"/>
                  </a:cxn>
                </a:cxnLst>
                <a:rect l="0" t="0" r="r" b="b"/>
                <a:pathLst>
                  <a:path w="414" h="479">
                    <a:moveTo>
                      <a:pt x="414" y="120"/>
                    </a:moveTo>
                    <a:lnTo>
                      <a:pt x="414" y="120"/>
                    </a:lnTo>
                    <a:lnTo>
                      <a:pt x="207" y="0"/>
                    </a:lnTo>
                    <a:lnTo>
                      <a:pt x="0" y="120"/>
                    </a:lnTo>
                    <a:lnTo>
                      <a:pt x="0" y="359"/>
                    </a:lnTo>
                    <a:lnTo>
                      <a:pt x="207" y="479"/>
                    </a:lnTo>
                    <a:lnTo>
                      <a:pt x="414" y="359"/>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10" name="Freeform 40">
                <a:extLst>
                  <a:ext uri="{FF2B5EF4-FFF2-40B4-BE49-F238E27FC236}">
                    <a16:creationId xmlns:a16="http://schemas.microsoft.com/office/drawing/2014/main" id="{B90DC3F8-2EAE-6E71-5610-44F9A84A839D}"/>
                  </a:ext>
                </a:extLst>
              </p:cNvPr>
              <p:cNvSpPr>
                <a:spLocks/>
              </p:cNvSpPr>
              <p:nvPr/>
            </p:nvSpPr>
            <p:spPr bwMode="auto">
              <a:xfrm>
                <a:off x="2810" y="1717"/>
                <a:ext cx="57" cy="33"/>
              </a:xfrm>
              <a:custGeom>
                <a:avLst/>
                <a:gdLst>
                  <a:gd name="T0" fmla="*/ 0 w 145"/>
                  <a:gd name="T1" fmla="*/ 84 h 84"/>
                  <a:gd name="T2" fmla="*/ 0 w 145"/>
                  <a:gd name="T3" fmla="*/ 84 h 84"/>
                  <a:gd name="T4" fmla="*/ 145 w 145"/>
                  <a:gd name="T5" fmla="*/ 0 h 84"/>
                </a:gdLst>
                <a:ahLst/>
                <a:cxnLst>
                  <a:cxn ang="0">
                    <a:pos x="T0" y="T1"/>
                  </a:cxn>
                  <a:cxn ang="0">
                    <a:pos x="T2" y="T3"/>
                  </a:cxn>
                  <a:cxn ang="0">
                    <a:pos x="T4" y="T5"/>
                  </a:cxn>
                </a:cxnLst>
                <a:rect l="0" t="0" r="r" b="b"/>
                <a:pathLst>
                  <a:path w="145" h="84">
                    <a:moveTo>
                      <a:pt x="0" y="84"/>
                    </a:moveTo>
                    <a:lnTo>
                      <a:pt x="0" y="84"/>
                    </a:lnTo>
                    <a:lnTo>
                      <a:pt x="145" y="0"/>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11" name="Freeform 41">
                <a:extLst>
                  <a:ext uri="{FF2B5EF4-FFF2-40B4-BE49-F238E27FC236}">
                    <a16:creationId xmlns:a16="http://schemas.microsoft.com/office/drawing/2014/main" id="{7AC7C201-2F25-CE68-75E6-6194DAA0AFCB}"/>
                  </a:ext>
                </a:extLst>
              </p:cNvPr>
              <p:cNvSpPr>
                <a:spLocks/>
              </p:cNvSpPr>
              <p:nvPr/>
            </p:nvSpPr>
            <p:spPr bwMode="auto">
              <a:xfrm>
                <a:off x="3058" y="1402"/>
                <a:ext cx="0" cy="54"/>
              </a:xfrm>
              <a:custGeom>
                <a:avLst/>
                <a:gdLst>
                  <a:gd name="T0" fmla="*/ 137 h 137"/>
                  <a:gd name="T1" fmla="*/ 137 h 137"/>
                  <a:gd name="T2" fmla="*/ 0 h 137"/>
                </a:gdLst>
                <a:ahLst/>
                <a:cxnLst>
                  <a:cxn ang="0">
                    <a:pos x="0" y="T0"/>
                  </a:cxn>
                  <a:cxn ang="0">
                    <a:pos x="0" y="T1"/>
                  </a:cxn>
                  <a:cxn ang="0">
                    <a:pos x="0" y="T2"/>
                  </a:cxn>
                </a:cxnLst>
                <a:rect l="0" t="0" r="r" b="b"/>
                <a:pathLst>
                  <a:path h="137">
                    <a:moveTo>
                      <a:pt x="0" y="137"/>
                    </a:moveTo>
                    <a:lnTo>
                      <a:pt x="0" y="137"/>
                    </a:lnTo>
                    <a:lnTo>
                      <a:pt x="0" y="0"/>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12" name="Freeform 42">
                <a:extLst>
                  <a:ext uri="{FF2B5EF4-FFF2-40B4-BE49-F238E27FC236}">
                    <a16:creationId xmlns:a16="http://schemas.microsoft.com/office/drawing/2014/main" id="{BE33BA8F-36A0-150B-9CEE-6DFFC12A121D}"/>
                  </a:ext>
                </a:extLst>
              </p:cNvPr>
              <p:cNvSpPr>
                <a:spLocks/>
              </p:cNvSpPr>
              <p:nvPr/>
            </p:nvSpPr>
            <p:spPr bwMode="auto">
              <a:xfrm>
                <a:off x="2814" y="1540"/>
                <a:ext cx="0" cy="57"/>
              </a:xfrm>
              <a:custGeom>
                <a:avLst/>
                <a:gdLst>
                  <a:gd name="T0" fmla="*/ 144 h 144"/>
                  <a:gd name="T1" fmla="*/ 144 h 144"/>
                  <a:gd name="T2" fmla="*/ 0 h 144"/>
                </a:gdLst>
                <a:ahLst/>
                <a:cxnLst>
                  <a:cxn ang="0">
                    <a:pos x="0" y="T0"/>
                  </a:cxn>
                  <a:cxn ang="0">
                    <a:pos x="0" y="T1"/>
                  </a:cxn>
                  <a:cxn ang="0">
                    <a:pos x="0" y="T2"/>
                  </a:cxn>
                </a:cxnLst>
                <a:rect l="0" t="0" r="r" b="b"/>
                <a:pathLst>
                  <a:path h="144">
                    <a:moveTo>
                      <a:pt x="0" y="144"/>
                    </a:moveTo>
                    <a:lnTo>
                      <a:pt x="0" y="144"/>
                    </a:lnTo>
                    <a:lnTo>
                      <a:pt x="0" y="0"/>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13" name="Freeform 43">
                <a:extLst>
                  <a:ext uri="{FF2B5EF4-FFF2-40B4-BE49-F238E27FC236}">
                    <a16:creationId xmlns:a16="http://schemas.microsoft.com/office/drawing/2014/main" id="{81E93F0E-4A3A-A35D-981F-4E1B551FA9C8}"/>
                  </a:ext>
                </a:extLst>
              </p:cNvPr>
              <p:cNvSpPr>
                <a:spLocks/>
              </p:cNvSpPr>
              <p:nvPr/>
            </p:nvSpPr>
            <p:spPr bwMode="auto">
              <a:xfrm>
                <a:off x="2977" y="1784"/>
                <a:ext cx="0" cy="56"/>
              </a:xfrm>
              <a:custGeom>
                <a:avLst/>
                <a:gdLst>
                  <a:gd name="T0" fmla="*/ 144 h 144"/>
                  <a:gd name="T1" fmla="*/ 144 h 144"/>
                  <a:gd name="T2" fmla="*/ 0 h 144"/>
                </a:gdLst>
                <a:ahLst/>
                <a:cxnLst>
                  <a:cxn ang="0">
                    <a:pos x="0" y="T0"/>
                  </a:cxn>
                  <a:cxn ang="0">
                    <a:pos x="0" y="T1"/>
                  </a:cxn>
                  <a:cxn ang="0">
                    <a:pos x="0" y="T2"/>
                  </a:cxn>
                </a:cxnLst>
                <a:rect l="0" t="0" r="r" b="b"/>
                <a:pathLst>
                  <a:path h="144">
                    <a:moveTo>
                      <a:pt x="0" y="144"/>
                    </a:moveTo>
                    <a:lnTo>
                      <a:pt x="0" y="144"/>
                    </a:lnTo>
                    <a:lnTo>
                      <a:pt x="0" y="0"/>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14" name="Freeform 44">
                <a:extLst>
                  <a:ext uri="{FF2B5EF4-FFF2-40B4-BE49-F238E27FC236}">
                    <a16:creationId xmlns:a16="http://schemas.microsoft.com/office/drawing/2014/main" id="{2B4885DC-8DDE-9E9D-B363-58ABD41CA2EF}"/>
                  </a:ext>
                </a:extLst>
              </p:cNvPr>
              <p:cNvSpPr>
                <a:spLocks/>
              </p:cNvSpPr>
              <p:nvPr/>
            </p:nvSpPr>
            <p:spPr bwMode="auto">
              <a:xfrm>
                <a:off x="2692" y="1737"/>
                <a:ext cx="41" cy="23"/>
              </a:xfrm>
              <a:custGeom>
                <a:avLst/>
                <a:gdLst>
                  <a:gd name="T0" fmla="*/ 104 w 104"/>
                  <a:gd name="T1" fmla="*/ 0 h 60"/>
                  <a:gd name="T2" fmla="*/ 104 w 104"/>
                  <a:gd name="T3" fmla="*/ 0 h 60"/>
                  <a:gd name="T4" fmla="*/ 0 w 104"/>
                  <a:gd name="T5" fmla="*/ 60 h 60"/>
                </a:gdLst>
                <a:ahLst/>
                <a:cxnLst>
                  <a:cxn ang="0">
                    <a:pos x="T0" y="T1"/>
                  </a:cxn>
                  <a:cxn ang="0">
                    <a:pos x="T2" y="T3"/>
                  </a:cxn>
                  <a:cxn ang="0">
                    <a:pos x="T4" y="T5"/>
                  </a:cxn>
                </a:cxnLst>
                <a:rect l="0" t="0" r="r" b="b"/>
                <a:pathLst>
                  <a:path w="104" h="60">
                    <a:moveTo>
                      <a:pt x="104" y="0"/>
                    </a:moveTo>
                    <a:lnTo>
                      <a:pt x="104" y="0"/>
                    </a:lnTo>
                    <a:lnTo>
                      <a:pt x="0" y="60"/>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15" name="Freeform 45">
                <a:extLst>
                  <a:ext uri="{FF2B5EF4-FFF2-40B4-BE49-F238E27FC236}">
                    <a16:creationId xmlns:a16="http://schemas.microsoft.com/office/drawing/2014/main" id="{C6FE7142-6EFC-0658-8EF9-CDF00A65795D}"/>
                  </a:ext>
                </a:extLst>
              </p:cNvPr>
              <p:cNvSpPr>
                <a:spLocks/>
              </p:cNvSpPr>
              <p:nvPr/>
            </p:nvSpPr>
            <p:spPr bwMode="auto">
              <a:xfrm>
                <a:off x="3140" y="1480"/>
                <a:ext cx="41" cy="23"/>
              </a:xfrm>
              <a:custGeom>
                <a:avLst/>
                <a:gdLst>
                  <a:gd name="T0" fmla="*/ 104 w 104"/>
                  <a:gd name="T1" fmla="*/ 0 h 60"/>
                  <a:gd name="T2" fmla="*/ 104 w 104"/>
                  <a:gd name="T3" fmla="*/ 0 h 60"/>
                  <a:gd name="T4" fmla="*/ 0 w 104"/>
                  <a:gd name="T5" fmla="*/ 60 h 60"/>
                </a:gdLst>
                <a:ahLst/>
                <a:cxnLst>
                  <a:cxn ang="0">
                    <a:pos x="T0" y="T1"/>
                  </a:cxn>
                  <a:cxn ang="0">
                    <a:pos x="T2" y="T3"/>
                  </a:cxn>
                  <a:cxn ang="0">
                    <a:pos x="T4" y="T5"/>
                  </a:cxn>
                </a:cxnLst>
                <a:rect l="0" t="0" r="r" b="b"/>
                <a:pathLst>
                  <a:path w="104" h="60">
                    <a:moveTo>
                      <a:pt x="104" y="0"/>
                    </a:moveTo>
                    <a:lnTo>
                      <a:pt x="104" y="0"/>
                    </a:lnTo>
                    <a:lnTo>
                      <a:pt x="0" y="60"/>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99" name="组合 98">
              <a:extLst>
                <a:ext uri="{FF2B5EF4-FFF2-40B4-BE49-F238E27FC236}">
                  <a16:creationId xmlns:a16="http://schemas.microsoft.com/office/drawing/2014/main" id="{7EDB8E0F-84AA-40F9-FF25-9CA49E4B5B74}"/>
                </a:ext>
              </a:extLst>
            </p:cNvPr>
            <p:cNvGrpSpPr/>
            <p:nvPr/>
          </p:nvGrpSpPr>
          <p:grpSpPr>
            <a:xfrm>
              <a:off x="3349311" y="2411999"/>
              <a:ext cx="2586981" cy="432000"/>
              <a:chOff x="3356668" y="1161733"/>
              <a:chExt cx="2463107" cy="432000"/>
            </a:xfrm>
          </p:grpSpPr>
          <p:sp>
            <p:nvSpPr>
              <p:cNvPr id="100" name="文本框 1326">
                <a:extLst>
                  <a:ext uri="{FF2B5EF4-FFF2-40B4-BE49-F238E27FC236}">
                    <a16:creationId xmlns:a16="http://schemas.microsoft.com/office/drawing/2014/main" id="{DCFB8720-F90F-1607-EA5B-8E8ED4CFA726}"/>
                  </a:ext>
                </a:extLst>
              </p:cNvPr>
              <p:cNvSpPr txBox="1">
                <a:spLocks noChangeArrowheads="1"/>
              </p:cNvSpPr>
              <p:nvPr/>
            </p:nvSpPr>
            <p:spPr bwMode="auto">
              <a:xfrm>
                <a:off x="3356668" y="1161733"/>
                <a:ext cx="2463107" cy="432000"/>
              </a:xfrm>
              <a:prstGeom prst="snip2DiagRect">
                <a:avLst/>
              </a:prstGeom>
              <a:solidFill>
                <a:srgbClr val="000D45"/>
              </a:solidFill>
              <a:ln w="3175">
                <a:noFill/>
                <a:prstDash val="sysDash"/>
              </a:ln>
              <a:effectLst/>
            </p:spPr>
            <p:txBody>
              <a:bodyPr wrap="square" anchor="ctr" anchorCtr="0">
                <a:noAutofit/>
              </a:bodyPr>
              <a:lstStyle>
                <a:lvl1pPr defTabSz="227330">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defTabSz="22733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defTabSz="22733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defTabSz="22733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defTabSz="22733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22733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Arial"/>
                    <a:ea typeface="Microsoft YaHei"/>
                  </a:rPr>
                  <a:t>分 布</a:t>
                </a:r>
              </a:p>
            </p:txBody>
          </p:sp>
          <p:pic>
            <p:nvPicPr>
              <p:cNvPr id="101" name="图片 100">
                <a:extLst>
                  <a:ext uri="{FF2B5EF4-FFF2-40B4-BE49-F238E27FC236}">
                    <a16:creationId xmlns:a16="http://schemas.microsoft.com/office/drawing/2014/main" id="{844DAC78-519E-613D-CDAE-1ABBD515B880}"/>
                  </a:ext>
                </a:extLst>
              </p:cNvPr>
              <p:cNvPicPr>
                <a:picLocks noChangeAspect="1"/>
              </p:cNvPicPr>
              <p:nvPr/>
            </p:nvPicPr>
            <p:blipFill>
              <a:blip r:embed="rId5"/>
              <a:srcRect r="13522"/>
              <a:stretch>
                <a:fillRect/>
              </a:stretch>
            </p:blipFill>
            <p:spPr>
              <a:xfrm>
                <a:off x="5481694" y="1161733"/>
                <a:ext cx="338081" cy="426571"/>
              </a:xfrm>
              <a:custGeom>
                <a:avLst/>
                <a:gdLst>
                  <a:gd name="connsiteX0" fmla="*/ 0 w 350259"/>
                  <a:gd name="connsiteY0" fmla="*/ 0 h 426571"/>
                  <a:gd name="connsiteX1" fmla="*/ 278258 w 350259"/>
                  <a:gd name="connsiteY1" fmla="*/ 0 h 426571"/>
                  <a:gd name="connsiteX2" fmla="*/ 350259 w 350259"/>
                  <a:gd name="connsiteY2" fmla="*/ 72001 h 426571"/>
                  <a:gd name="connsiteX3" fmla="*/ 350259 w 350259"/>
                  <a:gd name="connsiteY3" fmla="*/ 426571 h 426571"/>
                  <a:gd name="connsiteX4" fmla="*/ 0 w 350259"/>
                  <a:gd name="connsiteY4" fmla="*/ 426571 h 42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59" h="426571">
                    <a:moveTo>
                      <a:pt x="0" y="0"/>
                    </a:moveTo>
                    <a:lnTo>
                      <a:pt x="278258" y="0"/>
                    </a:lnTo>
                    <a:lnTo>
                      <a:pt x="350259" y="72001"/>
                    </a:lnTo>
                    <a:lnTo>
                      <a:pt x="350259" y="426571"/>
                    </a:lnTo>
                    <a:lnTo>
                      <a:pt x="0" y="426571"/>
                    </a:lnTo>
                    <a:close/>
                  </a:path>
                </a:pathLst>
              </a:custGeom>
            </p:spPr>
          </p:pic>
        </p:grpSp>
      </p:grpSp>
      <p:grpSp>
        <p:nvGrpSpPr>
          <p:cNvPr id="116" name="组合 115">
            <a:extLst>
              <a:ext uri="{FF2B5EF4-FFF2-40B4-BE49-F238E27FC236}">
                <a16:creationId xmlns:a16="http://schemas.microsoft.com/office/drawing/2014/main" id="{3BE19FDE-30E2-4761-2B94-58A719282790}"/>
              </a:ext>
            </a:extLst>
          </p:cNvPr>
          <p:cNvGrpSpPr/>
          <p:nvPr/>
        </p:nvGrpSpPr>
        <p:grpSpPr>
          <a:xfrm>
            <a:off x="6255374" y="1554578"/>
            <a:ext cx="2586981" cy="3852000"/>
            <a:chOff x="6255709" y="1554499"/>
            <a:chExt cx="2586981" cy="3852000"/>
          </a:xfrm>
        </p:grpSpPr>
        <p:sp>
          <p:nvSpPr>
            <p:cNvPr id="117" name="Rectangle: Rounded Corners 112">
              <a:extLst>
                <a:ext uri="{FF2B5EF4-FFF2-40B4-BE49-F238E27FC236}">
                  <a16:creationId xmlns:a16="http://schemas.microsoft.com/office/drawing/2014/main" id="{5DBF962E-0762-B412-4866-DF153684952C}"/>
                </a:ext>
              </a:extLst>
            </p:cNvPr>
            <p:cNvSpPr/>
            <p:nvPr/>
          </p:nvSpPr>
          <p:spPr>
            <a:xfrm>
              <a:off x="6255709" y="1554499"/>
              <a:ext cx="2586981" cy="3852000"/>
            </a:xfrm>
            <a:prstGeom prst="snip2DiagRect">
              <a:avLst>
                <a:gd name="adj1" fmla="val 0"/>
                <a:gd name="adj2" fmla="val 2958"/>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009CDE"/>
                </a:solidFill>
                <a:effectLst/>
                <a:uLnTx/>
                <a:uFillTx/>
                <a:cs typeface="Calibri" panose="020F0502020204030204" pitchFamily="34" charset="0"/>
              </a:endParaRPr>
            </a:p>
          </p:txBody>
        </p:sp>
        <p:sp>
          <p:nvSpPr>
            <p:cNvPr id="118" name="TextBox 91">
              <a:extLst>
                <a:ext uri="{FF2B5EF4-FFF2-40B4-BE49-F238E27FC236}">
                  <a16:creationId xmlns:a16="http://schemas.microsoft.com/office/drawing/2014/main" id="{53248558-06B0-F4B0-F510-2013D1E961E8}"/>
                </a:ext>
              </a:extLst>
            </p:cNvPr>
            <p:cNvSpPr txBox="1"/>
            <p:nvPr/>
          </p:nvSpPr>
          <p:spPr>
            <a:xfrm>
              <a:off x="6640198" y="3026303"/>
              <a:ext cx="1818002" cy="1152303"/>
            </a:xfrm>
            <a:prstGeom prst="rect">
              <a:avLst/>
            </a:prstGeom>
            <a:noFill/>
            <a:ln>
              <a:noFill/>
            </a:ln>
            <a:effectLst/>
          </p:spPr>
          <p:txBody>
            <a:bodyPr wrap="square" lIns="0" tIns="0" rIns="0" bIns="0">
              <a:spAutoFit/>
            </a:bodyPr>
            <a:lstStyle/>
            <a:p>
              <a:pPr marL="144000" marR="0" lvl="0" indent="-144000" defTabSz="91440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prstClr val="black"/>
                  </a:solidFill>
                  <a:effectLst/>
                  <a:uLnTx/>
                  <a:uFillTx/>
                  <a:latin typeface="微软雅黑"/>
                  <a:cs typeface="Times New Roman" panose="02020603050405020304" charset="0"/>
                </a:rPr>
                <a:t>氨曲南</a:t>
              </a:r>
              <a:r>
                <a:rPr kumimoji="0" lang="en-US"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rPr>
                <a:t>/</a:t>
              </a:r>
              <a:r>
                <a:rPr kumimoji="0" lang="zh-CN" altLang="en-US" sz="1200" b="0" i="0" u="none" strike="noStrike" kern="0" cap="none" spc="0" normalizeH="0" baseline="0" noProof="0" dirty="0">
                  <a:ln>
                    <a:noFill/>
                  </a:ln>
                  <a:solidFill>
                    <a:prstClr val="black"/>
                  </a:solidFill>
                  <a:effectLst/>
                  <a:uLnTx/>
                  <a:uFillTx/>
                  <a:latin typeface="微软雅黑"/>
                  <a:cs typeface="Times New Roman" panose="02020603050405020304" charset="0"/>
                </a:rPr>
                <a:t>阿维巴坦</a:t>
              </a:r>
              <a:r>
                <a:rPr kumimoji="0" lang="en-GB" sz="1200" b="0" i="0" u="none" strike="noStrike" kern="0" cap="none" spc="0" normalizeH="0" baseline="0" noProof="0" dirty="0">
                  <a:ln>
                    <a:noFill/>
                  </a:ln>
                  <a:solidFill>
                    <a:prstClr val="black"/>
                  </a:solidFill>
                  <a:effectLst/>
                  <a:uLnTx/>
                  <a:uFillTx/>
                  <a:latin typeface="微软雅黑"/>
                  <a:cs typeface="Times New Roman" panose="02020603050405020304" charset="0"/>
                </a:rPr>
                <a:t>不经过肝脏代谢</a:t>
              </a:r>
              <a:r>
                <a:rPr kumimoji="0" lang="en-GB" sz="1200" b="0" i="0" u="none" strike="noStrike" kern="0" cap="none" spc="0" normalizeH="0" baseline="30000" noProof="0" dirty="0">
                  <a:ln>
                    <a:noFill/>
                  </a:ln>
                  <a:solidFill>
                    <a:prstClr val="black"/>
                  </a:solidFill>
                  <a:effectLst/>
                  <a:uLnTx/>
                  <a:uFillTx/>
                  <a:latin typeface="微软雅黑"/>
                  <a:cs typeface="Times New Roman" panose="02020603050405020304" charset="0"/>
                </a:rPr>
                <a:t>1</a:t>
              </a:r>
            </a:p>
            <a:p>
              <a:pPr marL="144000" marR="0" lvl="0" indent="-144000" defTabSz="91440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prstClr val="black"/>
                  </a:solidFill>
                  <a:effectLst/>
                  <a:uLnTx/>
                  <a:uFillTx/>
                  <a:latin typeface="微软雅黑"/>
                  <a:cs typeface="Times New Roman" panose="02020603050405020304" charset="0"/>
                </a:rPr>
                <a:t>氨曲南</a:t>
              </a:r>
              <a:r>
                <a:rPr kumimoji="0" lang="en-US"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rPr>
                <a:t>/</a:t>
              </a:r>
              <a:r>
                <a:rPr kumimoji="0" lang="zh-CN" altLang="en-US" sz="1200" b="0" i="0" u="none" strike="noStrike" kern="0" cap="none" spc="0" normalizeH="0" baseline="0" noProof="0" dirty="0">
                  <a:ln>
                    <a:noFill/>
                  </a:ln>
                  <a:solidFill>
                    <a:prstClr val="black"/>
                  </a:solidFill>
                  <a:effectLst/>
                  <a:uLnTx/>
                  <a:uFillTx/>
                  <a:latin typeface="微软雅黑"/>
                  <a:cs typeface="Times New Roman" panose="02020603050405020304" charset="0"/>
                </a:rPr>
                <a:t>阿维巴坦</a:t>
              </a:r>
              <a:r>
                <a:rPr kumimoji="0" lang="en-GB"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rPr>
                <a:t>与低DDI可能性有关</a:t>
              </a:r>
              <a:r>
                <a:rPr kumimoji="0" lang="en-GB" altLang="zh-CN" sz="1200" b="0" i="0" u="none" strike="noStrike" kern="0" cap="none" spc="0" normalizeH="0" baseline="30000" noProof="0" dirty="0">
                  <a:ln>
                    <a:noFill/>
                  </a:ln>
                  <a:solidFill>
                    <a:prstClr val="black"/>
                  </a:solidFill>
                  <a:effectLst/>
                  <a:uLnTx/>
                  <a:uFillTx/>
                  <a:latin typeface="微软雅黑"/>
                  <a:cs typeface="Times New Roman" panose="02020603050405020304" charset="0"/>
                </a:rPr>
                <a:t>1</a:t>
              </a:r>
              <a:endParaRPr kumimoji="0" lang="en-GB"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endParaRPr>
            </a:p>
          </p:txBody>
        </p:sp>
        <p:grpSp>
          <p:nvGrpSpPr>
            <p:cNvPr id="119" name="组合 118">
              <a:extLst>
                <a:ext uri="{FF2B5EF4-FFF2-40B4-BE49-F238E27FC236}">
                  <a16:creationId xmlns:a16="http://schemas.microsoft.com/office/drawing/2014/main" id="{8CB24224-7DE0-96CE-6F76-F340DEF3C005}"/>
                </a:ext>
              </a:extLst>
            </p:cNvPr>
            <p:cNvGrpSpPr/>
            <p:nvPr/>
          </p:nvGrpSpPr>
          <p:grpSpPr>
            <a:xfrm>
              <a:off x="7299468" y="1725169"/>
              <a:ext cx="499462" cy="523578"/>
              <a:chOff x="6986890" y="2097088"/>
              <a:chExt cx="834422" cy="874712"/>
            </a:xfrm>
          </p:grpSpPr>
          <p:grpSp>
            <p:nvGrpSpPr>
              <p:cNvPr id="123" name="组合 122">
                <a:extLst>
                  <a:ext uri="{FF2B5EF4-FFF2-40B4-BE49-F238E27FC236}">
                    <a16:creationId xmlns:a16="http://schemas.microsoft.com/office/drawing/2014/main" id="{AF2C89CF-2F2A-B005-00AC-0025BE8F4F75}"/>
                  </a:ext>
                </a:extLst>
              </p:cNvPr>
              <p:cNvGrpSpPr/>
              <p:nvPr/>
            </p:nvGrpSpPr>
            <p:grpSpPr>
              <a:xfrm>
                <a:off x="7138989" y="2321336"/>
                <a:ext cx="582612" cy="534166"/>
                <a:chOff x="7067551" y="2255838"/>
                <a:chExt cx="725487" cy="665162"/>
              </a:xfrm>
            </p:grpSpPr>
            <p:sp>
              <p:nvSpPr>
                <p:cNvPr id="131" name="Freeform 59">
                  <a:extLst>
                    <a:ext uri="{FF2B5EF4-FFF2-40B4-BE49-F238E27FC236}">
                      <a16:creationId xmlns:a16="http://schemas.microsoft.com/office/drawing/2014/main" id="{CF75B394-EABA-EC86-9A32-05DB870E28A7}"/>
                    </a:ext>
                  </a:extLst>
                </p:cNvPr>
                <p:cNvSpPr>
                  <a:spLocks/>
                </p:cNvSpPr>
                <p:nvPr/>
              </p:nvSpPr>
              <p:spPr bwMode="auto">
                <a:xfrm>
                  <a:off x="7107238" y="2282825"/>
                  <a:ext cx="465138" cy="638175"/>
                </a:xfrm>
                <a:custGeom>
                  <a:avLst/>
                  <a:gdLst>
                    <a:gd name="T0" fmla="*/ 581 w 741"/>
                    <a:gd name="T1" fmla="*/ 954 h 1013"/>
                    <a:gd name="T2" fmla="*/ 581 w 741"/>
                    <a:gd name="T3" fmla="*/ 954 h 1013"/>
                    <a:gd name="T4" fmla="*/ 556 w 741"/>
                    <a:gd name="T5" fmla="*/ 965 h 1013"/>
                    <a:gd name="T6" fmla="*/ 271 w 741"/>
                    <a:gd name="T7" fmla="*/ 853 h 1013"/>
                    <a:gd name="T8" fmla="*/ 48 w 741"/>
                    <a:gd name="T9" fmla="*/ 344 h 1013"/>
                    <a:gd name="T10" fmla="*/ 160 w 741"/>
                    <a:gd name="T11" fmla="*/ 58 h 1013"/>
                    <a:gd name="T12" fmla="*/ 185 w 741"/>
                    <a:gd name="T13" fmla="*/ 48 h 1013"/>
                    <a:gd name="T14" fmla="*/ 470 w 741"/>
                    <a:gd name="T15" fmla="*/ 160 h 1013"/>
                    <a:gd name="T16" fmla="*/ 693 w 741"/>
                    <a:gd name="T17" fmla="*/ 669 h 1013"/>
                    <a:gd name="T18" fmla="*/ 581 w 741"/>
                    <a:gd name="T19" fmla="*/ 954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1" h="1013">
                      <a:moveTo>
                        <a:pt x="581" y="954"/>
                      </a:moveTo>
                      <a:lnTo>
                        <a:pt x="581" y="954"/>
                      </a:lnTo>
                      <a:lnTo>
                        <a:pt x="556" y="965"/>
                      </a:lnTo>
                      <a:cubicBezTo>
                        <a:pt x="447" y="1013"/>
                        <a:pt x="319" y="963"/>
                        <a:pt x="271" y="853"/>
                      </a:cubicBezTo>
                      <a:lnTo>
                        <a:pt x="48" y="344"/>
                      </a:lnTo>
                      <a:cubicBezTo>
                        <a:pt x="0" y="234"/>
                        <a:pt x="50" y="106"/>
                        <a:pt x="160" y="58"/>
                      </a:cubicBezTo>
                      <a:lnTo>
                        <a:pt x="185" y="48"/>
                      </a:lnTo>
                      <a:cubicBezTo>
                        <a:pt x="294" y="0"/>
                        <a:pt x="422" y="50"/>
                        <a:pt x="470" y="160"/>
                      </a:cubicBezTo>
                      <a:lnTo>
                        <a:pt x="693" y="669"/>
                      </a:lnTo>
                      <a:cubicBezTo>
                        <a:pt x="741" y="779"/>
                        <a:pt x="691" y="907"/>
                        <a:pt x="581" y="954"/>
                      </a:cubicBezTo>
                      <a:close/>
                    </a:path>
                  </a:pathLst>
                </a:custGeom>
                <a:solidFill>
                  <a:srgbClr val="F2FC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32" name="Freeform 60">
                  <a:extLst>
                    <a:ext uri="{FF2B5EF4-FFF2-40B4-BE49-F238E27FC236}">
                      <a16:creationId xmlns:a16="http://schemas.microsoft.com/office/drawing/2014/main" id="{3AE941FA-B6F5-465A-22DC-8271E25AA6DE}"/>
                    </a:ext>
                  </a:extLst>
                </p:cNvPr>
                <p:cNvSpPr>
                  <a:spLocks/>
                </p:cNvSpPr>
                <p:nvPr/>
              </p:nvSpPr>
              <p:spPr bwMode="auto">
                <a:xfrm>
                  <a:off x="7421563" y="2305050"/>
                  <a:ext cx="371475" cy="371475"/>
                </a:xfrm>
                <a:custGeom>
                  <a:avLst/>
                  <a:gdLst>
                    <a:gd name="T0" fmla="*/ 590 w 590"/>
                    <a:gd name="T1" fmla="*/ 295 h 590"/>
                    <a:gd name="T2" fmla="*/ 590 w 590"/>
                    <a:gd name="T3" fmla="*/ 295 h 590"/>
                    <a:gd name="T4" fmla="*/ 295 w 590"/>
                    <a:gd name="T5" fmla="*/ 590 h 590"/>
                    <a:gd name="T6" fmla="*/ 0 w 590"/>
                    <a:gd name="T7" fmla="*/ 295 h 590"/>
                    <a:gd name="T8" fmla="*/ 295 w 590"/>
                    <a:gd name="T9" fmla="*/ 0 h 590"/>
                    <a:gd name="T10" fmla="*/ 590 w 590"/>
                    <a:gd name="T11" fmla="*/ 295 h 590"/>
                  </a:gdLst>
                  <a:ahLst/>
                  <a:cxnLst>
                    <a:cxn ang="0">
                      <a:pos x="T0" y="T1"/>
                    </a:cxn>
                    <a:cxn ang="0">
                      <a:pos x="T2" y="T3"/>
                    </a:cxn>
                    <a:cxn ang="0">
                      <a:pos x="T4" y="T5"/>
                    </a:cxn>
                    <a:cxn ang="0">
                      <a:pos x="T6" y="T7"/>
                    </a:cxn>
                    <a:cxn ang="0">
                      <a:pos x="T8" y="T9"/>
                    </a:cxn>
                    <a:cxn ang="0">
                      <a:pos x="T10" y="T11"/>
                    </a:cxn>
                  </a:cxnLst>
                  <a:rect l="0" t="0" r="r" b="b"/>
                  <a:pathLst>
                    <a:path w="590" h="590">
                      <a:moveTo>
                        <a:pt x="590" y="295"/>
                      </a:moveTo>
                      <a:lnTo>
                        <a:pt x="590" y="295"/>
                      </a:lnTo>
                      <a:cubicBezTo>
                        <a:pt x="590" y="458"/>
                        <a:pt x="458" y="590"/>
                        <a:pt x="295" y="590"/>
                      </a:cubicBezTo>
                      <a:cubicBezTo>
                        <a:pt x="132" y="590"/>
                        <a:pt x="0" y="458"/>
                        <a:pt x="0" y="295"/>
                      </a:cubicBezTo>
                      <a:cubicBezTo>
                        <a:pt x="0" y="132"/>
                        <a:pt x="132" y="0"/>
                        <a:pt x="295" y="0"/>
                      </a:cubicBezTo>
                      <a:cubicBezTo>
                        <a:pt x="458" y="0"/>
                        <a:pt x="590" y="132"/>
                        <a:pt x="590" y="295"/>
                      </a:cubicBezTo>
                      <a:close/>
                    </a:path>
                  </a:pathLst>
                </a:custGeom>
                <a:solidFill>
                  <a:srgbClr val="F2FC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33" name="Freeform 61">
                  <a:extLst>
                    <a:ext uri="{FF2B5EF4-FFF2-40B4-BE49-F238E27FC236}">
                      <a16:creationId xmlns:a16="http://schemas.microsoft.com/office/drawing/2014/main" id="{03EAD59F-3969-7EFF-815E-A6270DFD58BA}"/>
                    </a:ext>
                  </a:extLst>
                </p:cNvPr>
                <p:cNvSpPr>
                  <a:spLocks/>
                </p:cNvSpPr>
                <p:nvPr/>
              </p:nvSpPr>
              <p:spPr bwMode="auto">
                <a:xfrm>
                  <a:off x="7450138" y="2335213"/>
                  <a:ext cx="257175" cy="246063"/>
                </a:xfrm>
                <a:custGeom>
                  <a:avLst/>
                  <a:gdLst>
                    <a:gd name="T0" fmla="*/ 408 w 408"/>
                    <a:gd name="T1" fmla="*/ 0 h 391"/>
                    <a:gd name="T2" fmla="*/ 408 w 408"/>
                    <a:gd name="T3" fmla="*/ 0 h 391"/>
                    <a:gd name="T4" fmla="*/ 0 w 408"/>
                    <a:gd name="T5" fmla="*/ 391 h 391"/>
                  </a:gdLst>
                  <a:ahLst/>
                  <a:cxnLst>
                    <a:cxn ang="0">
                      <a:pos x="T0" y="T1"/>
                    </a:cxn>
                    <a:cxn ang="0">
                      <a:pos x="T2" y="T3"/>
                    </a:cxn>
                    <a:cxn ang="0">
                      <a:pos x="T4" y="T5"/>
                    </a:cxn>
                  </a:cxnLst>
                  <a:rect l="0" t="0" r="r" b="b"/>
                  <a:pathLst>
                    <a:path w="408" h="391">
                      <a:moveTo>
                        <a:pt x="408" y="0"/>
                      </a:moveTo>
                      <a:lnTo>
                        <a:pt x="408" y="0"/>
                      </a:lnTo>
                      <a:lnTo>
                        <a:pt x="0" y="391"/>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34" name="Freeform 62">
                  <a:extLst>
                    <a:ext uri="{FF2B5EF4-FFF2-40B4-BE49-F238E27FC236}">
                      <a16:creationId xmlns:a16="http://schemas.microsoft.com/office/drawing/2014/main" id="{508E0BF5-062C-3525-DCC7-71696A0B5D4B}"/>
                    </a:ext>
                  </a:extLst>
                </p:cNvPr>
                <p:cNvSpPr>
                  <a:spLocks/>
                </p:cNvSpPr>
                <p:nvPr/>
              </p:nvSpPr>
              <p:spPr bwMode="auto">
                <a:xfrm>
                  <a:off x="7383463" y="2273300"/>
                  <a:ext cx="371475" cy="371475"/>
                </a:xfrm>
                <a:custGeom>
                  <a:avLst/>
                  <a:gdLst>
                    <a:gd name="T0" fmla="*/ 0 w 589"/>
                    <a:gd name="T1" fmla="*/ 261 h 591"/>
                    <a:gd name="T2" fmla="*/ 0 w 589"/>
                    <a:gd name="T3" fmla="*/ 261 h 591"/>
                    <a:gd name="T4" fmla="*/ 294 w 589"/>
                    <a:gd name="T5" fmla="*/ 0 h 591"/>
                    <a:gd name="T6" fmla="*/ 589 w 589"/>
                    <a:gd name="T7" fmla="*/ 296 h 591"/>
                    <a:gd name="T8" fmla="*/ 294 w 589"/>
                    <a:gd name="T9" fmla="*/ 591 h 591"/>
                    <a:gd name="T10" fmla="*/ 131 w 589"/>
                    <a:gd name="T11" fmla="*/ 543 h 591"/>
                  </a:gdLst>
                  <a:ahLst/>
                  <a:cxnLst>
                    <a:cxn ang="0">
                      <a:pos x="T0" y="T1"/>
                    </a:cxn>
                    <a:cxn ang="0">
                      <a:pos x="T2" y="T3"/>
                    </a:cxn>
                    <a:cxn ang="0">
                      <a:pos x="T4" y="T5"/>
                    </a:cxn>
                    <a:cxn ang="0">
                      <a:pos x="T6" y="T7"/>
                    </a:cxn>
                    <a:cxn ang="0">
                      <a:pos x="T8" y="T9"/>
                    </a:cxn>
                    <a:cxn ang="0">
                      <a:pos x="T10" y="T11"/>
                    </a:cxn>
                  </a:cxnLst>
                  <a:rect l="0" t="0" r="r" b="b"/>
                  <a:pathLst>
                    <a:path w="589" h="591">
                      <a:moveTo>
                        <a:pt x="0" y="261"/>
                      </a:moveTo>
                      <a:lnTo>
                        <a:pt x="0" y="261"/>
                      </a:lnTo>
                      <a:cubicBezTo>
                        <a:pt x="17" y="114"/>
                        <a:pt x="142" y="0"/>
                        <a:pt x="294" y="0"/>
                      </a:cubicBezTo>
                      <a:cubicBezTo>
                        <a:pt x="457" y="0"/>
                        <a:pt x="589" y="132"/>
                        <a:pt x="589" y="296"/>
                      </a:cubicBezTo>
                      <a:cubicBezTo>
                        <a:pt x="589" y="459"/>
                        <a:pt x="457" y="591"/>
                        <a:pt x="294" y="591"/>
                      </a:cubicBezTo>
                      <a:cubicBezTo>
                        <a:pt x="234" y="591"/>
                        <a:pt x="178" y="573"/>
                        <a:pt x="131" y="543"/>
                      </a:cubicBez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35" name="Freeform 63">
                  <a:extLst>
                    <a:ext uri="{FF2B5EF4-FFF2-40B4-BE49-F238E27FC236}">
                      <a16:creationId xmlns:a16="http://schemas.microsoft.com/office/drawing/2014/main" id="{FDEB72D9-82BE-135E-4A5A-1C0F33C1C42D}"/>
                    </a:ext>
                  </a:extLst>
                </p:cNvPr>
                <p:cNvSpPr>
                  <a:spLocks/>
                </p:cNvSpPr>
                <p:nvPr/>
              </p:nvSpPr>
              <p:spPr bwMode="auto">
                <a:xfrm>
                  <a:off x="7173913" y="2513013"/>
                  <a:ext cx="244475" cy="115888"/>
                </a:xfrm>
                <a:custGeom>
                  <a:avLst/>
                  <a:gdLst>
                    <a:gd name="T0" fmla="*/ 390 w 390"/>
                    <a:gd name="T1" fmla="*/ 0 h 183"/>
                    <a:gd name="T2" fmla="*/ 390 w 390"/>
                    <a:gd name="T3" fmla="*/ 0 h 183"/>
                    <a:gd name="T4" fmla="*/ 0 w 390"/>
                    <a:gd name="T5" fmla="*/ 183 h 183"/>
                  </a:gdLst>
                  <a:ahLst/>
                  <a:cxnLst>
                    <a:cxn ang="0">
                      <a:pos x="T0" y="T1"/>
                    </a:cxn>
                    <a:cxn ang="0">
                      <a:pos x="T2" y="T3"/>
                    </a:cxn>
                    <a:cxn ang="0">
                      <a:pos x="T4" y="T5"/>
                    </a:cxn>
                  </a:cxnLst>
                  <a:rect l="0" t="0" r="r" b="b"/>
                  <a:pathLst>
                    <a:path w="390" h="183">
                      <a:moveTo>
                        <a:pt x="390" y="0"/>
                      </a:moveTo>
                      <a:lnTo>
                        <a:pt x="390" y="0"/>
                      </a:lnTo>
                      <a:lnTo>
                        <a:pt x="0" y="183"/>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36" name="Freeform 64">
                  <a:extLst>
                    <a:ext uri="{FF2B5EF4-FFF2-40B4-BE49-F238E27FC236}">
                      <a16:creationId xmlns:a16="http://schemas.microsoft.com/office/drawing/2014/main" id="{DF0388C8-5AE5-086C-4DAF-0D79E5824A16}"/>
                    </a:ext>
                  </a:extLst>
                </p:cNvPr>
                <p:cNvSpPr>
                  <a:spLocks/>
                </p:cNvSpPr>
                <p:nvPr/>
              </p:nvSpPr>
              <p:spPr bwMode="auto">
                <a:xfrm>
                  <a:off x="7067551" y="2255838"/>
                  <a:ext cx="457200" cy="630238"/>
                </a:xfrm>
                <a:custGeom>
                  <a:avLst/>
                  <a:gdLst>
                    <a:gd name="T0" fmla="*/ 154 w 729"/>
                    <a:gd name="T1" fmla="*/ 50 h 1000"/>
                    <a:gd name="T2" fmla="*/ 154 w 729"/>
                    <a:gd name="T3" fmla="*/ 50 h 1000"/>
                    <a:gd name="T4" fmla="*/ 154 w 729"/>
                    <a:gd name="T5" fmla="*/ 50 h 1000"/>
                    <a:gd name="T6" fmla="*/ 440 w 729"/>
                    <a:gd name="T7" fmla="*/ 154 h 1000"/>
                    <a:gd name="T8" fmla="*/ 679 w 729"/>
                    <a:gd name="T9" fmla="*/ 663 h 1000"/>
                    <a:gd name="T10" fmla="*/ 576 w 729"/>
                    <a:gd name="T11" fmla="*/ 949 h 1000"/>
                    <a:gd name="T12" fmla="*/ 289 w 729"/>
                    <a:gd name="T13" fmla="*/ 846 h 1000"/>
                    <a:gd name="T14" fmla="*/ 50 w 729"/>
                    <a:gd name="T15" fmla="*/ 336 h 1000"/>
                    <a:gd name="T16" fmla="*/ 154 w 729"/>
                    <a:gd name="T17" fmla="*/ 50 h 1000"/>
                    <a:gd name="T18" fmla="*/ 154 w 729"/>
                    <a:gd name="T19" fmla="*/ 5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9" h="1000">
                      <a:moveTo>
                        <a:pt x="154" y="50"/>
                      </a:moveTo>
                      <a:lnTo>
                        <a:pt x="154" y="50"/>
                      </a:lnTo>
                      <a:lnTo>
                        <a:pt x="154" y="50"/>
                      </a:lnTo>
                      <a:cubicBezTo>
                        <a:pt x="261" y="0"/>
                        <a:pt x="390" y="46"/>
                        <a:pt x="440" y="154"/>
                      </a:cubicBezTo>
                      <a:lnTo>
                        <a:pt x="679" y="663"/>
                      </a:lnTo>
                      <a:cubicBezTo>
                        <a:pt x="729" y="771"/>
                        <a:pt x="683" y="899"/>
                        <a:pt x="576" y="949"/>
                      </a:cubicBezTo>
                      <a:cubicBezTo>
                        <a:pt x="468" y="1000"/>
                        <a:pt x="340" y="954"/>
                        <a:pt x="289" y="846"/>
                      </a:cubicBezTo>
                      <a:lnTo>
                        <a:pt x="50" y="336"/>
                      </a:lnTo>
                      <a:cubicBezTo>
                        <a:pt x="0" y="229"/>
                        <a:pt x="46" y="101"/>
                        <a:pt x="154" y="50"/>
                      </a:cubicBezTo>
                      <a:lnTo>
                        <a:pt x="154" y="50"/>
                      </a:lnTo>
                      <a:close/>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37" name="Freeform 65">
                  <a:extLst>
                    <a:ext uri="{FF2B5EF4-FFF2-40B4-BE49-F238E27FC236}">
                      <a16:creationId xmlns:a16="http://schemas.microsoft.com/office/drawing/2014/main" id="{8085ADC4-3CE9-1BC4-4DE9-247180FD7FF4}"/>
                    </a:ext>
                  </a:extLst>
                </p:cNvPr>
                <p:cNvSpPr>
                  <a:spLocks/>
                </p:cNvSpPr>
                <p:nvPr/>
              </p:nvSpPr>
              <p:spPr bwMode="auto">
                <a:xfrm>
                  <a:off x="7200901" y="2314575"/>
                  <a:ext cx="85725" cy="46038"/>
                </a:xfrm>
                <a:custGeom>
                  <a:avLst/>
                  <a:gdLst>
                    <a:gd name="T0" fmla="*/ 0 w 138"/>
                    <a:gd name="T1" fmla="*/ 24 h 74"/>
                    <a:gd name="T2" fmla="*/ 0 w 138"/>
                    <a:gd name="T3" fmla="*/ 24 h 74"/>
                    <a:gd name="T4" fmla="*/ 138 w 138"/>
                    <a:gd name="T5" fmla="*/ 74 h 74"/>
                  </a:gdLst>
                  <a:ahLst/>
                  <a:cxnLst>
                    <a:cxn ang="0">
                      <a:pos x="T0" y="T1"/>
                    </a:cxn>
                    <a:cxn ang="0">
                      <a:pos x="T2" y="T3"/>
                    </a:cxn>
                    <a:cxn ang="0">
                      <a:pos x="T4" y="T5"/>
                    </a:cxn>
                  </a:cxnLst>
                  <a:rect l="0" t="0" r="r" b="b"/>
                  <a:pathLst>
                    <a:path w="138" h="74">
                      <a:moveTo>
                        <a:pt x="0" y="24"/>
                      </a:moveTo>
                      <a:lnTo>
                        <a:pt x="0" y="24"/>
                      </a:lnTo>
                      <a:cubicBezTo>
                        <a:pt x="52" y="0"/>
                        <a:pt x="114" y="22"/>
                        <a:pt x="138" y="74"/>
                      </a:cubicBez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124" name="组合 123">
                <a:extLst>
                  <a:ext uri="{FF2B5EF4-FFF2-40B4-BE49-F238E27FC236}">
                    <a16:creationId xmlns:a16="http://schemas.microsoft.com/office/drawing/2014/main" id="{2C2B0293-5294-9913-6E09-52F204748233}"/>
                  </a:ext>
                </a:extLst>
              </p:cNvPr>
              <p:cNvGrpSpPr/>
              <p:nvPr/>
            </p:nvGrpSpPr>
            <p:grpSpPr>
              <a:xfrm>
                <a:off x="6986890" y="2097088"/>
                <a:ext cx="834422" cy="874712"/>
                <a:chOff x="6894513" y="1987550"/>
                <a:chExt cx="1019176" cy="1068388"/>
              </a:xfrm>
            </p:grpSpPr>
            <p:grpSp>
              <p:nvGrpSpPr>
                <p:cNvPr id="125" name="组合 124">
                  <a:extLst>
                    <a:ext uri="{FF2B5EF4-FFF2-40B4-BE49-F238E27FC236}">
                      <a16:creationId xmlns:a16="http://schemas.microsoft.com/office/drawing/2014/main" id="{D8FBE8E5-515D-5DEE-01A9-058D65D4ACD0}"/>
                    </a:ext>
                  </a:extLst>
                </p:cNvPr>
                <p:cNvGrpSpPr/>
                <p:nvPr/>
              </p:nvGrpSpPr>
              <p:grpSpPr>
                <a:xfrm>
                  <a:off x="6926263" y="1987550"/>
                  <a:ext cx="987426" cy="309563"/>
                  <a:chOff x="6926263" y="1987550"/>
                  <a:chExt cx="987426" cy="309563"/>
                </a:xfrm>
              </p:grpSpPr>
              <p:sp>
                <p:nvSpPr>
                  <p:cNvPr id="129" name="Freeform 67">
                    <a:extLst>
                      <a:ext uri="{FF2B5EF4-FFF2-40B4-BE49-F238E27FC236}">
                        <a16:creationId xmlns:a16="http://schemas.microsoft.com/office/drawing/2014/main" id="{905BBD4D-7618-BC29-A4CC-E9DE8CF7A1D5}"/>
                      </a:ext>
                    </a:extLst>
                  </p:cNvPr>
                  <p:cNvSpPr>
                    <a:spLocks/>
                  </p:cNvSpPr>
                  <p:nvPr/>
                </p:nvSpPr>
                <p:spPr bwMode="auto">
                  <a:xfrm>
                    <a:off x="6926263" y="1987550"/>
                    <a:ext cx="960438" cy="303213"/>
                  </a:xfrm>
                  <a:custGeom>
                    <a:avLst/>
                    <a:gdLst>
                      <a:gd name="T0" fmla="*/ 0 w 1528"/>
                      <a:gd name="T1" fmla="*/ 480 h 480"/>
                      <a:gd name="T2" fmla="*/ 0 w 1528"/>
                      <a:gd name="T3" fmla="*/ 480 h 480"/>
                      <a:gd name="T4" fmla="*/ 764 w 1528"/>
                      <a:gd name="T5" fmla="*/ 0 h 480"/>
                      <a:gd name="T6" fmla="*/ 1528 w 1528"/>
                      <a:gd name="T7" fmla="*/ 480 h 480"/>
                    </a:gdLst>
                    <a:ahLst/>
                    <a:cxnLst>
                      <a:cxn ang="0">
                        <a:pos x="T0" y="T1"/>
                      </a:cxn>
                      <a:cxn ang="0">
                        <a:pos x="T2" y="T3"/>
                      </a:cxn>
                      <a:cxn ang="0">
                        <a:pos x="T4" y="T5"/>
                      </a:cxn>
                      <a:cxn ang="0">
                        <a:pos x="T6" y="T7"/>
                      </a:cxn>
                    </a:cxnLst>
                    <a:rect l="0" t="0" r="r" b="b"/>
                    <a:pathLst>
                      <a:path w="1528" h="480">
                        <a:moveTo>
                          <a:pt x="0" y="480"/>
                        </a:moveTo>
                        <a:lnTo>
                          <a:pt x="0" y="480"/>
                        </a:lnTo>
                        <a:cubicBezTo>
                          <a:pt x="137" y="196"/>
                          <a:pt x="427" y="0"/>
                          <a:pt x="764" y="0"/>
                        </a:cubicBezTo>
                        <a:cubicBezTo>
                          <a:pt x="1100" y="0"/>
                          <a:pt x="1391" y="196"/>
                          <a:pt x="1528" y="480"/>
                        </a:cubicBez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30" name="Freeform 68">
                    <a:extLst>
                      <a:ext uri="{FF2B5EF4-FFF2-40B4-BE49-F238E27FC236}">
                        <a16:creationId xmlns:a16="http://schemas.microsoft.com/office/drawing/2014/main" id="{C8E786E8-1A9D-4056-6C19-DE5BC49D4524}"/>
                      </a:ext>
                    </a:extLst>
                  </p:cNvPr>
                  <p:cNvSpPr>
                    <a:spLocks/>
                  </p:cNvSpPr>
                  <p:nvPr/>
                </p:nvSpPr>
                <p:spPr bwMode="auto">
                  <a:xfrm>
                    <a:off x="7791451" y="2193925"/>
                    <a:ext cx="122238" cy="103188"/>
                  </a:xfrm>
                  <a:custGeom>
                    <a:avLst/>
                    <a:gdLst>
                      <a:gd name="T0" fmla="*/ 195 w 195"/>
                      <a:gd name="T1" fmla="*/ 0 h 164"/>
                      <a:gd name="T2" fmla="*/ 195 w 195"/>
                      <a:gd name="T3" fmla="*/ 0 h 164"/>
                      <a:gd name="T4" fmla="*/ 163 w 195"/>
                      <a:gd name="T5" fmla="*/ 164 h 164"/>
                      <a:gd name="T6" fmla="*/ 0 w 195"/>
                      <a:gd name="T7" fmla="*/ 132 h 164"/>
                    </a:gdLst>
                    <a:ahLst/>
                    <a:cxnLst>
                      <a:cxn ang="0">
                        <a:pos x="T0" y="T1"/>
                      </a:cxn>
                      <a:cxn ang="0">
                        <a:pos x="T2" y="T3"/>
                      </a:cxn>
                      <a:cxn ang="0">
                        <a:pos x="T4" y="T5"/>
                      </a:cxn>
                      <a:cxn ang="0">
                        <a:pos x="T6" y="T7"/>
                      </a:cxn>
                    </a:cxnLst>
                    <a:rect l="0" t="0" r="r" b="b"/>
                    <a:pathLst>
                      <a:path w="195" h="164">
                        <a:moveTo>
                          <a:pt x="195" y="0"/>
                        </a:moveTo>
                        <a:lnTo>
                          <a:pt x="195" y="0"/>
                        </a:lnTo>
                        <a:lnTo>
                          <a:pt x="163" y="164"/>
                        </a:lnTo>
                        <a:lnTo>
                          <a:pt x="0" y="132"/>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126" name="组合 125">
                  <a:extLst>
                    <a:ext uri="{FF2B5EF4-FFF2-40B4-BE49-F238E27FC236}">
                      <a16:creationId xmlns:a16="http://schemas.microsoft.com/office/drawing/2014/main" id="{E19AC8AA-FBC9-4BBD-5330-91C003A6D284}"/>
                    </a:ext>
                  </a:extLst>
                </p:cNvPr>
                <p:cNvGrpSpPr/>
                <p:nvPr/>
              </p:nvGrpSpPr>
              <p:grpSpPr>
                <a:xfrm>
                  <a:off x="6894513" y="2763838"/>
                  <a:ext cx="982663" cy="292100"/>
                  <a:chOff x="6894513" y="2763838"/>
                  <a:chExt cx="982663" cy="292100"/>
                </a:xfrm>
              </p:grpSpPr>
              <p:sp>
                <p:nvSpPr>
                  <p:cNvPr id="127" name="Freeform 66">
                    <a:extLst>
                      <a:ext uri="{FF2B5EF4-FFF2-40B4-BE49-F238E27FC236}">
                        <a16:creationId xmlns:a16="http://schemas.microsoft.com/office/drawing/2014/main" id="{4A6CA7F0-2D8A-6E14-8B3C-FD99A17E2636}"/>
                      </a:ext>
                    </a:extLst>
                  </p:cNvPr>
                  <p:cNvSpPr>
                    <a:spLocks/>
                  </p:cNvSpPr>
                  <p:nvPr/>
                </p:nvSpPr>
                <p:spPr bwMode="auto">
                  <a:xfrm>
                    <a:off x="6932613" y="2763838"/>
                    <a:ext cx="944563" cy="292100"/>
                  </a:xfrm>
                  <a:custGeom>
                    <a:avLst/>
                    <a:gdLst>
                      <a:gd name="T0" fmla="*/ 1504 w 1504"/>
                      <a:gd name="T1" fmla="*/ 11 h 463"/>
                      <a:gd name="T2" fmla="*/ 1504 w 1504"/>
                      <a:gd name="T3" fmla="*/ 11 h 463"/>
                      <a:gd name="T4" fmla="*/ 755 w 1504"/>
                      <a:gd name="T5" fmla="*/ 463 h 463"/>
                      <a:gd name="T6" fmla="*/ 0 w 1504"/>
                      <a:gd name="T7" fmla="*/ 0 h 463"/>
                    </a:gdLst>
                    <a:ahLst/>
                    <a:cxnLst>
                      <a:cxn ang="0">
                        <a:pos x="T0" y="T1"/>
                      </a:cxn>
                      <a:cxn ang="0">
                        <a:pos x="T2" y="T3"/>
                      </a:cxn>
                      <a:cxn ang="0">
                        <a:pos x="T4" y="T5"/>
                      </a:cxn>
                      <a:cxn ang="0">
                        <a:pos x="T6" y="T7"/>
                      </a:cxn>
                    </a:cxnLst>
                    <a:rect l="0" t="0" r="r" b="b"/>
                    <a:pathLst>
                      <a:path w="1504" h="463">
                        <a:moveTo>
                          <a:pt x="1504" y="11"/>
                        </a:moveTo>
                        <a:lnTo>
                          <a:pt x="1504" y="11"/>
                        </a:lnTo>
                        <a:cubicBezTo>
                          <a:pt x="1362" y="280"/>
                          <a:pt x="1080" y="463"/>
                          <a:pt x="755" y="463"/>
                        </a:cubicBezTo>
                        <a:cubicBezTo>
                          <a:pt x="425" y="463"/>
                          <a:pt x="140" y="275"/>
                          <a:pt x="0" y="0"/>
                        </a:cubicBez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28" name="Freeform 69">
                    <a:extLst>
                      <a:ext uri="{FF2B5EF4-FFF2-40B4-BE49-F238E27FC236}">
                        <a16:creationId xmlns:a16="http://schemas.microsoft.com/office/drawing/2014/main" id="{CC22C952-4EE3-4065-2A70-7832FC8041D9}"/>
                      </a:ext>
                    </a:extLst>
                  </p:cNvPr>
                  <p:cNvSpPr>
                    <a:spLocks/>
                  </p:cNvSpPr>
                  <p:nvPr/>
                </p:nvSpPr>
                <p:spPr bwMode="auto">
                  <a:xfrm>
                    <a:off x="6894513" y="2763838"/>
                    <a:ext cx="134938" cy="98425"/>
                  </a:xfrm>
                  <a:custGeom>
                    <a:avLst/>
                    <a:gdLst>
                      <a:gd name="T0" fmla="*/ 0 w 215"/>
                      <a:gd name="T1" fmla="*/ 156 h 156"/>
                      <a:gd name="T2" fmla="*/ 0 w 215"/>
                      <a:gd name="T3" fmla="*/ 156 h 156"/>
                      <a:gd name="T4" fmla="*/ 60 w 215"/>
                      <a:gd name="T5" fmla="*/ 0 h 156"/>
                      <a:gd name="T6" fmla="*/ 215 w 215"/>
                      <a:gd name="T7" fmla="*/ 60 h 156"/>
                    </a:gdLst>
                    <a:ahLst/>
                    <a:cxnLst>
                      <a:cxn ang="0">
                        <a:pos x="T0" y="T1"/>
                      </a:cxn>
                      <a:cxn ang="0">
                        <a:pos x="T2" y="T3"/>
                      </a:cxn>
                      <a:cxn ang="0">
                        <a:pos x="T4" y="T5"/>
                      </a:cxn>
                      <a:cxn ang="0">
                        <a:pos x="T6" y="T7"/>
                      </a:cxn>
                    </a:cxnLst>
                    <a:rect l="0" t="0" r="r" b="b"/>
                    <a:pathLst>
                      <a:path w="215" h="156">
                        <a:moveTo>
                          <a:pt x="0" y="156"/>
                        </a:moveTo>
                        <a:lnTo>
                          <a:pt x="0" y="156"/>
                        </a:lnTo>
                        <a:lnTo>
                          <a:pt x="60" y="0"/>
                        </a:lnTo>
                        <a:lnTo>
                          <a:pt x="215" y="60"/>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grpSp>
        <p:grpSp>
          <p:nvGrpSpPr>
            <p:cNvPr id="120" name="组合 119">
              <a:extLst>
                <a:ext uri="{FF2B5EF4-FFF2-40B4-BE49-F238E27FC236}">
                  <a16:creationId xmlns:a16="http://schemas.microsoft.com/office/drawing/2014/main" id="{D5DB02B1-3A4B-6739-B4E6-3862F5700587}"/>
                </a:ext>
              </a:extLst>
            </p:cNvPr>
            <p:cNvGrpSpPr/>
            <p:nvPr/>
          </p:nvGrpSpPr>
          <p:grpSpPr>
            <a:xfrm>
              <a:off x="6255709" y="2411999"/>
              <a:ext cx="2586981" cy="432000"/>
              <a:chOff x="3356668" y="1161733"/>
              <a:chExt cx="2463107" cy="432000"/>
            </a:xfrm>
          </p:grpSpPr>
          <p:sp>
            <p:nvSpPr>
              <p:cNvPr id="121" name="文本框 1326">
                <a:extLst>
                  <a:ext uri="{FF2B5EF4-FFF2-40B4-BE49-F238E27FC236}">
                    <a16:creationId xmlns:a16="http://schemas.microsoft.com/office/drawing/2014/main" id="{8FBD81A4-F51B-D16B-01B2-4871AE2F42B7}"/>
                  </a:ext>
                </a:extLst>
              </p:cNvPr>
              <p:cNvSpPr txBox="1">
                <a:spLocks noChangeArrowheads="1"/>
              </p:cNvSpPr>
              <p:nvPr/>
            </p:nvSpPr>
            <p:spPr bwMode="auto">
              <a:xfrm>
                <a:off x="3356668" y="1161733"/>
                <a:ext cx="2463107" cy="432000"/>
              </a:xfrm>
              <a:prstGeom prst="snip2DiagRect">
                <a:avLst/>
              </a:prstGeom>
              <a:solidFill>
                <a:srgbClr val="000D45"/>
              </a:solidFill>
              <a:ln w="3175">
                <a:noFill/>
                <a:prstDash val="sysDash"/>
              </a:ln>
              <a:effectLst/>
            </p:spPr>
            <p:txBody>
              <a:bodyPr wrap="square" anchor="ctr" anchorCtr="0">
                <a:noAutofit/>
              </a:bodyPr>
              <a:lstStyle>
                <a:lvl1pPr defTabSz="227330">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defTabSz="22733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defTabSz="22733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defTabSz="22733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defTabSz="22733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22733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Arial"/>
                    <a:ea typeface="Microsoft YaHei"/>
                  </a:rPr>
                  <a:t>代 谢</a:t>
                </a:r>
              </a:p>
            </p:txBody>
          </p:sp>
          <p:pic>
            <p:nvPicPr>
              <p:cNvPr id="122" name="图片 121">
                <a:extLst>
                  <a:ext uri="{FF2B5EF4-FFF2-40B4-BE49-F238E27FC236}">
                    <a16:creationId xmlns:a16="http://schemas.microsoft.com/office/drawing/2014/main" id="{FCCFFA37-F58D-AC62-E5C5-4B60763D7721}"/>
                  </a:ext>
                </a:extLst>
              </p:cNvPr>
              <p:cNvPicPr>
                <a:picLocks noChangeAspect="1"/>
              </p:cNvPicPr>
              <p:nvPr/>
            </p:nvPicPr>
            <p:blipFill>
              <a:blip r:embed="rId5"/>
              <a:srcRect r="13522"/>
              <a:stretch>
                <a:fillRect/>
              </a:stretch>
            </p:blipFill>
            <p:spPr>
              <a:xfrm>
                <a:off x="5481694" y="1161733"/>
                <a:ext cx="338081" cy="426571"/>
              </a:xfrm>
              <a:custGeom>
                <a:avLst/>
                <a:gdLst>
                  <a:gd name="connsiteX0" fmla="*/ 0 w 350259"/>
                  <a:gd name="connsiteY0" fmla="*/ 0 h 426571"/>
                  <a:gd name="connsiteX1" fmla="*/ 278258 w 350259"/>
                  <a:gd name="connsiteY1" fmla="*/ 0 h 426571"/>
                  <a:gd name="connsiteX2" fmla="*/ 350259 w 350259"/>
                  <a:gd name="connsiteY2" fmla="*/ 72001 h 426571"/>
                  <a:gd name="connsiteX3" fmla="*/ 350259 w 350259"/>
                  <a:gd name="connsiteY3" fmla="*/ 426571 h 426571"/>
                  <a:gd name="connsiteX4" fmla="*/ 0 w 350259"/>
                  <a:gd name="connsiteY4" fmla="*/ 426571 h 42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59" h="426571">
                    <a:moveTo>
                      <a:pt x="0" y="0"/>
                    </a:moveTo>
                    <a:lnTo>
                      <a:pt x="278258" y="0"/>
                    </a:lnTo>
                    <a:lnTo>
                      <a:pt x="350259" y="72001"/>
                    </a:lnTo>
                    <a:lnTo>
                      <a:pt x="350259" y="426571"/>
                    </a:lnTo>
                    <a:lnTo>
                      <a:pt x="0" y="426571"/>
                    </a:lnTo>
                    <a:close/>
                  </a:path>
                </a:pathLst>
              </a:custGeom>
            </p:spPr>
          </p:pic>
        </p:grpSp>
      </p:grpSp>
      <p:grpSp>
        <p:nvGrpSpPr>
          <p:cNvPr id="138" name="组合 137">
            <a:extLst>
              <a:ext uri="{FF2B5EF4-FFF2-40B4-BE49-F238E27FC236}">
                <a16:creationId xmlns:a16="http://schemas.microsoft.com/office/drawing/2014/main" id="{55E0D18B-AF95-A8AE-669C-2472CAFB0E94}"/>
              </a:ext>
            </a:extLst>
          </p:cNvPr>
          <p:cNvGrpSpPr/>
          <p:nvPr/>
        </p:nvGrpSpPr>
        <p:grpSpPr>
          <a:xfrm>
            <a:off x="9162107" y="1554578"/>
            <a:ext cx="2586981" cy="3852000"/>
            <a:chOff x="9162107" y="1554499"/>
            <a:chExt cx="2586981" cy="3852000"/>
          </a:xfrm>
        </p:grpSpPr>
        <p:sp>
          <p:nvSpPr>
            <p:cNvPr id="139" name="Rectangle: Rounded Corners 112">
              <a:extLst>
                <a:ext uri="{FF2B5EF4-FFF2-40B4-BE49-F238E27FC236}">
                  <a16:creationId xmlns:a16="http://schemas.microsoft.com/office/drawing/2014/main" id="{30407DA1-BB93-8A7F-8A15-98F759730AAF}"/>
                </a:ext>
              </a:extLst>
            </p:cNvPr>
            <p:cNvSpPr/>
            <p:nvPr/>
          </p:nvSpPr>
          <p:spPr>
            <a:xfrm>
              <a:off x="9162107" y="1554499"/>
              <a:ext cx="2586981" cy="3852000"/>
            </a:xfrm>
            <a:prstGeom prst="snip2DiagRect">
              <a:avLst>
                <a:gd name="adj1" fmla="val 0"/>
                <a:gd name="adj2" fmla="val 2958"/>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009CDE"/>
                </a:solidFill>
                <a:effectLst/>
                <a:uLnTx/>
                <a:uFillTx/>
                <a:cs typeface="Calibri" panose="020F0502020204030204" pitchFamily="34" charset="0"/>
              </a:endParaRPr>
            </a:p>
          </p:txBody>
        </p:sp>
        <p:sp>
          <p:nvSpPr>
            <p:cNvPr id="140" name="TextBox 95">
              <a:extLst>
                <a:ext uri="{FF2B5EF4-FFF2-40B4-BE49-F238E27FC236}">
                  <a16:creationId xmlns:a16="http://schemas.microsoft.com/office/drawing/2014/main" id="{58BADBE1-4F58-E270-E79E-8778F6FF1CB8}"/>
                </a:ext>
              </a:extLst>
            </p:cNvPr>
            <p:cNvSpPr txBox="1"/>
            <p:nvPr/>
          </p:nvSpPr>
          <p:spPr>
            <a:xfrm>
              <a:off x="9458334" y="3026303"/>
              <a:ext cx="1994526" cy="521361"/>
            </a:xfrm>
            <a:prstGeom prst="rect">
              <a:avLst/>
            </a:prstGeom>
            <a:noFill/>
            <a:ln>
              <a:noFill/>
            </a:ln>
            <a:effectLst/>
          </p:spPr>
          <p:txBody>
            <a:bodyPr wrap="square" lIns="0" tIns="0" rIns="0" bIns="0">
              <a:spAutoFit/>
            </a:bodyPr>
            <a:lstStyle/>
            <a:p>
              <a:pPr marL="144000" marR="0" lvl="0" indent="-144000" defTabSz="914400" eaLnBrk="1" fontAlgn="auto" latinLnBrk="0" hangingPunct="1">
                <a:lnSpc>
                  <a:spcPct val="150000"/>
                </a:lnSpc>
                <a:spcBef>
                  <a:spcPts val="600"/>
                </a:spcBef>
                <a:spcAft>
                  <a:spcPts val="0"/>
                </a:spcAft>
                <a:buClrTx/>
                <a:buSzTx/>
                <a:buFont typeface="Arial" panose="020B0604020202020204" pitchFamily="34" charset="0"/>
                <a:buChar char="•"/>
                <a:tabLst/>
                <a:defRPr/>
              </a:pPr>
              <a:r>
                <a:rPr kumimoji="0" lang="zh-CN" altLang="en-US" sz="1200" b="0" i="0" u="none" strike="noStrike" kern="0" cap="none" spc="0" normalizeH="0" baseline="0" noProof="0" dirty="0">
                  <a:ln>
                    <a:noFill/>
                  </a:ln>
                  <a:solidFill>
                    <a:prstClr val="black"/>
                  </a:solidFill>
                  <a:effectLst/>
                  <a:uLnTx/>
                  <a:uFillTx/>
                  <a:latin typeface="微软雅黑"/>
                  <a:cs typeface="Times New Roman" panose="02020603050405020304" charset="0"/>
                </a:rPr>
                <a:t>氨曲南</a:t>
              </a:r>
              <a:r>
                <a:rPr kumimoji="0" lang="en-US" altLang="zh-CN" sz="1200" b="0" i="0" u="none" strike="noStrike" kern="0" cap="none" spc="0" normalizeH="0" baseline="0" noProof="0" dirty="0">
                  <a:ln>
                    <a:noFill/>
                  </a:ln>
                  <a:solidFill>
                    <a:prstClr val="black"/>
                  </a:solidFill>
                  <a:effectLst/>
                  <a:uLnTx/>
                  <a:uFillTx/>
                  <a:latin typeface="微软雅黑"/>
                  <a:cs typeface="Times New Roman" panose="02020603050405020304" charset="0"/>
                </a:rPr>
                <a:t>/</a:t>
              </a:r>
              <a:r>
                <a:rPr kumimoji="0" lang="zh-CN" altLang="en-US" sz="1200" b="0" i="0" u="none" strike="noStrike" kern="0" cap="none" spc="0" normalizeH="0" baseline="0" noProof="0" dirty="0">
                  <a:ln>
                    <a:noFill/>
                  </a:ln>
                  <a:solidFill>
                    <a:prstClr val="black"/>
                  </a:solidFill>
                  <a:effectLst/>
                  <a:uLnTx/>
                  <a:uFillTx/>
                  <a:latin typeface="微软雅黑"/>
                  <a:cs typeface="Times New Roman" panose="02020603050405020304" charset="0"/>
                </a:rPr>
                <a:t>阿维巴坦</a:t>
              </a:r>
              <a:r>
                <a:rPr kumimoji="0" lang="en-GB" sz="1200" b="0" i="0" u="none" strike="noStrike" kern="0" cap="none" spc="0" normalizeH="0" baseline="0" noProof="0" dirty="0">
                  <a:ln>
                    <a:noFill/>
                  </a:ln>
                  <a:solidFill>
                    <a:prstClr val="black"/>
                  </a:solidFill>
                  <a:effectLst/>
                  <a:uLnTx/>
                  <a:uFillTx/>
                  <a:latin typeface="微软雅黑"/>
                  <a:cs typeface="Times New Roman" panose="02020603050405020304" charset="0"/>
                </a:rPr>
                <a:t>主要通过肾脏清除</a:t>
              </a:r>
              <a:r>
                <a:rPr kumimoji="0" lang="en-GB" sz="1200" b="0" i="0" u="none" strike="noStrike" kern="0" cap="none" spc="0" normalizeH="0" baseline="30000" noProof="0" dirty="0">
                  <a:ln>
                    <a:noFill/>
                  </a:ln>
                  <a:solidFill>
                    <a:prstClr val="black"/>
                  </a:solidFill>
                  <a:effectLst/>
                  <a:uLnTx/>
                  <a:uFillTx/>
                  <a:latin typeface="微软雅黑"/>
                  <a:cs typeface="Times New Roman" panose="02020603050405020304" charset="0"/>
                </a:rPr>
                <a:t>1</a:t>
              </a:r>
              <a:endParaRPr kumimoji="0" lang="en-GB" sz="1200" b="0" i="0" u="none" strike="noStrike" kern="0" cap="none" spc="0" normalizeH="0" baseline="0" noProof="0" dirty="0">
                <a:ln>
                  <a:noFill/>
                </a:ln>
                <a:solidFill>
                  <a:prstClr val="black"/>
                </a:solidFill>
                <a:effectLst/>
                <a:uLnTx/>
                <a:uFillTx/>
                <a:latin typeface="微软雅黑"/>
                <a:cs typeface="Times New Roman" panose="02020603050405020304" charset="0"/>
              </a:endParaRPr>
            </a:p>
          </p:txBody>
        </p:sp>
        <p:sp>
          <p:nvSpPr>
            <p:cNvPr id="141" name="Rounded Rectangle 97">
              <a:extLst>
                <a:ext uri="{FF2B5EF4-FFF2-40B4-BE49-F238E27FC236}">
                  <a16:creationId xmlns:a16="http://schemas.microsoft.com/office/drawing/2014/main" id="{1CAD3829-18AC-0AFD-8CB0-36932B0BBCA3}"/>
                </a:ext>
              </a:extLst>
            </p:cNvPr>
            <p:cNvSpPr/>
            <p:nvPr/>
          </p:nvSpPr>
          <p:spPr>
            <a:xfrm>
              <a:off x="9458334" y="3982976"/>
              <a:ext cx="1994526" cy="1023436"/>
            </a:xfrm>
            <a:prstGeom prst="roundRect">
              <a:avLst>
                <a:gd name="adj" fmla="val 0"/>
              </a:avLst>
            </a:prstGeom>
            <a:solidFill>
              <a:srgbClr val="F2FCF9"/>
            </a:solidFill>
            <a:ln w="12700" cap="flat" cmpd="sng" algn="ctr">
              <a:solidFill>
                <a:srgbClr val="E7E6E6">
                  <a:lumMod val="20000"/>
                  <a:lumOff val="8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Times New Roman" panose="02020603050405020304" charset="0"/>
                <a:ea typeface="Times New Roman" panose="02020603050405020304" charset="0"/>
                <a:cs typeface="Times New Roman" panose="02020603050405020304" charset="0"/>
              </a:endParaRPr>
            </a:p>
          </p:txBody>
        </p:sp>
        <p:sp>
          <p:nvSpPr>
            <p:cNvPr id="142" name="Rounded Rectangle 4">
              <a:extLst>
                <a:ext uri="{FF2B5EF4-FFF2-40B4-BE49-F238E27FC236}">
                  <a16:creationId xmlns:a16="http://schemas.microsoft.com/office/drawing/2014/main" id="{71F1A3D8-3F59-ED9D-8A3C-7EA258AF578A}"/>
                </a:ext>
              </a:extLst>
            </p:cNvPr>
            <p:cNvSpPr txBox="1"/>
            <p:nvPr/>
          </p:nvSpPr>
          <p:spPr>
            <a:xfrm>
              <a:off x="9749481" y="4158993"/>
              <a:ext cx="1412232" cy="671402"/>
            </a:xfrm>
            <a:prstGeom prst="rect">
              <a:avLst/>
            </a:prstGeom>
            <a:noFill/>
            <a:ln>
              <a:noFill/>
            </a:ln>
            <a:effectLst/>
          </p:spPr>
          <p:txBody>
            <a:bodyPr spcFirstLastPara="0" vert="horz" wrap="square" lIns="0" tIns="0" rIns="0" bIns="0" numCol="1" spcCol="1270" anchor="ctr" anchorCtr="0">
              <a:spAutoFit/>
            </a:bodyPr>
            <a:lstStyle/>
            <a:p>
              <a:pPr marL="0" marR="0" lvl="0" indent="0" algn="ctr" defTabSz="355600" eaLnBrk="1" fontAlgn="auto" latinLnBrk="0" hangingPunct="1">
                <a:lnSpc>
                  <a:spcPct val="125000"/>
                </a:lnSpc>
                <a:spcBef>
                  <a:spcPct val="0"/>
                </a:spcBef>
                <a:spcAft>
                  <a:spcPct val="35000"/>
                </a:spcAft>
                <a:buClrTx/>
                <a:buSzTx/>
                <a:buFont typeface="Times New Roman" panose="02020603050405020304" charset="0"/>
                <a:buNone/>
                <a:tabLst/>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charset="0"/>
                </a:rPr>
                <a:t>氨曲南</a:t>
              </a:r>
              <a:r>
                <a:rPr kumimoji="0" lang="en-US" altLang="zh-CN" sz="12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charset="0"/>
                </a:rPr>
                <a:t>/</a:t>
              </a: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charset="0"/>
                </a:rPr>
                <a:t>阿维巴坦</a:t>
              </a:r>
              <a:r>
                <a:rPr kumimoji="0" lang="en-PH" sz="1200" b="0" i="0" u="none" strike="noStrike" kern="0" cap="none" spc="0" normalizeH="0" baseline="0" noProof="0" dirty="0" err="1">
                  <a:ln>
                    <a:noFill/>
                  </a:ln>
                  <a:solidFill>
                    <a:prstClr val="black">
                      <a:lumMod val="75000"/>
                      <a:lumOff val="25000"/>
                    </a:prstClr>
                  </a:solidFill>
                  <a:effectLst/>
                  <a:uLnTx/>
                  <a:uFillTx/>
                  <a:latin typeface="微软雅黑"/>
                  <a:ea typeface="微软雅黑"/>
                  <a:cs typeface="Times New Roman" panose="02020603050405020304" charset="0"/>
                </a:rPr>
                <a:t>具有线性PK特征</a:t>
              </a:r>
              <a:r>
                <a:rPr kumimoji="0" lang="en-PH" sz="12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charset="0"/>
                </a:rPr>
                <a:t>，</a:t>
              </a:r>
              <a:r>
                <a:rPr kumimoji="0" lang="zh-CN" altLang="en-US" sz="12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charset="0"/>
                </a:rPr>
                <a:t>终末</a:t>
              </a:r>
              <a:r>
                <a:rPr kumimoji="0" lang="en-PH" sz="12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charset="0"/>
                </a:rPr>
                <a:t>半衰期为2至3小时</a:t>
              </a:r>
              <a:r>
                <a:rPr kumimoji="0" lang="en-PH" sz="1200" b="0" i="0" u="none" strike="noStrike" kern="0" cap="none" spc="0" normalizeH="0" baseline="30000" noProof="0" dirty="0">
                  <a:ln>
                    <a:noFill/>
                  </a:ln>
                  <a:solidFill>
                    <a:prstClr val="black">
                      <a:lumMod val="75000"/>
                      <a:lumOff val="25000"/>
                    </a:prstClr>
                  </a:solidFill>
                  <a:effectLst/>
                  <a:uLnTx/>
                  <a:uFillTx/>
                  <a:latin typeface="微软雅黑"/>
                  <a:ea typeface="微软雅黑"/>
                  <a:cs typeface="Times New Roman" panose="02020603050405020304" charset="0"/>
                </a:rPr>
                <a:t>1</a:t>
              </a:r>
              <a:endParaRPr kumimoji="0" lang="en-GB" sz="1400" b="0" i="0" u="none" strike="noStrike" kern="0" cap="none" spc="0" normalizeH="0" baseline="0" noProof="0" dirty="0">
                <a:ln>
                  <a:noFill/>
                </a:ln>
                <a:solidFill>
                  <a:prstClr val="black">
                    <a:lumMod val="75000"/>
                    <a:lumOff val="25000"/>
                  </a:prstClr>
                </a:solidFill>
                <a:effectLst/>
                <a:uLnTx/>
                <a:uFillTx/>
                <a:latin typeface="微软雅黑"/>
                <a:ea typeface="微软雅黑"/>
                <a:cs typeface="Times New Roman" panose="02020603050405020304" charset="0"/>
              </a:endParaRPr>
            </a:p>
          </p:txBody>
        </p:sp>
        <p:grpSp>
          <p:nvGrpSpPr>
            <p:cNvPr id="143" name="Group 17">
              <a:extLst>
                <a:ext uri="{FF2B5EF4-FFF2-40B4-BE49-F238E27FC236}">
                  <a16:creationId xmlns:a16="http://schemas.microsoft.com/office/drawing/2014/main" id="{CFA22FE8-264B-0739-A943-347BA332BAD7}"/>
                </a:ext>
              </a:extLst>
            </p:cNvPr>
            <p:cNvGrpSpPr>
              <a:grpSpLocks noChangeAspect="1"/>
            </p:cNvGrpSpPr>
            <p:nvPr/>
          </p:nvGrpSpPr>
          <p:grpSpPr bwMode="auto">
            <a:xfrm>
              <a:off x="10206034" y="1726291"/>
              <a:ext cx="499126" cy="521334"/>
              <a:chOff x="6161" y="1384"/>
              <a:chExt cx="427" cy="446"/>
            </a:xfrm>
          </p:grpSpPr>
          <p:sp>
            <p:nvSpPr>
              <p:cNvPr id="147" name="Freeform 18">
                <a:extLst>
                  <a:ext uri="{FF2B5EF4-FFF2-40B4-BE49-F238E27FC236}">
                    <a16:creationId xmlns:a16="http://schemas.microsoft.com/office/drawing/2014/main" id="{587886BC-F8FE-E46C-BDBC-4F8ABB09DB16}"/>
                  </a:ext>
                </a:extLst>
              </p:cNvPr>
              <p:cNvSpPr>
                <a:spLocks/>
              </p:cNvSpPr>
              <p:nvPr/>
            </p:nvSpPr>
            <p:spPr bwMode="auto">
              <a:xfrm>
                <a:off x="6319" y="1693"/>
                <a:ext cx="141" cy="124"/>
              </a:xfrm>
              <a:custGeom>
                <a:avLst/>
                <a:gdLst>
                  <a:gd name="T0" fmla="*/ 196 w 392"/>
                  <a:gd name="T1" fmla="*/ 0 h 345"/>
                  <a:gd name="T2" fmla="*/ 196 w 392"/>
                  <a:gd name="T3" fmla="*/ 0 h 345"/>
                  <a:gd name="T4" fmla="*/ 0 w 392"/>
                  <a:gd name="T5" fmla="*/ 125 h 345"/>
                  <a:gd name="T6" fmla="*/ 94 w 392"/>
                  <a:gd name="T7" fmla="*/ 232 h 345"/>
                  <a:gd name="T8" fmla="*/ 165 w 392"/>
                  <a:gd name="T9" fmla="*/ 334 h 345"/>
                  <a:gd name="T10" fmla="*/ 165 w 392"/>
                  <a:gd name="T11" fmla="*/ 345 h 345"/>
                  <a:gd name="T12" fmla="*/ 227 w 392"/>
                  <a:gd name="T13" fmla="*/ 345 h 345"/>
                  <a:gd name="T14" fmla="*/ 227 w 392"/>
                  <a:gd name="T15" fmla="*/ 334 h 345"/>
                  <a:gd name="T16" fmla="*/ 298 w 392"/>
                  <a:gd name="T17" fmla="*/ 232 h 345"/>
                  <a:gd name="T18" fmla="*/ 392 w 392"/>
                  <a:gd name="T19" fmla="*/ 125 h 345"/>
                  <a:gd name="T20" fmla="*/ 196 w 392"/>
                  <a:gd name="T2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2" h="345">
                    <a:moveTo>
                      <a:pt x="196" y="0"/>
                    </a:moveTo>
                    <a:lnTo>
                      <a:pt x="196" y="0"/>
                    </a:lnTo>
                    <a:cubicBezTo>
                      <a:pt x="88" y="0"/>
                      <a:pt x="0" y="56"/>
                      <a:pt x="0" y="125"/>
                    </a:cubicBezTo>
                    <a:cubicBezTo>
                      <a:pt x="0" y="168"/>
                      <a:pt x="36" y="209"/>
                      <a:pt x="94" y="232"/>
                    </a:cubicBezTo>
                    <a:cubicBezTo>
                      <a:pt x="137" y="249"/>
                      <a:pt x="165" y="289"/>
                      <a:pt x="165" y="334"/>
                    </a:cubicBezTo>
                    <a:lnTo>
                      <a:pt x="165" y="345"/>
                    </a:lnTo>
                    <a:lnTo>
                      <a:pt x="227" y="345"/>
                    </a:lnTo>
                    <a:lnTo>
                      <a:pt x="227" y="334"/>
                    </a:lnTo>
                    <a:cubicBezTo>
                      <a:pt x="227" y="289"/>
                      <a:pt x="255" y="249"/>
                      <a:pt x="298" y="232"/>
                    </a:cubicBezTo>
                    <a:cubicBezTo>
                      <a:pt x="356" y="209"/>
                      <a:pt x="392" y="168"/>
                      <a:pt x="392" y="125"/>
                    </a:cubicBezTo>
                    <a:cubicBezTo>
                      <a:pt x="392" y="56"/>
                      <a:pt x="304" y="0"/>
                      <a:pt x="196" y="0"/>
                    </a:cubicBezTo>
                    <a:close/>
                  </a:path>
                </a:pathLst>
              </a:custGeom>
              <a:solidFill>
                <a:srgbClr val="F2FC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48" name="Freeform 19">
                <a:extLst>
                  <a:ext uri="{FF2B5EF4-FFF2-40B4-BE49-F238E27FC236}">
                    <a16:creationId xmlns:a16="http://schemas.microsoft.com/office/drawing/2014/main" id="{45C7EA6D-5334-E617-C1AC-52424C1F153A}"/>
                  </a:ext>
                </a:extLst>
              </p:cNvPr>
              <p:cNvSpPr>
                <a:spLocks/>
              </p:cNvSpPr>
              <p:nvPr/>
            </p:nvSpPr>
            <p:spPr bwMode="auto">
              <a:xfrm>
                <a:off x="6497" y="1406"/>
                <a:ext cx="81" cy="144"/>
              </a:xfrm>
              <a:custGeom>
                <a:avLst/>
                <a:gdLst>
                  <a:gd name="T0" fmla="*/ 89 w 227"/>
                  <a:gd name="T1" fmla="*/ 0 h 400"/>
                  <a:gd name="T2" fmla="*/ 89 w 227"/>
                  <a:gd name="T3" fmla="*/ 0 h 400"/>
                  <a:gd name="T4" fmla="*/ 26 w 227"/>
                  <a:gd name="T5" fmla="*/ 25 h 400"/>
                  <a:gd name="T6" fmla="*/ 0 w 227"/>
                  <a:gd name="T7" fmla="*/ 84 h 400"/>
                  <a:gd name="T8" fmla="*/ 26 w 227"/>
                  <a:gd name="T9" fmla="*/ 143 h 400"/>
                  <a:gd name="T10" fmla="*/ 49 w 227"/>
                  <a:gd name="T11" fmla="*/ 196 h 400"/>
                  <a:gd name="T12" fmla="*/ 26 w 227"/>
                  <a:gd name="T13" fmla="*/ 250 h 400"/>
                  <a:gd name="T14" fmla="*/ 0 w 227"/>
                  <a:gd name="T15" fmla="*/ 309 h 400"/>
                  <a:gd name="T16" fmla="*/ 26 w 227"/>
                  <a:gd name="T17" fmla="*/ 367 h 400"/>
                  <a:gd name="T18" fmla="*/ 152 w 227"/>
                  <a:gd name="T19" fmla="*/ 367 h 400"/>
                  <a:gd name="T20" fmla="*/ 227 w 227"/>
                  <a:gd name="T21" fmla="*/ 196 h 400"/>
                  <a:gd name="T22" fmla="*/ 152 w 227"/>
                  <a:gd name="T23" fmla="*/ 25 h 400"/>
                  <a:gd name="T24" fmla="*/ 89 w 227"/>
                  <a:gd name="T2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400">
                    <a:moveTo>
                      <a:pt x="89" y="0"/>
                    </a:moveTo>
                    <a:lnTo>
                      <a:pt x="89" y="0"/>
                    </a:lnTo>
                    <a:cubicBezTo>
                      <a:pt x="66" y="0"/>
                      <a:pt x="43" y="9"/>
                      <a:pt x="26" y="25"/>
                    </a:cubicBezTo>
                    <a:cubicBezTo>
                      <a:pt x="9" y="41"/>
                      <a:pt x="0" y="62"/>
                      <a:pt x="0" y="84"/>
                    </a:cubicBezTo>
                    <a:cubicBezTo>
                      <a:pt x="0" y="106"/>
                      <a:pt x="9" y="127"/>
                      <a:pt x="26" y="143"/>
                    </a:cubicBezTo>
                    <a:cubicBezTo>
                      <a:pt x="41" y="157"/>
                      <a:pt x="49" y="176"/>
                      <a:pt x="49" y="196"/>
                    </a:cubicBezTo>
                    <a:cubicBezTo>
                      <a:pt x="49" y="216"/>
                      <a:pt x="41" y="235"/>
                      <a:pt x="26" y="250"/>
                    </a:cubicBezTo>
                    <a:cubicBezTo>
                      <a:pt x="9" y="266"/>
                      <a:pt x="0" y="286"/>
                      <a:pt x="0" y="309"/>
                    </a:cubicBezTo>
                    <a:cubicBezTo>
                      <a:pt x="0" y="331"/>
                      <a:pt x="9" y="352"/>
                      <a:pt x="26" y="367"/>
                    </a:cubicBezTo>
                    <a:cubicBezTo>
                      <a:pt x="61" y="400"/>
                      <a:pt x="117" y="400"/>
                      <a:pt x="152" y="367"/>
                    </a:cubicBezTo>
                    <a:cubicBezTo>
                      <a:pt x="201" y="322"/>
                      <a:pt x="227" y="261"/>
                      <a:pt x="227" y="196"/>
                    </a:cubicBezTo>
                    <a:cubicBezTo>
                      <a:pt x="227" y="132"/>
                      <a:pt x="201" y="71"/>
                      <a:pt x="152" y="25"/>
                    </a:cubicBezTo>
                    <a:cubicBezTo>
                      <a:pt x="135" y="9"/>
                      <a:pt x="112" y="0"/>
                      <a:pt x="89" y="0"/>
                    </a:cubicBezTo>
                    <a:close/>
                  </a:path>
                </a:pathLst>
              </a:custGeom>
              <a:solidFill>
                <a:srgbClr val="F2FC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49" name="Freeform 20">
                <a:extLst>
                  <a:ext uri="{FF2B5EF4-FFF2-40B4-BE49-F238E27FC236}">
                    <a16:creationId xmlns:a16="http://schemas.microsoft.com/office/drawing/2014/main" id="{EC0E4A1B-BCCF-9377-78B1-4960363B643C}"/>
                  </a:ext>
                </a:extLst>
              </p:cNvPr>
              <p:cNvSpPr>
                <a:spLocks/>
              </p:cNvSpPr>
              <p:nvPr/>
            </p:nvSpPr>
            <p:spPr bwMode="auto">
              <a:xfrm>
                <a:off x="6201" y="1406"/>
                <a:ext cx="81" cy="144"/>
              </a:xfrm>
              <a:custGeom>
                <a:avLst/>
                <a:gdLst>
                  <a:gd name="T0" fmla="*/ 178 w 227"/>
                  <a:gd name="T1" fmla="*/ 196 h 400"/>
                  <a:gd name="T2" fmla="*/ 178 w 227"/>
                  <a:gd name="T3" fmla="*/ 196 h 400"/>
                  <a:gd name="T4" fmla="*/ 201 w 227"/>
                  <a:gd name="T5" fmla="*/ 143 h 400"/>
                  <a:gd name="T6" fmla="*/ 227 w 227"/>
                  <a:gd name="T7" fmla="*/ 84 h 400"/>
                  <a:gd name="T8" fmla="*/ 201 w 227"/>
                  <a:gd name="T9" fmla="*/ 25 h 400"/>
                  <a:gd name="T10" fmla="*/ 138 w 227"/>
                  <a:gd name="T11" fmla="*/ 0 h 400"/>
                  <a:gd name="T12" fmla="*/ 75 w 227"/>
                  <a:gd name="T13" fmla="*/ 25 h 400"/>
                  <a:gd name="T14" fmla="*/ 0 w 227"/>
                  <a:gd name="T15" fmla="*/ 196 h 400"/>
                  <a:gd name="T16" fmla="*/ 75 w 227"/>
                  <a:gd name="T17" fmla="*/ 367 h 400"/>
                  <a:gd name="T18" fmla="*/ 201 w 227"/>
                  <a:gd name="T19" fmla="*/ 367 h 400"/>
                  <a:gd name="T20" fmla="*/ 227 w 227"/>
                  <a:gd name="T21" fmla="*/ 309 h 400"/>
                  <a:gd name="T22" fmla="*/ 201 w 227"/>
                  <a:gd name="T23" fmla="*/ 250 h 400"/>
                  <a:gd name="T24" fmla="*/ 178 w 227"/>
                  <a:gd name="T25"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400">
                    <a:moveTo>
                      <a:pt x="178" y="196"/>
                    </a:moveTo>
                    <a:lnTo>
                      <a:pt x="178" y="196"/>
                    </a:lnTo>
                    <a:cubicBezTo>
                      <a:pt x="178" y="176"/>
                      <a:pt x="186" y="157"/>
                      <a:pt x="201" y="143"/>
                    </a:cubicBezTo>
                    <a:cubicBezTo>
                      <a:pt x="218" y="127"/>
                      <a:pt x="227" y="106"/>
                      <a:pt x="227" y="84"/>
                    </a:cubicBezTo>
                    <a:cubicBezTo>
                      <a:pt x="227" y="62"/>
                      <a:pt x="218" y="41"/>
                      <a:pt x="201" y="25"/>
                    </a:cubicBezTo>
                    <a:cubicBezTo>
                      <a:pt x="184" y="9"/>
                      <a:pt x="161" y="0"/>
                      <a:pt x="138" y="0"/>
                    </a:cubicBezTo>
                    <a:cubicBezTo>
                      <a:pt x="115" y="0"/>
                      <a:pt x="92" y="9"/>
                      <a:pt x="75" y="25"/>
                    </a:cubicBezTo>
                    <a:cubicBezTo>
                      <a:pt x="27" y="71"/>
                      <a:pt x="0" y="132"/>
                      <a:pt x="0" y="196"/>
                    </a:cubicBezTo>
                    <a:cubicBezTo>
                      <a:pt x="0" y="261"/>
                      <a:pt x="27" y="322"/>
                      <a:pt x="75" y="367"/>
                    </a:cubicBezTo>
                    <a:cubicBezTo>
                      <a:pt x="110" y="400"/>
                      <a:pt x="166" y="400"/>
                      <a:pt x="201" y="367"/>
                    </a:cubicBezTo>
                    <a:cubicBezTo>
                      <a:pt x="218" y="352"/>
                      <a:pt x="227" y="331"/>
                      <a:pt x="227" y="309"/>
                    </a:cubicBezTo>
                    <a:cubicBezTo>
                      <a:pt x="227" y="286"/>
                      <a:pt x="218" y="266"/>
                      <a:pt x="201" y="250"/>
                    </a:cubicBezTo>
                    <a:cubicBezTo>
                      <a:pt x="186" y="236"/>
                      <a:pt x="178" y="217"/>
                      <a:pt x="178" y="196"/>
                    </a:cubicBezTo>
                    <a:close/>
                  </a:path>
                </a:pathLst>
              </a:custGeom>
              <a:solidFill>
                <a:srgbClr val="F2FC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50" name="Freeform 21">
                <a:extLst>
                  <a:ext uri="{FF2B5EF4-FFF2-40B4-BE49-F238E27FC236}">
                    <a16:creationId xmlns:a16="http://schemas.microsoft.com/office/drawing/2014/main" id="{8528B32D-A121-D7ED-3521-A99FD7F372BE}"/>
                  </a:ext>
                </a:extLst>
              </p:cNvPr>
              <p:cNvSpPr>
                <a:spLocks/>
              </p:cNvSpPr>
              <p:nvPr/>
            </p:nvSpPr>
            <p:spPr bwMode="auto">
              <a:xfrm>
                <a:off x="6161" y="1384"/>
                <a:ext cx="111" cy="167"/>
              </a:xfrm>
              <a:custGeom>
                <a:avLst/>
                <a:gdLst>
                  <a:gd name="T0" fmla="*/ 111 w 309"/>
                  <a:gd name="T1" fmla="*/ 423 h 463"/>
                  <a:gd name="T2" fmla="*/ 111 w 309"/>
                  <a:gd name="T3" fmla="*/ 423 h 463"/>
                  <a:gd name="T4" fmla="*/ 111 w 309"/>
                  <a:gd name="T5" fmla="*/ 41 h 463"/>
                  <a:gd name="T6" fmla="*/ 266 w 309"/>
                  <a:gd name="T7" fmla="*/ 41 h 463"/>
                  <a:gd name="T8" fmla="*/ 266 w 309"/>
                  <a:gd name="T9" fmla="*/ 188 h 463"/>
                  <a:gd name="T10" fmla="*/ 266 w 309"/>
                  <a:gd name="T11" fmla="*/ 276 h 463"/>
                  <a:gd name="T12" fmla="*/ 266 w 309"/>
                  <a:gd name="T13" fmla="*/ 423 h 463"/>
                  <a:gd name="T14" fmla="*/ 111 w 309"/>
                  <a:gd name="T15" fmla="*/ 423 h 463"/>
                  <a:gd name="T16" fmla="*/ 111 w 309"/>
                  <a:gd name="T17" fmla="*/ 42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463">
                    <a:moveTo>
                      <a:pt x="111" y="423"/>
                    </a:moveTo>
                    <a:lnTo>
                      <a:pt x="111" y="423"/>
                    </a:lnTo>
                    <a:cubicBezTo>
                      <a:pt x="0" y="317"/>
                      <a:pt x="0" y="146"/>
                      <a:pt x="111" y="41"/>
                    </a:cubicBezTo>
                    <a:cubicBezTo>
                      <a:pt x="154" y="0"/>
                      <a:pt x="223" y="0"/>
                      <a:pt x="266" y="41"/>
                    </a:cubicBezTo>
                    <a:cubicBezTo>
                      <a:pt x="309" y="81"/>
                      <a:pt x="309" y="147"/>
                      <a:pt x="266" y="188"/>
                    </a:cubicBezTo>
                    <a:cubicBezTo>
                      <a:pt x="241" y="212"/>
                      <a:pt x="241" y="252"/>
                      <a:pt x="266" y="276"/>
                    </a:cubicBezTo>
                    <a:cubicBezTo>
                      <a:pt x="309" y="317"/>
                      <a:pt x="309" y="382"/>
                      <a:pt x="266" y="423"/>
                    </a:cubicBezTo>
                    <a:cubicBezTo>
                      <a:pt x="223" y="463"/>
                      <a:pt x="154" y="463"/>
                      <a:pt x="111" y="423"/>
                    </a:cubicBezTo>
                    <a:lnTo>
                      <a:pt x="111" y="423"/>
                    </a:lnTo>
                    <a:close/>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51" name="Freeform 22">
                <a:extLst>
                  <a:ext uri="{FF2B5EF4-FFF2-40B4-BE49-F238E27FC236}">
                    <a16:creationId xmlns:a16="http://schemas.microsoft.com/office/drawing/2014/main" id="{F96D07C7-C010-AF17-B6EF-F9D94C28FD2A}"/>
                  </a:ext>
                </a:extLst>
              </p:cNvPr>
              <p:cNvSpPr>
                <a:spLocks/>
              </p:cNvSpPr>
              <p:nvPr/>
            </p:nvSpPr>
            <p:spPr bwMode="auto">
              <a:xfrm>
                <a:off x="6375" y="1689"/>
                <a:ext cx="79" cy="141"/>
              </a:xfrm>
              <a:custGeom>
                <a:avLst/>
                <a:gdLst>
                  <a:gd name="T0" fmla="*/ 50 w 222"/>
                  <a:gd name="T1" fmla="*/ 393 h 393"/>
                  <a:gd name="T2" fmla="*/ 50 w 222"/>
                  <a:gd name="T3" fmla="*/ 393 h 393"/>
                  <a:gd name="T4" fmla="*/ 50 w 222"/>
                  <a:gd name="T5" fmla="*/ 366 h 393"/>
                  <a:gd name="T6" fmla="*/ 113 w 222"/>
                  <a:gd name="T7" fmla="*/ 274 h 393"/>
                  <a:gd name="T8" fmla="*/ 222 w 222"/>
                  <a:gd name="T9" fmla="*/ 147 h 393"/>
                  <a:gd name="T10" fmla="*/ 0 w 222"/>
                  <a:gd name="T11" fmla="*/ 0 h 393"/>
                </a:gdLst>
                <a:ahLst/>
                <a:cxnLst>
                  <a:cxn ang="0">
                    <a:pos x="T0" y="T1"/>
                  </a:cxn>
                  <a:cxn ang="0">
                    <a:pos x="T2" y="T3"/>
                  </a:cxn>
                  <a:cxn ang="0">
                    <a:pos x="T4" y="T5"/>
                  </a:cxn>
                  <a:cxn ang="0">
                    <a:pos x="T6" y="T7"/>
                  </a:cxn>
                  <a:cxn ang="0">
                    <a:pos x="T8" y="T9"/>
                  </a:cxn>
                  <a:cxn ang="0">
                    <a:pos x="T10" y="T11"/>
                  </a:cxn>
                </a:cxnLst>
                <a:rect l="0" t="0" r="r" b="b"/>
                <a:pathLst>
                  <a:path w="222" h="393">
                    <a:moveTo>
                      <a:pt x="50" y="393"/>
                    </a:moveTo>
                    <a:lnTo>
                      <a:pt x="50" y="393"/>
                    </a:lnTo>
                    <a:lnTo>
                      <a:pt x="50" y="366"/>
                    </a:lnTo>
                    <a:cubicBezTo>
                      <a:pt x="50" y="325"/>
                      <a:pt x="75" y="289"/>
                      <a:pt x="113" y="274"/>
                    </a:cubicBezTo>
                    <a:cubicBezTo>
                      <a:pt x="178" y="249"/>
                      <a:pt x="222" y="202"/>
                      <a:pt x="222" y="147"/>
                    </a:cubicBezTo>
                    <a:cubicBezTo>
                      <a:pt x="222" y="66"/>
                      <a:pt x="123" y="0"/>
                      <a:pt x="0" y="0"/>
                    </a:cubicBez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52" name="Freeform 23">
                <a:extLst>
                  <a:ext uri="{FF2B5EF4-FFF2-40B4-BE49-F238E27FC236}">
                    <a16:creationId xmlns:a16="http://schemas.microsoft.com/office/drawing/2014/main" id="{8991D946-557C-D838-BAA8-BC53687D4252}"/>
                  </a:ext>
                </a:extLst>
              </p:cNvPr>
              <p:cNvSpPr>
                <a:spLocks/>
              </p:cNvSpPr>
              <p:nvPr/>
            </p:nvSpPr>
            <p:spPr bwMode="auto">
              <a:xfrm>
                <a:off x="6295" y="1689"/>
                <a:ext cx="80" cy="141"/>
              </a:xfrm>
              <a:custGeom>
                <a:avLst/>
                <a:gdLst>
                  <a:gd name="T0" fmla="*/ 221 w 221"/>
                  <a:gd name="T1" fmla="*/ 0 h 393"/>
                  <a:gd name="T2" fmla="*/ 221 w 221"/>
                  <a:gd name="T3" fmla="*/ 0 h 393"/>
                  <a:gd name="T4" fmla="*/ 0 w 221"/>
                  <a:gd name="T5" fmla="*/ 147 h 393"/>
                  <a:gd name="T6" fmla="*/ 109 w 221"/>
                  <a:gd name="T7" fmla="*/ 274 h 393"/>
                  <a:gd name="T8" fmla="*/ 172 w 221"/>
                  <a:gd name="T9" fmla="*/ 366 h 393"/>
                  <a:gd name="T10" fmla="*/ 172 w 221"/>
                  <a:gd name="T11" fmla="*/ 393 h 393"/>
                </a:gdLst>
                <a:ahLst/>
                <a:cxnLst>
                  <a:cxn ang="0">
                    <a:pos x="T0" y="T1"/>
                  </a:cxn>
                  <a:cxn ang="0">
                    <a:pos x="T2" y="T3"/>
                  </a:cxn>
                  <a:cxn ang="0">
                    <a:pos x="T4" y="T5"/>
                  </a:cxn>
                  <a:cxn ang="0">
                    <a:pos x="T6" y="T7"/>
                  </a:cxn>
                  <a:cxn ang="0">
                    <a:pos x="T8" y="T9"/>
                  </a:cxn>
                  <a:cxn ang="0">
                    <a:pos x="T10" y="T11"/>
                  </a:cxn>
                </a:cxnLst>
                <a:rect l="0" t="0" r="r" b="b"/>
                <a:pathLst>
                  <a:path w="221" h="393">
                    <a:moveTo>
                      <a:pt x="221" y="0"/>
                    </a:moveTo>
                    <a:lnTo>
                      <a:pt x="221" y="0"/>
                    </a:lnTo>
                    <a:cubicBezTo>
                      <a:pt x="99" y="0"/>
                      <a:pt x="0" y="66"/>
                      <a:pt x="0" y="147"/>
                    </a:cubicBezTo>
                    <a:cubicBezTo>
                      <a:pt x="0" y="202"/>
                      <a:pt x="44" y="249"/>
                      <a:pt x="109" y="274"/>
                    </a:cubicBezTo>
                    <a:cubicBezTo>
                      <a:pt x="147" y="289"/>
                      <a:pt x="172" y="325"/>
                      <a:pt x="172" y="366"/>
                    </a:cubicBezTo>
                    <a:lnTo>
                      <a:pt x="172" y="393"/>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53" name="Freeform 24">
                <a:extLst>
                  <a:ext uri="{FF2B5EF4-FFF2-40B4-BE49-F238E27FC236}">
                    <a16:creationId xmlns:a16="http://schemas.microsoft.com/office/drawing/2014/main" id="{492E2739-6CE1-259A-F371-9FECC67F9369}"/>
                  </a:ext>
                </a:extLst>
              </p:cNvPr>
              <p:cNvSpPr>
                <a:spLocks/>
              </p:cNvSpPr>
              <p:nvPr/>
            </p:nvSpPr>
            <p:spPr bwMode="auto">
              <a:xfrm>
                <a:off x="6477" y="1384"/>
                <a:ext cx="111" cy="167"/>
              </a:xfrm>
              <a:custGeom>
                <a:avLst/>
                <a:gdLst>
                  <a:gd name="T0" fmla="*/ 198 w 309"/>
                  <a:gd name="T1" fmla="*/ 423 h 463"/>
                  <a:gd name="T2" fmla="*/ 198 w 309"/>
                  <a:gd name="T3" fmla="*/ 423 h 463"/>
                  <a:gd name="T4" fmla="*/ 198 w 309"/>
                  <a:gd name="T5" fmla="*/ 41 h 463"/>
                  <a:gd name="T6" fmla="*/ 43 w 309"/>
                  <a:gd name="T7" fmla="*/ 41 h 463"/>
                  <a:gd name="T8" fmla="*/ 43 w 309"/>
                  <a:gd name="T9" fmla="*/ 188 h 463"/>
                  <a:gd name="T10" fmla="*/ 43 w 309"/>
                  <a:gd name="T11" fmla="*/ 276 h 463"/>
                  <a:gd name="T12" fmla="*/ 43 w 309"/>
                  <a:gd name="T13" fmla="*/ 423 h 463"/>
                  <a:gd name="T14" fmla="*/ 198 w 309"/>
                  <a:gd name="T15" fmla="*/ 423 h 463"/>
                  <a:gd name="T16" fmla="*/ 198 w 309"/>
                  <a:gd name="T17" fmla="*/ 42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463">
                    <a:moveTo>
                      <a:pt x="198" y="423"/>
                    </a:moveTo>
                    <a:lnTo>
                      <a:pt x="198" y="423"/>
                    </a:lnTo>
                    <a:cubicBezTo>
                      <a:pt x="309" y="317"/>
                      <a:pt x="309" y="146"/>
                      <a:pt x="198" y="41"/>
                    </a:cubicBezTo>
                    <a:cubicBezTo>
                      <a:pt x="155" y="0"/>
                      <a:pt x="86" y="0"/>
                      <a:pt x="43" y="41"/>
                    </a:cubicBezTo>
                    <a:cubicBezTo>
                      <a:pt x="0" y="81"/>
                      <a:pt x="0" y="147"/>
                      <a:pt x="43" y="188"/>
                    </a:cubicBezTo>
                    <a:cubicBezTo>
                      <a:pt x="68" y="212"/>
                      <a:pt x="68" y="252"/>
                      <a:pt x="43" y="276"/>
                    </a:cubicBezTo>
                    <a:cubicBezTo>
                      <a:pt x="0" y="317"/>
                      <a:pt x="0" y="382"/>
                      <a:pt x="43" y="423"/>
                    </a:cubicBezTo>
                    <a:cubicBezTo>
                      <a:pt x="86" y="463"/>
                      <a:pt x="155" y="463"/>
                      <a:pt x="198" y="423"/>
                    </a:cubicBezTo>
                    <a:lnTo>
                      <a:pt x="198" y="423"/>
                    </a:lnTo>
                    <a:close/>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54" name="Freeform 25">
                <a:extLst>
                  <a:ext uri="{FF2B5EF4-FFF2-40B4-BE49-F238E27FC236}">
                    <a16:creationId xmlns:a16="http://schemas.microsoft.com/office/drawing/2014/main" id="{EFA6F243-172F-59BA-927A-A92A41A85717}"/>
                  </a:ext>
                </a:extLst>
              </p:cNvPr>
              <p:cNvSpPr>
                <a:spLocks/>
              </p:cNvSpPr>
              <p:nvPr/>
            </p:nvSpPr>
            <p:spPr bwMode="auto">
              <a:xfrm>
                <a:off x="6233" y="1468"/>
                <a:ext cx="71" cy="274"/>
              </a:xfrm>
              <a:custGeom>
                <a:avLst/>
                <a:gdLst>
                  <a:gd name="T0" fmla="*/ 172 w 197"/>
                  <a:gd name="T1" fmla="*/ 762 h 762"/>
                  <a:gd name="T2" fmla="*/ 172 w 197"/>
                  <a:gd name="T3" fmla="*/ 762 h 762"/>
                  <a:gd name="T4" fmla="*/ 147 w 197"/>
                  <a:gd name="T5" fmla="*/ 762 h 762"/>
                  <a:gd name="T6" fmla="*/ 0 w 197"/>
                  <a:gd name="T7" fmla="*/ 615 h 762"/>
                  <a:gd name="T8" fmla="*/ 197 w 197"/>
                  <a:gd name="T9" fmla="*/ 148 h 762"/>
                  <a:gd name="T10" fmla="*/ 49 w 197"/>
                  <a:gd name="T11" fmla="*/ 0 h 762"/>
                  <a:gd name="T12" fmla="*/ 47 w 197"/>
                  <a:gd name="T13" fmla="*/ 0 h 762"/>
                </a:gdLst>
                <a:ahLst/>
                <a:cxnLst>
                  <a:cxn ang="0">
                    <a:pos x="T0" y="T1"/>
                  </a:cxn>
                  <a:cxn ang="0">
                    <a:pos x="T2" y="T3"/>
                  </a:cxn>
                  <a:cxn ang="0">
                    <a:pos x="T4" y="T5"/>
                  </a:cxn>
                  <a:cxn ang="0">
                    <a:pos x="T6" y="T7"/>
                  </a:cxn>
                  <a:cxn ang="0">
                    <a:pos x="T8" y="T9"/>
                  </a:cxn>
                  <a:cxn ang="0">
                    <a:pos x="T10" y="T11"/>
                  </a:cxn>
                  <a:cxn ang="0">
                    <a:pos x="T12" y="T13"/>
                  </a:cxn>
                </a:cxnLst>
                <a:rect l="0" t="0" r="r" b="b"/>
                <a:pathLst>
                  <a:path w="197" h="762">
                    <a:moveTo>
                      <a:pt x="172" y="762"/>
                    </a:moveTo>
                    <a:lnTo>
                      <a:pt x="172" y="762"/>
                    </a:lnTo>
                    <a:lnTo>
                      <a:pt x="147" y="762"/>
                    </a:lnTo>
                    <a:cubicBezTo>
                      <a:pt x="66" y="762"/>
                      <a:pt x="0" y="696"/>
                      <a:pt x="0" y="615"/>
                    </a:cubicBezTo>
                    <a:cubicBezTo>
                      <a:pt x="0" y="443"/>
                      <a:pt x="197" y="320"/>
                      <a:pt x="197" y="148"/>
                    </a:cubicBezTo>
                    <a:cubicBezTo>
                      <a:pt x="197" y="66"/>
                      <a:pt x="131" y="0"/>
                      <a:pt x="49" y="0"/>
                    </a:cubicBezTo>
                    <a:lnTo>
                      <a:pt x="47" y="0"/>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sp>
            <p:nvSpPr>
              <p:cNvPr id="155" name="Freeform 26">
                <a:extLst>
                  <a:ext uri="{FF2B5EF4-FFF2-40B4-BE49-F238E27FC236}">
                    <a16:creationId xmlns:a16="http://schemas.microsoft.com/office/drawing/2014/main" id="{D5F2F997-93F4-999C-7B11-3C33FB1AD9EB}"/>
                  </a:ext>
                </a:extLst>
              </p:cNvPr>
              <p:cNvSpPr>
                <a:spLocks/>
              </p:cNvSpPr>
              <p:nvPr/>
            </p:nvSpPr>
            <p:spPr bwMode="auto">
              <a:xfrm>
                <a:off x="6445" y="1468"/>
                <a:ext cx="71" cy="274"/>
              </a:xfrm>
              <a:custGeom>
                <a:avLst/>
                <a:gdLst>
                  <a:gd name="T0" fmla="*/ 25 w 197"/>
                  <a:gd name="T1" fmla="*/ 762 h 762"/>
                  <a:gd name="T2" fmla="*/ 25 w 197"/>
                  <a:gd name="T3" fmla="*/ 762 h 762"/>
                  <a:gd name="T4" fmla="*/ 49 w 197"/>
                  <a:gd name="T5" fmla="*/ 762 h 762"/>
                  <a:gd name="T6" fmla="*/ 197 w 197"/>
                  <a:gd name="T7" fmla="*/ 615 h 762"/>
                  <a:gd name="T8" fmla="*/ 0 w 197"/>
                  <a:gd name="T9" fmla="*/ 148 h 762"/>
                  <a:gd name="T10" fmla="*/ 148 w 197"/>
                  <a:gd name="T11" fmla="*/ 0 h 762"/>
                  <a:gd name="T12" fmla="*/ 150 w 197"/>
                  <a:gd name="T13" fmla="*/ 0 h 762"/>
                </a:gdLst>
                <a:ahLst/>
                <a:cxnLst>
                  <a:cxn ang="0">
                    <a:pos x="T0" y="T1"/>
                  </a:cxn>
                  <a:cxn ang="0">
                    <a:pos x="T2" y="T3"/>
                  </a:cxn>
                  <a:cxn ang="0">
                    <a:pos x="T4" y="T5"/>
                  </a:cxn>
                  <a:cxn ang="0">
                    <a:pos x="T6" y="T7"/>
                  </a:cxn>
                  <a:cxn ang="0">
                    <a:pos x="T8" y="T9"/>
                  </a:cxn>
                  <a:cxn ang="0">
                    <a:pos x="T10" y="T11"/>
                  </a:cxn>
                  <a:cxn ang="0">
                    <a:pos x="T12" y="T13"/>
                  </a:cxn>
                </a:cxnLst>
                <a:rect l="0" t="0" r="r" b="b"/>
                <a:pathLst>
                  <a:path w="197" h="762">
                    <a:moveTo>
                      <a:pt x="25" y="762"/>
                    </a:moveTo>
                    <a:lnTo>
                      <a:pt x="25" y="762"/>
                    </a:lnTo>
                    <a:lnTo>
                      <a:pt x="49" y="762"/>
                    </a:lnTo>
                    <a:cubicBezTo>
                      <a:pt x="131" y="762"/>
                      <a:pt x="197" y="696"/>
                      <a:pt x="197" y="615"/>
                    </a:cubicBezTo>
                    <a:cubicBezTo>
                      <a:pt x="197" y="443"/>
                      <a:pt x="0" y="320"/>
                      <a:pt x="0" y="148"/>
                    </a:cubicBezTo>
                    <a:cubicBezTo>
                      <a:pt x="0" y="66"/>
                      <a:pt x="66" y="0"/>
                      <a:pt x="148" y="0"/>
                    </a:cubicBezTo>
                    <a:lnTo>
                      <a:pt x="150" y="0"/>
                    </a:lnTo>
                  </a:path>
                </a:pathLst>
              </a:custGeom>
              <a:noFill/>
              <a:ln w="15875" cap="rnd">
                <a:solidFill>
                  <a:srgbClr val="08C88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ndParaRPr>
              </a:p>
            </p:txBody>
          </p:sp>
        </p:grpSp>
        <p:grpSp>
          <p:nvGrpSpPr>
            <p:cNvPr id="144" name="组合 143">
              <a:extLst>
                <a:ext uri="{FF2B5EF4-FFF2-40B4-BE49-F238E27FC236}">
                  <a16:creationId xmlns:a16="http://schemas.microsoft.com/office/drawing/2014/main" id="{36C9E822-8574-43EE-6D63-C572E191B8FF}"/>
                </a:ext>
              </a:extLst>
            </p:cNvPr>
            <p:cNvGrpSpPr/>
            <p:nvPr/>
          </p:nvGrpSpPr>
          <p:grpSpPr>
            <a:xfrm>
              <a:off x="9162107" y="2411999"/>
              <a:ext cx="2586981" cy="432000"/>
              <a:chOff x="3356668" y="1161733"/>
              <a:chExt cx="2463107" cy="432000"/>
            </a:xfrm>
          </p:grpSpPr>
          <p:sp>
            <p:nvSpPr>
              <p:cNvPr id="145" name="文本框 1326">
                <a:extLst>
                  <a:ext uri="{FF2B5EF4-FFF2-40B4-BE49-F238E27FC236}">
                    <a16:creationId xmlns:a16="http://schemas.microsoft.com/office/drawing/2014/main" id="{D7BFDAD2-6828-4E05-B2F5-4AC554AFC55D}"/>
                  </a:ext>
                </a:extLst>
              </p:cNvPr>
              <p:cNvSpPr txBox="1">
                <a:spLocks noChangeArrowheads="1"/>
              </p:cNvSpPr>
              <p:nvPr/>
            </p:nvSpPr>
            <p:spPr bwMode="auto">
              <a:xfrm>
                <a:off x="3356668" y="1161733"/>
                <a:ext cx="2463107" cy="432000"/>
              </a:xfrm>
              <a:prstGeom prst="snip2DiagRect">
                <a:avLst/>
              </a:prstGeom>
              <a:solidFill>
                <a:srgbClr val="000D45"/>
              </a:solidFill>
              <a:ln w="3175">
                <a:noFill/>
                <a:prstDash val="sysDash"/>
              </a:ln>
              <a:effectLst/>
            </p:spPr>
            <p:txBody>
              <a:bodyPr wrap="square" anchor="ctr" anchorCtr="0">
                <a:noAutofit/>
              </a:bodyPr>
              <a:lstStyle>
                <a:lvl1pPr defTabSz="227330">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defTabSz="22733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defTabSz="22733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defTabSz="22733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defTabSz="22733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22733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Arial"/>
                    <a:ea typeface="Microsoft YaHei"/>
                  </a:rPr>
                  <a:t>排 泄</a:t>
                </a:r>
              </a:p>
            </p:txBody>
          </p:sp>
          <p:pic>
            <p:nvPicPr>
              <p:cNvPr id="146" name="图片 145">
                <a:extLst>
                  <a:ext uri="{FF2B5EF4-FFF2-40B4-BE49-F238E27FC236}">
                    <a16:creationId xmlns:a16="http://schemas.microsoft.com/office/drawing/2014/main" id="{892DD635-DBB2-9348-76B9-B28342F247AE}"/>
                  </a:ext>
                </a:extLst>
              </p:cNvPr>
              <p:cNvPicPr>
                <a:picLocks noChangeAspect="1"/>
              </p:cNvPicPr>
              <p:nvPr/>
            </p:nvPicPr>
            <p:blipFill>
              <a:blip r:embed="rId5"/>
              <a:srcRect r="13522"/>
              <a:stretch>
                <a:fillRect/>
              </a:stretch>
            </p:blipFill>
            <p:spPr>
              <a:xfrm>
                <a:off x="5481694" y="1161733"/>
                <a:ext cx="338081" cy="426571"/>
              </a:xfrm>
              <a:custGeom>
                <a:avLst/>
                <a:gdLst>
                  <a:gd name="connsiteX0" fmla="*/ 0 w 350259"/>
                  <a:gd name="connsiteY0" fmla="*/ 0 h 426571"/>
                  <a:gd name="connsiteX1" fmla="*/ 278258 w 350259"/>
                  <a:gd name="connsiteY1" fmla="*/ 0 h 426571"/>
                  <a:gd name="connsiteX2" fmla="*/ 350259 w 350259"/>
                  <a:gd name="connsiteY2" fmla="*/ 72001 h 426571"/>
                  <a:gd name="connsiteX3" fmla="*/ 350259 w 350259"/>
                  <a:gd name="connsiteY3" fmla="*/ 426571 h 426571"/>
                  <a:gd name="connsiteX4" fmla="*/ 0 w 350259"/>
                  <a:gd name="connsiteY4" fmla="*/ 426571 h 42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59" h="426571">
                    <a:moveTo>
                      <a:pt x="0" y="0"/>
                    </a:moveTo>
                    <a:lnTo>
                      <a:pt x="278258" y="0"/>
                    </a:lnTo>
                    <a:lnTo>
                      <a:pt x="350259" y="72001"/>
                    </a:lnTo>
                    <a:lnTo>
                      <a:pt x="350259" y="426571"/>
                    </a:lnTo>
                    <a:lnTo>
                      <a:pt x="0" y="426571"/>
                    </a:lnTo>
                    <a:close/>
                  </a:path>
                </a:pathLst>
              </a:custGeom>
            </p:spPr>
          </p:pic>
        </p:grpSp>
      </p:grpSp>
      <p:sp>
        <p:nvSpPr>
          <p:cNvPr id="156" name="等腰三角形 155">
            <a:extLst>
              <a:ext uri="{FF2B5EF4-FFF2-40B4-BE49-F238E27FC236}">
                <a16:creationId xmlns:a16="http://schemas.microsoft.com/office/drawing/2014/main" id="{F58D38A0-D679-F1B1-E9E0-B71A1531DF57}"/>
              </a:ext>
            </a:extLst>
          </p:cNvPr>
          <p:cNvSpPr/>
          <p:nvPr/>
        </p:nvSpPr>
        <p:spPr>
          <a:xfrm rot="5400000">
            <a:off x="3094141" y="2556892"/>
            <a:ext cx="189252" cy="163146"/>
          </a:xfrm>
          <a:prstGeom prst="triangle">
            <a:avLst/>
          </a:prstGeom>
          <a:solidFill>
            <a:srgbClr val="08C8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57" name="等腰三角形 156">
            <a:extLst>
              <a:ext uri="{FF2B5EF4-FFF2-40B4-BE49-F238E27FC236}">
                <a16:creationId xmlns:a16="http://schemas.microsoft.com/office/drawing/2014/main" id="{644C43AC-02C2-C21F-B84D-AA748B7AFC83}"/>
              </a:ext>
            </a:extLst>
          </p:cNvPr>
          <p:cNvSpPr/>
          <p:nvPr/>
        </p:nvSpPr>
        <p:spPr>
          <a:xfrm rot="5400000">
            <a:off x="6000874" y="2556893"/>
            <a:ext cx="189250" cy="163146"/>
          </a:xfrm>
          <a:prstGeom prst="triangle">
            <a:avLst/>
          </a:prstGeom>
          <a:solidFill>
            <a:srgbClr val="08C8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58" name="等腰三角形 157">
            <a:extLst>
              <a:ext uri="{FF2B5EF4-FFF2-40B4-BE49-F238E27FC236}">
                <a16:creationId xmlns:a16="http://schemas.microsoft.com/office/drawing/2014/main" id="{934072ED-E5B8-CC7A-BCB5-EB11E760FC0E}"/>
              </a:ext>
            </a:extLst>
          </p:cNvPr>
          <p:cNvSpPr/>
          <p:nvPr/>
        </p:nvSpPr>
        <p:spPr>
          <a:xfrm rot="5400000">
            <a:off x="8907605" y="2556894"/>
            <a:ext cx="189252" cy="163146"/>
          </a:xfrm>
          <a:prstGeom prst="triangle">
            <a:avLst/>
          </a:prstGeom>
          <a:solidFill>
            <a:srgbClr val="08C88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782423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C2BA262-7018-8462-B59E-BC29ABCF8BD1}"/>
              </a:ext>
            </a:extLst>
          </p:cNvPr>
          <p:cNvSpPr>
            <a:spLocks noGrp="1"/>
          </p:cNvSpPr>
          <p:nvPr>
            <p:ph type="title"/>
          </p:nvPr>
        </p:nvSpPr>
        <p:spPr/>
        <p:txBody>
          <a:bodyPr/>
          <a:lstStyle/>
          <a:p>
            <a:pPr>
              <a:lnSpc>
                <a:spcPct val="100000"/>
              </a:lnSpc>
            </a:pPr>
            <a:r>
              <a:rPr lang="zh-CN" altLang="en-US" dirty="0">
                <a:latin typeface="+mn-lt"/>
                <a:ea typeface="+mn-ea"/>
                <a:cs typeface="+mn-ea"/>
                <a:sym typeface="+mn-lt"/>
              </a:rPr>
              <a:t>氨曲南</a:t>
            </a:r>
            <a:r>
              <a:rPr lang="en-US" altLang="zh-CN" dirty="0">
                <a:latin typeface="+mn-lt"/>
                <a:ea typeface="+mn-ea"/>
                <a:cs typeface="+mn-ea"/>
                <a:sym typeface="+mn-lt"/>
              </a:rPr>
              <a:t>-</a:t>
            </a:r>
            <a:r>
              <a:rPr lang="zh-CN" altLang="en-US" dirty="0">
                <a:latin typeface="+mn-lt"/>
                <a:ea typeface="+mn-ea"/>
                <a:cs typeface="+mn-ea"/>
                <a:sym typeface="+mn-lt"/>
              </a:rPr>
              <a:t>阿维巴坦的</a:t>
            </a:r>
            <a:r>
              <a:rPr lang="en-US" altLang="zh-CN" dirty="0">
                <a:latin typeface="+mn-lt"/>
                <a:ea typeface="+mn-ea"/>
                <a:cs typeface="+mn-ea"/>
                <a:sym typeface="+mn-lt"/>
              </a:rPr>
              <a:t>PK/PD</a:t>
            </a:r>
            <a:r>
              <a:rPr lang="zh-CN" altLang="en-US" dirty="0">
                <a:latin typeface="+mn-lt"/>
                <a:ea typeface="+mn-ea"/>
                <a:cs typeface="+mn-ea"/>
                <a:sym typeface="+mn-lt"/>
              </a:rPr>
              <a:t>特性</a:t>
            </a:r>
          </a:p>
        </p:txBody>
      </p:sp>
      <p:sp>
        <p:nvSpPr>
          <p:cNvPr id="5" name="Text Placeholder 2">
            <a:extLst>
              <a:ext uri="{FF2B5EF4-FFF2-40B4-BE49-F238E27FC236}">
                <a16:creationId xmlns:a16="http://schemas.microsoft.com/office/drawing/2014/main" id="{5CF6B82C-DE4C-9422-3B43-4BA03A42115A}"/>
              </a:ext>
            </a:extLst>
          </p:cNvPr>
          <p:cNvSpPr txBox="1"/>
          <p:nvPr>
            <p:custDataLst>
              <p:tags r:id="rId1"/>
            </p:custDataLst>
          </p:nvPr>
        </p:nvSpPr>
        <p:spPr>
          <a:xfrm>
            <a:off x="678728" y="6204262"/>
            <a:ext cx="10549890" cy="328512"/>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9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9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9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9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spcBef>
                <a:spcPts val="0"/>
              </a:spcBef>
              <a:buFont typeface="+mj-lt"/>
              <a:buAutoNum type="arabicPeriod"/>
              <a:defRPr/>
            </a:pPr>
            <a:r>
              <a:rPr lang="zh-CN" altLang="en-US" sz="800" dirty="0">
                <a:solidFill>
                  <a:schemeClr val="tx1">
                    <a:lumMod val="50000"/>
                    <a:lumOff val="50000"/>
                  </a:schemeClr>
                </a:solidFill>
                <a:latin typeface="+mn-lt"/>
                <a:ea typeface="+mn-ea"/>
                <a:cs typeface="+mn-ea"/>
                <a:sym typeface="+mn-lt"/>
              </a:rPr>
              <a:t>注射用氨曲南阿维巴坦钠说明书（核准日期：</a:t>
            </a:r>
            <a:r>
              <a:rPr lang="en-US" altLang="zh-CN" sz="800" dirty="0">
                <a:solidFill>
                  <a:schemeClr val="tx1">
                    <a:lumMod val="50000"/>
                    <a:lumOff val="50000"/>
                  </a:schemeClr>
                </a:solidFill>
                <a:latin typeface="+mn-lt"/>
                <a:ea typeface="+mn-ea"/>
                <a:cs typeface="+mn-ea"/>
                <a:sym typeface="+mn-lt"/>
              </a:rPr>
              <a:t>2025</a:t>
            </a:r>
            <a:r>
              <a:rPr lang="zh-CN" altLang="en-US" sz="800" dirty="0">
                <a:solidFill>
                  <a:schemeClr val="tx1">
                    <a:lumMod val="50000"/>
                    <a:lumOff val="50000"/>
                  </a:schemeClr>
                </a:solidFill>
                <a:latin typeface="+mn-lt"/>
                <a:ea typeface="+mn-ea"/>
                <a:cs typeface="+mn-ea"/>
                <a:sym typeface="+mn-lt"/>
              </a:rPr>
              <a:t>年</a:t>
            </a:r>
            <a:r>
              <a:rPr lang="en-US" altLang="zh-CN" sz="800" dirty="0">
                <a:solidFill>
                  <a:schemeClr val="tx1">
                    <a:lumMod val="50000"/>
                    <a:lumOff val="50000"/>
                  </a:schemeClr>
                </a:solidFill>
                <a:latin typeface="+mn-lt"/>
                <a:ea typeface="+mn-ea"/>
                <a:cs typeface="+mn-ea"/>
                <a:sym typeface="+mn-lt"/>
              </a:rPr>
              <a:t>6</a:t>
            </a:r>
            <a:r>
              <a:rPr lang="zh-CN" altLang="en-US" sz="800" dirty="0">
                <a:solidFill>
                  <a:schemeClr val="tx1">
                    <a:lumMod val="50000"/>
                    <a:lumOff val="50000"/>
                  </a:schemeClr>
                </a:solidFill>
                <a:latin typeface="+mn-lt"/>
                <a:ea typeface="+mn-ea"/>
                <a:cs typeface="+mn-ea"/>
                <a:sym typeface="+mn-lt"/>
              </a:rPr>
              <a:t>月</a:t>
            </a:r>
            <a:r>
              <a:rPr lang="en-US" altLang="zh-CN" sz="800" dirty="0">
                <a:solidFill>
                  <a:schemeClr val="tx1">
                    <a:lumMod val="50000"/>
                    <a:lumOff val="50000"/>
                  </a:schemeClr>
                </a:solidFill>
                <a:latin typeface="+mn-lt"/>
                <a:ea typeface="+mn-ea"/>
                <a:cs typeface="+mn-ea"/>
                <a:sym typeface="+mn-lt"/>
              </a:rPr>
              <a:t>24</a:t>
            </a:r>
            <a:r>
              <a:rPr lang="zh-CN" altLang="en-US" sz="800" dirty="0">
                <a:solidFill>
                  <a:schemeClr val="tx1">
                    <a:lumMod val="50000"/>
                    <a:lumOff val="50000"/>
                  </a:schemeClr>
                </a:solidFill>
                <a:latin typeface="+mn-lt"/>
                <a:ea typeface="+mn-ea"/>
                <a:cs typeface="+mn-ea"/>
                <a:sym typeface="+mn-lt"/>
              </a:rPr>
              <a:t>日）</a:t>
            </a:r>
            <a:endParaRPr lang="en-US" altLang="zh-CN" sz="800" dirty="0">
              <a:solidFill>
                <a:schemeClr val="tx1">
                  <a:lumMod val="50000"/>
                  <a:lumOff val="50000"/>
                </a:schemeClr>
              </a:solidFill>
              <a:latin typeface="+mn-lt"/>
              <a:ea typeface="+mn-ea"/>
              <a:cs typeface="+mn-ea"/>
              <a:sym typeface="+mn-lt"/>
            </a:endParaRPr>
          </a:p>
          <a:p>
            <a:pPr>
              <a:spcBef>
                <a:spcPts val="0"/>
              </a:spcBef>
              <a:buFont typeface="+mj-lt"/>
              <a:buAutoNum type="arabicPeriod"/>
              <a:defRPr/>
            </a:pPr>
            <a:r>
              <a:rPr lang="en-GB" sz="800" dirty="0">
                <a:solidFill>
                  <a:schemeClr val="tx1">
                    <a:lumMod val="50000"/>
                    <a:lumOff val="50000"/>
                  </a:schemeClr>
                </a:solidFill>
                <a:latin typeface="+mn-lt"/>
                <a:ea typeface="+mn-ea"/>
                <a:cs typeface="+mn-ea"/>
                <a:sym typeface="+mn-lt"/>
              </a:rPr>
              <a:t>Al Musawa M, et al. Pharmacotherapy. 2024 Dec;44(12):927-938.</a:t>
            </a:r>
          </a:p>
        </p:txBody>
      </p:sp>
      <p:sp>
        <p:nvSpPr>
          <p:cNvPr id="6" name="Subtítulo 2">
            <a:extLst>
              <a:ext uri="{FF2B5EF4-FFF2-40B4-BE49-F238E27FC236}">
                <a16:creationId xmlns:a16="http://schemas.microsoft.com/office/drawing/2014/main" id="{BAF6CFD4-2E0B-034C-0996-DBBEC80001C2}"/>
              </a:ext>
            </a:extLst>
          </p:cNvPr>
          <p:cNvSpPr txBox="1"/>
          <p:nvPr>
            <p:custDataLst>
              <p:tags r:id="rId2"/>
            </p:custDataLst>
          </p:nvPr>
        </p:nvSpPr>
        <p:spPr>
          <a:xfrm>
            <a:off x="453886" y="4598007"/>
            <a:ext cx="11292891" cy="9626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0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18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2pPr>
            <a:lvl3pPr marL="1143000" indent="-228600" algn="l" defTabSz="914400" rtl="0" eaLnBrk="1" latinLnBrk="0" hangingPunct="1">
              <a:lnSpc>
                <a:spcPct val="90000"/>
              </a:lnSpc>
              <a:spcBef>
                <a:spcPts val="500"/>
              </a:spcBef>
              <a:buFont typeface="Arial" panose="020B0604020202090204" pitchFamily="34" charset="0"/>
              <a:buChar char="•"/>
              <a:defRPr sz="16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3pPr>
            <a:lvl4pPr marL="1600200" indent="-228600" algn="l" defTabSz="914400" rtl="0" eaLnBrk="1" latinLnBrk="0" hangingPunct="1">
              <a:lnSpc>
                <a:spcPct val="90000"/>
              </a:lnSpc>
              <a:spcBef>
                <a:spcPts val="500"/>
              </a:spcBef>
              <a:buFont typeface="Arial" panose="020B060402020209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4pPr>
            <a:lvl5pPr marL="2057400" indent="-228600" algn="l" defTabSz="914400" rtl="0" eaLnBrk="1" latinLnBrk="0" hangingPunct="1">
              <a:lnSpc>
                <a:spcPct val="90000"/>
              </a:lnSpc>
              <a:spcBef>
                <a:spcPts val="500"/>
              </a:spcBef>
              <a:buFont typeface="Arial" panose="020B0604020202090204" pitchFamily="34" charset="0"/>
              <a:buChar char="•"/>
              <a:defRPr sz="1400" b="0" i="0" kern="1200">
                <a:solidFill>
                  <a:srgbClr val="375D8B"/>
                </a:solidFill>
                <a:latin typeface="Noto Sans Light" panose="020B0402040504020204" pitchFamily="34" charset="0"/>
                <a:ea typeface="Noto Sans Light" panose="020B0402040504020204" pitchFamily="34" charset="0"/>
                <a:cs typeface="Noto Sans Light" panose="020B04020405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lvl="0">
              <a:lnSpc>
                <a:spcPct val="120000"/>
              </a:lnSpc>
              <a:spcBef>
                <a:spcPts val="600"/>
              </a:spcBef>
              <a:defRPr/>
            </a:pPr>
            <a:r>
              <a:rPr lang="zh-CN" altLang="en-US" sz="1400" dirty="0">
                <a:solidFill>
                  <a:schemeClr val="tx1">
                    <a:lumMod val="85000"/>
                    <a:lumOff val="15000"/>
                  </a:schemeClr>
                </a:solidFill>
                <a:latin typeface="+mn-lt"/>
                <a:ea typeface="+mn-ea"/>
                <a:cs typeface="+mn-ea"/>
                <a:sym typeface="+mn-lt"/>
              </a:rPr>
              <a:t>氨曲南和阿维巴坦的药代动力学皆近似呈线性</a:t>
            </a:r>
            <a:r>
              <a:rPr lang="en-US" altLang="zh-CN" sz="1400" baseline="30000" dirty="0">
                <a:solidFill>
                  <a:schemeClr val="tx1">
                    <a:lumMod val="85000"/>
                    <a:lumOff val="15000"/>
                  </a:schemeClr>
                </a:solidFill>
                <a:latin typeface="+mn-lt"/>
                <a:ea typeface="+mn-ea"/>
                <a:cs typeface="+mn-ea"/>
                <a:sym typeface="+mn-lt"/>
              </a:rPr>
              <a:t>1</a:t>
            </a:r>
            <a:r>
              <a:rPr lang="zh-CN" altLang="en-US" sz="1400" dirty="0">
                <a:solidFill>
                  <a:schemeClr val="tx1">
                    <a:lumMod val="85000"/>
                    <a:lumOff val="15000"/>
                  </a:schemeClr>
                </a:solidFill>
                <a:latin typeface="+mn-lt"/>
                <a:ea typeface="+mn-ea"/>
                <a:cs typeface="+mn-ea"/>
                <a:sym typeface="+mn-lt"/>
              </a:rPr>
              <a:t>；</a:t>
            </a:r>
            <a:r>
              <a:rPr lang="es-MX" sz="1400" dirty="0">
                <a:solidFill>
                  <a:schemeClr val="tx1">
                    <a:lumMod val="85000"/>
                    <a:lumOff val="15000"/>
                  </a:schemeClr>
                </a:solidFill>
                <a:latin typeface="+mn-lt"/>
                <a:ea typeface="+mn-ea"/>
                <a:cs typeface="+mn-ea"/>
                <a:sym typeface="+mn-lt"/>
              </a:rPr>
              <a:t>数据表明，同时使用</a:t>
            </a:r>
            <a:r>
              <a:rPr lang="zh-CN" altLang="en-US" sz="1400" dirty="0">
                <a:solidFill>
                  <a:schemeClr val="tx1">
                    <a:lumMod val="85000"/>
                    <a:lumOff val="15000"/>
                  </a:schemeClr>
                </a:solidFill>
                <a:latin typeface="+mn-lt"/>
                <a:ea typeface="+mn-ea"/>
                <a:cs typeface="+mn-ea"/>
                <a:sym typeface="+mn-lt"/>
              </a:rPr>
              <a:t>氨曲南及阿维巴坦</a:t>
            </a:r>
            <a:r>
              <a:rPr lang="es-MX" sz="1400" dirty="0">
                <a:solidFill>
                  <a:schemeClr val="tx1">
                    <a:lumMod val="85000"/>
                    <a:lumOff val="15000"/>
                  </a:schemeClr>
                </a:solidFill>
                <a:latin typeface="+mn-lt"/>
                <a:ea typeface="+mn-ea"/>
                <a:cs typeface="+mn-ea"/>
                <a:sym typeface="+mn-lt"/>
              </a:rPr>
              <a:t>不会显著影响两种药物的药代动力学</a:t>
            </a:r>
            <a:r>
              <a:rPr lang="es-MX" altLang="zh-CN" sz="1400" dirty="0">
                <a:solidFill>
                  <a:schemeClr val="tx1">
                    <a:lumMod val="85000"/>
                    <a:lumOff val="15000"/>
                  </a:schemeClr>
                </a:solidFill>
                <a:latin typeface="+mn-lt"/>
                <a:ea typeface="+mn-ea"/>
                <a:cs typeface="+mn-ea"/>
                <a:sym typeface="+mn-lt"/>
              </a:rPr>
              <a:t> </a:t>
            </a:r>
            <a:r>
              <a:rPr lang="es-MX" altLang="zh-CN" sz="1400" baseline="30000" dirty="0">
                <a:solidFill>
                  <a:schemeClr val="tx1">
                    <a:lumMod val="85000"/>
                    <a:lumOff val="15000"/>
                  </a:schemeClr>
                </a:solidFill>
                <a:latin typeface="+mn-lt"/>
                <a:ea typeface="+mn-ea"/>
                <a:cs typeface="+mn-ea"/>
                <a:sym typeface="+mn-lt"/>
              </a:rPr>
              <a:t>2</a:t>
            </a:r>
          </a:p>
          <a:p>
            <a:pPr lvl="0">
              <a:lnSpc>
                <a:spcPct val="120000"/>
              </a:lnSpc>
              <a:spcBef>
                <a:spcPts val="600"/>
              </a:spcBef>
              <a:defRPr/>
            </a:pPr>
            <a:r>
              <a:rPr lang="zh-CN" altLang="en-US" sz="1400" dirty="0">
                <a:solidFill>
                  <a:schemeClr val="tx1">
                    <a:lumMod val="85000"/>
                    <a:lumOff val="15000"/>
                  </a:schemeClr>
                </a:solidFill>
                <a:latin typeface="+mn-lt"/>
                <a:ea typeface="+mn-ea"/>
                <a:cs typeface="+mn-ea"/>
                <a:sym typeface="+mn-lt"/>
              </a:rPr>
              <a:t>肺组织浓度：氨曲南单次静脉注射 </a:t>
            </a:r>
            <a:r>
              <a:rPr lang="en-US" altLang="zh-CN" sz="1400" dirty="0">
                <a:solidFill>
                  <a:schemeClr val="tx1">
                    <a:lumMod val="85000"/>
                    <a:lumOff val="15000"/>
                  </a:schemeClr>
                </a:solidFill>
                <a:latin typeface="+mn-lt"/>
                <a:ea typeface="+mn-ea"/>
                <a:cs typeface="+mn-ea"/>
                <a:sym typeface="+mn-lt"/>
              </a:rPr>
              <a:t>2g</a:t>
            </a:r>
            <a:r>
              <a:rPr lang="zh-CN" altLang="en-US" sz="1400" dirty="0">
                <a:solidFill>
                  <a:schemeClr val="tx1">
                    <a:lumMod val="85000"/>
                    <a:lumOff val="15000"/>
                  </a:schemeClr>
                </a:solidFill>
                <a:latin typeface="+mn-lt"/>
                <a:ea typeface="+mn-ea"/>
                <a:cs typeface="+mn-ea"/>
                <a:sym typeface="+mn-lt"/>
              </a:rPr>
              <a:t>后 </a:t>
            </a:r>
            <a:r>
              <a:rPr lang="en-US" altLang="zh-CN" sz="1400" dirty="0">
                <a:solidFill>
                  <a:schemeClr val="tx1">
                    <a:lumMod val="85000"/>
                    <a:lumOff val="15000"/>
                  </a:schemeClr>
                </a:solidFill>
                <a:latin typeface="+mn-lt"/>
                <a:ea typeface="+mn-ea"/>
                <a:cs typeface="+mn-ea"/>
                <a:sym typeface="+mn-lt"/>
              </a:rPr>
              <a:t>2~8 </a:t>
            </a:r>
            <a:r>
              <a:rPr lang="zh-CN" altLang="en-US" sz="1400" dirty="0">
                <a:solidFill>
                  <a:schemeClr val="tx1">
                    <a:lumMod val="85000"/>
                    <a:lumOff val="15000"/>
                  </a:schemeClr>
                </a:solidFill>
                <a:latin typeface="+mn-lt"/>
                <a:ea typeface="+mn-ea"/>
                <a:cs typeface="+mn-ea"/>
                <a:sym typeface="+mn-lt"/>
              </a:rPr>
              <a:t>小时支气管分泌物浓度与血清中浓度的平均比值为</a:t>
            </a:r>
            <a:r>
              <a:rPr lang="en-US" altLang="zh-CN" sz="1400" dirty="0">
                <a:solidFill>
                  <a:schemeClr val="tx1">
                    <a:lumMod val="85000"/>
                    <a:lumOff val="15000"/>
                  </a:schemeClr>
                </a:solidFill>
                <a:latin typeface="+mn-lt"/>
                <a:ea typeface="+mn-ea"/>
                <a:cs typeface="+mn-ea"/>
                <a:sym typeface="+mn-lt"/>
              </a:rPr>
              <a:t>21% ~ 60%</a:t>
            </a:r>
            <a:r>
              <a:rPr lang="zh-CN" altLang="en-US" sz="1400" dirty="0">
                <a:solidFill>
                  <a:schemeClr val="tx1">
                    <a:lumMod val="85000"/>
                    <a:lumOff val="15000"/>
                  </a:schemeClr>
                </a:solidFill>
                <a:latin typeface="+mn-lt"/>
                <a:ea typeface="+mn-ea"/>
                <a:cs typeface="+mn-ea"/>
                <a:sym typeface="+mn-lt"/>
              </a:rPr>
              <a:t>；阿维巴坦在人支气管</a:t>
            </a:r>
            <a:r>
              <a:rPr lang="en-US" altLang="zh-CN" sz="1400" dirty="0">
                <a:solidFill>
                  <a:schemeClr val="tx1">
                    <a:lumMod val="85000"/>
                    <a:lumOff val="15000"/>
                  </a:schemeClr>
                </a:solidFill>
                <a:latin typeface="+mn-lt"/>
                <a:ea typeface="+mn-ea"/>
                <a:cs typeface="+mn-ea"/>
                <a:sym typeface="+mn-lt"/>
              </a:rPr>
              <a:t>ELF</a:t>
            </a:r>
            <a:r>
              <a:rPr lang="zh-CN" altLang="en-US" sz="1400" dirty="0">
                <a:solidFill>
                  <a:schemeClr val="tx1">
                    <a:lumMod val="85000"/>
                    <a:lumOff val="15000"/>
                  </a:schemeClr>
                </a:solidFill>
                <a:latin typeface="+mn-lt"/>
                <a:ea typeface="+mn-ea"/>
                <a:cs typeface="+mn-ea"/>
                <a:sym typeface="+mn-lt"/>
              </a:rPr>
              <a:t>中的浓度约为血浆的</a:t>
            </a:r>
            <a:r>
              <a:rPr lang="en-US" altLang="zh-CN" sz="1400" dirty="0">
                <a:solidFill>
                  <a:schemeClr val="tx1">
                    <a:lumMod val="85000"/>
                    <a:lumOff val="15000"/>
                  </a:schemeClr>
                </a:solidFill>
                <a:latin typeface="+mn-lt"/>
                <a:ea typeface="+mn-ea"/>
                <a:cs typeface="+mn-ea"/>
                <a:sym typeface="+mn-lt"/>
              </a:rPr>
              <a:t>30%</a:t>
            </a:r>
            <a:r>
              <a:rPr lang="zh-CN" altLang="en-US" sz="1400" dirty="0">
                <a:solidFill>
                  <a:schemeClr val="tx1">
                    <a:lumMod val="85000"/>
                    <a:lumOff val="15000"/>
                  </a:schemeClr>
                </a:solidFill>
                <a:latin typeface="+mn-lt"/>
                <a:ea typeface="+mn-ea"/>
                <a:cs typeface="+mn-ea"/>
                <a:sym typeface="+mn-lt"/>
              </a:rPr>
              <a:t>，</a:t>
            </a:r>
            <a:r>
              <a:rPr lang="en-US" altLang="zh-CN" sz="1400" dirty="0">
                <a:solidFill>
                  <a:schemeClr val="tx1">
                    <a:lumMod val="85000"/>
                    <a:lumOff val="15000"/>
                  </a:schemeClr>
                </a:solidFill>
                <a:latin typeface="+mn-lt"/>
                <a:ea typeface="+mn-ea"/>
                <a:cs typeface="+mn-ea"/>
                <a:sym typeface="+mn-lt"/>
              </a:rPr>
              <a:t>ELF</a:t>
            </a:r>
            <a:r>
              <a:rPr lang="zh-CN" altLang="en-US" sz="1400" dirty="0">
                <a:solidFill>
                  <a:schemeClr val="tx1">
                    <a:lumMod val="85000"/>
                    <a:lumOff val="15000"/>
                  </a:schemeClr>
                </a:solidFill>
                <a:latin typeface="+mn-lt"/>
                <a:ea typeface="+mn-ea"/>
                <a:cs typeface="+mn-ea"/>
                <a:sym typeface="+mn-lt"/>
              </a:rPr>
              <a:t>和血浆之间的浓度</a:t>
            </a:r>
            <a:r>
              <a:rPr lang="en-US" altLang="zh-CN" sz="1400" dirty="0">
                <a:solidFill>
                  <a:schemeClr val="tx1">
                    <a:lumMod val="85000"/>
                    <a:lumOff val="15000"/>
                  </a:schemeClr>
                </a:solidFill>
                <a:latin typeface="+mn-lt"/>
                <a:ea typeface="+mn-ea"/>
                <a:cs typeface="+mn-ea"/>
                <a:sym typeface="+mn-lt"/>
              </a:rPr>
              <a:t>-</a:t>
            </a:r>
            <a:r>
              <a:rPr lang="zh-CN" altLang="en-US" sz="1400" dirty="0">
                <a:solidFill>
                  <a:schemeClr val="tx1">
                    <a:lumMod val="85000"/>
                    <a:lumOff val="15000"/>
                  </a:schemeClr>
                </a:solidFill>
                <a:latin typeface="+mn-lt"/>
                <a:ea typeface="+mn-ea"/>
                <a:cs typeface="+mn-ea"/>
                <a:sym typeface="+mn-lt"/>
              </a:rPr>
              <a:t>时间曲线相似</a:t>
            </a:r>
            <a:r>
              <a:rPr lang="en-US" altLang="zh-CN" sz="1400" baseline="30000" dirty="0">
                <a:solidFill>
                  <a:schemeClr val="tx1">
                    <a:lumMod val="85000"/>
                    <a:lumOff val="15000"/>
                  </a:schemeClr>
                </a:solidFill>
                <a:latin typeface="+mn-lt"/>
                <a:ea typeface="+mn-ea"/>
                <a:cs typeface="+mn-ea"/>
                <a:sym typeface="+mn-lt"/>
              </a:rPr>
              <a:t>1</a:t>
            </a:r>
            <a:endParaRPr lang="es-MX" altLang="es-MX" sz="1400" baseline="30000" dirty="0">
              <a:solidFill>
                <a:schemeClr val="tx1">
                  <a:lumMod val="85000"/>
                  <a:lumOff val="15000"/>
                </a:schemeClr>
              </a:solidFill>
              <a:latin typeface="+mn-lt"/>
              <a:ea typeface="+mn-ea"/>
              <a:cs typeface="+mn-ea"/>
              <a:sym typeface="+mn-lt"/>
            </a:endParaRPr>
          </a:p>
        </p:txBody>
      </p:sp>
      <p:graphicFrame>
        <p:nvGraphicFramePr>
          <p:cNvPr id="2" name="内容占位符 4">
            <a:extLst>
              <a:ext uri="{FF2B5EF4-FFF2-40B4-BE49-F238E27FC236}">
                <a16:creationId xmlns:a16="http://schemas.microsoft.com/office/drawing/2014/main" id="{8CD6E5DA-725D-7790-6DA3-E4F975D462A5}"/>
              </a:ext>
            </a:extLst>
          </p:cNvPr>
          <p:cNvGraphicFramePr>
            <a:graphicFrameLocks/>
          </p:cNvGraphicFramePr>
          <p:nvPr>
            <p:extLst>
              <p:ext uri="{D42A27DB-BD31-4B8C-83A1-F6EECF244321}">
                <p14:modId xmlns:p14="http://schemas.microsoft.com/office/powerpoint/2010/main" val="1753085357"/>
              </p:ext>
            </p:extLst>
          </p:nvPr>
        </p:nvGraphicFramePr>
        <p:xfrm>
          <a:off x="548641" y="1447616"/>
          <a:ext cx="11198136" cy="2952367"/>
        </p:xfrm>
        <a:graphic>
          <a:graphicData uri="http://schemas.openxmlformats.org/drawingml/2006/table">
            <a:tbl>
              <a:tblPr firstRow="1" bandRow="1">
                <a:tableStyleId>{5C22544A-7EE6-4342-B048-85BDC9FD1C3A}</a:tableStyleId>
              </a:tblPr>
              <a:tblGrid>
                <a:gridCol w="1962038">
                  <a:extLst>
                    <a:ext uri="{9D8B030D-6E8A-4147-A177-3AD203B41FA5}">
                      <a16:colId xmlns:a16="http://schemas.microsoft.com/office/drawing/2014/main" val="3018190162"/>
                    </a:ext>
                  </a:extLst>
                </a:gridCol>
                <a:gridCol w="4425309">
                  <a:extLst>
                    <a:ext uri="{9D8B030D-6E8A-4147-A177-3AD203B41FA5}">
                      <a16:colId xmlns:a16="http://schemas.microsoft.com/office/drawing/2014/main" val="880558480"/>
                    </a:ext>
                  </a:extLst>
                </a:gridCol>
                <a:gridCol w="4810789">
                  <a:extLst>
                    <a:ext uri="{9D8B030D-6E8A-4147-A177-3AD203B41FA5}">
                      <a16:colId xmlns:a16="http://schemas.microsoft.com/office/drawing/2014/main" val="4030272883"/>
                    </a:ext>
                  </a:extLst>
                </a:gridCol>
              </a:tblGrid>
              <a:tr h="336040">
                <a:tc>
                  <a:txBody>
                    <a:bodyPr/>
                    <a:lstStyle/>
                    <a:p>
                      <a:pPr algn="ctr"/>
                      <a:r>
                        <a:rPr lang="zh-CN" altLang="en-US" sz="1600" b="1" dirty="0">
                          <a:latin typeface="+mn-ea"/>
                          <a:ea typeface="+mn-ea"/>
                          <a:cs typeface="+mn-ea"/>
                          <a:sym typeface="+mn-lt"/>
                        </a:rPr>
                        <a:t>参数</a:t>
                      </a:r>
                      <a:r>
                        <a:rPr lang="en-US" altLang="zh-CN" sz="1600" b="1" baseline="30000" dirty="0">
                          <a:latin typeface="+mn-ea"/>
                          <a:ea typeface="+mn-ea"/>
                          <a:cs typeface="+mn-ea"/>
                          <a:sym typeface="+mn-lt"/>
                        </a:rPr>
                        <a:t>1</a:t>
                      </a:r>
                      <a:endParaRPr lang="zh-CN" altLang="en-US" sz="1600" b="1" baseline="30000" dirty="0">
                        <a:latin typeface="+mn-ea"/>
                        <a:ea typeface="+mn-ea"/>
                        <a:cs typeface="+mn-ea"/>
                        <a:sym typeface="+mn-lt"/>
                      </a:endParaRPr>
                    </a:p>
                  </a:txBody>
                  <a:tcPr anchor="ctr">
                    <a:solidFill>
                      <a:srgbClr val="000D45"/>
                    </a:solidFill>
                  </a:tcPr>
                </a:tc>
                <a:tc>
                  <a:txBody>
                    <a:bodyPr/>
                    <a:lstStyle/>
                    <a:p>
                      <a:pPr algn="ctr"/>
                      <a:r>
                        <a:rPr lang="zh-CN" altLang="en-US" sz="1600" b="1" i="0" u="none" strike="noStrike" kern="1200" dirty="0">
                          <a:solidFill>
                            <a:schemeClr val="lt1"/>
                          </a:solidFill>
                          <a:effectLst/>
                          <a:latin typeface="+mn-ea"/>
                          <a:ea typeface="+mn-ea"/>
                          <a:cs typeface="+mn-ea"/>
                          <a:sym typeface="+mn-lt"/>
                        </a:rPr>
                        <a:t>氨曲南</a:t>
                      </a:r>
                      <a:r>
                        <a:rPr lang="zh-CN" altLang="en-US" sz="1100" b="1" i="0" u="none" strike="noStrike" kern="1200" dirty="0">
                          <a:solidFill>
                            <a:schemeClr val="lt1"/>
                          </a:solidFill>
                          <a:effectLst/>
                          <a:latin typeface="+mn-ea"/>
                          <a:ea typeface="+mn-ea"/>
                          <a:cs typeface="+mn-ea"/>
                          <a:sym typeface="+mn-lt"/>
                        </a:rPr>
                        <a:t>（几何均数 </a:t>
                      </a:r>
                      <a:r>
                        <a:rPr lang="en-US" altLang="zh-CN" sz="1100" b="1" i="0" u="none" strike="noStrike" kern="1200" dirty="0">
                          <a:solidFill>
                            <a:schemeClr val="lt1"/>
                          </a:solidFill>
                          <a:effectLst/>
                          <a:latin typeface="+mn-ea"/>
                          <a:ea typeface="+mn-ea"/>
                          <a:cs typeface="+mn-ea"/>
                          <a:sym typeface="+mn-lt"/>
                        </a:rPr>
                        <a:t>[% CV]</a:t>
                      </a:r>
                      <a:r>
                        <a:rPr lang="zh-CN" altLang="en-US" sz="1100" b="1" i="0" u="none" strike="noStrike" kern="1200" dirty="0">
                          <a:solidFill>
                            <a:schemeClr val="lt1"/>
                          </a:solidFill>
                          <a:effectLst/>
                          <a:latin typeface="+mn-ea"/>
                          <a:ea typeface="+mn-ea"/>
                          <a:cs typeface="+mn-ea"/>
                          <a:sym typeface="+mn-lt"/>
                        </a:rPr>
                        <a:t>）</a:t>
                      </a:r>
                      <a:endParaRPr lang="zh-CN" altLang="en-US" sz="1400" b="1" dirty="0">
                        <a:latin typeface="+mn-ea"/>
                        <a:ea typeface="+mn-ea"/>
                        <a:cs typeface="+mn-ea"/>
                        <a:sym typeface="+mn-lt"/>
                      </a:endParaRPr>
                    </a:p>
                  </a:txBody>
                  <a:tcPr anchor="ctr">
                    <a:solidFill>
                      <a:srgbClr val="000D45"/>
                    </a:solidFill>
                  </a:tcPr>
                </a:tc>
                <a:tc>
                  <a:txBody>
                    <a:bodyPr/>
                    <a:lstStyle/>
                    <a:p>
                      <a:pPr algn="ctr"/>
                      <a:r>
                        <a:rPr lang="zh-CN" altLang="en-US" sz="1600" b="1" dirty="0">
                          <a:latin typeface="+mn-ea"/>
                          <a:ea typeface="+mn-ea"/>
                          <a:cs typeface="+mn-ea"/>
                          <a:sym typeface="+mn-lt"/>
                        </a:rPr>
                        <a:t>阿维巴坦</a:t>
                      </a:r>
                      <a:r>
                        <a:rPr lang="zh-CN" altLang="en-US" sz="1100" b="1" i="0" u="none" strike="noStrike" kern="1200" dirty="0">
                          <a:solidFill>
                            <a:schemeClr val="lt1"/>
                          </a:solidFill>
                          <a:effectLst/>
                          <a:latin typeface="+mn-ea"/>
                          <a:ea typeface="+mn-ea"/>
                          <a:cs typeface="+mn-ea"/>
                          <a:sym typeface="+mn-lt"/>
                        </a:rPr>
                        <a:t>（几何均数 </a:t>
                      </a:r>
                      <a:r>
                        <a:rPr lang="en-US" altLang="zh-CN" sz="1100" b="1" i="0" u="none" strike="noStrike" kern="1200" dirty="0">
                          <a:solidFill>
                            <a:schemeClr val="lt1"/>
                          </a:solidFill>
                          <a:effectLst/>
                          <a:latin typeface="+mn-ea"/>
                          <a:ea typeface="+mn-ea"/>
                          <a:cs typeface="+mn-ea"/>
                          <a:sym typeface="+mn-lt"/>
                        </a:rPr>
                        <a:t>[% CV]</a:t>
                      </a:r>
                      <a:r>
                        <a:rPr lang="zh-CN" altLang="en-US" sz="1100" b="1" i="0" u="none" strike="noStrike" kern="1200" dirty="0">
                          <a:solidFill>
                            <a:schemeClr val="lt1"/>
                          </a:solidFill>
                          <a:effectLst/>
                          <a:latin typeface="+mn-ea"/>
                          <a:ea typeface="+mn-ea"/>
                          <a:cs typeface="+mn-ea"/>
                          <a:sym typeface="+mn-lt"/>
                        </a:rPr>
                        <a:t>）</a:t>
                      </a:r>
                      <a:endParaRPr lang="zh-CN" altLang="en-US" sz="1600" b="1" baseline="30000" dirty="0">
                        <a:solidFill>
                          <a:schemeClr val="bg1"/>
                        </a:solidFill>
                        <a:latin typeface="+mn-ea"/>
                        <a:ea typeface="+mn-ea"/>
                        <a:cs typeface="+mn-ea"/>
                        <a:sym typeface="+mn-lt"/>
                      </a:endParaRPr>
                    </a:p>
                  </a:txBody>
                  <a:tcPr anchor="ctr">
                    <a:solidFill>
                      <a:srgbClr val="000D45"/>
                    </a:solidFill>
                  </a:tcPr>
                </a:tc>
                <a:extLst>
                  <a:ext uri="{0D108BD9-81ED-4DB2-BD59-A6C34878D82A}">
                    <a16:rowId xmlns:a16="http://schemas.microsoft.com/office/drawing/2014/main" val="3013413089"/>
                  </a:ext>
                </a:extLst>
              </a:tr>
              <a:tr h="367613">
                <a:tc>
                  <a:txBody>
                    <a:bodyPr/>
                    <a:lstStyle/>
                    <a:p>
                      <a:pPr marL="0" indent="0">
                        <a:lnSpc>
                          <a:spcPct val="150000"/>
                        </a:lnSpc>
                        <a:buFont typeface="Arial" panose="020B0604020202020204" pitchFamily="34" charset="0"/>
                        <a:buNone/>
                      </a:pPr>
                      <a:r>
                        <a:rPr lang="en-US" altLang="zh-CN" sz="1400" b="1" baseline="0" dirty="0">
                          <a:solidFill>
                            <a:schemeClr val="tx1">
                              <a:lumMod val="85000"/>
                              <a:lumOff val="15000"/>
                            </a:schemeClr>
                          </a:solidFill>
                          <a:latin typeface="+mn-ea"/>
                          <a:ea typeface="+mn-ea"/>
                          <a:cs typeface="+mn-ea"/>
                          <a:sym typeface="+mn-lt"/>
                        </a:rPr>
                        <a:t>AUC</a:t>
                      </a:r>
                      <a:r>
                        <a:rPr lang="en-US" altLang="zh-CN" sz="1400" b="1" baseline="-25000" dirty="0">
                          <a:solidFill>
                            <a:schemeClr val="tx1">
                              <a:lumMod val="85000"/>
                              <a:lumOff val="15000"/>
                            </a:schemeClr>
                          </a:solidFill>
                          <a:latin typeface="+mn-ea"/>
                          <a:ea typeface="+mn-ea"/>
                          <a:cs typeface="+mn-ea"/>
                          <a:sym typeface="+mn-lt"/>
                        </a:rPr>
                        <a:t>0-6 </a:t>
                      </a:r>
                      <a:r>
                        <a:rPr lang="zh-CN" altLang="en-US" sz="1400" b="1" baseline="-25000" dirty="0">
                          <a:solidFill>
                            <a:schemeClr val="tx1">
                              <a:lumMod val="85000"/>
                              <a:lumOff val="15000"/>
                            </a:schemeClr>
                          </a:solidFill>
                          <a:latin typeface="+mn-ea"/>
                          <a:ea typeface="+mn-ea"/>
                          <a:cs typeface="+mn-ea"/>
                          <a:sym typeface="+mn-lt"/>
                        </a:rPr>
                        <a:t>稳态</a:t>
                      </a:r>
                      <a:r>
                        <a:rPr lang="en-US" altLang="zh-CN" sz="1400" b="1" dirty="0">
                          <a:solidFill>
                            <a:schemeClr val="tx1">
                              <a:lumMod val="85000"/>
                              <a:lumOff val="15000"/>
                            </a:schemeClr>
                          </a:solidFill>
                          <a:latin typeface="+mn-ea"/>
                          <a:ea typeface="+mn-ea"/>
                          <a:cs typeface="+mn-ea"/>
                          <a:sym typeface="+mn-lt"/>
                        </a:rPr>
                        <a:t>(</a:t>
                      </a:r>
                      <a:r>
                        <a:rPr lang="en-US" altLang="zh-CN" sz="1400" b="1" dirty="0" err="1">
                          <a:solidFill>
                            <a:schemeClr val="tx1">
                              <a:lumMod val="85000"/>
                              <a:lumOff val="15000"/>
                            </a:schemeClr>
                          </a:solidFill>
                          <a:latin typeface="+mn-ea"/>
                          <a:ea typeface="+mn-ea"/>
                          <a:cs typeface="+mn-ea"/>
                          <a:sym typeface="+mn-lt"/>
                        </a:rPr>
                        <a:t>mg·h</a:t>
                      </a:r>
                      <a:r>
                        <a:rPr lang="en-US" altLang="zh-CN" sz="1400" b="1" dirty="0">
                          <a:solidFill>
                            <a:schemeClr val="tx1">
                              <a:lumMod val="85000"/>
                              <a:lumOff val="15000"/>
                            </a:schemeClr>
                          </a:solidFill>
                          <a:latin typeface="+mn-ea"/>
                          <a:ea typeface="+mn-ea"/>
                          <a:cs typeface="+mn-ea"/>
                          <a:sym typeface="+mn-lt"/>
                        </a:rPr>
                        <a:t>/L)</a:t>
                      </a:r>
                      <a:r>
                        <a:rPr lang="en-US" altLang="zh-CN" sz="1400" b="1" baseline="30000" dirty="0">
                          <a:solidFill>
                            <a:schemeClr val="tx1">
                              <a:lumMod val="85000"/>
                              <a:lumOff val="15000"/>
                            </a:schemeClr>
                          </a:solidFill>
                          <a:latin typeface="+mn-ea"/>
                          <a:ea typeface="+mn-ea"/>
                          <a:cs typeface="+mn-ea"/>
                          <a:sym typeface="+mn-lt"/>
                        </a:rPr>
                        <a:t>a</a:t>
                      </a:r>
                    </a:p>
                  </a:txBody>
                  <a:tcPr anchor="ctr">
                    <a:solidFill>
                      <a:srgbClr val="F2F2F2"/>
                    </a:solidFill>
                  </a:tcPr>
                </a:tc>
                <a:tc>
                  <a:txBody>
                    <a:bodyPr/>
                    <a:lstStyle/>
                    <a:p>
                      <a:pPr marL="0" indent="0" algn="ctr">
                        <a:lnSpc>
                          <a:spcPct val="150000"/>
                        </a:lnSpc>
                        <a:buFont typeface="Arial" panose="020B0604020202020204" pitchFamily="34" charset="0"/>
                        <a:buNone/>
                      </a:pPr>
                      <a:r>
                        <a:rPr lang="en-US" altLang="zh-CN" sz="1400" b="1" dirty="0">
                          <a:solidFill>
                            <a:schemeClr val="tx1">
                              <a:lumMod val="85000"/>
                              <a:lumOff val="15000"/>
                            </a:schemeClr>
                          </a:solidFill>
                          <a:latin typeface="+mn-ea"/>
                          <a:ea typeface="+mn-ea"/>
                          <a:cs typeface="+mn-ea"/>
                          <a:sym typeface="+mn-lt"/>
                        </a:rPr>
                        <a:t>285</a:t>
                      </a:r>
                      <a:r>
                        <a:rPr lang="zh-CN" altLang="en-US" sz="1400" b="1" dirty="0">
                          <a:solidFill>
                            <a:schemeClr val="tx1">
                              <a:lumMod val="85000"/>
                              <a:lumOff val="15000"/>
                            </a:schemeClr>
                          </a:solidFill>
                          <a:latin typeface="+mn-ea"/>
                          <a:ea typeface="+mn-ea"/>
                          <a:cs typeface="+mn-ea"/>
                          <a:sym typeface="+mn-lt"/>
                        </a:rPr>
                        <a:t>（</a:t>
                      </a:r>
                      <a:r>
                        <a:rPr lang="en-US" altLang="zh-CN" sz="1400" b="1" dirty="0">
                          <a:solidFill>
                            <a:schemeClr val="tx1">
                              <a:lumMod val="85000"/>
                              <a:lumOff val="15000"/>
                            </a:schemeClr>
                          </a:solidFill>
                          <a:latin typeface="+mn-ea"/>
                          <a:ea typeface="+mn-ea"/>
                          <a:cs typeface="+mn-ea"/>
                          <a:sym typeface="+mn-lt"/>
                        </a:rPr>
                        <a:t>14</a:t>
                      </a:r>
                      <a:r>
                        <a:rPr lang="zh-CN" altLang="en-US" sz="1400" b="1" dirty="0">
                          <a:solidFill>
                            <a:schemeClr val="tx1">
                              <a:lumMod val="85000"/>
                              <a:lumOff val="15000"/>
                            </a:schemeClr>
                          </a:solidFill>
                          <a:latin typeface="+mn-ea"/>
                          <a:ea typeface="+mn-ea"/>
                          <a:cs typeface="+mn-ea"/>
                          <a:sym typeface="+mn-lt"/>
                        </a:rPr>
                        <a:t>）</a:t>
                      </a:r>
                      <a:endParaRPr lang="en-US" altLang="zh-CN" sz="1400" b="1" dirty="0">
                        <a:solidFill>
                          <a:schemeClr val="tx1">
                            <a:lumMod val="85000"/>
                            <a:lumOff val="15000"/>
                          </a:schemeClr>
                        </a:solidFill>
                        <a:latin typeface="+mn-ea"/>
                        <a:ea typeface="+mn-ea"/>
                        <a:cs typeface="+mn-ea"/>
                        <a:sym typeface="+mn-lt"/>
                      </a:endParaRPr>
                    </a:p>
                  </a:txBody>
                  <a:tcPr anchor="ctr">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44.4</a:t>
                      </a:r>
                      <a:r>
                        <a:rPr lang="zh-CN" altLang="en-US" sz="1400" b="1" dirty="0">
                          <a:solidFill>
                            <a:schemeClr val="tx1">
                              <a:lumMod val="85000"/>
                              <a:lumOff val="15000"/>
                            </a:schemeClr>
                          </a:solidFill>
                          <a:latin typeface="+mn-ea"/>
                          <a:ea typeface="+mn-ea"/>
                          <a:cs typeface="+mn-ea"/>
                          <a:sym typeface="+mn-lt"/>
                        </a:rPr>
                        <a:t>（</a:t>
                      </a:r>
                      <a:r>
                        <a:rPr lang="en-US" altLang="zh-CN" sz="1400" b="1" dirty="0">
                          <a:solidFill>
                            <a:schemeClr val="tx1">
                              <a:lumMod val="85000"/>
                              <a:lumOff val="15000"/>
                            </a:schemeClr>
                          </a:solidFill>
                          <a:latin typeface="+mn-ea"/>
                          <a:ea typeface="+mn-ea"/>
                          <a:cs typeface="+mn-ea"/>
                          <a:sym typeface="+mn-lt"/>
                        </a:rPr>
                        <a:t>16</a:t>
                      </a:r>
                      <a:r>
                        <a:rPr lang="zh-CN" altLang="en-US" sz="1400" b="1" dirty="0">
                          <a:solidFill>
                            <a:schemeClr val="tx1">
                              <a:lumMod val="85000"/>
                              <a:lumOff val="15000"/>
                            </a:schemeClr>
                          </a:solidFill>
                          <a:latin typeface="+mn-ea"/>
                          <a:ea typeface="+mn-ea"/>
                          <a:cs typeface="+mn-ea"/>
                          <a:sym typeface="+mn-lt"/>
                        </a:rPr>
                        <a:t>）</a:t>
                      </a:r>
                    </a:p>
                  </a:txBody>
                  <a:tcPr>
                    <a:solidFill>
                      <a:srgbClr val="F2F2F2"/>
                    </a:solidFill>
                  </a:tcPr>
                </a:tc>
                <a:extLst>
                  <a:ext uri="{0D108BD9-81ED-4DB2-BD59-A6C34878D82A}">
                    <a16:rowId xmlns:a16="http://schemas.microsoft.com/office/drawing/2014/main" val="680743904"/>
                  </a:ext>
                </a:extLst>
              </a:tr>
              <a:tr h="367613">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err="1">
                          <a:solidFill>
                            <a:schemeClr val="tx1">
                              <a:lumMod val="85000"/>
                              <a:lumOff val="15000"/>
                            </a:schemeClr>
                          </a:solidFill>
                          <a:latin typeface="+mn-ea"/>
                          <a:ea typeface="+mn-ea"/>
                          <a:cs typeface="+mn-ea"/>
                          <a:sym typeface="+mn-lt"/>
                        </a:rPr>
                        <a:t>C</a:t>
                      </a:r>
                      <a:r>
                        <a:rPr lang="en-US" altLang="zh-CN" sz="1400" b="1" baseline="-25000" dirty="0" err="1">
                          <a:solidFill>
                            <a:schemeClr val="tx1">
                              <a:lumMod val="85000"/>
                              <a:lumOff val="15000"/>
                            </a:schemeClr>
                          </a:solidFill>
                          <a:latin typeface="+mn-ea"/>
                          <a:ea typeface="+mn-ea"/>
                          <a:cs typeface="+mn-ea"/>
                          <a:sym typeface="+mn-lt"/>
                        </a:rPr>
                        <a:t>max</a:t>
                      </a:r>
                      <a:r>
                        <a:rPr lang="zh-CN" altLang="en-US" sz="1400" b="1" dirty="0">
                          <a:solidFill>
                            <a:schemeClr val="tx1">
                              <a:lumMod val="85000"/>
                              <a:lumOff val="15000"/>
                            </a:schemeClr>
                          </a:solidFill>
                          <a:latin typeface="+mn-ea"/>
                          <a:ea typeface="+mn-ea"/>
                          <a:cs typeface="+mn-ea"/>
                          <a:sym typeface="+mn-lt"/>
                        </a:rPr>
                        <a:t>（</a:t>
                      </a:r>
                      <a:r>
                        <a:rPr lang="en-US" altLang="zh-CN" sz="1400" b="1" dirty="0">
                          <a:solidFill>
                            <a:schemeClr val="tx1">
                              <a:lumMod val="85000"/>
                              <a:lumOff val="15000"/>
                            </a:schemeClr>
                          </a:solidFill>
                          <a:latin typeface="+mn-ea"/>
                          <a:ea typeface="+mn-ea"/>
                          <a:cs typeface="+mn-ea"/>
                          <a:sym typeface="+mn-lt"/>
                        </a:rPr>
                        <a:t>mg/L</a:t>
                      </a:r>
                      <a:r>
                        <a:rPr lang="zh-CN" altLang="en-US" sz="1400" b="1" dirty="0">
                          <a:solidFill>
                            <a:schemeClr val="tx1">
                              <a:lumMod val="85000"/>
                              <a:lumOff val="15000"/>
                            </a:schemeClr>
                          </a:solidFill>
                          <a:latin typeface="+mn-ea"/>
                          <a:ea typeface="+mn-ea"/>
                          <a:cs typeface="+mn-ea"/>
                          <a:sym typeface="+mn-lt"/>
                        </a:rPr>
                        <a:t>）</a:t>
                      </a:r>
                      <a:r>
                        <a:rPr lang="en-US" altLang="zh-CN" sz="1400" b="1" baseline="30000" dirty="0">
                          <a:solidFill>
                            <a:schemeClr val="tx1">
                              <a:lumMod val="85000"/>
                              <a:lumOff val="15000"/>
                            </a:schemeClr>
                          </a:solidFill>
                          <a:latin typeface="+mn-ea"/>
                          <a:ea typeface="+mn-ea"/>
                          <a:cs typeface="+mn-ea"/>
                          <a:sym typeface="+mn-lt"/>
                        </a:rPr>
                        <a:t>a</a:t>
                      </a:r>
                      <a:endParaRPr lang="zh-CN" altLang="en-US" sz="1400" b="1" dirty="0">
                        <a:solidFill>
                          <a:schemeClr val="tx1">
                            <a:lumMod val="85000"/>
                            <a:lumOff val="15000"/>
                          </a:schemeClr>
                        </a:solidFill>
                        <a:latin typeface="+mn-ea"/>
                        <a:ea typeface="+mn-ea"/>
                        <a:cs typeface="+mn-ea"/>
                        <a:sym typeface="+mn-lt"/>
                      </a:endParaRPr>
                    </a:p>
                  </a:txBody>
                  <a:tcPr anchor="ctr">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79.7</a:t>
                      </a:r>
                      <a:r>
                        <a:rPr lang="zh-CN" altLang="en-US" sz="1400" b="1" dirty="0">
                          <a:solidFill>
                            <a:schemeClr val="tx1">
                              <a:lumMod val="85000"/>
                              <a:lumOff val="15000"/>
                            </a:schemeClr>
                          </a:solidFill>
                          <a:latin typeface="+mn-ea"/>
                          <a:ea typeface="+mn-ea"/>
                          <a:cs typeface="+mn-ea"/>
                          <a:sym typeface="+mn-lt"/>
                        </a:rPr>
                        <a:t>（</a:t>
                      </a:r>
                      <a:r>
                        <a:rPr lang="en-US" altLang="zh-CN" sz="1400" b="1" dirty="0">
                          <a:solidFill>
                            <a:schemeClr val="tx1">
                              <a:lumMod val="85000"/>
                              <a:lumOff val="15000"/>
                            </a:schemeClr>
                          </a:solidFill>
                          <a:latin typeface="+mn-ea"/>
                          <a:ea typeface="+mn-ea"/>
                          <a:cs typeface="+mn-ea"/>
                          <a:sym typeface="+mn-lt"/>
                        </a:rPr>
                        <a:t>12</a:t>
                      </a:r>
                      <a:r>
                        <a:rPr lang="zh-CN" altLang="en-US" sz="1400" b="1" dirty="0">
                          <a:solidFill>
                            <a:schemeClr val="tx1">
                              <a:lumMod val="85000"/>
                              <a:lumOff val="15000"/>
                            </a:schemeClr>
                          </a:solidFill>
                          <a:latin typeface="+mn-ea"/>
                          <a:ea typeface="+mn-ea"/>
                          <a:cs typeface="+mn-ea"/>
                          <a:sym typeface="+mn-lt"/>
                        </a:rPr>
                        <a:t>）</a:t>
                      </a:r>
                    </a:p>
                  </a:txBody>
                  <a:tcPr anchor="ctr">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14.0</a:t>
                      </a:r>
                      <a:r>
                        <a:rPr lang="zh-CN" altLang="en-US" sz="1400" b="1" dirty="0">
                          <a:solidFill>
                            <a:schemeClr val="tx1">
                              <a:lumMod val="85000"/>
                              <a:lumOff val="15000"/>
                            </a:schemeClr>
                          </a:solidFill>
                          <a:latin typeface="+mn-ea"/>
                          <a:ea typeface="+mn-ea"/>
                          <a:cs typeface="+mn-ea"/>
                          <a:sym typeface="+mn-lt"/>
                        </a:rPr>
                        <a:t>（</a:t>
                      </a:r>
                      <a:r>
                        <a:rPr lang="en-US" altLang="zh-CN" sz="1400" b="1" dirty="0">
                          <a:solidFill>
                            <a:schemeClr val="tx1">
                              <a:lumMod val="85000"/>
                              <a:lumOff val="15000"/>
                            </a:schemeClr>
                          </a:solidFill>
                          <a:latin typeface="+mn-ea"/>
                          <a:ea typeface="+mn-ea"/>
                          <a:cs typeface="+mn-ea"/>
                          <a:sym typeface="+mn-lt"/>
                        </a:rPr>
                        <a:t>14</a:t>
                      </a:r>
                      <a:r>
                        <a:rPr lang="zh-CN" altLang="en-US" sz="1400" b="1" dirty="0">
                          <a:solidFill>
                            <a:schemeClr val="tx1">
                              <a:lumMod val="85000"/>
                              <a:lumOff val="15000"/>
                            </a:schemeClr>
                          </a:solidFill>
                          <a:latin typeface="+mn-ea"/>
                          <a:ea typeface="+mn-ea"/>
                          <a:cs typeface="+mn-ea"/>
                          <a:sym typeface="+mn-lt"/>
                        </a:rPr>
                        <a:t>）</a:t>
                      </a:r>
                    </a:p>
                  </a:txBody>
                  <a:tcPr>
                    <a:noFill/>
                  </a:tcPr>
                </a:tc>
                <a:extLst>
                  <a:ext uri="{0D108BD9-81ED-4DB2-BD59-A6C34878D82A}">
                    <a16:rowId xmlns:a16="http://schemas.microsoft.com/office/drawing/2014/main" val="1706798726"/>
                  </a:ext>
                </a:extLst>
              </a:tr>
              <a:tr h="367613">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CL</a:t>
                      </a:r>
                      <a:r>
                        <a:rPr lang="zh-CN" altLang="en-US" sz="1400" b="1" dirty="0">
                          <a:solidFill>
                            <a:schemeClr val="tx1">
                              <a:lumMod val="85000"/>
                              <a:lumOff val="15000"/>
                            </a:schemeClr>
                          </a:solidFill>
                          <a:latin typeface="+mn-ea"/>
                          <a:ea typeface="+mn-ea"/>
                          <a:cs typeface="+mn-ea"/>
                          <a:sym typeface="+mn-lt"/>
                        </a:rPr>
                        <a:t>（</a:t>
                      </a:r>
                      <a:r>
                        <a:rPr lang="en-US" altLang="zh-CN" sz="1400" b="1" dirty="0">
                          <a:solidFill>
                            <a:schemeClr val="tx1">
                              <a:lumMod val="85000"/>
                              <a:lumOff val="15000"/>
                            </a:schemeClr>
                          </a:solidFill>
                          <a:latin typeface="+mn-ea"/>
                          <a:ea typeface="+mn-ea"/>
                          <a:cs typeface="+mn-ea"/>
                          <a:sym typeface="+mn-lt"/>
                        </a:rPr>
                        <a:t>L/h</a:t>
                      </a:r>
                      <a:r>
                        <a:rPr lang="zh-CN" altLang="en-US" sz="1400" b="1" dirty="0">
                          <a:solidFill>
                            <a:schemeClr val="tx1">
                              <a:lumMod val="85000"/>
                              <a:lumOff val="15000"/>
                            </a:schemeClr>
                          </a:solidFill>
                          <a:latin typeface="+mn-ea"/>
                          <a:ea typeface="+mn-ea"/>
                          <a:cs typeface="+mn-ea"/>
                          <a:sym typeface="+mn-lt"/>
                        </a:rPr>
                        <a:t>）</a:t>
                      </a:r>
                      <a:r>
                        <a:rPr lang="en-US" altLang="zh-CN" sz="1400" b="1" baseline="30000" dirty="0">
                          <a:solidFill>
                            <a:schemeClr val="tx1">
                              <a:lumMod val="85000"/>
                              <a:lumOff val="15000"/>
                            </a:schemeClr>
                          </a:solidFill>
                          <a:latin typeface="+mn-ea"/>
                          <a:ea typeface="+mn-ea"/>
                          <a:cs typeface="+mn-ea"/>
                          <a:sym typeface="+mn-lt"/>
                        </a:rPr>
                        <a:t>a</a:t>
                      </a:r>
                      <a:endParaRPr lang="zh-CN" altLang="en-US" sz="1400" b="1" dirty="0">
                        <a:solidFill>
                          <a:schemeClr val="tx1">
                            <a:lumMod val="85000"/>
                            <a:lumOff val="15000"/>
                          </a:schemeClr>
                        </a:solidFill>
                        <a:latin typeface="+mn-ea"/>
                        <a:ea typeface="+mn-ea"/>
                        <a:cs typeface="+mn-ea"/>
                        <a:sym typeface="+mn-lt"/>
                      </a:endParaRPr>
                    </a:p>
                  </a:txBody>
                  <a:tcPr anchor="ctr">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5.26</a:t>
                      </a:r>
                      <a:r>
                        <a:rPr lang="zh-CN" altLang="en-US" sz="1400" b="1" dirty="0">
                          <a:solidFill>
                            <a:schemeClr val="tx1">
                              <a:lumMod val="85000"/>
                              <a:lumOff val="15000"/>
                            </a:schemeClr>
                          </a:solidFill>
                          <a:latin typeface="+mn-ea"/>
                          <a:ea typeface="+mn-ea"/>
                          <a:cs typeface="+mn-ea"/>
                          <a:sym typeface="+mn-lt"/>
                        </a:rPr>
                        <a:t>（</a:t>
                      </a:r>
                      <a:r>
                        <a:rPr lang="en-US" altLang="zh-CN" sz="1400" b="1" dirty="0">
                          <a:solidFill>
                            <a:schemeClr val="tx1">
                              <a:lumMod val="85000"/>
                              <a:lumOff val="15000"/>
                            </a:schemeClr>
                          </a:solidFill>
                          <a:latin typeface="+mn-ea"/>
                          <a:ea typeface="+mn-ea"/>
                          <a:cs typeface="+mn-ea"/>
                          <a:sym typeface="+mn-lt"/>
                        </a:rPr>
                        <a:t>14</a:t>
                      </a:r>
                      <a:r>
                        <a:rPr lang="zh-CN" altLang="en-US" sz="1400" b="1" dirty="0">
                          <a:solidFill>
                            <a:schemeClr val="tx1">
                              <a:lumMod val="85000"/>
                              <a:lumOff val="15000"/>
                            </a:schemeClr>
                          </a:solidFill>
                          <a:latin typeface="+mn-ea"/>
                          <a:ea typeface="+mn-ea"/>
                          <a:cs typeface="+mn-ea"/>
                          <a:sym typeface="+mn-lt"/>
                        </a:rPr>
                        <a:t>）</a:t>
                      </a:r>
                    </a:p>
                  </a:txBody>
                  <a:tcPr anchor="ctr">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11.3</a:t>
                      </a:r>
                      <a:r>
                        <a:rPr lang="zh-CN" altLang="en-US" sz="1400" b="1" dirty="0">
                          <a:solidFill>
                            <a:schemeClr val="tx1">
                              <a:lumMod val="85000"/>
                              <a:lumOff val="15000"/>
                            </a:schemeClr>
                          </a:solidFill>
                          <a:latin typeface="+mn-ea"/>
                          <a:ea typeface="+mn-ea"/>
                          <a:cs typeface="+mn-ea"/>
                          <a:sym typeface="+mn-lt"/>
                        </a:rPr>
                        <a:t>（</a:t>
                      </a:r>
                      <a:r>
                        <a:rPr lang="en-US" altLang="zh-CN" sz="1400" b="1" dirty="0">
                          <a:solidFill>
                            <a:schemeClr val="tx1">
                              <a:lumMod val="85000"/>
                              <a:lumOff val="15000"/>
                            </a:schemeClr>
                          </a:solidFill>
                          <a:latin typeface="+mn-ea"/>
                          <a:ea typeface="+mn-ea"/>
                          <a:cs typeface="+mn-ea"/>
                          <a:sym typeface="+mn-lt"/>
                        </a:rPr>
                        <a:t>16</a:t>
                      </a:r>
                      <a:r>
                        <a:rPr lang="zh-CN" altLang="en-US" sz="1400" b="1" dirty="0">
                          <a:solidFill>
                            <a:schemeClr val="tx1">
                              <a:lumMod val="85000"/>
                              <a:lumOff val="15000"/>
                            </a:schemeClr>
                          </a:solidFill>
                          <a:latin typeface="+mn-ea"/>
                          <a:ea typeface="+mn-ea"/>
                          <a:cs typeface="+mn-ea"/>
                          <a:sym typeface="+mn-lt"/>
                        </a:rPr>
                        <a:t>）</a:t>
                      </a:r>
                    </a:p>
                  </a:txBody>
                  <a:tcPr>
                    <a:solidFill>
                      <a:srgbClr val="F2F2F2"/>
                    </a:solidFill>
                  </a:tcPr>
                </a:tc>
                <a:extLst>
                  <a:ext uri="{0D108BD9-81ED-4DB2-BD59-A6C34878D82A}">
                    <a16:rowId xmlns:a16="http://schemas.microsoft.com/office/drawing/2014/main" val="1079973039"/>
                  </a:ext>
                </a:extLst>
              </a:tr>
              <a:tr h="367613">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t</a:t>
                      </a:r>
                      <a:r>
                        <a:rPr lang="en-US" altLang="zh-CN" sz="1400" b="1" baseline="-25000" dirty="0">
                          <a:solidFill>
                            <a:schemeClr val="tx1">
                              <a:lumMod val="85000"/>
                              <a:lumOff val="15000"/>
                            </a:schemeClr>
                          </a:solidFill>
                          <a:latin typeface="+mn-ea"/>
                          <a:ea typeface="+mn-ea"/>
                          <a:cs typeface="+mn-ea"/>
                          <a:sym typeface="+mn-lt"/>
                        </a:rPr>
                        <a:t>1/2</a:t>
                      </a:r>
                      <a:r>
                        <a:rPr lang="en-US" altLang="zh-CN" sz="1400" b="1" dirty="0">
                          <a:solidFill>
                            <a:schemeClr val="tx1">
                              <a:lumMod val="85000"/>
                              <a:lumOff val="15000"/>
                            </a:schemeClr>
                          </a:solidFill>
                          <a:latin typeface="+mn-ea"/>
                          <a:ea typeface="+mn-ea"/>
                          <a:cs typeface="+mn-ea"/>
                          <a:sym typeface="+mn-lt"/>
                        </a:rPr>
                        <a:t>(h) </a:t>
                      </a:r>
                      <a:r>
                        <a:rPr lang="en-US" altLang="zh-CN" sz="1400" b="1" baseline="30000" dirty="0" err="1">
                          <a:solidFill>
                            <a:schemeClr val="tx1">
                              <a:lumMod val="85000"/>
                              <a:lumOff val="15000"/>
                            </a:schemeClr>
                          </a:solidFill>
                          <a:latin typeface="+mn-ea"/>
                          <a:ea typeface="+mn-ea"/>
                          <a:cs typeface="+mn-ea"/>
                          <a:sym typeface="+mn-lt"/>
                        </a:rPr>
                        <a:t>a,b</a:t>
                      </a:r>
                      <a:endParaRPr lang="en-US" altLang="zh-CN" sz="1400" b="1" baseline="30000" dirty="0">
                        <a:solidFill>
                          <a:schemeClr val="tx1">
                            <a:lumMod val="85000"/>
                            <a:lumOff val="15000"/>
                          </a:schemeClr>
                        </a:solidFill>
                        <a:latin typeface="+mn-ea"/>
                        <a:ea typeface="+mn-ea"/>
                        <a:cs typeface="+mn-ea"/>
                        <a:sym typeface="+mn-lt"/>
                      </a:endParaRPr>
                    </a:p>
                  </a:txBody>
                  <a:tcPr anchor="ctr">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1.89</a:t>
                      </a:r>
                      <a:r>
                        <a:rPr lang="zh-CN" altLang="en-US" sz="1400" b="1" dirty="0">
                          <a:solidFill>
                            <a:schemeClr val="tx1">
                              <a:lumMod val="85000"/>
                              <a:lumOff val="15000"/>
                            </a:schemeClr>
                          </a:solidFill>
                          <a:latin typeface="+mn-ea"/>
                          <a:ea typeface="+mn-ea"/>
                          <a:cs typeface="+mn-ea"/>
                          <a:sym typeface="+mn-lt"/>
                        </a:rPr>
                        <a:t>（</a:t>
                      </a:r>
                      <a:r>
                        <a:rPr lang="en-US" altLang="zh-CN" sz="1400" b="1" dirty="0">
                          <a:solidFill>
                            <a:schemeClr val="tx1">
                              <a:lumMod val="85000"/>
                              <a:lumOff val="15000"/>
                            </a:schemeClr>
                          </a:solidFill>
                          <a:latin typeface="+mn-ea"/>
                          <a:ea typeface="+mn-ea"/>
                          <a:cs typeface="+mn-ea"/>
                          <a:sym typeface="+mn-lt"/>
                        </a:rPr>
                        <a:t>0.20</a:t>
                      </a:r>
                      <a:r>
                        <a:rPr lang="zh-CN" altLang="en-US" sz="1400" b="1" dirty="0">
                          <a:solidFill>
                            <a:schemeClr val="tx1">
                              <a:lumMod val="85000"/>
                              <a:lumOff val="15000"/>
                            </a:schemeClr>
                          </a:solidFill>
                          <a:latin typeface="+mn-ea"/>
                          <a:ea typeface="+mn-ea"/>
                          <a:cs typeface="+mn-ea"/>
                          <a:sym typeface="+mn-lt"/>
                        </a:rPr>
                        <a:t>）</a:t>
                      </a:r>
                    </a:p>
                  </a:txBody>
                  <a:tcPr anchor="ctr">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4.06</a:t>
                      </a:r>
                      <a:r>
                        <a:rPr lang="zh-CN" altLang="en-US" sz="1400" b="1" dirty="0">
                          <a:solidFill>
                            <a:schemeClr val="tx1">
                              <a:lumMod val="85000"/>
                              <a:lumOff val="15000"/>
                            </a:schemeClr>
                          </a:solidFill>
                          <a:latin typeface="+mn-ea"/>
                          <a:ea typeface="+mn-ea"/>
                          <a:cs typeface="+mn-ea"/>
                          <a:sym typeface="+mn-lt"/>
                        </a:rPr>
                        <a:t>（</a:t>
                      </a:r>
                      <a:r>
                        <a:rPr lang="en-US" altLang="zh-CN" sz="1400" b="1" dirty="0">
                          <a:solidFill>
                            <a:schemeClr val="tx1">
                              <a:lumMod val="85000"/>
                              <a:lumOff val="15000"/>
                            </a:schemeClr>
                          </a:solidFill>
                          <a:latin typeface="+mn-ea"/>
                          <a:ea typeface="+mn-ea"/>
                          <a:cs typeface="+mn-ea"/>
                          <a:sym typeface="+mn-lt"/>
                        </a:rPr>
                        <a:t>0.59</a:t>
                      </a:r>
                      <a:r>
                        <a:rPr lang="zh-CN" altLang="en-US" sz="1400" b="1" dirty="0">
                          <a:solidFill>
                            <a:schemeClr val="tx1">
                              <a:lumMod val="85000"/>
                              <a:lumOff val="15000"/>
                            </a:schemeClr>
                          </a:solidFill>
                          <a:latin typeface="+mn-ea"/>
                          <a:ea typeface="+mn-ea"/>
                          <a:cs typeface="+mn-ea"/>
                          <a:sym typeface="+mn-lt"/>
                        </a:rPr>
                        <a:t>）</a:t>
                      </a:r>
                    </a:p>
                  </a:txBody>
                  <a:tcPr>
                    <a:noFill/>
                  </a:tcPr>
                </a:tc>
                <a:extLst>
                  <a:ext uri="{0D108BD9-81ED-4DB2-BD59-A6C34878D82A}">
                    <a16:rowId xmlns:a16="http://schemas.microsoft.com/office/drawing/2014/main" val="3091208637"/>
                  </a:ext>
                </a:extLst>
              </a:tr>
              <a:tr h="367613">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400" b="1" dirty="0">
                          <a:solidFill>
                            <a:schemeClr val="tx1">
                              <a:lumMod val="85000"/>
                              <a:lumOff val="15000"/>
                            </a:schemeClr>
                          </a:solidFill>
                          <a:latin typeface="+mn-ea"/>
                          <a:ea typeface="+mn-ea"/>
                          <a:cs typeface="+mn-ea"/>
                          <a:sym typeface="+mn-lt"/>
                        </a:rPr>
                        <a:t>稳态分布容积（</a:t>
                      </a:r>
                      <a:r>
                        <a:rPr lang="en-US" altLang="zh-CN" sz="1400" b="1" dirty="0">
                          <a:solidFill>
                            <a:schemeClr val="tx1">
                              <a:lumMod val="85000"/>
                              <a:lumOff val="15000"/>
                            </a:schemeClr>
                          </a:solidFill>
                          <a:latin typeface="+mn-ea"/>
                          <a:ea typeface="+mn-ea"/>
                          <a:cs typeface="+mn-ea"/>
                          <a:sym typeface="+mn-lt"/>
                        </a:rPr>
                        <a:t>L</a:t>
                      </a:r>
                      <a:r>
                        <a:rPr lang="zh-CN" altLang="en-US" sz="1400" b="1" dirty="0">
                          <a:solidFill>
                            <a:schemeClr val="tx1">
                              <a:lumMod val="85000"/>
                              <a:lumOff val="15000"/>
                            </a:schemeClr>
                          </a:solidFill>
                          <a:latin typeface="+mn-ea"/>
                          <a:ea typeface="+mn-ea"/>
                          <a:cs typeface="+mn-ea"/>
                          <a:sym typeface="+mn-lt"/>
                        </a:rPr>
                        <a:t>）</a:t>
                      </a:r>
                      <a:r>
                        <a:rPr lang="en-US" altLang="zh-CN" sz="1400" b="1" baseline="30000" dirty="0">
                          <a:solidFill>
                            <a:schemeClr val="tx1">
                              <a:lumMod val="85000"/>
                              <a:lumOff val="15000"/>
                            </a:schemeClr>
                          </a:solidFill>
                          <a:latin typeface="+mn-ea"/>
                          <a:ea typeface="+mn-ea"/>
                          <a:cs typeface="+mn-ea"/>
                          <a:sym typeface="+mn-lt"/>
                        </a:rPr>
                        <a:t>c</a:t>
                      </a:r>
                    </a:p>
                  </a:txBody>
                  <a:tcPr anchor="ctr">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20</a:t>
                      </a:r>
                      <a:endParaRPr lang="zh-CN" altLang="en-US" sz="1400" b="1" dirty="0">
                        <a:solidFill>
                          <a:schemeClr val="tx1">
                            <a:lumMod val="85000"/>
                            <a:lumOff val="15000"/>
                          </a:schemeClr>
                        </a:solidFill>
                        <a:latin typeface="+mn-ea"/>
                        <a:ea typeface="+mn-ea"/>
                        <a:cs typeface="+mn-ea"/>
                        <a:sym typeface="+mn-lt"/>
                      </a:endParaRPr>
                    </a:p>
                  </a:txBody>
                  <a:tcPr anchor="ctr">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24</a:t>
                      </a:r>
                      <a:endParaRPr lang="zh-CN" altLang="en-US" sz="1400" b="1" dirty="0">
                        <a:solidFill>
                          <a:schemeClr val="tx1">
                            <a:lumMod val="85000"/>
                            <a:lumOff val="15000"/>
                          </a:schemeClr>
                        </a:solidFill>
                        <a:latin typeface="+mn-ea"/>
                        <a:ea typeface="+mn-ea"/>
                        <a:cs typeface="+mn-ea"/>
                        <a:sym typeface="+mn-lt"/>
                      </a:endParaRPr>
                    </a:p>
                  </a:txBody>
                  <a:tcPr>
                    <a:solidFill>
                      <a:srgbClr val="F2F2F2"/>
                    </a:solidFill>
                  </a:tcPr>
                </a:tc>
                <a:extLst>
                  <a:ext uri="{0D108BD9-81ED-4DB2-BD59-A6C34878D82A}">
                    <a16:rowId xmlns:a16="http://schemas.microsoft.com/office/drawing/2014/main" val="3447826156"/>
                  </a:ext>
                </a:extLst>
              </a:tr>
              <a:tr h="367613">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400" b="1" dirty="0">
                          <a:solidFill>
                            <a:schemeClr val="tx1">
                              <a:lumMod val="85000"/>
                              <a:lumOff val="15000"/>
                            </a:schemeClr>
                          </a:solidFill>
                          <a:latin typeface="+mn-ea"/>
                          <a:ea typeface="+mn-ea"/>
                          <a:cs typeface="+mn-ea"/>
                          <a:sym typeface="+mn-lt"/>
                        </a:rPr>
                        <a:t>蛋白结合率</a:t>
                      </a:r>
                    </a:p>
                  </a:txBody>
                  <a:tcPr anchor="ctr">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38%</a:t>
                      </a:r>
                      <a:endParaRPr lang="zh-CN" altLang="en-US" sz="1400" b="1" dirty="0">
                        <a:solidFill>
                          <a:schemeClr val="tx1">
                            <a:lumMod val="85000"/>
                            <a:lumOff val="15000"/>
                          </a:schemeClr>
                        </a:solidFill>
                        <a:latin typeface="+mn-ea"/>
                        <a:ea typeface="+mn-ea"/>
                        <a:cs typeface="+mn-ea"/>
                        <a:sym typeface="+mn-lt"/>
                      </a:endParaRPr>
                    </a:p>
                  </a:txBody>
                  <a:tcPr anchor="ctr">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8%</a:t>
                      </a:r>
                      <a:endParaRPr lang="zh-CN" altLang="en-US" sz="1400" b="1" dirty="0">
                        <a:solidFill>
                          <a:schemeClr val="tx1">
                            <a:lumMod val="85000"/>
                            <a:lumOff val="15000"/>
                          </a:schemeClr>
                        </a:solidFill>
                        <a:latin typeface="+mn-ea"/>
                        <a:ea typeface="+mn-ea"/>
                        <a:cs typeface="+mn-ea"/>
                        <a:sym typeface="+mn-lt"/>
                      </a:endParaRPr>
                    </a:p>
                  </a:txBody>
                  <a:tcPr>
                    <a:noFill/>
                  </a:tcPr>
                </a:tc>
                <a:extLst>
                  <a:ext uri="{0D108BD9-81ED-4DB2-BD59-A6C34878D82A}">
                    <a16:rowId xmlns:a16="http://schemas.microsoft.com/office/drawing/2014/main" val="1842457172"/>
                  </a:ext>
                </a:extLst>
              </a:tr>
              <a:tr h="367613">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400" b="1" dirty="0">
                          <a:solidFill>
                            <a:schemeClr val="tx1">
                              <a:lumMod val="85000"/>
                              <a:lumOff val="15000"/>
                            </a:schemeClr>
                          </a:solidFill>
                          <a:latin typeface="+mn-ea"/>
                          <a:ea typeface="+mn-ea"/>
                          <a:cs typeface="+mn-ea"/>
                          <a:sym typeface="+mn-lt"/>
                        </a:rPr>
                        <a:t>代谢路径</a:t>
                      </a:r>
                    </a:p>
                  </a:txBody>
                  <a:tcPr anchor="ctr">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75%-</a:t>
                      </a:r>
                      <a:r>
                        <a:rPr lang="zh-CN" altLang="en-US" sz="1400" b="1" dirty="0">
                          <a:solidFill>
                            <a:schemeClr val="tx1">
                              <a:lumMod val="85000"/>
                              <a:lumOff val="15000"/>
                            </a:schemeClr>
                          </a:solidFill>
                          <a:latin typeface="+mn-ea"/>
                          <a:ea typeface="+mn-ea"/>
                          <a:cs typeface="+mn-ea"/>
                          <a:sym typeface="+mn-lt"/>
                        </a:rPr>
                        <a:t> </a:t>
                      </a:r>
                      <a:r>
                        <a:rPr lang="en-US" altLang="zh-CN" sz="1400" b="1" dirty="0">
                          <a:solidFill>
                            <a:schemeClr val="tx1">
                              <a:lumMod val="85000"/>
                              <a:lumOff val="15000"/>
                            </a:schemeClr>
                          </a:solidFill>
                          <a:latin typeface="+mn-ea"/>
                          <a:ea typeface="+mn-ea"/>
                          <a:cs typeface="+mn-ea"/>
                          <a:sym typeface="+mn-lt"/>
                        </a:rPr>
                        <a:t>80%</a:t>
                      </a:r>
                      <a:r>
                        <a:rPr lang="zh-CN" altLang="en-US" sz="1400" b="1" dirty="0">
                          <a:solidFill>
                            <a:schemeClr val="tx1">
                              <a:lumMod val="85000"/>
                              <a:lumOff val="15000"/>
                            </a:schemeClr>
                          </a:solidFill>
                          <a:latin typeface="+mn-ea"/>
                          <a:ea typeface="+mn-ea"/>
                          <a:cs typeface="+mn-ea"/>
                          <a:sym typeface="+mn-lt"/>
                        </a:rPr>
                        <a:t>从尿液排出，约</a:t>
                      </a:r>
                      <a:r>
                        <a:rPr lang="en-US" altLang="zh-CN" sz="1400" b="1" dirty="0">
                          <a:solidFill>
                            <a:schemeClr val="tx1">
                              <a:lumMod val="85000"/>
                              <a:lumOff val="15000"/>
                            </a:schemeClr>
                          </a:solidFill>
                          <a:latin typeface="+mn-ea"/>
                          <a:ea typeface="+mn-ea"/>
                          <a:cs typeface="+mn-ea"/>
                          <a:sym typeface="+mn-lt"/>
                        </a:rPr>
                        <a:t>12%</a:t>
                      </a:r>
                      <a:r>
                        <a:rPr lang="zh-CN" altLang="en-US" sz="1400" b="1" dirty="0">
                          <a:solidFill>
                            <a:schemeClr val="tx1">
                              <a:lumMod val="85000"/>
                              <a:lumOff val="15000"/>
                            </a:schemeClr>
                          </a:solidFill>
                          <a:latin typeface="+mn-ea"/>
                          <a:ea typeface="+mn-ea"/>
                          <a:cs typeface="+mn-ea"/>
                          <a:sym typeface="+mn-lt"/>
                        </a:rPr>
                        <a:t>排泄到粪便中</a:t>
                      </a:r>
                    </a:p>
                  </a:txBody>
                  <a:tcPr anchor="ctr">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tx1">
                              <a:lumMod val="85000"/>
                              <a:lumOff val="15000"/>
                            </a:schemeClr>
                          </a:solidFill>
                          <a:latin typeface="+mn-ea"/>
                          <a:ea typeface="+mn-ea"/>
                          <a:cs typeface="+mn-ea"/>
                          <a:sym typeface="+mn-lt"/>
                        </a:rPr>
                        <a:t>83.8%-</a:t>
                      </a:r>
                      <a:r>
                        <a:rPr lang="zh-CN" altLang="en-US" sz="1400" b="1" dirty="0">
                          <a:solidFill>
                            <a:schemeClr val="tx1">
                              <a:lumMod val="85000"/>
                              <a:lumOff val="15000"/>
                            </a:schemeClr>
                          </a:solidFill>
                          <a:latin typeface="+mn-ea"/>
                          <a:ea typeface="+mn-ea"/>
                          <a:cs typeface="+mn-ea"/>
                          <a:sym typeface="+mn-lt"/>
                        </a:rPr>
                        <a:t> </a:t>
                      </a:r>
                      <a:r>
                        <a:rPr lang="en-US" altLang="zh-CN" sz="1400" b="1" dirty="0">
                          <a:solidFill>
                            <a:schemeClr val="tx1">
                              <a:lumMod val="85000"/>
                              <a:lumOff val="15000"/>
                            </a:schemeClr>
                          </a:solidFill>
                          <a:latin typeface="+mn-ea"/>
                          <a:ea typeface="+mn-ea"/>
                          <a:cs typeface="+mn-ea"/>
                          <a:sym typeface="+mn-lt"/>
                        </a:rPr>
                        <a:t>100%</a:t>
                      </a:r>
                      <a:r>
                        <a:rPr lang="zh-CN" altLang="en-US" sz="1400" b="1" dirty="0">
                          <a:solidFill>
                            <a:schemeClr val="tx1">
                              <a:lumMod val="85000"/>
                              <a:lumOff val="15000"/>
                            </a:schemeClr>
                          </a:solidFill>
                          <a:latin typeface="+mn-ea"/>
                          <a:ea typeface="+mn-ea"/>
                          <a:cs typeface="+mn-ea"/>
                          <a:sym typeface="+mn-lt"/>
                        </a:rPr>
                        <a:t>从尿液排出</a:t>
                      </a:r>
                    </a:p>
                  </a:txBody>
                  <a:tcPr>
                    <a:solidFill>
                      <a:srgbClr val="F2F2F2"/>
                    </a:solidFill>
                  </a:tcPr>
                </a:tc>
                <a:extLst>
                  <a:ext uri="{0D108BD9-81ED-4DB2-BD59-A6C34878D82A}">
                    <a16:rowId xmlns:a16="http://schemas.microsoft.com/office/drawing/2014/main" val="1350330636"/>
                  </a:ext>
                </a:extLst>
              </a:tr>
            </a:tbl>
          </a:graphicData>
        </a:graphic>
      </p:graphicFrame>
      <p:sp>
        <p:nvSpPr>
          <p:cNvPr id="11" name="Text Placeholder 2">
            <a:extLst>
              <a:ext uri="{FF2B5EF4-FFF2-40B4-BE49-F238E27FC236}">
                <a16:creationId xmlns:a16="http://schemas.microsoft.com/office/drawing/2014/main" id="{0FA2B18B-EF64-3828-46CF-040CD535B9CE}"/>
              </a:ext>
            </a:extLst>
          </p:cNvPr>
          <p:cNvSpPr txBox="1"/>
          <p:nvPr>
            <p:custDataLst>
              <p:tags r:id="rId3"/>
            </p:custDataLst>
          </p:nvPr>
        </p:nvSpPr>
        <p:spPr>
          <a:xfrm>
            <a:off x="678728" y="5650717"/>
            <a:ext cx="9956888" cy="433015"/>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9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9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9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9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spcBef>
                <a:spcPts val="0"/>
              </a:spcBef>
              <a:buNone/>
              <a:defRPr/>
            </a:pPr>
            <a:endParaRPr lang="en-US" altLang="zh-CN" sz="1000" dirty="0">
              <a:solidFill>
                <a:schemeClr val="tx1">
                  <a:lumMod val="75000"/>
                  <a:lumOff val="25000"/>
                </a:schemeClr>
              </a:solidFill>
              <a:latin typeface="+mn-lt"/>
              <a:ea typeface="+mn-ea"/>
              <a:cs typeface="+mn-ea"/>
              <a:sym typeface="+mn-lt"/>
            </a:endParaRPr>
          </a:p>
          <a:p>
            <a:pPr marL="0" indent="0">
              <a:spcBef>
                <a:spcPts val="0"/>
              </a:spcBef>
              <a:buNone/>
              <a:defRPr/>
            </a:pPr>
            <a:r>
              <a:rPr lang="en-US" altLang="zh-CN" sz="1000" baseline="30000" dirty="0">
                <a:solidFill>
                  <a:schemeClr val="tx1">
                    <a:lumMod val="75000"/>
                    <a:lumOff val="25000"/>
                  </a:schemeClr>
                </a:solidFill>
                <a:latin typeface="+mn-lt"/>
                <a:ea typeface="+mn-ea"/>
                <a:cs typeface="+mn-ea"/>
                <a:sym typeface="+mn-lt"/>
              </a:rPr>
              <a:t>a</a:t>
            </a:r>
            <a:r>
              <a:rPr lang="zh-CN" altLang="en-US" sz="1000" dirty="0">
                <a:solidFill>
                  <a:schemeClr val="tx1">
                    <a:lumMod val="75000"/>
                    <a:lumOff val="25000"/>
                  </a:schemeClr>
                </a:solidFill>
                <a:latin typeface="+mn-lt"/>
                <a:ea typeface="+mn-ea"/>
                <a:cs typeface="+mn-ea"/>
                <a:sym typeface="+mn-lt"/>
              </a:rPr>
              <a:t>多次静脉输注氨曲南</a:t>
            </a:r>
            <a:r>
              <a:rPr lang="en-US" altLang="zh-CN" sz="1000" dirty="0">
                <a:solidFill>
                  <a:schemeClr val="tx1">
                    <a:lumMod val="75000"/>
                    <a:lumOff val="25000"/>
                  </a:schemeClr>
                </a:solidFill>
                <a:latin typeface="+mn-lt"/>
                <a:ea typeface="+mn-ea"/>
                <a:cs typeface="+mn-ea"/>
                <a:sym typeface="+mn-lt"/>
              </a:rPr>
              <a:t>-</a:t>
            </a:r>
            <a:r>
              <a:rPr lang="zh-CN" altLang="en-US" sz="1000" dirty="0">
                <a:solidFill>
                  <a:schemeClr val="tx1">
                    <a:lumMod val="75000"/>
                    <a:lumOff val="25000"/>
                  </a:schemeClr>
                </a:solidFill>
                <a:latin typeface="+mn-lt"/>
                <a:ea typeface="+mn-ea"/>
                <a:cs typeface="+mn-ea"/>
                <a:sym typeface="+mn-lt"/>
              </a:rPr>
              <a:t>阿维巴坦（</a:t>
            </a:r>
            <a:r>
              <a:rPr lang="en-US" altLang="zh-CN" sz="1000" dirty="0">
                <a:solidFill>
                  <a:schemeClr val="tx1">
                    <a:lumMod val="75000"/>
                    <a:lumOff val="25000"/>
                  </a:schemeClr>
                </a:solidFill>
                <a:latin typeface="+mn-lt"/>
                <a:ea typeface="+mn-ea"/>
                <a:cs typeface="+mn-ea"/>
                <a:sym typeface="+mn-lt"/>
              </a:rPr>
              <a:t>1.5g/0.5g</a:t>
            </a:r>
            <a:r>
              <a:rPr lang="zh-CN" altLang="en-US" sz="1000" dirty="0">
                <a:solidFill>
                  <a:schemeClr val="tx1">
                    <a:lumMod val="75000"/>
                    <a:lumOff val="25000"/>
                  </a:schemeClr>
                </a:solidFill>
                <a:latin typeface="+mn-lt"/>
                <a:ea typeface="+mn-ea"/>
                <a:cs typeface="+mn-ea"/>
                <a:sym typeface="+mn-lt"/>
              </a:rPr>
              <a:t>）（每</a:t>
            </a:r>
            <a:r>
              <a:rPr lang="en-US" altLang="zh-CN" sz="1000" dirty="0">
                <a:solidFill>
                  <a:schemeClr val="tx1">
                    <a:lumMod val="75000"/>
                    <a:lumOff val="25000"/>
                  </a:schemeClr>
                </a:solidFill>
                <a:latin typeface="+mn-lt"/>
                <a:ea typeface="+mn-ea"/>
                <a:cs typeface="+mn-ea"/>
                <a:sym typeface="+mn-lt"/>
              </a:rPr>
              <a:t>6</a:t>
            </a:r>
            <a:r>
              <a:rPr lang="zh-CN" altLang="en-US" sz="1000" dirty="0">
                <a:solidFill>
                  <a:schemeClr val="tx1">
                    <a:lumMod val="75000"/>
                    <a:lumOff val="25000"/>
                  </a:schemeClr>
                </a:solidFill>
                <a:latin typeface="+mn-lt"/>
                <a:ea typeface="+mn-ea"/>
                <a:cs typeface="+mn-ea"/>
                <a:sym typeface="+mn-lt"/>
              </a:rPr>
              <a:t>小时一次，每次持续 </a:t>
            </a:r>
            <a:r>
              <a:rPr lang="en-US" altLang="zh-CN" sz="1000" dirty="0">
                <a:solidFill>
                  <a:schemeClr val="tx1">
                    <a:lumMod val="75000"/>
                    <a:lumOff val="25000"/>
                  </a:schemeClr>
                </a:solidFill>
                <a:latin typeface="+mn-lt"/>
                <a:ea typeface="+mn-ea"/>
                <a:cs typeface="+mn-ea"/>
                <a:sym typeface="+mn-lt"/>
              </a:rPr>
              <a:t>3 </a:t>
            </a:r>
            <a:r>
              <a:rPr lang="zh-CN" altLang="en-US" sz="1000" dirty="0">
                <a:solidFill>
                  <a:schemeClr val="tx1">
                    <a:lumMod val="75000"/>
                    <a:lumOff val="25000"/>
                  </a:schemeClr>
                </a:solidFill>
                <a:latin typeface="+mn-lt"/>
                <a:ea typeface="+mn-ea"/>
                <a:cs typeface="+mn-ea"/>
                <a:sym typeface="+mn-lt"/>
              </a:rPr>
              <a:t>小时）后，</a:t>
            </a:r>
            <a:r>
              <a:rPr lang="en-US" altLang="zh-CN" sz="1000" dirty="0" err="1">
                <a:solidFill>
                  <a:schemeClr val="tx1">
                    <a:lumMod val="75000"/>
                    <a:lumOff val="25000"/>
                  </a:schemeClr>
                </a:solidFill>
                <a:latin typeface="+mn-lt"/>
                <a:ea typeface="+mn-ea"/>
                <a:cs typeface="+mn-ea"/>
                <a:sym typeface="+mn-lt"/>
              </a:rPr>
              <a:t>eCrCL</a:t>
            </a:r>
            <a:r>
              <a:rPr lang="en-US" altLang="zh-CN" sz="1000" dirty="0">
                <a:solidFill>
                  <a:schemeClr val="tx1">
                    <a:lumMod val="75000"/>
                    <a:lumOff val="25000"/>
                  </a:schemeClr>
                </a:solidFill>
                <a:latin typeface="+mn-lt"/>
                <a:ea typeface="+mn-ea"/>
                <a:cs typeface="+mn-ea"/>
                <a:sym typeface="+mn-lt"/>
              </a:rPr>
              <a:t> &gt; 80mL/min</a:t>
            </a:r>
            <a:r>
              <a:rPr lang="zh-CN" altLang="en-US" sz="1000" dirty="0">
                <a:solidFill>
                  <a:schemeClr val="tx1">
                    <a:lumMod val="75000"/>
                    <a:lumOff val="25000"/>
                  </a:schemeClr>
                </a:solidFill>
                <a:latin typeface="+mn-lt"/>
                <a:ea typeface="+mn-ea"/>
                <a:cs typeface="+mn-ea"/>
                <a:sym typeface="+mn-lt"/>
              </a:rPr>
              <a:t>的中国健康成人稳态药代动力学参数； </a:t>
            </a:r>
            <a:r>
              <a:rPr lang="en-US" altLang="zh-CN" sz="1000" baseline="30000" dirty="0">
                <a:solidFill>
                  <a:schemeClr val="tx1">
                    <a:lumMod val="75000"/>
                    <a:lumOff val="25000"/>
                  </a:schemeClr>
                </a:solidFill>
                <a:latin typeface="+mn-lt"/>
                <a:ea typeface="+mn-ea"/>
                <a:cs typeface="+mn-ea"/>
                <a:sym typeface="+mn-lt"/>
              </a:rPr>
              <a:t>b</a:t>
            </a:r>
            <a:r>
              <a:rPr lang="zh-CN" altLang="en-US" sz="1000" dirty="0">
                <a:solidFill>
                  <a:schemeClr val="tx1">
                    <a:lumMod val="75000"/>
                    <a:lumOff val="25000"/>
                  </a:schemeClr>
                </a:solidFill>
                <a:latin typeface="+mn-lt"/>
                <a:ea typeface="+mn-ea"/>
                <a:cs typeface="+mn-ea"/>
                <a:sym typeface="+mn-lt"/>
              </a:rPr>
              <a:t>报告</a:t>
            </a:r>
            <a:r>
              <a:rPr lang="en-US" altLang="zh-CN" sz="1000" dirty="0">
                <a:solidFill>
                  <a:schemeClr val="tx1">
                    <a:lumMod val="75000"/>
                    <a:lumOff val="25000"/>
                  </a:schemeClr>
                </a:solidFill>
                <a:latin typeface="+mn-lt"/>
                <a:ea typeface="+mn-ea"/>
                <a:cs typeface="+mn-ea"/>
                <a:sym typeface="+mn-lt"/>
              </a:rPr>
              <a:t>t</a:t>
            </a:r>
            <a:r>
              <a:rPr lang="en-US" altLang="zh-CN" sz="1000" baseline="-25000" dirty="0">
                <a:solidFill>
                  <a:schemeClr val="tx1">
                    <a:lumMod val="75000"/>
                    <a:lumOff val="25000"/>
                  </a:schemeClr>
                </a:solidFill>
                <a:latin typeface="+mn-lt"/>
                <a:ea typeface="+mn-ea"/>
                <a:cs typeface="+mn-ea"/>
                <a:sym typeface="+mn-lt"/>
              </a:rPr>
              <a:t>1/2</a:t>
            </a:r>
            <a:r>
              <a:rPr lang="zh-CN" altLang="en-US" sz="1000" dirty="0">
                <a:solidFill>
                  <a:schemeClr val="tx1">
                    <a:lumMod val="75000"/>
                    <a:lumOff val="25000"/>
                  </a:schemeClr>
                </a:solidFill>
                <a:latin typeface="+mn-lt"/>
                <a:ea typeface="+mn-ea"/>
                <a:cs typeface="+mn-ea"/>
                <a:sym typeface="+mn-lt"/>
              </a:rPr>
              <a:t>的算术均数（</a:t>
            </a:r>
            <a:r>
              <a:rPr lang="en-US" altLang="zh-CN" sz="1000" dirty="0">
                <a:solidFill>
                  <a:schemeClr val="tx1">
                    <a:lumMod val="75000"/>
                    <a:lumOff val="25000"/>
                  </a:schemeClr>
                </a:solidFill>
                <a:latin typeface="+mn-lt"/>
                <a:ea typeface="+mn-ea"/>
                <a:cs typeface="+mn-ea"/>
                <a:sym typeface="+mn-lt"/>
              </a:rPr>
              <a:t>SD</a:t>
            </a:r>
            <a:r>
              <a:rPr lang="zh-CN" altLang="en-US" sz="1000" dirty="0">
                <a:solidFill>
                  <a:schemeClr val="tx1">
                    <a:lumMod val="75000"/>
                    <a:lumOff val="25000"/>
                  </a:schemeClr>
                </a:solidFill>
                <a:latin typeface="+mn-lt"/>
                <a:ea typeface="+mn-ea"/>
                <a:cs typeface="+mn-ea"/>
                <a:sym typeface="+mn-lt"/>
              </a:rPr>
              <a:t>）；</a:t>
            </a:r>
            <a:r>
              <a:rPr lang="en-US" altLang="zh-CN" sz="1000" baseline="30000" dirty="0">
                <a:solidFill>
                  <a:schemeClr val="tx1">
                    <a:lumMod val="75000"/>
                    <a:lumOff val="25000"/>
                  </a:schemeClr>
                </a:solidFill>
                <a:latin typeface="+mn-lt"/>
                <a:ea typeface="+mn-ea"/>
                <a:cs typeface="+mn-ea"/>
                <a:sym typeface="+mn-lt"/>
              </a:rPr>
              <a:t>c</a:t>
            </a:r>
            <a:r>
              <a:rPr lang="zh-CN" altLang="en-US" sz="1000" dirty="0">
                <a:solidFill>
                  <a:schemeClr val="tx1">
                    <a:lumMod val="75000"/>
                    <a:lumOff val="25000"/>
                  </a:schemeClr>
                </a:solidFill>
                <a:latin typeface="+mn-lt"/>
                <a:ea typeface="+mn-ea"/>
                <a:cs typeface="+mn-ea"/>
                <a:sym typeface="+mn-lt"/>
              </a:rPr>
              <a:t>数据来自在</a:t>
            </a:r>
            <a:r>
              <a:rPr lang="en-US" altLang="zh-CN" sz="1000" dirty="0">
                <a:solidFill>
                  <a:schemeClr val="tx1">
                    <a:lumMod val="75000"/>
                    <a:lumOff val="25000"/>
                  </a:schemeClr>
                </a:solidFill>
                <a:latin typeface="+mn-lt"/>
                <a:ea typeface="+mn-ea"/>
                <a:cs typeface="+mn-ea"/>
                <a:sym typeface="+mn-lt"/>
              </a:rPr>
              <a:t>3 </a:t>
            </a:r>
            <a:r>
              <a:rPr lang="zh-CN" altLang="en-US" sz="1000" dirty="0">
                <a:solidFill>
                  <a:schemeClr val="tx1">
                    <a:lumMod val="75000"/>
                    <a:lumOff val="25000"/>
                  </a:schemeClr>
                </a:solidFill>
                <a:latin typeface="+mn-lt"/>
                <a:ea typeface="+mn-ea"/>
                <a:cs typeface="+mn-ea"/>
                <a:sym typeface="+mn-lt"/>
              </a:rPr>
              <a:t>小时内每</a:t>
            </a:r>
            <a:r>
              <a:rPr lang="en-US" altLang="zh-CN" sz="1000" dirty="0">
                <a:solidFill>
                  <a:schemeClr val="tx1">
                    <a:lumMod val="75000"/>
                    <a:lumOff val="25000"/>
                  </a:schemeClr>
                </a:solidFill>
                <a:latin typeface="+mn-lt"/>
                <a:ea typeface="+mn-ea"/>
                <a:cs typeface="+mn-ea"/>
                <a:sym typeface="+mn-lt"/>
              </a:rPr>
              <a:t>6</a:t>
            </a:r>
            <a:r>
              <a:rPr lang="zh-CN" altLang="en-US" sz="1000" dirty="0">
                <a:solidFill>
                  <a:schemeClr val="tx1">
                    <a:lumMod val="75000"/>
                    <a:lumOff val="25000"/>
                  </a:schemeClr>
                </a:solidFill>
                <a:latin typeface="+mn-lt"/>
                <a:ea typeface="+mn-ea"/>
                <a:cs typeface="+mn-ea"/>
                <a:sym typeface="+mn-lt"/>
              </a:rPr>
              <a:t>小时输注 </a:t>
            </a:r>
            <a:r>
              <a:rPr lang="en-US" altLang="zh-CN" sz="1000" dirty="0">
                <a:solidFill>
                  <a:schemeClr val="tx1">
                    <a:lumMod val="75000"/>
                    <a:lumOff val="25000"/>
                  </a:schemeClr>
                </a:solidFill>
                <a:latin typeface="+mn-lt"/>
                <a:ea typeface="+mn-ea"/>
                <a:cs typeface="+mn-ea"/>
                <a:sym typeface="+mn-lt"/>
              </a:rPr>
              <a:t>1.5 g/0.5 g </a:t>
            </a:r>
            <a:r>
              <a:rPr lang="zh-CN" altLang="en-US" sz="1000" dirty="0">
                <a:solidFill>
                  <a:schemeClr val="tx1">
                    <a:lumMod val="75000"/>
                    <a:lumOff val="25000"/>
                  </a:schemeClr>
                </a:solidFill>
                <a:latin typeface="+mn-lt"/>
                <a:ea typeface="+mn-ea"/>
                <a:cs typeface="+mn-ea"/>
                <a:sym typeface="+mn-lt"/>
              </a:rPr>
              <a:t>多剂量的氨曲南</a:t>
            </a:r>
            <a:r>
              <a:rPr lang="en-US" altLang="zh-CN" sz="1000" dirty="0">
                <a:solidFill>
                  <a:schemeClr val="tx1">
                    <a:lumMod val="75000"/>
                    <a:lumOff val="25000"/>
                  </a:schemeClr>
                </a:solidFill>
                <a:latin typeface="+mn-lt"/>
                <a:ea typeface="+mn-ea"/>
                <a:cs typeface="+mn-ea"/>
                <a:sym typeface="+mn-lt"/>
              </a:rPr>
              <a:t>-</a:t>
            </a:r>
            <a:r>
              <a:rPr lang="zh-CN" altLang="en-US" sz="1000" dirty="0">
                <a:solidFill>
                  <a:schemeClr val="tx1">
                    <a:lumMod val="75000"/>
                    <a:lumOff val="25000"/>
                  </a:schemeClr>
                </a:solidFill>
                <a:latin typeface="+mn-lt"/>
                <a:ea typeface="+mn-ea"/>
                <a:cs typeface="+mn-ea"/>
                <a:sym typeface="+mn-lt"/>
              </a:rPr>
              <a:t>阿维巴坦的复杂性腹腔内感染患者</a:t>
            </a:r>
            <a:endParaRPr lang="en-US" altLang="zh-CN" sz="1000" dirty="0">
              <a:solidFill>
                <a:schemeClr val="tx1">
                  <a:lumMod val="75000"/>
                  <a:lumOff val="25000"/>
                </a:schemeClr>
              </a:solidFill>
              <a:latin typeface="+mn-lt"/>
              <a:ea typeface="+mn-ea"/>
              <a:cs typeface="+mn-ea"/>
              <a:sym typeface="+mn-lt"/>
            </a:endParaRPr>
          </a:p>
          <a:p>
            <a:pPr marL="0" indent="0">
              <a:spcBef>
                <a:spcPts val="0"/>
              </a:spcBef>
              <a:buNone/>
              <a:defRPr/>
            </a:pPr>
            <a:r>
              <a:rPr lang="en-US" altLang="zh-CN" sz="1000" dirty="0" err="1">
                <a:solidFill>
                  <a:schemeClr val="tx1">
                    <a:lumMod val="75000"/>
                    <a:lumOff val="25000"/>
                  </a:schemeClr>
                </a:solidFill>
                <a:latin typeface="+mn-lt"/>
                <a:ea typeface="+mn-ea"/>
                <a:cs typeface="+mn-ea"/>
                <a:sym typeface="+mn-lt"/>
              </a:rPr>
              <a:t>eCrCL</a:t>
            </a:r>
            <a:r>
              <a:rPr lang="zh-CN" altLang="en-US" sz="1000" dirty="0">
                <a:solidFill>
                  <a:schemeClr val="tx1">
                    <a:lumMod val="75000"/>
                    <a:lumOff val="25000"/>
                  </a:schemeClr>
                </a:solidFill>
                <a:latin typeface="+mn-lt"/>
                <a:ea typeface="+mn-ea"/>
                <a:cs typeface="+mn-ea"/>
                <a:sym typeface="+mn-lt"/>
              </a:rPr>
              <a:t>：估计肌酐清除率；</a:t>
            </a:r>
            <a:r>
              <a:rPr lang="en-US" altLang="zh-CN" sz="1000" dirty="0">
                <a:solidFill>
                  <a:schemeClr val="tx1">
                    <a:lumMod val="75000"/>
                    <a:lumOff val="25000"/>
                  </a:schemeClr>
                </a:solidFill>
                <a:latin typeface="+mn-lt"/>
                <a:ea typeface="+mn-ea"/>
                <a:cs typeface="+mn-ea"/>
                <a:sym typeface="+mn-lt"/>
              </a:rPr>
              <a:t>AUC</a:t>
            </a:r>
            <a:r>
              <a:rPr lang="en-US" altLang="zh-CN" sz="1000" baseline="-25000" dirty="0">
                <a:solidFill>
                  <a:schemeClr val="tx1">
                    <a:lumMod val="75000"/>
                    <a:lumOff val="25000"/>
                  </a:schemeClr>
                </a:solidFill>
                <a:latin typeface="+mn-lt"/>
                <a:ea typeface="+mn-ea"/>
                <a:cs typeface="+mn-ea"/>
                <a:sym typeface="+mn-lt"/>
              </a:rPr>
              <a:t>0-6</a:t>
            </a:r>
            <a:r>
              <a:rPr lang="zh-CN" altLang="en-US" sz="1000" dirty="0">
                <a:solidFill>
                  <a:schemeClr val="tx1">
                    <a:lumMod val="75000"/>
                    <a:lumOff val="25000"/>
                  </a:schemeClr>
                </a:solidFill>
                <a:latin typeface="+mn-lt"/>
                <a:ea typeface="+mn-ea"/>
                <a:cs typeface="+mn-ea"/>
                <a:sym typeface="+mn-lt"/>
              </a:rPr>
              <a:t>：</a:t>
            </a:r>
            <a:r>
              <a:rPr lang="en-US" altLang="zh-CN" sz="1000" dirty="0">
                <a:solidFill>
                  <a:schemeClr val="tx1">
                    <a:lumMod val="75000"/>
                    <a:lumOff val="25000"/>
                  </a:schemeClr>
                </a:solidFill>
                <a:latin typeface="+mn-lt"/>
                <a:ea typeface="+mn-ea"/>
                <a:cs typeface="+mn-ea"/>
                <a:sym typeface="+mn-lt"/>
              </a:rPr>
              <a:t>0-6</a:t>
            </a:r>
            <a:r>
              <a:rPr lang="zh-CN" altLang="en-US" sz="1000" dirty="0">
                <a:solidFill>
                  <a:schemeClr val="tx1">
                    <a:lumMod val="75000"/>
                    <a:lumOff val="25000"/>
                  </a:schemeClr>
                </a:solidFill>
                <a:latin typeface="+mn-lt"/>
                <a:ea typeface="+mn-ea"/>
                <a:cs typeface="+mn-ea"/>
                <a:sym typeface="+mn-lt"/>
              </a:rPr>
              <a:t>小时的药时</a:t>
            </a:r>
            <a:r>
              <a:rPr lang="en-US" sz="1000" dirty="0" err="1">
                <a:solidFill>
                  <a:schemeClr val="tx1">
                    <a:lumMod val="75000"/>
                    <a:lumOff val="25000"/>
                  </a:schemeClr>
                </a:solidFill>
                <a:latin typeface="+mn-lt"/>
                <a:ea typeface="+mn-ea"/>
                <a:cs typeface="+mn-ea"/>
                <a:sym typeface="+mn-lt"/>
              </a:rPr>
              <a:t>曲线下面积</a:t>
            </a:r>
            <a:r>
              <a:rPr lang="zh-CN" altLang="en-US" sz="1000" dirty="0">
                <a:solidFill>
                  <a:schemeClr val="tx1">
                    <a:lumMod val="75000"/>
                    <a:lumOff val="25000"/>
                  </a:schemeClr>
                </a:solidFill>
                <a:latin typeface="+mn-lt"/>
                <a:ea typeface="+mn-ea"/>
                <a:cs typeface="+mn-ea"/>
                <a:sym typeface="+mn-lt"/>
              </a:rPr>
              <a:t>；</a:t>
            </a:r>
            <a:r>
              <a:rPr lang="en-US" altLang="zh-CN" sz="1000" dirty="0" err="1">
                <a:solidFill>
                  <a:schemeClr val="tx1">
                    <a:lumMod val="75000"/>
                    <a:lumOff val="25000"/>
                  </a:schemeClr>
                </a:solidFill>
                <a:latin typeface="+mn-lt"/>
                <a:ea typeface="+mn-ea"/>
                <a:cs typeface="+mn-ea"/>
                <a:sym typeface="+mn-lt"/>
              </a:rPr>
              <a:t>C</a:t>
            </a:r>
            <a:r>
              <a:rPr lang="en-US" altLang="zh-CN" sz="1000" baseline="-25000" dirty="0" err="1">
                <a:solidFill>
                  <a:schemeClr val="tx1">
                    <a:lumMod val="75000"/>
                    <a:lumOff val="25000"/>
                  </a:schemeClr>
                </a:solidFill>
                <a:latin typeface="+mn-lt"/>
                <a:ea typeface="+mn-ea"/>
                <a:cs typeface="+mn-ea"/>
                <a:sym typeface="+mn-lt"/>
              </a:rPr>
              <a:t>max</a:t>
            </a:r>
            <a:r>
              <a:rPr lang="zh-CN" altLang="en-US" sz="1000" dirty="0">
                <a:solidFill>
                  <a:schemeClr val="tx1">
                    <a:lumMod val="75000"/>
                    <a:lumOff val="25000"/>
                  </a:schemeClr>
                </a:solidFill>
                <a:latin typeface="+mn-lt"/>
                <a:ea typeface="+mn-ea"/>
                <a:cs typeface="+mn-ea"/>
                <a:sym typeface="+mn-lt"/>
              </a:rPr>
              <a:t>：血药峰浓度；</a:t>
            </a:r>
            <a:r>
              <a:rPr lang="en-US" altLang="zh-CN" sz="1000" dirty="0">
                <a:solidFill>
                  <a:schemeClr val="tx1">
                    <a:lumMod val="75000"/>
                    <a:lumOff val="25000"/>
                  </a:schemeClr>
                </a:solidFill>
                <a:latin typeface="+mn-lt"/>
                <a:ea typeface="+mn-ea"/>
                <a:cs typeface="+mn-ea"/>
                <a:sym typeface="+mn-lt"/>
              </a:rPr>
              <a:t>CL</a:t>
            </a:r>
            <a:r>
              <a:rPr lang="zh-CN" altLang="en-US" sz="1000" dirty="0">
                <a:solidFill>
                  <a:schemeClr val="tx1">
                    <a:lumMod val="75000"/>
                    <a:lumOff val="25000"/>
                  </a:schemeClr>
                </a:solidFill>
                <a:latin typeface="+mn-lt"/>
                <a:ea typeface="+mn-ea"/>
                <a:cs typeface="+mn-ea"/>
                <a:sym typeface="+mn-lt"/>
              </a:rPr>
              <a:t>：血浆清除率；</a:t>
            </a:r>
            <a:r>
              <a:rPr lang="en-US" altLang="zh-CN" sz="1000" dirty="0">
                <a:solidFill>
                  <a:schemeClr val="tx1">
                    <a:lumMod val="75000"/>
                    <a:lumOff val="25000"/>
                  </a:schemeClr>
                </a:solidFill>
                <a:latin typeface="+mn-lt"/>
                <a:ea typeface="+mn-ea"/>
                <a:cs typeface="+mn-ea"/>
                <a:sym typeface="+mn-lt"/>
              </a:rPr>
              <a:t>t</a:t>
            </a:r>
            <a:r>
              <a:rPr lang="en-US" altLang="zh-CN" sz="1000" baseline="-25000" dirty="0">
                <a:solidFill>
                  <a:schemeClr val="tx1">
                    <a:lumMod val="75000"/>
                    <a:lumOff val="25000"/>
                  </a:schemeClr>
                </a:solidFill>
                <a:latin typeface="+mn-lt"/>
                <a:ea typeface="+mn-ea"/>
                <a:cs typeface="+mn-ea"/>
                <a:sym typeface="+mn-lt"/>
              </a:rPr>
              <a:t>1/2</a:t>
            </a:r>
            <a:r>
              <a:rPr lang="zh-CN" altLang="en-US" sz="1000" dirty="0">
                <a:solidFill>
                  <a:schemeClr val="tx1">
                    <a:lumMod val="75000"/>
                    <a:lumOff val="25000"/>
                  </a:schemeClr>
                </a:solidFill>
                <a:latin typeface="+mn-lt"/>
                <a:ea typeface="+mn-ea"/>
                <a:cs typeface="+mn-ea"/>
                <a:sym typeface="+mn-lt"/>
              </a:rPr>
              <a:t>：消除半衰期；</a:t>
            </a:r>
            <a:r>
              <a:rPr lang="en-US" altLang="zh-CN" sz="1000" dirty="0">
                <a:solidFill>
                  <a:schemeClr val="tx1">
                    <a:lumMod val="75000"/>
                    <a:lumOff val="25000"/>
                  </a:schemeClr>
                </a:solidFill>
                <a:latin typeface="+mn-lt"/>
                <a:ea typeface="+mn-ea"/>
                <a:cs typeface="+mn-ea"/>
                <a:sym typeface="+mn-lt"/>
              </a:rPr>
              <a:t>%CV</a:t>
            </a:r>
            <a:r>
              <a:rPr lang="zh-CN" altLang="en-US" sz="1000" dirty="0">
                <a:solidFill>
                  <a:schemeClr val="tx1">
                    <a:lumMod val="75000"/>
                    <a:lumOff val="25000"/>
                  </a:schemeClr>
                </a:solidFill>
                <a:latin typeface="+mn-lt"/>
                <a:ea typeface="+mn-ea"/>
                <a:cs typeface="+mn-ea"/>
                <a:sym typeface="+mn-lt"/>
              </a:rPr>
              <a:t>：几何变异系数</a:t>
            </a:r>
          </a:p>
        </p:txBody>
      </p:sp>
    </p:spTree>
    <p:extLst>
      <p:ext uri="{BB962C8B-B14F-4D97-AF65-F5344CB8AC3E}">
        <p14:creationId xmlns:p14="http://schemas.microsoft.com/office/powerpoint/2010/main" val="2976157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F4530-78D5-C37B-B276-20100AD89D2D}"/>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A76E53BE-8F95-7297-76FE-90EB0D46FEF5}"/>
              </a:ext>
            </a:extLst>
          </p:cNvPr>
          <p:cNvGraphicFramePr>
            <a:graphicFrameLocks noChangeAspect="1"/>
          </p:cNvGraphicFramePr>
          <p:nvPr>
            <p:custDataLst>
              <p:tags r:id="rId1"/>
            </p:custDataLst>
            <p:extLst>
              <p:ext uri="{D42A27DB-BD31-4B8C-83A1-F6EECF244321}">
                <p14:modId xmlns:p14="http://schemas.microsoft.com/office/powerpoint/2010/main" val="20048343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6" name="think-cell data - do not delete" hidden="1">
                        <a:extLst>
                          <a:ext uri="{FF2B5EF4-FFF2-40B4-BE49-F238E27FC236}">
                            <a16:creationId xmlns:a16="http://schemas.microsoft.com/office/drawing/2014/main" id="{A76E53BE-8F95-7297-76FE-90EB0D46FE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52480908-78A5-D1F2-9D61-15C9B40B9E82}"/>
              </a:ext>
            </a:extLst>
          </p:cNvPr>
          <p:cNvSpPr>
            <a:spLocks noGrp="1"/>
          </p:cNvSpPr>
          <p:nvPr>
            <p:ph type="title"/>
          </p:nvPr>
        </p:nvSpPr>
        <p:spPr>
          <a:xfrm>
            <a:off x="482600" y="242705"/>
            <a:ext cx="11577319" cy="963795"/>
          </a:xfrm>
        </p:spPr>
        <p:txBody>
          <a:bodyPr vert="horz">
            <a:normAutofit/>
          </a:bodyPr>
          <a:lstStyle/>
          <a:p>
            <a:r>
              <a:rPr lang="zh-CN" altLang="en-US" sz="2400" dirty="0">
                <a:solidFill>
                  <a:srgbClr val="000548"/>
                </a:solidFill>
                <a:latin typeface="+mn-lt"/>
                <a:ea typeface="+mn-ea"/>
                <a:cs typeface="+mn-ea"/>
                <a:sym typeface="+mn-lt"/>
              </a:rPr>
              <a:t>体外蒙特卡洛模型模拟研究显示：</a:t>
            </a:r>
            <a:br>
              <a:rPr lang="zh-CN" altLang="en-US" sz="2400" dirty="0">
                <a:solidFill>
                  <a:srgbClr val="000548"/>
                </a:solidFill>
                <a:latin typeface="+mn-lt"/>
                <a:ea typeface="+mn-ea"/>
                <a:cs typeface="+mn-ea"/>
                <a:sym typeface="+mn-lt"/>
              </a:rPr>
            </a:br>
            <a:r>
              <a:rPr lang="zh-CN" altLang="en-US" sz="2400" dirty="0">
                <a:solidFill>
                  <a:srgbClr val="000548"/>
                </a:solidFill>
                <a:latin typeface="+mn-lt"/>
                <a:ea typeface="+mn-ea"/>
                <a:cs typeface="+mn-ea"/>
                <a:sym typeface="+mn-lt"/>
              </a:rPr>
              <a:t>氨曲南</a:t>
            </a:r>
            <a:r>
              <a:rPr lang="en-US" altLang="zh-CN" sz="2400" dirty="0">
                <a:solidFill>
                  <a:srgbClr val="000548"/>
                </a:solidFill>
                <a:latin typeface="+mn-lt"/>
                <a:ea typeface="+mn-ea"/>
                <a:cs typeface="+mn-ea"/>
                <a:sym typeface="+mn-lt"/>
              </a:rPr>
              <a:t>-</a:t>
            </a:r>
            <a:r>
              <a:rPr lang="zh-CN" altLang="en-US" sz="2400" dirty="0">
                <a:solidFill>
                  <a:srgbClr val="000548"/>
                </a:solidFill>
                <a:latin typeface="+mn-lt"/>
                <a:ea typeface="+mn-ea"/>
                <a:cs typeface="+mn-ea"/>
                <a:sym typeface="+mn-lt"/>
              </a:rPr>
              <a:t>阿维巴坦 </a:t>
            </a:r>
            <a:r>
              <a:rPr lang="zh-CN" altLang="en-US" sz="2400" dirty="0">
                <a:solidFill>
                  <a:schemeClr val="accent1">
                    <a:lumMod val="75000"/>
                  </a:schemeClr>
                </a:solidFill>
                <a:latin typeface="+mn-lt"/>
                <a:ea typeface="+mn-ea"/>
                <a:cs typeface="+mn-ea"/>
                <a:sym typeface="+mn-lt"/>
              </a:rPr>
              <a:t>方案的</a:t>
            </a:r>
            <a:r>
              <a:rPr lang="en-US" altLang="zh-CN" sz="2400" dirty="0">
                <a:solidFill>
                  <a:schemeClr val="accent1">
                    <a:lumMod val="75000"/>
                  </a:schemeClr>
                </a:solidFill>
                <a:latin typeface="+mn-lt"/>
                <a:ea typeface="+mn-ea"/>
                <a:cs typeface="+mn-ea"/>
                <a:sym typeface="+mn-lt"/>
              </a:rPr>
              <a:t>PTA</a:t>
            </a:r>
            <a:r>
              <a:rPr lang="zh-CN" altLang="en-US" sz="2400" dirty="0">
                <a:solidFill>
                  <a:schemeClr val="accent1">
                    <a:lumMod val="75000"/>
                  </a:schemeClr>
                </a:solidFill>
                <a:latin typeface="+mn-lt"/>
                <a:ea typeface="+mn-ea"/>
                <a:cs typeface="+mn-ea"/>
                <a:sym typeface="+mn-lt"/>
              </a:rPr>
              <a:t>达标率高达</a:t>
            </a:r>
            <a:r>
              <a:rPr lang="en-US" altLang="zh-CN" sz="2400" dirty="0">
                <a:solidFill>
                  <a:schemeClr val="accent1">
                    <a:lumMod val="75000"/>
                  </a:schemeClr>
                </a:solidFill>
                <a:latin typeface="+mn-lt"/>
                <a:ea typeface="+mn-ea"/>
                <a:cs typeface="+mn-ea"/>
                <a:sym typeface="+mn-lt"/>
              </a:rPr>
              <a:t>96.7%</a:t>
            </a:r>
            <a:endParaRPr lang="zh-CN" altLang="en-US" sz="2400" dirty="0">
              <a:solidFill>
                <a:schemeClr val="accent1">
                  <a:lumMod val="75000"/>
                </a:schemeClr>
              </a:solidFill>
              <a:latin typeface="+mn-lt"/>
              <a:ea typeface="+mn-ea"/>
              <a:cs typeface="+mn-ea"/>
              <a:sym typeface="+mn-lt"/>
            </a:endParaRPr>
          </a:p>
        </p:txBody>
      </p:sp>
      <p:sp>
        <p:nvSpPr>
          <p:cNvPr id="3" name="文本框 2">
            <a:extLst>
              <a:ext uri="{FF2B5EF4-FFF2-40B4-BE49-F238E27FC236}">
                <a16:creationId xmlns:a16="http://schemas.microsoft.com/office/drawing/2014/main" id="{4DF981FE-B3B9-6B0D-92CA-27E51FC0BE58}"/>
              </a:ext>
            </a:extLst>
          </p:cNvPr>
          <p:cNvSpPr txBox="1"/>
          <p:nvPr/>
        </p:nvSpPr>
        <p:spPr>
          <a:xfrm>
            <a:off x="1295717" y="5880724"/>
            <a:ext cx="4800283" cy="584775"/>
          </a:xfrm>
          <a:prstGeom prst="rect">
            <a:avLst/>
          </a:prstGeom>
          <a:noFill/>
        </p:spPr>
        <p:txBody>
          <a:bodyPr wrap="square">
            <a:spAutoFit/>
          </a:bodyPr>
          <a:lstStyle/>
          <a:p>
            <a:pPr marL="228600" indent="-228600">
              <a:buFont typeface="+mj-lt"/>
              <a:buAutoNum type="arabicPeriod"/>
            </a:pPr>
            <a:r>
              <a:rPr lang="pt-BR" altLang="zh-CN" sz="800" b="0" i="0" dirty="0">
                <a:solidFill>
                  <a:schemeClr val="tx1">
                    <a:lumMod val="50000"/>
                    <a:lumOff val="50000"/>
                  </a:schemeClr>
                </a:solidFill>
                <a:effectLst/>
                <a:cs typeface="+mn-ea"/>
                <a:sym typeface="+mn-lt"/>
              </a:rPr>
              <a:t>Susan Raber, et al. Poster IDW</a:t>
            </a:r>
            <a:r>
              <a:rPr lang="en-US" altLang="zh-CN" sz="800" b="0" i="0" dirty="0">
                <a:solidFill>
                  <a:schemeClr val="tx1">
                    <a:lumMod val="50000"/>
                    <a:lumOff val="50000"/>
                  </a:schemeClr>
                </a:solidFill>
                <a:effectLst/>
                <a:cs typeface="+mn-ea"/>
                <a:sym typeface="+mn-lt"/>
              </a:rPr>
              <a:t>eek</a:t>
            </a:r>
            <a:r>
              <a:rPr lang="zh-CN" altLang="en-US" sz="800" b="0" i="0" dirty="0">
                <a:solidFill>
                  <a:schemeClr val="tx1">
                    <a:lumMod val="50000"/>
                    <a:lumOff val="50000"/>
                  </a:schemeClr>
                </a:solidFill>
                <a:effectLst/>
                <a:cs typeface="+mn-ea"/>
                <a:sym typeface="+mn-lt"/>
              </a:rPr>
              <a:t>，</a:t>
            </a:r>
            <a:r>
              <a:rPr lang="en-US" altLang="zh-CN" sz="800" b="0" i="0" dirty="0">
                <a:solidFill>
                  <a:schemeClr val="tx1">
                    <a:lumMod val="50000"/>
                    <a:lumOff val="50000"/>
                  </a:schemeClr>
                </a:solidFill>
                <a:effectLst/>
                <a:cs typeface="+mn-ea"/>
                <a:sym typeface="+mn-lt"/>
              </a:rPr>
              <a:t>October 16-19 2024</a:t>
            </a:r>
            <a:r>
              <a:rPr lang="en-US" altLang="zh-CN" sz="800" dirty="0">
                <a:solidFill>
                  <a:schemeClr val="tx1">
                    <a:lumMod val="50000"/>
                    <a:lumOff val="50000"/>
                  </a:schemeClr>
                </a:solidFill>
                <a:cs typeface="+mn-ea"/>
                <a:sym typeface="+mn-lt"/>
              </a:rPr>
              <a:t>.</a:t>
            </a:r>
          </a:p>
          <a:p>
            <a:pPr marL="228600" indent="-228600">
              <a:buFont typeface="+mj-lt"/>
              <a:buAutoNum type="arabicPeriod"/>
            </a:pPr>
            <a:r>
              <a:rPr lang="fr-FR" altLang="zh-CN" sz="800" dirty="0">
                <a:solidFill>
                  <a:schemeClr val="tx1">
                    <a:lumMod val="50000"/>
                    <a:lumOff val="50000"/>
                  </a:schemeClr>
                </a:solidFill>
                <a:cs typeface="+mn-ea"/>
                <a:sym typeface="+mn-lt"/>
              </a:rPr>
              <a:t>Xie R, et al. Antimicrob Agents Chemother. 2025 Jun 18:e0195024.</a:t>
            </a:r>
          </a:p>
          <a:p>
            <a:pPr marL="228600" indent="-228600">
              <a:buFont typeface="+mj-lt"/>
              <a:buAutoNum type="arabicPeriod"/>
            </a:pPr>
            <a:r>
              <a:rPr lang="zh-CN" altLang="en-US" sz="800" dirty="0">
                <a:solidFill>
                  <a:schemeClr val="bg1">
                    <a:lumMod val="50000"/>
                  </a:schemeClr>
                </a:solidFill>
                <a:cs typeface="+mn-ea"/>
                <a:sym typeface="+mn-lt"/>
              </a:rPr>
              <a:t>注射用氨曲南阿维巴坦钠说明书</a:t>
            </a:r>
            <a:r>
              <a:rPr lang="zh-CN" altLang="en-US" sz="800" dirty="0">
                <a:solidFill>
                  <a:schemeClr val="tx1">
                    <a:lumMod val="50000"/>
                    <a:lumOff val="50000"/>
                  </a:schemeClr>
                </a:solidFill>
                <a:cs typeface="+mn-ea"/>
                <a:sym typeface="+mn-lt"/>
              </a:rPr>
              <a:t>（核准日期：</a:t>
            </a:r>
            <a:r>
              <a:rPr lang="en-US" altLang="zh-CN" sz="800" dirty="0">
                <a:solidFill>
                  <a:schemeClr val="tx1">
                    <a:lumMod val="50000"/>
                    <a:lumOff val="50000"/>
                  </a:schemeClr>
                </a:solidFill>
                <a:cs typeface="+mn-ea"/>
                <a:sym typeface="+mn-lt"/>
              </a:rPr>
              <a:t>2025</a:t>
            </a:r>
            <a:r>
              <a:rPr lang="zh-CN" altLang="en-US" sz="800" dirty="0">
                <a:solidFill>
                  <a:schemeClr val="tx1">
                    <a:lumMod val="50000"/>
                    <a:lumOff val="50000"/>
                  </a:schemeClr>
                </a:solidFill>
                <a:cs typeface="+mn-ea"/>
                <a:sym typeface="+mn-lt"/>
              </a:rPr>
              <a:t>年</a:t>
            </a:r>
            <a:r>
              <a:rPr lang="en-US" altLang="zh-CN" sz="800" dirty="0">
                <a:solidFill>
                  <a:schemeClr val="tx1">
                    <a:lumMod val="50000"/>
                    <a:lumOff val="50000"/>
                  </a:schemeClr>
                </a:solidFill>
                <a:cs typeface="+mn-ea"/>
                <a:sym typeface="+mn-lt"/>
              </a:rPr>
              <a:t>6</a:t>
            </a:r>
            <a:r>
              <a:rPr lang="zh-CN" altLang="en-US" sz="800" dirty="0">
                <a:solidFill>
                  <a:schemeClr val="tx1">
                    <a:lumMod val="50000"/>
                    <a:lumOff val="50000"/>
                  </a:schemeClr>
                </a:solidFill>
                <a:cs typeface="+mn-ea"/>
                <a:sym typeface="+mn-lt"/>
              </a:rPr>
              <a:t>月</a:t>
            </a:r>
            <a:r>
              <a:rPr lang="en-US" altLang="zh-CN" sz="800" dirty="0">
                <a:solidFill>
                  <a:schemeClr val="tx1">
                    <a:lumMod val="50000"/>
                    <a:lumOff val="50000"/>
                  </a:schemeClr>
                </a:solidFill>
                <a:cs typeface="+mn-ea"/>
                <a:sym typeface="+mn-lt"/>
              </a:rPr>
              <a:t>24</a:t>
            </a:r>
            <a:r>
              <a:rPr lang="zh-CN" altLang="en-US" sz="800" dirty="0">
                <a:solidFill>
                  <a:schemeClr val="tx1">
                    <a:lumMod val="50000"/>
                    <a:lumOff val="50000"/>
                  </a:schemeClr>
                </a:solidFill>
                <a:cs typeface="+mn-ea"/>
                <a:sym typeface="+mn-lt"/>
              </a:rPr>
              <a:t>日）</a:t>
            </a:r>
            <a:r>
              <a:rPr lang="fr-FR" altLang="zh-CN" sz="800" dirty="0">
                <a:solidFill>
                  <a:schemeClr val="tx1">
                    <a:lumMod val="50000"/>
                    <a:lumOff val="50000"/>
                  </a:schemeClr>
                </a:solidFill>
                <a:cs typeface="+mn-ea"/>
                <a:sym typeface="+mn-lt"/>
              </a:rPr>
              <a:t> </a:t>
            </a:r>
          </a:p>
          <a:p>
            <a:pPr marL="228600" indent="-228600">
              <a:buFont typeface="+mj-lt"/>
              <a:buAutoNum type="arabicPeriod"/>
            </a:pPr>
            <a:r>
              <a:rPr lang="en-US" altLang="zh-CN" sz="800" dirty="0">
                <a:solidFill>
                  <a:schemeClr val="tx1">
                    <a:lumMod val="50000"/>
                    <a:lumOff val="50000"/>
                  </a:schemeClr>
                </a:solidFill>
                <a:cs typeface="+mn-ea"/>
                <a:sym typeface="+mn-lt"/>
              </a:rPr>
              <a:t>Harris H, et al. J Clin </a:t>
            </a:r>
            <a:r>
              <a:rPr lang="en-US" altLang="zh-CN" sz="800" dirty="0" err="1">
                <a:solidFill>
                  <a:schemeClr val="tx1">
                    <a:lumMod val="50000"/>
                    <a:lumOff val="50000"/>
                  </a:schemeClr>
                </a:solidFill>
                <a:cs typeface="+mn-ea"/>
                <a:sym typeface="+mn-lt"/>
              </a:rPr>
              <a:t>Microbiol</a:t>
            </a:r>
            <a:r>
              <a:rPr lang="en-US" altLang="zh-CN" sz="800" dirty="0">
                <a:solidFill>
                  <a:schemeClr val="tx1">
                    <a:lumMod val="50000"/>
                    <a:lumOff val="50000"/>
                  </a:schemeClr>
                </a:solidFill>
                <a:cs typeface="+mn-ea"/>
                <a:sym typeface="+mn-lt"/>
              </a:rPr>
              <a:t> 2023;61(5):e0164722. </a:t>
            </a:r>
          </a:p>
        </p:txBody>
      </p:sp>
      <p:graphicFrame>
        <p:nvGraphicFramePr>
          <p:cNvPr id="5" name="内容占位符 4">
            <a:extLst>
              <a:ext uri="{FF2B5EF4-FFF2-40B4-BE49-F238E27FC236}">
                <a16:creationId xmlns:a16="http://schemas.microsoft.com/office/drawing/2014/main" id="{9239458A-BE11-1100-88E5-89410B46A053}"/>
              </a:ext>
            </a:extLst>
          </p:cNvPr>
          <p:cNvGraphicFramePr>
            <a:graphicFrameLocks/>
          </p:cNvGraphicFramePr>
          <p:nvPr>
            <p:extLst>
              <p:ext uri="{D42A27DB-BD31-4B8C-83A1-F6EECF244321}">
                <p14:modId xmlns:p14="http://schemas.microsoft.com/office/powerpoint/2010/main" val="2691182050"/>
              </p:ext>
            </p:extLst>
          </p:nvPr>
        </p:nvGraphicFramePr>
        <p:xfrm>
          <a:off x="1299028" y="1419026"/>
          <a:ext cx="9593944" cy="4217295"/>
        </p:xfrm>
        <a:graphic>
          <a:graphicData uri="http://schemas.openxmlformats.org/drawingml/2006/table">
            <a:tbl>
              <a:tblPr firstRow="1" bandRow="1">
                <a:tableStyleId>{5C22544A-7EE6-4342-B048-85BDC9FD1C3A}</a:tableStyleId>
              </a:tblPr>
              <a:tblGrid>
                <a:gridCol w="2799938">
                  <a:extLst>
                    <a:ext uri="{9D8B030D-6E8A-4147-A177-3AD203B41FA5}">
                      <a16:colId xmlns:a16="http://schemas.microsoft.com/office/drawing/2014/main" val="2844119615"/>
                    </a:ext>
                  </a:extLst>
                </a:gridCol>
                <a:gridCol w="5488797">
                  <a:extLst>
                    <a:ext uri="{9D8B030D-6E8A-4147-A177-3AD203B41FA5}">
                      <a16:colId xmlns:a16="http://schemas.microsoft.com/office/drawing/2014/main" val="880558480"/>
                    </a:ext>
                  </a:extLst>
                </a:gridCol>
                <a:gridCol w="1305209">
                  <a:extLst>
                    <a:ext uri="{9D8B030D-6E8A-4147-A177-3AD203B41FA5}">
                      <a16:colId xmlns:a16="http://schemas.microsoft.com/office/drawing/2014/main" val="1690524011"/>
                    </a:ext>
                  </a:extLst>
                </a:gridCol>
              </a:tblGrid>
              <a:tr h="596615">
                <a:tc>
                  <a:txBody>
                    <a:bodyPr/>
                    <a:lstStyle/>
                    <a:p>
                      <a:pPr algn="ctr"/>
                      <a:endParaRPr lang="zh-CN" altLang="en-US" sz="1200" b="1" dirty="0">
                        <a:latin typeface="+mn-lt"/>
                        <a:ea typeface="+mn-ea"/>
                        <a:cs typeface="+mn-ea"/>
                        <a:sym typeface="+mn-lt"/>
                      </a:endParaRPr>
                    </a:p>
                  </a:txBody>
                  <a:tcPr anchor="ctr">
                    <a:solidFill>
                      <a:srgbClr val="000D45"/>
                    </a:solidFill>
                  </a:tcPr>
                </a:tc>
                <a:tc gridSpan="2">
                  <a:txBody>
                    <a:bodyPr/>
                    <a:lstStyle/>
                    <a:p>
                      <a:pPr algn="ctr"/>
                      <a:r>
                        <a:rPr lang="zh-CN" altLang="en-US" sz="1400" b="1" i="0" u="none" strike="noStrike" kern="1200" dirty="0">
                          <a:solidFill>
                            <a:schemeClr val="lt1"/>
                          </a:solidFill>
                          <a:effectLst/>
                          <a:latin typeface="+mn-lt"/>
                          <a:ea typeface="+mn-ea"/>
                          <a:cs typeface="+mn-ea"/>
                          <a:sym typeface="+mn-lt"/>
                        </a:rPr>
                        <a:t>氨曲南</a:t>
                      </a:r>
                      <a:r>
                        <a:rPr lang="en-US" altLang="zh-CN" sz="1400" b="1" i="0" u="none" strike="noStrike" kern="1200" dirty="0">
                          <a:solidFill>
                            <a:schemeClr val="lt1"/>
                          </a:solidFill>
                          <a:effectLst/>
                          <a:latin typeface="+mn-lt"/>
                          <a:ea typeface="+mn-ea"/>
                          <a:cs typeface="+mn-ea"/>
                          <a:sym typeface="+mn-lt"/>
                        </a:rPr>
                        <a:t>-</a:t>
                      </a:r>
                      <a:r>
                        <a:rPr lang="zh-CN" altLang="en-US" sz="1400" b="1" i="0" u="none" strike="noStrike" kern="1200" dirty="0">
                          <a:solidFill>
                            <a:schemeClr val="lt1"/>
                          </a:solidFill>
                          <a:effectLst/>
                          <a:latin typeface="+mn-lt"/>
                          <a:ea typeface="+mn-ea"/>
                          <a:cs typeface="+mn-ea"/>
                          <a:sym typeface="+mn-lt"/>
                        </a:rPr>
                        <a:t>阿维巴坦 </a:t>
                      </a:r>
                      <a:endParaRPr lang="zh-CN" altLang="en-US" sz="1400" b="1" baseline="0" dirty="0">
                        <a:latin typeface="+mn-lt"/>
                        <a:ea typeface="+mn-ea"/>
                        <a:cs typeface="+mn-ea"/>
                        <a:sym typeface="+mn-lt"/>
                      </a:endParaRPr>
                    </a:p>
                  </a:txBody>
                  <a:tcPr anchor="ctr">
                    <a:solidFill>
                      <a:srgbClr val="000D45"/>
                    </a:solidFill>
                  </a:tcPr>
                </a:tc>
                <a:tc hMerge="1">
                  <a:txBody>
                    <a:bodyPr/>
                    <a:lstStyle/>
                    <a:p>
                      <a:pPr algn="ctr"/>
                      <a:endParaRPr lang="zh-CN" altLang="en-US" sz="1400" b="1" baseline="0" dirty="0">
                        <a:latin typeface="+mn-lt"/>
                        <a:ea typeface="+mn-ea"/>
                        <a:cs typeface="+mn-ea"/>
                        <a:sym typeface="+mn-lt"/>
                      </a:endParaRPr>
                    </a:p>
                  </a:txBody>
                  <a:tcPr anchor="ctr">
                    <a:solidFill>
                      <a:srgbClr val="000D45"/>
                    </a:solidFill>
                  </a:tcPr>
                </a:tc>
                <a:extLst>
                  <a:ext uri="{0D108BD9-81ED-4DB2-BD59-A6C34878D82A}">
                    <a16:rowId xmlns:a16="http://schemas.microsoft.com/office/drawing/2014/main" val="3013413089"/>
                  </a:ext>
                </a:extLst>
              </a:tr>
              <a:tr h="630541">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b="1" dirty="0">
                          <a:solidFill>
                            <a:schemeClr val="tx1">
                              <a:lumMod val="85000"/>
                              <a:lumOff val="15000"/>
                            </a:schemeClr>
                          </a:solidFill>
                          <a:latin typeface="+mn-lt"/>
                          <a:ea typeface="+mn-ea"/>
                          <a:cs typeface="+mn-ea"/>
                          <a:sym typeface="+mn-lt"/>
                        </a:rPr>
                        <a:t>给药方案</a:t>
                      </a:r>
                      <a:r>
                        <a:rPr lang="en-US" altLang="zh-CN" sz="1200" b="1" baseline="30000" dirty="0">
                          <a:solidFill>
                            <a:schemeClr val="tx1">
                              <a:lumMod val="85000"/>
                              <a:lumOff val="15000"/>
                            </a:schemeClr>
                          </a:solidFill>
                          <a:latin typeface="+mn-lt"/>
                          <a:ea typeface="+mn-ea"/>
                          <a:cs typeface="+mn-ea"/>
                          <a:sym typeface="+mn-lt"/>
                        </a:rPr>
                        <a:t>1,3</a:t>
                      </a:r>
                      <a:endParaRPr lang="zh-CN" altLang="en-US" sz="1200" b="1" baseline="30000" dirty="0">
                        <a:solidFill>
                          <a:schemeClr val="tx1">
                            <a:lumMod val="85000"/>
                            <a:lumOff val="15000"/>
                          </a:schemeClr>
                        </a:solidFill>
                        <a:latin typeface="+mn-lt"/>
                        <a:ea typeface="+mn-ea"/>
                        <a:cs typeface="+mn-ea"/>
                        <a:sym typeface="+mn-lt"/>
                      </a:endParaRPr>
                    </a:p>
                  </a:txBody>
                  <a:tcPr anchor="ctr">
                    <a:noFill/>
                  </a:tcPr>
                </a:tc>
                <a:tc gridSpan="2">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b="1" dirty="0">
                          <a:solidFill>
                            <a:schemeClr val="accent1">
                              <a:lumMod val="75000"/>
                            </a:schemeClr>
                          </a:solidFill>
                          <a:latin typeface="+mn-lt"/>
                          <a:ea typeface="+mn-ea"/>
                          <a:cs typeface="+mn-ea"/>
                          <a:sym typeface="+mn-lt"/>
                        </a:rPr>
                        <a:t>负荷剂量：氨曲南</a:t>
                      </a:r>
                      <a:r>
                        <a:rPr lang="en-US" altLang="zh-CN" sz="1200" b="1" dirty="0">
                          <a:solidFill>
                            <a:schemeClr val="accent1">
                              <a:lumMod val="75000"/>
                            </a:schemeClr>
                          </a:solidFill>
                          <a:latin typeface="+mn-lt"/>
                          <a:ea typeface="+mn-ea"/>
                          <a:cs typeface="+mn-ea"/>
                          <a:sym typeface="+mn-lt"/>
                        </a:rPr>
                        <a:t> 2g/</a:t>
                      </a:r>
                      <a:r>
                        <a:rPr lang="zh-CN" altLang="en-US" sz="1200" b="1" dirty="0">
                          <a:solidFill>
                            <a:schemeClr val="accent1">
                              <a:lumMod val="75000"/>
                            </a:schemeClr>
                          </a:solidFill>
                          <a:latin typeface="+mn-lt"/>
                          <a:ea typeface="+mn-ea"/>
                          <a:cs typeface="+mn-ea"/>
                          <a:sym typeface="+mn-lt"/>
                        </a:rPr>
                        <a:t>阿维巴坦 </a:t>
                      </a:r>
                      <a:r>
                        <a:rPr lang="en-US" altLang="zh-CN" sz="1200" b="1" dirty="0">
                          <a:solidFill>
                            <a:schemeClr val="accent1">
                              <a:lumMod val="75000"/>
                            </a:schemeClr>
                          </a:solidFill>
                          <a:latin typeface="+mn-lt"/>
                          <a:ea typeface="+mn-ea"/>
                          <a:cs typeface="+mn-ea"/>
                          <a:sym typeface="+mn-lt"/>
                        </a:rPr>
                        <a:t>0.67g</a:t>
                      </a:r>
                    </a:p>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85000"/>
                              <a:lumOff val="15000"/>
                            </a:schemeClr>
                          </a:solidFill>
                          <a:latin typeface="+mn-lt"/>
                          <a:ea typeface="+mn-ea"/>
                          <a:cs typeface="+mn-ea"/>
                          <a:sym typeface="+mn-lt"/>
                        </a:rPr>
                        <a:t>维持剂量：氨曲南</a:t>
                      </a:r>
                      <a:r>
                        <a:rPr lang="en-US" altLang="zh-CN" sz="1200" dirty="0">
                          <a:solidFill>
                            <a:schemeClr val="tx1">
                              <a:lumMod val="85000"/>
                              <a:lumOff val="15000"/>
                            </a:schemeClr>
                          </a:solidFill>
                          <a:latin typeface="+mn-lt"/>
                          <a:ea typeface="+mn-ea"/>
                          <a:cs typeface="+mn-ea"/>
                          <a:sym typeface="+mn-lt"/>
                        </a:rPr>
                        <a:t>1.5g/</a:t>
                      </a:r>
                      <a:r>
                        <a:rPr lang="zh-CN" altLang="en-US" sz="1200" dirty="0">
                          <a:solidFill>
                            <a:schemeClr val="tx1">
                              <a:lumMod val="85000"/>
                              <a:lumOff val="15000"/>
                            </a:schemeClr>
                          </a:solidFill>
                          <a:latin typeface="+mn-lt"/>
                          <a:ea typeface="+mn-ea"/>
                          <a:cs typeface="+mn-ea"/>
                          <a:sym typeface="+mn-lt"/>
                        </a:rPr>
                        <a:t>阿维巴坦</a:t>
                      </a:r>
                      <a:r>
                        <a:rPr lang="en-US" altLang="zh-CN" sz="1200" dirty="0">
                          <a:solidFill>
                            <a:schemeClr val="tx1">
                              <a:lumMod val="85000"/>
                              <a:lumOff val="15000"/>
                            </a:schemeClr>
                          </a:solidFill>
                          <a:latin typeface="+mn-lt"/>
                          <a:ea typeface="+mn-ea"/>
                          <a:cs typeface="+mn-ea"/>
                          <a:sym typeface="+mn-lt"/>
                        </a:rPr>
                        <a:t>0.5g</a:t>
                      </a:r>
                    </a:p>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latin typeface="+mn-lt"/>
                          <a:ea typeface="+mn-ea"/>
                          <a:cs typeface="+mn-ea"/>
                          <a:sym typeface="+mn-lt"/>
                        </a:rPr>
                        <a:t>静脉输注</a:t>
                      </a:r>
                      <a:r>
                        <a:rPr lang="en-US" altLang="zh-CN" sz="1200" b="1" dirty="0">
                          <a:solidFill>
                            <a:schemeClr val="accent1">
                              <a:lumMod val="75000"/>
                            </a:schemeClr>
                          </a:solidFill>
                          <a:latin typeface="+mn-lt"/>
                          <a:ea typeface="+mn-ea"/>
                          <a:cs typeface="+mn-ea"/>
                          <a:sym typeface="+mn-lt"/>
                        </a:rPr>
                        <a:t>3</a:t>
                      </a:r>
                      <a:r>
                        <a:rPr lang="zh-CN" altLang="en-US" sz="1200" b="1" dirty="0">
                          <a:solidFill>
                            <a:schemeClr val="accent1">
                              <a:lumMod val="75000"/>
                            </a:schemeClr>
                          </a:solidFill>
                          <a:latin typeface="+mn-lt"/>
                          <a:ea typeface="+mn-ea"/>
                          <a:cs typeface="+mn-ea"/>
                          <a:sym typeface="+mn-lt"/>
                        </a:rPr>
                        <a:t>小时</a:t>
                      </a:r>
                      <a:r>
                        <a:rPr lang="zh-CN" altLang="en-US" sz="1200" dirty="0">
                          <a:latin typeface="+mn-lt"/>
                          <a:ea typeface="+mn-ea"/>
                          <a:cs typeface="+mn-ea"/>
                          <a:sym typeface="+mn-lt"/>
                        </a:rPr>
                        <a:t>，</a:t>
                      </a:r>
                      <a:r>
                        <a:rPr lang="en-US" altLang="zh-CN" sz="1200" dirty="0">
                          <a:solidFill>
                            <a:schemeClr val="tx1">
                              <a:lumMod val="85000"/>
                              <a:lumOff val="15000"/>
                            </a:schemeClr>
                          </a:solidFill>
                          <a:latin typeface="+mn-lt"/>
                          <a:ea typeface="+mn-ea"/>
                          <a:cs typeface="+mn-ea"/>
                          <a:sym typeface="+mn-lt"/>
                        </a:rPr>
                        <a:t> </a:t>
                      </a:r>
                      <a:r>
                        <a:rPr lang="en-US" altLang="zh-CN" sz="1200" b="1" kern="1200" dirty="0">
                          <a:solidFill>
                            <a:schemeClr val="accent1">
                              <a:lumMod val="75000"/>
                            </a:schemeClr>
                          </a:solidFill>
                          <a:latin typeface="+mn-lt"/>
                          <a:ea typeface="+mn-ea"/>
                          <a:cs typeface="+mn-ea"/>
                          <a:sym typeface="+mn-lt"/>
                        </a:rPr>
                        <a:t>q6h</a:t>
                      </a:r>
                      <a:endParaRPr lang="zh-CN" altLang="en-US" sz="1200" b="1" dirty="0">
                        <a:solidFill>
                          <a:srgbClr val="00C280"/>
                        </a:solidFill>
                        <a:latin typeface="+mn-lt"/>
                        <a:ea typeface="+mn-ea"/>
                        <a:cs typeface="+mn-ea"/>
                        <a:sym typeface="+mn-lt"/>
                      </a:endParaRPr>
                    </a:p>
                  </a:txBody>
                  <a:tcPr anchor="ctr">
                    <a:noFill/>
                  </a:tcPr>
                </a:tc>
                <a:tc hMerge="1">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zh-CN" altLang="en-US" sz="1200" b="1" dirty="0">
                        <a:solidFill>
                          <a:srgbClr val="00C280"/>
                        </a:solidFill>
                        <a:latin typeface="+mn-lt"/>
                        <a:ea typeface="+mn-ea"/>
                        <a:cs typeface="+mn-ea"/>
                        <a:sym typeface="+mn-lt"/>
                      </a:endParaRPr>
                    </a:p>
                  </a:txBody>
                  <a:tcPr anchor="ctr">
                    <a:noFill/>
                  </a:tcPr>
                </a:tc>
                <a:extLst>
                  <a:ext uri="{0D108BD9-81ED-4DB2-BD59-A6C34878D82A}">
                    <a16:rowId xmlns:a16="http://schemas.microsoft.com/office/drawing/2014/main" val="1706798726"/>
                  </a:ext>
                </a:extLst>
              </a:tr>
              <a:tr h="495588">
                <a:tc>
                  <a:txBody>
                    <a:bodyPr/>
                    <a:lstStyle/>
                    <a:p>
                      <a:pPr marL="0" indent="0" algn="ctr">
                        <a:lnSpc>
                          <a:spcPct val="150000"/>
                        </a:lnSpc>
                        <a:buFont typeface="Arial" panose="020B0604020202020204" pitchFamily="34" charset="0"/>
                        <a:buNone/>
                      </a:pPr>
                      <a:r>
                        <a:rPr lang="zh-CN" altLang="en-US" sz="1200" b="1" dirty="0">
                          <a:solidFill>
                            <a:schemeClr val="tx1">
                              <a:lumMod val="85000"/>
                              <a:lumOff val="15000"/>
                            </a:schemeClr>
                          </a:solidFill>
                          <a:latin typeface="+mn-lt"/>
                          <a:ea typeface="+mn-ea"/>
                          <a:cs typeface="+mn-ea"/>
                          <a:sym typeface="+mn-lt"/>
                        </a:rPr>
                        <a:t>联合</a:t>
                      </a:r>
                      <a:r>
                        <a:rPr lang="en-US" altLang="zh-CN" sz="1200" b="1" dirty="0">
                          <a:solidFill>
                            <a:schemeClr val="tx1">
                              <a:lumMod val="85000"/>
                              <a:lumOff val="15000"/>
                            </a:schemeClr>
                          </a:solidFill>
                          <a:latin typeface="+mn-lt"/>
                          <a:ea typeface="+mn-ea"/>
                          <a:cs typeface="+mn-ea"/>
                          <a:sym typeface="+mn-lt"/>
                        </a:rPr>
                        <a:t>PTA</a:t>
                      </a:r>
                      <a:r>
                        <a:rPr lang="zh-CN" altLang="en-US" sz="1200" b="1" dirty="0">
                          <a:solidFill>
                            <a:schemeClr val="tx1">
                              <a:lumMod val="85000"/>
                              <a:lumOff val="15000"/>
                            </a:schemeClr>
                          </a:solidFill>
                          <a:latin typeface="+mn-lt"/>
                          <a:ea typeface="+mn-ea"/>
                          <a:cs typeface="+mn-ea"/>
                          <a:sym typeface="+mn-lt"/>
                        </a:rPr>
                        <a:t>（</a:t>
                      </a:r>
                      <a:r>
                        <a:rPr lang="en-US" altLang="zh-CN" sz="1200" b="1" dirty="0">
                          <a:solidFill>
                            <a:schemeClr val="tx1">
                              <a:lumMod val="85000"/>
                              <a:lumOff val="15000"/>
                            </a:schemeClr>
                          </a:solidFill>
                          <a:latin typeface="+mn-lt"/>
                          <a:ea typeface="+mn-ea"/>
                          <a:cs typeface="+mn-ea"/>
                          <a:sym typeface="+mn-lt"/>
                        </a:rPr>
                        <a:t>%</a:t>
                      </a:r>
                      <a:r>
                        <a:rPr lang="zh-CN" altLang="en-US" sz="1200" b="1" dirty="0">
                          <a:solidFill>
                            <a:schemeClr val="tx1">
                              <a:lumMod val="85000"/>
                              <a:lumOff val="15000"/>
                            </a:schemeClr>
                          </a:solidFill>
                          <a:latin typeface="+mn-lt"/>
                          <a:ea typeface="+mn-ea"/>
                          <a:cs typeface="+mn-ea"/>
                          <a:sym typeface="+mn-lt"/>
                        </a:rPr>
                        <a:t>）</a:t>
                      </a:r>
                      <a:r>
                        <a:rPr lang="en-US" altLang="zh-CN" sz="1200" b="1" baseline="30000" dirty="0">
                          <a:solidFill>
                            <a:schemeClr val="tx1">
                              <a:lumMod val="85000"/>
                              <a:lumOff val="15000"/>
                            </a:schemeClr>
                          </a:solidFill>
                          <a:latin typeface="+mn-lt"/>
                          <a:ea typeface="+mn-ea"/>
                          <a:cs typeface="+mn-ea"/>
                          <a:sym typeface="+mn-lt"/>
                        </a:rPr>
                        <a:t>1</a:t>
                      </a:r>
                      <a:endParaRPr lang="en-US" altLang="zh-CN" sz="1200" b="1" dirty="0">
                        <a:solidFill>
                          <a:schemeClr val="tx1">
                            <a:lumMod val="85000"/>
                            <a:lumOff val="15000"/>
                          </a:schemeClr>
                        </a:solidFill>
                        <a:latin typeface="+mn-lt"/>
                        <a:ea typeface="+mn-ea"/>
                        <a:cs typeface="+mn-ea"/>
                        <a:sym typeface="+mn-lt"/>
                      </a:endParaRPr>
                    </a:p>
                  </a:txBody>
                  <a:tcPr anchor="ctr">
                    <a:solidFill>
                      <a:srgbClr val="F2F2F2"/>
                    </a:solidFill>
                  </a:tcPr>
                </a:tc>
                <a:tc gridSpan="2">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chemeClr val="accent1">
                              <a:lumMod val="75000"/>
                            </a:schemeClr>
                          </a:solidFill>
                          <a:latin typeface="+mn-lt"/>
                          <a:ea typeface="+mn-ea"/>
                          <a:cs typeface="+mn-ea"/>
                          <a:sym typeface="+mn-lt"/>
                        </a:rPr>
                        <a:t>96.7%</a:t>
                      </a:r>
                      <a:endParaRPr lang="zh-CN" altLang="en-US" sz="1400" b="1" dirty="0">
                        <a:solidFill>
                          <a:schemeClr val="accent1">
                            <a:lumMod val="75000"/>
                          </a:schemeClr>
                        </a:solidFill>
                        <a:latin typeface="+mn-lt"/>
                        <a:ea typeface="+mn-ea"/>
                        <a:cs typeface="+mn-ea"/>
                        <a:sym typeface="+mn-lt"/>
                      </a:endParaRPr>
                    </a:p>
                  </a:txBody>
                  <a:tcPr anchor="ctr">
                    <a:solidFill>
                      <a:srgbClr val="F2F2F2"/>
                    </a:solidFill>
                  </a:tcPr>
                </a:tc>
                <a:tc hMerge="1">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zh-CN" altLang="en-US" sz="1400" b="1" dirty="0">
                        <a:solidFill>
                          <a:schemeClr val="accent1">
                            <a:lumMod val="75000"/>
                          </a:schemeClr>
                        </a:solidFill>
                        <a:latin typeface="+mn-lt"/>
                        <a:ea typeface="+mn-ea"/>
                        <a:cs typeface="+mn-ea"/>
                        <a:sym typeface="+mn-lt"/>
                      </a:endParaRPr>
                    </a:p>
                  </a:txBody>
                  <a:tcPr anchor="ctr">
                    <a:solidFill>
                      <a:srgbClr val="F2F2F2"/>
                    </a:solidFill>
                  </a:tcPr>
                </a:tc>
                <a:extLst>
                  <a:ext uri="{0D108BD9-81ED-4DB2-BD59-A6C34878D82A}">
                    <a16:rowId xmlns:a16="http://schemas.microsoft.com/office/drawing/2014/main" val="1079973039"/>
                  </a:ext>
                </a:extLst>
              </a:tr>
              <a:tr h="440960">
                <a:tc>
                  <a:txBody>
                    <a:bodyPr/>
                    <a:lstStyle/>
                    <a:p>
                      <a:pPr marL="0" indent="0" algn="ctr">
                        <a:lnSpc>
                          <a:spcPct val="150000"/>
                        </a:lnSpc>
                        <a:buFont typeface="Arial" panose="020B0604020202020204" pitchFamily="34" charset="0"/>
                        <a:buNone/>
                      </a:pPr>
                      <a:r>
                        <a:rPr lang="zh-CN" altLang="en-US" sz="1200" b="1" dirty="0">
                          <a:solidFill>
                            <a:schemeClr val="tx1">
                              <a:lumMod val="85000"/>
                              <a:lumOff val="15000"/>
                            </a:schemeClr>
                          </a:solidFill>
                          <a:latin typeface="+mn-lt"/>
                          <a:ea typeface="+mn-ea"/>
                          <a:cs typeface="+mn-ea"/>
                          <a:sym typeface="+mn-lt"/>
                        </a:rPr>
                        <a:t>常用</a:t>
                      </a:r>
                      <a:r>
                        <a:rPr lang="en-US" altLang="zh-CN" sz="1200" b="1" dirty="0">
                          <a:solidFill>
                            <a:schemeClr val="tx1">
                              <a:lumMod val="85000"/>
                              <a:lumOff val="15000"/>
                            </a:schemeClr>
                          </a:solidFill>
                          <a:latin typeface="+mn-lt"/>
                          <a:ea typeface="+mn-ea"/>
                          <a:cs typeface="+mn-ea"/>
                          <a:sym typeface="+mn-lt"/>
                        </a:rPr>
                        <a:t>PK/PD</a:t>
                      </a:r>
                      <a:r>
                        <a:rPr lang="zh-CN" altLang="en-US" sz="1200" b="1" dirty="0">
                          <a:solidFill>
                            <a:schemeClr val="tx1">
                              <a:lumMod val="85000"/>
                              <a:lumOff val="15000"/>
                            </a:schemeClr>
                          </a:solidFill>
                          <a:latin typeface="+mn-lt"/>
                          <a:ea typeface="+mn-ea"/>
                          <a:cs typeface="+mn-ea"/>
                          <a:sym typeface="+mn-lt"/>
                        </a:rPr>
                        <a:t>靶值</a:t>
                      </a:r>
                      <a:r>
                        <a:rPr lang="en-US" altLang="zh-CN" sz="1200" b="1" baseline="30000" dirty="0">
                          <a:solidFill>
                            <a:schemeClr val="tx1">
                              <a:lumMod val="85000"/>
                              <a:lumOff val="15000"/>
                            </a:schemeClr>
                          </a:solidFill>
                          <a:latin typeface="+mn-lt"/>
                          <a:ea typeface="+mn-ea"/>
                          <a:cs typeface="+mn-ea"/>
                          <a:sym typeface="+mn-lt"/>
                        </a:rPr>
                        <a:t>1,2</a:t>
                      </a:r>
                    </a:p>
                  </a:txBody>
                  <a:tcPr anchor="ctr">
                    <a:noFill/>
                  </a:tcPr>
                </a:tc>
                <a:tc gridSpan="2">
                  <a:txBody>
                    <a:bodyPr/>
                    <a:lstStyle/>
                    <a:p>
                      <a:pPr marL="0" indent="0" algn="ctr">
                        <a:lnSpc>
                          <a:spcPct val="150000"/>
                        </a:lnSpc>
                        <a:buFont typeface="Arial" panose="020B0604020202020204" pitchFamily="34" charset="0"/>
                        <a:buNone/>
                      </a:pPr>
                      <a:r>
                        <a:rPr lang="zh-CN" altLang="en-US" sz="1200" dirty="0">
                          <a:solidFill>
                            <a:schemeClr val="tx1">
                              <a:lumMod val="85000"/>
                              <a:lumOff val="15000"/>
                            </a:schemeClr>
                          </a:solidFill>
                          <a:latin typeface="+mn-lt"/>
                          <a:ea typeface="+mn-ea"/>
                          <a:cs typeface="+mn-ea"/>
                          <a:sym typeface="+mn-lt"/>
                        </a:rPr>
                        <a:t>氨曲南：</a:t>
                      </a:r>
                      <a:r>
                        <a:rPr lang="en-US" altLang="zh-CN" sz="1400" b="1" kern="1200" dirty="0">
                          <a:solidFill>
                            <a:schemeClr val="accent1">
                              <a:lumMod val="75000"/>
                            </a:schemeClr>
                          </a:solidFill>
                          <a:latin typeface="+mn-lt"/>
                          <a:ea typeface="+mn-ea"/>
                          <a:cs typeface="+mn-ea"/>
                          <a:sym typeface="+mn-lt"/>
                        </a:rPr>
                        <a:t>60%</a:t>
                      </a:r>
                      <a:r>
                        <a:rPr lang="en-US" altLang="zh-CN" sz="1200" i="1" dirty="0">
                          <a:solidFill>
                            <a:schemeClr val="tx1">
                              <a:lumMod val="85000"/>
                              <a:lumOff val="15000"/>
                            </a:schemeClr>
                          </a:solidFill>
                          <a:latin typeface="+mn-lt"/>
                          <a:ea typeface="+mn-ea"/>
                          <a:cs typeface="+mn-ea"/>
                          <a:sym typeface="+mn-lt"/>
                        </a:rPr>
                        <a:t>f</a:t>
                      </a:r>
                      <a:r>
                        <a:rPr lang="en-US" altLang="zh-CN" sz="1200" dirty="0">
                          <a:solidFill>
                            <a:schemeClr val="tx1">
                              <a:lumMod val="85000"/>
                              <a:lumOff val="15000"/>
                            </a:schemeClr>
                          </a:solidFill>
                          <a:latin typeface="+mn-lt"/>
                          <a:ea typeface="+mn-ea"/>
                          <a:cs typeface="+mn-ea"/>
                          <a:sym typeface="+mn-lt"/>
                        </a:rPr>
                        <a:t>T</a:t>
                      </a:r>
                      <a:r>
                        <a:rPr lang="zh-CN" altLang="en-US" sz="1200" dirty="0">
                          <a:solidFill>
                            <a:schemeClr val="tx1">
                              <a:lumMod val="85000"/>
                              <a:lumOff val="15000"/>
                            </a:schemeClr>
                          </a:solidFill>
                          <a:latin typeface="+mn-lt"/>
                          <a:ea typeface="+mn-ea"/>
                          <a:cs typeface="+mn-ea"/>
                          <a:sym typeface="+mn-lt"/>
                        </a:rPr>
                        <a:t>＞</a:t>
                      </a:r>
                      <a:r>
                        <a:rPr lang="en-US" altLang="zh-CN" sz="1200" dirty="0">
                          <a:solidFill>
                            <a:schemeClr val="tx1">
                              <a:lumMod val="85000"/>
                              <a:lumOff val="15000"/>
                            </a:schemeClr>
                          </a:solidFill>
                          <a:latin typeface="+mn-lt"/>
                          <a:ea typeface="+mn-ea"/>
                          <a:cs typeface="+mn-ea"/>
                          <a:sym typeface="+mn-lt"/>
                        </a:rPr>
                        <a:t>MIC</a:t>
                      </a:r>
                    </a:p>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85000"/>
                              <a:lumOff val="15000"/>
                            </a:schemeClr>
                          </a:solidFill>
                          <a:latin typeface="+mn-lt"/>
                          <a:ea typeface="+mn-ea"/>
                          <a:cs typeface="+mn-ea"/>
                          <a:sym typeface="+mn-lt"/>
                        </a:rPr>
                        <a:t>阿维巴坦：</a:t>
                      </a:r>
                      <a:r>
                        <a:rPr lang="en-US" altLang="zh-CN" sz="1200" dirty="0">
                          <a:solidFill>
                            <a:schemeClr val="tx1">
                              <a:lumMod val="85000"/>
                              <a:lumOff val="15000"/>
                            </a:schemeClr>
                          </a:solidFill>
                          <a:latin typeface="+mn-lt"/>
                          <a:ea typeface="+mn-ea"/>
                          <a:cs typeface="+mn-ea"/>
                          <a:sym typeface="+mn-lt"/>
                        </a:rPr>
                        <a:t>50%</a:t>
                      </a:r>
                      <a:r>
                        <a:rPr lang="en-US" altLang="zh-CN" sz="1200" i="1" dirty="0">
                          <a:solidFill>
                            <a:schemeClr val="tx1">
                              <a:lumMod val="85000"/>
                              <a:lumOff val="15000"/>
                            </a:schemeClr>
                          </a:solidFill>
                          <a:latin typeface="+mn-lt"/>
                          <a:ea typeface="+mn-ea"/>
                          <a:cs typeface="+mn-ea"/>
                          <a:sym typeface="+mn-lt"/>
                        </a:rPr>
                        <a:t>f</a:t>
                      </a:r>
                      <a:r>
                        <a:rPr lang="en-US" altLang="zh-CN" sz="1200" dirty="0">
                          <a:solidFill>
                            <a:schemeClr val="tx1">
                              <a:lumMod val="85000"/>
                              <a:lumOff val="15000"/>
                            </a:schemeClr>
                          </a:solidFill>
                          <a:latin typeface="+mn-lt"/>
                          <a:ea typeface="+mn-ea"/>
                          <a:cs typeface="+mn-ea"/>
                          <a:sym typeface="+mn-lt"/>
                        </a:rPr>
                        <a:t>T</a:t>
                      </a:r>
                      <a:r>
                        <a:rPr lang="zh-CN" altLang="en-US" sz="1200" dirty="0">
                          <a:solidFill>
                            <a:schemeClr val="tx1">
                              <a:lumMod val="85000"/>
                              <a:lumOff val="15000"/>
                            </a:schemeClr>
                          </a:solidFill>
                          <a:latin typeface="+mn-lt"/>
                          <a:ea typeface="+mn-ea"/>
                          <a:cs typeface="+mn-ea"/>
                          <a:sym typeface="+mn-lt"/>
                        </a:rPr>
                        <a:t>＞</a:t>
                      </a:r>
                      <a:r>
                        <a:rPr lang="en-US" altLang="zh-CN" sz="1200" dirty="0">
                          <a:solidFill>
                            <a:schemeClr val="tx1">
                              <a:lumMod val="85000"/>
                              <a:lumOff val="15000"/>
                            </a:schemeClr>
                          </a:solidFill>
                          <a:latin typeface="+mn-lt"/>
                          <a:ea typeface="+mn-ea"/>
                          <a:cs typeface="+mn-ea"/>
                          <a:sym typeface="+mn-lt"/>
                        </a:rPr>
                        <a:t>C</a:t>
                      </a:r>
                      <a:r>
                        <a:rPr lang="en-US" altLang="zh-CN" sz="1200" baseline="-25000" dirty="0">
                          <a:solidFill>
                            <a:schemeClr val="tx1">
                              <a:lumMod val="85000"/>
                              <a:lumOff val="15000"/>
                            </a:schemeClr>
                          </a:solidFill>
                          <a:latin typeface="+mn-lt"/>
                          <a:ea typeface="+mn-ea"/>
                          <a:cs typeface="+mn-ea"/>
                          <a:sym typeface="+mn-lt"/>
                        </a:rPr>
                        <a:t>T</a:t>
                      </a:r>
                      <a:r>
                        <a:rPr lang="en-US" altLang="zh-CN" sz="1200" dirty="0">
                          <a:solidFill>
                            <a:schemeClr val="tx1">
                              <a:lumMod val="85000"/>
                              <a:lumOff val="15000"/>
                            </a:schemeClr>
                          </a:solidFill>
                          <a:latin typeface="+mn-lt"/>
                          <a:ea typeface="+mn-ea"/>
                          <a:cs typeface="+mn-ea"/>
                          <a:sym typeface="+mn-lt"/>
                        </a:rPr>
                        <a:t>=</a:t>
                      </a:r>
                      <a:r>
                        <a:rPr lang="en-US" altLang="zh-CN" sz="1400" b="1" dirty="0">
                          <a:solidFill>
                            <a:srgbClr val="C00000"/>
                          </a:solidFill>
                          <a:latin typeface="+mn-lt"/>
                          <a:ea typeface="+mn-ea"/>
                          <a:cs typeface="+mn-ea"/>
                          <a:sym typeface="+mn-lt"/>
                        </a:rPr>
                        <a:t>2.5</a:t>
                      </a:r>
                      <a:r>
                        <a:rPr lang="en-US" altLang="zh-CN" sz="1200" dirty="0">
                          <a:solidFill>
                            <a:schemeClr val="tx1">
                              <a:lumMod val="85000"/>
                              <a:lumOff val="15000"/>
                            </a:schemeClr>
                          </a:solidFill>
                          <a:latin typeface="+mn-lt"/>
                          <a:ea typeface="+mn-ea"/>
                          <a:cs typeface="+mn-ea"/>
                          <a:sym typeface="+mn-lt"/>
                        </a:rPr>
                        <a:t>mg/L</a:t>
                      </a:r>
                    </a:p>
                  </a:txBody>
                  <a:tcPr anchor="ctr">
                    <a:noFill/>
                  </a:tcPr>
                </a:tc>
                <a:tc hMerge="1">
                  <a:txBody>
                    <a:bodyPr/>
                    <a:lstStyle/>
                    <a:p>
                      <a:endParaRPr lang="zh-CN" altLang="en-US"/>
                    </a:p>
                  </a:txBody>
                  <a:tcPr/>
                </a:tc>
                <a:extLst>
                  <a:ext uri="{0D108BD9-81ED-4DB2-BD59-A6C34878D82A}">
                    <a16:rowId xmlns:a16="http://schemas.microsoft.com/office/drawing/2014/main" val="3091208637"/>
                  </a:ext>
                </a:extLst>
              </a:tr>
              <a:tr h="670816">
                <a:tc>
                  <a:txBody>
                    <a:bodyPr/>
                    <a:lstStyle/>
                    <a:p>
                      <a:pPr marL="0" indent="0" algn="ctr">
                        <a:lnSpc>
                          <a:spcPct val="150000"/>
                        </a:lnSpc>
                        <a:buFont typeface="Arial" panose="020B0604020202020204" pitchFamily="34" charset="0"/>
                        <a:buNone/>
                      </a:pPr>
                      <a:r>
                        <a:rPr lang="zh-CN" altLang="en-US" sz="1200" b="1" kern="1200" dirty="0">
                          <a:solidFill>
                            <a:schemeClr val="tx1">
                              <a:lumMod val="85000"/>
                              <a:lumOff val="15000"/>
                            </a:schemeClr>
                          </a:solidFill>
                          <a:latin typeface="+mn-lt"/>
                          <a:ea typeface="+mn-ea"/>
                          <a:cs typeface="+mn-ea"/>
                          <a:sym typeface="+mn-lt"/>
                        </a:rPr>
                        <a:t>指南意见</a:t>
                      </a:r>
                      <a:endParaRPr lang="en-US" altLang="zh-CN" sz="1200" b="1" kern="1200" dirty="0">
                        <a:solidFill>
                          <a:schemeClr val="tx1">
                            <a:lumMod val="85000"/>
                            <a:lumOff val="15000"/>
                          </a:schemeClr>
                        </a:solidFill>
                        <a:latin typeface="+mn-lt"/>
                        <a:ea typeface="+mn-ea"/>
                        <a:cs typeface="+mn-ea"/>
                        <a:sym typeface="+mn-lt"/>
                      </a:endParaRPr>
                    </a:p>
                  </a:txBody>
                  <a:tcPr anchor="ctr">
                    <a:solidFill>
                      <a:srgbClr val="F2F2F2"/>
                    </a:solidFill>
                  </a:tcPr>
                </a:tc>
                <a:tc gridSpan="2">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200" b="1" dirty="0">
                          <a:solidFill>
                            <a:schemeClr val="accent1">
                              <a:lumMod val="75000"/>
                            </a:schemeClr>
                          </a:solidFill>
                          <a:cs typeface="+mn-ea"/>
                          <a:sym typeface="+mn-lt"/>
                        </a:rPr>
                        <a:t>IDSA </a:t>
                      </a:r>
                      <a:r>
                        <a:rPr lang="zh-CN" altLang="en-US" sz="1200" b="1" dirty="0">
                          <a:solidFill>
                            <a:schemeClr val="accent1">
                              <a:lumMod val="75000"/>
                            </a:schemeClr>
                          </a:solidFill>
                          <a:cs typeface="+mn-ea"/>
                          <a:sym typeface="+mn-lt"/>
                        </a:rPr>
                        <a:t>指出，</a:t>
                      </a:r>
                      <a:r>
                        <a:rPr lang="en-US" altLang="zh-CN" sz="1200" b="1" dirty="0">
                          <a:solidFill>
                            <a:schemeClr val="accent1">
                              <a:lumMod val="75000"/>
                            </a:schemeClr>
                          </a:solidFill>
                          <a:cs typeface="+mn-ea"/>
                          <a:sym typeface="+mn-lt"/>
                        </a:rPr>
                        <a:t>DIY</a:t>
                      </a:r>
                      <a:r>
                        <a:rPr lang="zh-CN" altLang="en-US" sz="1200" b="1" dirty="0">
                          <a:solidFill>
                            <a:schemeClr val="accent1">
                              <a:lumMod val="75000"/>
                            </a:schemeClr>
                          </a:solidFill>
                          <a:cs typeface="+mn-ea"/>
                          <a:sym typeface="+mn-lt"/>
                        </a:rPr>
                        <a:t>方案的剂量方案中，由于阿维巴坦暴露量不足导致其联合</a:t>
                      </a:r>
                      <a:r>
                        <a:rPr lang="en-US" altLang="zh-CN" sz="1200" b="1" dirty="0">
                          <a:solidFill>
                            <a:schemeClr val="accent1">
                              <a:lumMod val="75000"/>
                            </a:schemeClr>
                          </a:solidFill>
                          <a:cs typeface="+mn-ea"/>
                          <a:sym typeface="+mn-lt"/>
                        </a:rPr>
                        <a:t>PTA</a:t>
                      </a:r>
                      <a:r>
                        <a:rPr lang="zh-CN" altLang="en-US" sz="1200" b="1" dirty="0">
                          <a:solidFill>
                            <a:schemeClr val="accent1">
                              <a:lumMod val="75000"/>
                            </a:schemeClr>
                          </a:solidFill>
                          <a:cs typeface="+mn-ea"/>
                          <a:sym typeface="+mn-lt"/>
                        </a:rPr>
                        <a:t>低于</a:t>
                      </a:r>
                      <a:r>
                        <a:rPr lang="en-US" altLang="zh-CN" sz="1200" b="1" dirty="0">
                          <a:solidFill>
                            <a:schemeClr val="accent1">
                              <a:lumMod val="75000"/>
                            </a:schemeClr>
                          </a:solidFill>
                          <a:cs typeface="+mn-ea"/>
                          <a:sym typeface="+mn-lt"/>
                        </a:rPr>
                        <a:t>85%</a:t>
                      </a:r>
                      <a:r>
                        <a:rPr lang="en-US" altLang="zh-CN" sz="1200" b="1" baseline="30000" dirty="0">
                          <a:solidFill>
                            <a:schemeClr val="accent1">
                              <a:lumMod val="75000"/>
                            </a:schemeClr>
                          </a:solidFill>
                          <a:cs typeface="+mn-ea"/>
                          <a:sym typeface="+mn-lt"/>
                        </a:rPr>
                        <a:t>2</a:t>
                      </a:r>
                    </a:p>
                  </a:txBody>
                  <a:tcPr anchor="ctr">
                    <a:solidFill>
                      <a:srgbClr val="F2F2F2"/>
                    </a:solidFill>
                  </a:tcPr>
                </a:tc>
                <a:tc hMerge="1">
                  <a:txBody>
                    <a:bodyPr/>
                    <a:lstStyle/>
                    <a:p>
                      <a:endParaRPr lang="zh-CN" altLang="en-US"/>
                    </a:p>
                  </a:txBody>
                  <a:tcPr/>
                </a:tc>
                <a:extLst>
                  <a:ext uri="{0D108BD9-81ED-4DB2-BD59-A6C34878D82A}">
                    <a16:rowId xmlns:a16="http://schemas.microsoft.com/office/drawing/2014/main" val="1350330636"/>
                  </a:ext>
                </a:extLst>
              </a:tr>
              <a:tr h="440960">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b="1" dirty="0">
                          <a:solidFill>
                            <a:schemeClr val="tx1">
                              <a:lumMod val="85000"/>
                              <a:lumOff val="15000"/>
                            </a:schemeClr>
                          </a:solidFill>
                          <a:latin typeface="+mn-lt"/>
                          <a:ea typeface="+mn-ea"/>
                          <a:cs typeface="+mn-ea"/>
                          <a:sym typeface="+mn-lt"/>
                        </a:rPr>
                        <a:t>合理用药</a:t>
                      </a:r>
                      <a:endParaRPr lang="zh-CN" altLang="en-US" sz="1200" b="1" baseline="30000" dirty="0">
                        <a:solidFill>
                          <a:schemeClr val="tx1">
                            <a:lumMod val="85000"/>
                            <a:lumOff val="15000"/>
                          </a:schemeClr>
                        </a:solidFill>
                        <a:latin typeface="+mn-lt"/>
                        <a:ea typeface="+mn-ea"/>
                        <a:cs typeface="+mn-ea"/>
                        <a:sym typeface="+mn-lt"/>
                      </a:endParaRPr>
                    </a:p>
                  </a:txBody>
                  <a:tcPr anchor="ctr">
                    <a:lnB w="12700" cap="flat" cmpd="sng" algn="ctr">
                      <a:solidFill>
                        <a:srgbClr val="000D45"/>
                      </a:solidFill>
                      <a:prstDash val="solid"/>
                      <a:round/>
                      <a:headEnd type="none" w="med" len="med"/>
                      <a:tailEnd type="none" w="med" len="med"/>
                    </a:lnB>
                    <a:noFill/>
                  </a:tcPr>
                </a:tc>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200" dirty="0">
                          <a:latin typeface="+mn-lt"/>
                          <a:ea typeface="+mn-ea"/>
                          <a:cs typeface="+mn-ea"/>
                          <a:sym typeface="+mn-lt"/>
                        </a:rPr>
                        <a:t>1</a:t>
                      </a:r>
                      <a:r>
                        <a:rPr lang="zh-CN" altLang="en-US" sz="1200" dirty="0">
                          <a:latin typeface="+mn-lt"/>
                          <a:ea typeface="+mn-ea"/>
                          <a:cs typeface="+mn-ea"/>
                          <a:sym typeface="+mn-lt"/>
                        </a:rPr>
                        <a:t>）经过</a:t>
                      </a:r>
                      <a:r>
                        <a:rPr lang="en-US" altLang="zh-CN" sz="1200" dirty="0">
                          <a:latin typeface="+mn-lt"/>
                          <a:ea typeface="+mn-ea"/>
                          <a:cs typeface="+mn-ea"/>
                          <a:sym typeface="+mn-lt"/>
                        </a:rPr>
                        <a:t>I</a:t>
                      </a:r>
                      <a:r>
                        <a:rPr lang="zh-CN" altLang="en-US" sz="1200" dirty="0">
                          <a:latin typeface="+mn-lt"/>
                          <a:ea typeface="+mn-ea"/>
                          <a:cs typeface="+mn-ea"/>
                          <a:sym typeface="+mn-lt"/>
                        </a:rPr>
                        <a:t>期、</a:t>
                      </a:r>
                      <a:r>
                        <a:rPr lang="en-US" altLang="zh-CN" sz="1200" dirty="0">
                          <a:latin typeface="+mn-lt"/>
                          <a:ea typeface="+mn-ea"/>
                          <a:cs typeface="+mn-ea"/>
                          <a:sym typeface="+mn-lt"/>
                        </a:rPr>
                        <a:t>2</a:t>
                      </a:r>
                      <a:r>
                        <a:rPr lang="zh-CN" altLang="en-US" sz="1200" dirty="0">
                          <a:latin typeface="+mn-lt"/>
                          <a:ea typeface="+mn-ea"/>
                          <a:cs typeface="+mn-ea"/>
                          <a:sym typeface="+mn-lt"/>
                        </a:rPr>
                        <a:t>期和</a:t>
                      </a:r>
                      <a:r>
                        <a:rPr lang="en-US" altLang="zh-CN" sz="1200" dirty="0">
                          <a:latin typeface="+mn-lt"/>
                          <a:ea typeface="+mn-ea"/>
                          <a:cs typeface="+mn-ea"/>
                          <a:sym typeface="+mn-lt"/>
                        </a:rPr>
                        <a:t>2</a:t>
                      </a:r>
                      <a:r>
                        <a:rPr lang="zh-CN" altLang="en-US" sz="1200" dirty="0">
                          <a:latin typeface="+mn-lt"/>
                          <a:ea typeface="+mn-ea"/>
                          <a:cs typeface="+mn-ea"/>
                          <a:sym typeface="+mn-lt"/>
                        </a:rPr>
                        <a:t>项</a:t>
                      </a:r>
                      <a:r>
                        <a:rPr lang="en-US" altLang="zh-CN" sz="1200" dirty="0">
                          <a:latin typeface="+mn-lt"/>
                          <a:ea typeface="+mn-ea"/>
                          <a:cs typeface="+mn-ea"/>
                          <a:sym typeface="+mn-lt"/>
                        </a:rPr>
                        <a:t>3</a:t>
                      </a:r>
                      <a:r>
                        <a:rPr lang="zh-CN" altLang="en-US" sz="1200" dirty="0">
                          <a:latin typeface="+mn-lt"/>
                          <a:ea typeface="+mn-ea"/>
                          <a:cs typeface="+mn-ea"/>
                          <a:sym typeface="+mn-lt"/>
                        </a:rPr>
                        <a:t>期临床的充分验证，循证数据充分且可以信赖</a:t>
                      </a:r>
                      <a:endParaRPr lang="en-US" altLang="zh-CN" sz="1200" dirty="0">
                        <a:latin typeface="+mn-lt"/>
                        <a:ea typeface="+mn-ea"/>
                        <a:cs typeface="+mn-ea"/>
                        <a:sym typeface="+mn-lt"/>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200" dirty="0">
                          <a:latin typeface="+mn-lt"/>
                          <a:ea typeface="+mn-ea"/>
                          <a:cs typeface="+mn-ea"/>
                          <a:sym typeface="+mn-lt"/>
                        </a:rPr>
                        <a:t>2</a:t>
                      </a:r>
                      <a:r>
                        <a:rPr lang="zh-CN" altLang="en-US" sz="1200" dirty="0">
                          <a:latin typeface="+mn-lt"/>
                          <a:ea typeface="+mn-ea"/>
                          <a:cs typeface="+mn-ea"/>
                          <a:sym typeface="+mn-lt"/>
                        </a:rPr>
                        <a:t>）已获得欧盟、</a:t>
                      </a:r>
                      <a:r>
                        <a:rPr lang="en-US" altLang="zh-CN" sz="1200" dirty="0">
                          <a:latin typeface="+mn-lt"/>
                          <a:ea typeface="+mn-ea"/>
                          <a:cs typeface="+mn-ea"/>
                          <a:sym typeface="+mn-lt"/>
                        </a:rPr>
                        <a:t>FDA</a:t>
                      </a:r>
                      <a:r>
                        <a:rPr lang="zh-CN" altLang="en-US" sz="1200" dirty="0">
                          <a:latin typeface="+mn-lt"/>
                          <a:ea typeface="+mn-ea"/>
                          <a:cs typeface="+mn-ea"/>
                          <a:sym typeface="+mn-lt"/>
                        </a:rPr>
                        <a:t>、中国药监局正式批准上市</a:t>
                      </a:r>
                      <a:endParaRPr lang="en-US" altLang="zh-CN" sz="1200" dirty="0">
                        <a:latin typeface="+mn-lt"/>
                        <a:ea typeface="+mn-ea"/>
                        <a:cs typeface="+mn-ea"/>
                        <a:sym typeface="+mn-lt"/>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zh-CN" altLang="en-US" sz="1200" dirty="0">
                        <a:latin typeface="+mn-lt"/>
                        <a:ea typeface="+mn-ea"/>
                        <a:cs typeface="+mn-ea"/>
                        <a:sym typeface="+mn-lt"/>
                      </a:endParaRPr>
                    </a:p>
                  </a:txBody>
                  <a:tcPr anchor="ctr">
                    <a:lnB w="12700" cap="flat" cmpd="sng" algn="ctr">
                      <a:solidFill>
                        <a:srgbClr val="000D45"/>
                      </a:solidFill>
                      <a:prstDash val="solid"/>
                      <a:round/>
                      <a:headEnd type="none" w="med" len="med"/>
                      <a:tailEnd type="none" w="med" len="med"/>
                    </a:lnB>
                    <a:noFill/>
                  </a:tcPr>
                </a:tc>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ltLang="zh-CN" sz="1200" b="0" dirty="0">
                        <a:solidFill>
                          <a:schemeClr val="tx1"/>
                        </a:solidFill>
                        <a:effectLst/>
                        <a:ea typeface="微软雅黑" panose="020B0503020204020204" pitchFamily="34" charset="-122"/>
                        <a:cs typeface="Arial" panose="020B0604020202020204" pitchFamily="34" charset="0"/>
                      </a:endParaRPr>
                    </a:p>
                  </a:txBody>
                  <a:tcPr anchor="ctr">
                    <a:lnB w="12700" cap="flat" cmpd="sng" algn="ctr">
                      <a:solidFill>
                        <a:srgbClr val="000D45"/>
                      </a:solidFill>
                      <a:prstDash val="solid"/>
                      <a:round/>
                      <a:headEnd type="none" w="med" len="med"/>
                      <a:tailEnd type="none" w="med" len="med"/>
                    </a:lnB>
                    <a:noFill/>
                  </a:tcPr>
                </a:tc>
                <a:extLst>
                  <a:ext uri="{0D108BD9-81ED-4DB2-BD59-A6C34878D82A}">
                    <a16:rowId xmlns:a16="http://schemas.microsoft.com/office/drawing/2014/main" val="3523801139"/>
                  </a:ext>
                </a:extLst>
              </a:tr>
            </a:tbl>
          </a:graphicData>
        </a:graphic>
      </p:graphicFrame>
      <p:sp>
        <p:nvSpPr>
          <p:cNvPr id="9" name="文本框 8">
            <a:extLst>
              <a:ext uri="{FF2B5EF4-FFF2-40B4-BE49-F238E27FC236}">
                <a16:creationId xmlns:a16="http://schemas.microsoft.com/office/drawing/2014/main" id="{DA51C5DB-8E03-EFA3-D50C-7E7CDB9D5DAD}"/>
              </a:ext>
            </a:extLst>
          </p:cNvPr>
          <p:cNvSpPr txBox="1"/>
          <p:nvPr/>
        </p:nvSpPr>
        <p:spPr>
          <a:xfrm>
            <a:off x="1299028" y="5697985"/>
            <a:ext cx="9006811" cy="150862"/>
          </a:xfrm>
          <a:prstGeom prst="rect">
            <a:avLst/>
          </a:prstGeom>
        </p:spPr>
        <p:txBody>
          <a:bodyPr vert="horz" lIns="91440" tIns="45720" rIns="91440" bIns="45720" rtlCol="0" anchor="b" anchorCtr="0">
            <a:noAutofit/>
          </a:bodyPr>
          <a:lstStyle>
            <a:defPPr>
              <a:defRPr lang="en-US"/>
            </a:defPPr>
            <a:lvl1pPr lvl="0" indent="0">
              <a:lnSpc>
                <a:spcPct val="100000"/>
              </a:lnSpc>
              <a:spcBef>
                <a:spcPts val="400"/>
              </a:spcBef>
              <a:buFont typeface="Arial" panose="020B0604020202020204" pitchFamily="34" charset="0"/>
              <a:buNone/>
              <a:defRPr kumimoji="0" sz="800" b="0" i="0" u="none" strike="noStrike" cap="none" spc="0" normalizeH="0" baseline="0">
                <a:ln>
                  <a:noFill/>
                </a:ln>
                <a:solidFill>
                  <a:schemeClr val="tx1">
                    <a:lumMod val="75000"/>
                    <a:lumOff val="25000"/>
                  </a:schemeClr>
                </a:solidFill>
                <a:effectLst/>
                <a:uLnTx/>
                <a:uFillTx/>
                <a:cs typeface="+mn-ea"/>
              </a:defRPr>
            </a:lvl1pPr>
            <a:lvl2pPr marL="488950" indent="-215900">
              <a:lnSpc>
                <a:spcPct val="100000"/>
              </a:lnSpc>
              <a:spcBef>
                <a:spcPts val="400"/>
              </a:spcBef>
              <a:buFont typeface="System Font Regular"/>
              <a:buChar char="⎼"/>
              <a:defRPr sz="2000" b="0" i="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nSpc>
                <a:spcPct val="100000"/>
              </a:lnSpc>
              <a:spcBef>
                <a:spcPts val="400"/>
              </a:spcBef>
              <a:buFont typeface="Arial" panose="020B0604020202020204" pitchFamily="34" charset="0"/>
              <a:buChar char="•"/>
              <a:tabLst>
                <a:tab pos="480695" algn="l"/>
              </a:tabLst>
              <a:defRPr b="0" i="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nSpc>
                <a:spcPct val="100000"/>
              </a:lnSpc>
              <a:spcBef>
                <a:spcPts val="400"/>
              </a:spcBef>
              <a:buFont typeface="Arial" panose="020B0604020202020204" pitchFamily="34" charset="0"/>
              <a:buChar char="•"/>
              <a:tabLst>
                <a:tab pos="1020445" algn="l"/>
              </a:tabLst>
              <a:defRPr sz="1600" b="0" i="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nSpc>
                <a:spcPct val="100000"/>
              </a:lnSpc>
              <a:spcBef>
                <a:spcPts val="400"/>
              </a:spcBef>
              <a:buFont typeface="Arial" panose="020B0604020202020204" pitchFamily="34" charset="0"/>
              <a:buChar char="•"/>
              <a:defRPr sz="1600" b="0" i="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700" dirty="0">
                <a:sym typeface="+mn-lt"/>
              </a:rPr>
              <a:t>PK</a:t>
            </a:r>
            <a:r>
              <a:rPr lang="zh-CN" altLang="en-US" sz="700" dirty="0">
                <a:sym typeface="+mn-lt"/>
              </a:rPr>
              <a:t>：药代动力学；</a:t>
            </a:r>
            <a:r>
              <a:rPr lang="en-US" altLang="zh-CN" sz="700" dirty="0">
                <a:sym typeface="+mn-lt"/>
              </a:rPr>
              <a:t>PD</a:t>
            </a:r>
            <a:r>
              <a:rPr lang="zh-CN" altLang="en-US" sz="700" dirty="0">
                <a:sym typeface="+mn-lt"/>
              </a:rPr>
              <a:t>：药效学；</a:t>
            </a:r>
            <a:r>
              <a:rPr lang="en-US" altLang="zh-CN" sz="700" dirty="0">
                <a:sym typeface="+mn-lt"/>
              </a:rPr>
              <a:t>MIC</a:t>
            </a:r>
            <a:r>
              <a:rPr lang="zh-CN" altLang="en-US" sz="700" dirty="0">
                <a:sym typeface="+mn-lt"/>
              </a:rPr>
              <a:t>：最低抑菌浓度；</a:t>
            </a:r>
            <a:r>
              <a:rPr lang="en-US" altLang="zh-CN" sz="700" dirty="0">
                <a:sym typeface="+mn-lt"/>
              </a:rPr>
              <a:t>C</a:t>
            </a:r>
            <a:r>
              <a:rPr lang="en-US" altLang="zh-CN" sz="700" baseline="-25000" dirty="0">
                <a:sym typeface="+mn-lt"/>
              </a:rPr>
              <a:t>T</a:t>
            </a:r>
            <a:r>
              <a:rPr lang="zh-CN" altLang="en-US" sz="700" dirty="0">
                <a:sym typeface="+mn-lt"/>
              </a:rPr>
              <a:t>：阈值浓度；</a:t>
            </a:r>
            <a:r>
              <a:rPr lang="en-US" altLang="zh-CN" sz="700" dirty="0" err="1">
                <a:sym typeface="+mn-lt"/>
              </a:rPr>
              <a:t>CrCL</a:t>
            </a:r>
            <a:r>
              <a:rPr lang="zh-CN" altLang="en-US" sz="700" dirty="0">
                <a:sym typeface="+mn-lt"/>
              </a:rPr>
              <a:t>：肌酐清除率；</a:t>
            </a:r>
            <a:r>
              <a:rPr lang="en-US" altLang="zh-CN" sz="700" dirty="0" err="1">
                <a:sym typeface="+mn-lt"/>
              </a:rPr>
              <a:t>cIAI</a:t>
            </a:r>
            <a:r>
              <a:rPr lang="zh-CN" altLang="en-US" sz="700" dirty="0">
                <a:sym typeface="+mn-lt"/>
              </a:rPr>
              <a:t>：复杂性腹腔感染；</a:t>
            </a:r>
            <a:r>
              <a:rPr lang="en-US" altLang="zh-CN" sz="700" dirty="0">
                <a:sym typeface="+mn-lt"/>
              </a:rPr>
              <a:t>PTA</a:t>
            </a:r>
            <a:r>
              <a:rPr lang="zh-CN" altLang="en-US" sz="700" dirty="0">
                <a:sym typeface="+mn-lt"/>
              </a:rPr>
              <a:t>：</a:t>
            </a:r>
            <a:r>
              <a:rPr lang="en-US" altLang="zh-CN" sz="700" dirty="0">
                <a:sym typeface="+mn-lt"/>
              </a:rPr>
              <a:t>PK/PD</a:t>
            </a:r>
            <a:r>
              <a:rPr lang="zh-CN" altLang="en-US" sz="700" dirty="0">
                <a:sym typeface="+mn-lt"/>
              </a:rPr>
              <a:t>达标率</a:t>
            </a:r>
          </a:p>
        </p:txBody>
      </p:sp>
      <p:sp>
        <p:nvSpPr>
          <p:cNvPr id="21" name="文本框 20">
            <a:extLst>
              <a:ext uri="{FF2B5EF4-FFF2-40B4-BE49-F238E27FC236}">
                <a16:creationId xmlns:a16="http://schemas.microsoft.com/office/drawing/2014/main" id="{3E41C31D-0FD4-6C53-35B5-F36584D3F2D4}"/>
              </a:ext>
            </a:extLst>
          </p:cNvPr>
          <p:cNvSpPr txBox="1"/>
          <p:nvPr/>
        </p:nvSpPr>
        <p:spPr>
          <a:xfrm>
            <a:off x="5426993" y="5851004"/>
            <a:ext cx="5881087" cy="484492"/>
          </a:xfrm>
          <a:prstGeom prst="rect">
            <a:avLst/>
          </a:prstGeom>
          <a:noFill/>
        </p:spPr>
        <p:txBody>
          <a:bodyPr wrap="square" lIns="0" tIns="0" rIns="0" bIns="0" rtlCol="0">
            <a:spAutoFit/>
          </a:bodyPr>
          <a:lstStyle/>
          <a:p>
            <a:pPr marL="216000" indent="-216000">
              <a:lnSpc>
                <a:spcPct val="120000"/>
              </a:lnSpc>
              <a:buFont typeface="Arial" panose="020B0604020202020204" pitchFamily="34" charset="0"/>
              <a:buChar char="•"/>
            </a:pPr>
            <a:r>
              <a:rPr lang="zh-CN" altLang="en-US" sz="900" b="1" dirty="0">
                <a:solidFill>
                  <a:prstClr val="black">
                    <a:lumMod val="85000"/>
                    <a:lumOff val="15000"/>
                  </a:prstClr>
                </a:solidFill>
                <a:latin typeface="+mn-ea"/>
                <a:cs typeface="+mn-ea"/>
                <a:sym typeface="+mn-lt"/>
              </a:rPr>
              <a:t>头孢他啶</a:t>
            </a:r>
            <a:r>
              <a:rPr lang="en-US" altLang="zh-CN" sz="900" b="1" dirty="0">
                <a:solidFill>
                  <a:prstClr val="black">
                    <a:lumMod val="85000"/>
                    <a:lumOff val="15000"/>
                  </a:prstClr>
                </a:solidFill>
                <a:latin typeface="+mn-ea"/>
                <a:cs typeface="+mn-ea"/>
                <a:sym typeface="+mn-lt"/>
              </a:rPr>
              <a:t>/</a:t>
            </a:r>
            <a:r>
              <a:rPr lang="zh-CN" altLang="en-US" sz="900" b="1" dirty="0">
                <a:solidFill>
                  <a:prstClr val="black">
                    <a:lumMod val="85000"/>
                    <a:lumOff val="15000"/>
                  </a:prstClr>
                </a:solidFill>
                <a:latin typeface="+mn-ea"/>
                <a:cs typeface="+mn-ea"/>
                <a:sym typeface="+mn-lt"/>
              </a:rPr>
              <a:t>阿维巴坦对于</a:t>
            </a:r>
            <a:r>
              <a:rPr lang="en-US" altLang="zh-CN" sz="900" b="1" dirty="0">
                <a:solidFill>
                  <a:prstClr val="black">
                    <a:lumMod val="85000"/>
                    <a:lumOff val="15000"/>
                  </a:prstClr>
                </a:solidFill>
                <a:latin typeface="+mn-ea"/>
                <a:cs typeface="+mn-ea"/>
                <a:sym typeface="+mn-lt"/>
              </a:rPr>
              <a:t>MIC≤8mg/L </a:t>
            </a:r>
            <a:r>
              <a:rPr lang="zh-CN" altLang="en-US" sz="900" b="1" dirty="0">
                <a:solidFill>
                  <a:prstClr val="black">
                    <a:lumMod val="85000"/>
                    <a:lumOff val="15000"/>
                  </a:prstClr>
                </a:solidFill>
                <a:latin typeface="+mn-ea"/>
                <a:cs typeface="+mn-ea"/>
                <a:sym typeface="+mn-lt"/>
              </a:rPr>
              <a:t>菌株</a:t>
            </a:r>
            <a:r>
              <a:rPr lang="en-US" altLang="zh-CN" sz="900" b="1" dirty="0">
                <a:solidFill>
                  <a:prstClr val="black">
                    <a:lumMod val="85000"/>
                    <a:lumOff val="15000"/>
                  </a:prstClr>
                </a:solidFill>
                <a:latin typeface="+mn-ea"/>
                <a:cs typeface="+mn-ea"/>
                <a:sym typeface="+mn-lt"/>
              </a:rPr>
              <a:t>PK/PD</a:t>
            </a:r>
            <a:r>
              <a:rPr lang="zh-CN" altLang="en-US" sz="900" b="1" dirty="0">
                <a:solidFill>
                  <a:prstClr val="black">
                    <a:lumMod val="85000"/>
                    <a:lumOff val="15000"/>
                  </a:prstClr>
                </a:solidFill>
                <a:latin typeface="+mn-ea"/>
                <a:cs typeface="+mn-ea"/>
                <a:sym typeface="+mn-lt"/>
              </a:rPr>
              <a:t>达标率约</a:t>
            </a:r>
            <a:r>
              <a:rPr lang="en-US" altLang="zh-CN" sz="900" b="1" dirty="0">
                <a:solidFill>
                  <a:prstClr val="black">
                    <a:lumMod val="85000"/>
                    <a:lumOff val="15000"/>
                  </a:prstClr>
                </a:solidFill>
                <a:latin typeface="+mn-ea"/>
                <a:cs typeface="+mn-ea"/>
                <a:sym typeface="+mn-lt"/>
              </a:rPr>
              <a:t>98%</a:t>
            </a:r>
            <a:endParaRPr kumimoji="0" lang="en-US" altLang="zh-CN" sz="900" b="0" i="0" u="none" strike="noStrike" kern="0" cap="none" spc="0" normalizeH="0" baseline="0" noProof="0" dirty="0">
              <a:ln>
                <a:noFill/>
              </a:ln>
              <a:solidFill>
                <a:prstClr val="black"/>
              </a:solidFill>
              <a:effectLst/>
              <a:uLnTx/>
              <a:uFillTx/>
              <a:latin typeface="+mn-ea"/>
              <a:cs typeface="+mn-ea"/>
              <a:sym typeface="+mn-lt"/>
            </a:endParaRPr>
          </a:p>
          <a:p>
            <a:pPr marL="216000" marR="0" lvl="0" indent="-2160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900" b="0" i="0" u="none" strike="noStrike" kern="0" cap="none" spc="0" normalizeH="0" baseline="0" noProof="0" dirty="0">
                <a:ln>
                  <a:noFill/>
                </a:ln>
                <a:solidFill>
                  <a:prstClr val="black"/>
                </a:solidFill>
                <a:effectLst/>
                <a:uLnTx/>
                <a:uFillTx/>
                <a:latin typeface="+mn-ea"/>
                <a:cs typeface="+mn-ea"/>
                <a:sym typeface="+mn-lt"/>
              </a:rPr>
              <a:t>头孢他啶</a:t>
            </a:r>
            <a:r>
              <a:rPr kumimoji="0" lang="en-US" altLang="zh-CN" sz="900" b="0" i="0" u="none" strike="noStrike" kern="0" cap="none" spc="0" normalizeH="0" baseline="0" noProof="0" dirty="0">
                <a:ln>
                  <a:noFill/>
                </a:ln>
                <a:solidFill>
                  <a:prstClr val="black"/>
                </a:solidFill>
                <a:effectLst/>
                <a:uLnTx/>
                <a:uFillTx/>
                <a:latin typeface="+mn-ea"/>
                <a:cs typeface="+mn-ea"/>
                <a:sym typeface="+mn-lt"/>
              </a:rPr>
              <a:t>/</a:t>
            </a:r>
            <a:r>
              <a:rPr kumimoji="0" lang="zh-CN" altLang="en-US" sz="900" b="0" i="0" u="none" strike="noStrike" kern="0" cap="none" spc="0" normalizeH="0" baseline="0" noProof="0" dirty="0">
                <a:ln>
                  <a:noFill/>
                </a:ln>
                <a:solidFill>
                  <a:prstClr val="black"/>
                </a:solidFill>
                <a:effectLst/>
                <a:uLnTx/>
                <a:uFillTx/>
                <a:latin typeface="+mn-ea"/>
                <a:cs typeface="+mn-ea"/>
                <a:sym typeface="+mn-lt"/>
              </a:rPr>
              <a:t>阿维巴坦是时间依赖性抗生素，常规剂量</a:t>
            </a:r>
            <a:r>
              <a:rPr kumimoji="0" lang="en-US" altLang="zh-CN" sz="900" b="0" i="0" u="none" strike="noStrike" kern="0" cap="none" spc="0" normalizeH="0" baseline="0" noProof="0" dirty="0">
                <a:ln>
                  <a:noFill/>
                </a:ln>
                <a:solidFill>
                  <a:prstClr val="black"/>
                </a:solidFill>
                <a:effectLst/>
                <a:uLnTx/>
                <a:uFillTx/>
                <a:latin typeface="+mn-ea"/>
                <a:cs typeface="+mn-ea"/>
                <a:sym typeface="+mn-lt"/>
              </a:rPr>
              <a:t>(2.5 g</a:t>
            </a:r>
            <a:r>
              <a:rPr kumimoji="0" lang="zh-CN" altLang="en-US" sz="900" b="0" i="0" u="none" strike="noStrike" kern="0" cap="none" spc="0" normalizeH="0" baseline="0" noProof="0" dirty="0">
                <a:ln>
                  <a:noFill/>
                </a:ln>
                <a:solidFill>
                  <a:prstClr val="black"/>
                </a:solidFill>
                <a:effectLst/>
                <a:uLnTx/>
                <a:uFillTx/>
                <a:latin typeface="+mn-ea"/>
                <a:cs typeface="+mn-ea"/>
                <a:sym typeface="+mn-lt"/>
              </a:rPr>
              <a:t>，</a:t>
            </a:r>
            <a:r>
              <a:rPr kumimoji="0" lang="en-US" altLang="zh-CN" sz="900" b="0" i="0" u="none" strike="noStrike" kern="0" cap="none" spc="0" normalizeH="0" baseline="0" noProof="0" dirty="0">
                <a:ln>
                  <a:noFill/>
                </a:ln>
                <a:solidFill>
                  <a:prstClr val="black"/>
                </a:solidFill>
                <a:effectLst/>
                <a:uLnTx/>
                <a:uFillTx/>
                <a:latin typeface="+mn-ea"/>
                <a:cs typeface="+mn-ea"/>
                <a:sym typeface="+mn-lt"/>
              </a:rPr>
              <a:t>q8h)</a:t>
            </a:r>
            <a:r>
              <a:rPr kumimoji="0" lang="zh-CN" altLang="en-US" sz="900" b="0" i="0" u="none" strike="noStrike" kern="0" cap="none" spc="0" normalizeH="0" baseline="0" noProof="0" dirty="0">
                <a:ln>
                  <a:noFill/>
                </a:ln>
                <a:solidFill>
                  <a:prstClr val="black"/>
                </a:solidFill>
                <a:effectLst/>
                <a:uLnTx/>
                <a:uFillTx/>
                <a:latin typeface="+mn-ea"/>
                <a:cs typeface="+mn-ea"/>
                <a:sym typeface="+mn-lt"/>
              </a:rPr>
              <a:t> 使用时，对 </a:t>
            </a:r>
            <a:r>
              <a:rPr kumimoji="0" lang="en-US" altLang="zh-CN" sz="900" b="0" i="0" u="none" strike="noStrike" kern="0" cap="none" spc="0" normalizeH="0" baseline="0" noProof="0" dirty="0">
                <a:ln>
                  <a:noFill/>
                </a:ln>
                <a:solidFill>
                  <a:prstClr val="black"/>
                </a:solidFill>
                <a:effectLst/>
                <a:uLnTx/>
                <a:uFillTx/>
                <a:latin typeface="+mn-ea"/>
                <a:cs typeface="+mn-ea"/>
                <a:sym typeface="+mn-lt"/>
              </a:rPr>
              <a:t>MIC</a:t>
            </a:r>
            <a:r>
              <a:rPr kumimoji="0" lang="zh-CN" altLang="en-US" sz="900" b="0" i="0" u="none" strike="noStrike" kern="0" cap="none" spc="0" normalizeH="0" baseline="0" noProof="0" dirty="0">
                <a:ln>
                  <a:noFill/>
                </a:ln>
                <a:solidFill>
                  <a:prstClr val="black"/>
                </a:solidFill>
                <a:effectLst/>
                <a:uLnTx/>
                <a:uFillTx/>
                <a:latin typeface="+mn-ea"/>
                <a:cs typeface="+mn-ea"/>
                <a:sym typeface="+mn-lt"/>
              </a:rPr>
              <a:t>≤８</a:t>
            </a:r>
            <a:r>
              <a:rPr kumimoji="0" lang="en-US" altLang="zh-CN" sz="900" b="0" i="0" u="none" strike="noStrike" kern="0" cap="none" spc="0" normalizeH="0" baseline="0" noProof="0" dirty="0">
                <a:ln>
                  <a:noFill/>
                </a:ln>
                <a:solidFill>
                  <a:prstClr val="black"/>
                </a:solidFill>
                <a:effectLst/>
                <a:uLnTx/>
                <a:uFillTx/>
                <a:latin typeface="+mn-ea"/>
                <a:cs typeface="+mn-ea"/>
                <a:sym typeface="+mn-lt"/>
              </a:rPr>
              <a:t>mg/L </a:t>
            </a:r>
            <a:r>
              <a:rPr kumimoji="0" lang="zh-CN" altLang="en-US" sz="900" b="0" i="0" u="none" strike="noStrike" kern="0" cap="none" spc="0" normalizeH="0" baseline="0" noProof="0" dirty="0">
                <a:ln>
                  <a:noFill/>
                </a:ln>
                <a:solidFill>
                  <a:prstClr val="black"/>
                </a:solidFill>
                <a:effectLst/>
                <a:uLnTx/>
                <a:uFillTx/>
                <a:latin typeface="+mn-ea"/>
                <a:cs typeface="+mn-ea"/>
                <a:sym typeface="+mn-lt"/>
              </a:rPr>
              <a:t>菌株的</a:t>
            </a:r>
            <a:r>
              <a:rPr kumimoji="0" lang="en-US" altLang="zh-CN" sz="900" b="0" i="0" u="none" strike="noStrike" kern="0" cap="none" spc="0" normalizeH="0" baseline="0" noProof="0" dirty="0">
                <a:ln>
                  <a:noFill/>
                </a:ln>
                <a:solidFill>
                  <a:prstClr val="black"/>
                </a:solidFill>
                <a:effectLst/>
                <a:uLnTx/>
                <a:uFillTx/>
                <a:latin typeface="+mn-ea"/>
                <a:cs typeface="+mn-ea"/>
                <a:sym typeface="+mn-lt"/>
              </a:rPr>
              <a:t>PTA</a:t>
            </a:r>
            <a:r>
              <a:rPr kumimoji="0" lang="zh-CN" altLang="en-US" sz="900" b="0" i="0" u="none" strike="noStrike" kern="0" cap="none" spc="0" normalizeH="0" baseline="0" noProof="0" dirty="0">
                <a:ln>
                  <a:noFill/>
                </a:ln>
                <a:solidFill>
                  <a:prstClr val="black"/>
                </a:solidFill>
                <a:effectLst/>
                <a:uLnTx/>
                <a:uFillTx/>
                <a:latin typeface="+mn-ea"/>
                <a:cs typeface="+mn-ea"/>
                <a:sym typeface="+mn-lt"/>
              </a:rPr>
              <a:t>＞</a:t>
            </a:r>
            <a:r>
              <a:rPr kumimoji="0" lang="en-US" altLang="zh-CN" sz="900" b="0" i="0" u="none" strike="noStrike" kern="0" cap="none" spc="0" normalizeH="0" baseline="0" noProof="0" dirty="0">
                <a:ln>
                  <a:noFill/>
                </a:ln>
                <a:solidFill>
                  <a:prstClr val="black"/>
                </a:solidFill>
                <a:effectLst/>
                <a:uLnTx/>
                <a:uFillTx/>
                <a:latin typeface="+mn-ea"/>
                <a:cs typeface="+mn-ea"/>
                <a:sym typeface="+mn-lt"/>
              </a:rPr>
              <a:t>98%</a:t>
            </a:r>
            <a:r>
              <a:rPr kumimoji="0" lang="zh-CN" altLang="en-US" sz="900" b="0" i="0" u="none" strike="noStrike" kern="0" cap="none" spc="0" normalizeH="0" baseline="0" noProof="0" dirty="0">
                <a:ln>
                  <a:noFill/>
                </a:ln>
                <a:solidFill>
                  <a:prstClr val="black"/>
                </a:solidFill>
                <a:effectLst/>
                <a:uLnTx/>
                <a:uFillTx/>
                <a:latin typeface="+mn-ea"/>
                <a:cs typeface="+mn-ea"/>
                <a:sym typeface="+mn-lt"/>
              </a:rPr>
              <a:t>，</a:t>
            </a:r>
            <a:r>
              <a:rPr kumimoji="0" lang="zh-CN" altLang="en-US" sz="900" b="1" i="0" u="none" strike="noStrike" kern="0" cap="none" spc="0" normalizeH="0" baseline="0" noProof="0" dirty="0">
                <a:ln>
                  <a:noFill/>
                </a:ln>
                <a:solidFill>
                  <a:srgbClr val="C00000"/>
                </a:solidFill>
                <a:effectLst/>
                <a:uLnTx/>
                <a:uFillTx/>
                <a:latin typeface="+mn-ea"/>
                <a:cs typeface="+mn-ea"/>
                <a:sym typeface="+mn-lt"/>
              </a:rPr>
              <a:t>对肠杆菌目</a:t>
            </a:r>
            <a:r>
              <a:rPr kumimoji="0" lang="en-US" altLang="zh-CN" sz="900" b="1" i="0" u="none" strike="noStrike" kern="0" cap="none" spc="0" normalizeH="0" baseline="0" noProof="0" dirty="0">
                <a:ln>
                  <a:noFill/>
                </a:ln>
                <a:solidFill>
                  <a:srgbClr val="C00000"/>
                </a:solidFill>
                <a:effectLst/>
                <a:uLnTx/>
                <a:uFillTx/>
                <a:latin typeface="+mn-ea"/>
                <a:cs typeface="+mn-ea"/>
                <a:sym typeface="+mn-lt"/>
              </a:rPr>
              <a:t>(</a:t>
            </a:r>
            <a:r>
              <a:rPr kumimoji="0" lang="zh-CN" altLang="en-US" sz="900" b="1" i="0" u="none" strike="noStrike" kern="0" cap="none" spc="0" normalizeH="0" baseline="0" noProof="0" dirty="0">
                <a:ln>
                  <a:noFill/>
                </a:ln>
                <a:solidFill>
                  <a:srgbClr val="C00000"/>
                </a:solidFill>
                <a:effectLst/>
                <a:uLnTx/>
                <a:uFillTx/>
                <a:latin typeface="+mn-ea"/>
                <a:cs typeface="+mn-ea"/>
                <a:sym typeface="+mn-lt"/>
              </a:rPr>
              <a:t>包括肺炎克雷伯菌</a:t>
            </a:r>
            <a:r>
              <a:rPr kumimoji="0" lang="en-US" altLang="zh-CN" sz="900" b="1" i="0" u="none" strike="noStrike" kern="0" cap="none" spc="0" normalizeH="0" baseline="0" noProof="0" dirty="0">
                <a:ln>
                  <a:noFill/>
                </a:ln>
                <a:solidFill>
                  <a:srgbClr val="C00000"/>
                </a:solidFill>
                <a:effectLst/>
                <a:uLnTx/>
                <a:uFillTx/>
                <a:latin typeface="+mn-ea"/>
                <a:cs typeface="+mn-ea"/>
                <a:sym typeface="+mn-lt"/>
              </a:rPr>
              <a:t>)</a:t>
            </a:r>
            <a:r>
              <a:rPr kumimoji="0" lang="zh-CN" altLang="en-US" sz="900" b="1" i="0" u="none" strike="noStrike" kern="0" cap="none" spc="0" normalizeH="0" baseline="0" noProof="0" dirty="0">
                <a:ln>
                  <a:noFill/>
                </a:ln>
                <a:solidFill>
                  <a:srgbClr val="C00000"/>
                </a:solidFill>
                <a:effectLst/>
                <a:uLnTx/>
                <a:uFillTx/>
                <a:latin typeface="+mn-ea"/>
                <a:cs typeface="+mn-ea"/>
                <a:sym typeface="+mn-lt"/>
              </a:rPr>
              <a:t>的</a:t>
            </a:r>
            <a:r>
              <a:rPr kumimoji="0" lang="en-US" altLang="zh-CN" sz="900" b="1" i="0" u="none" strike="noStrike" kern="0" cap="none" spc="0" normalizeH="0" baseline="0" noProof="0" dirty="0">
                <a:ln>
                  <a:noFill/>
                </a:ln>
                <a:solidFill>
                  <a:srgbClr val="C00000"/>
                </a:solidFill>
                <a:effectLst/>
                <a:uLnTx/>
                <a:uFillTx/>
                <a:latin typeface="+mn-ea"/>
                <a:cs typeface="+mn-ea"/>
                <a:sym typeface="+mn-lt"/>
              </a:rPr>
              <a:t>MIC</a:t>
            </a:r>
            <a:r>
              <a:rPr kumimoji="0" lang="zh-CN" altLang="en-US" sz="900" b="1" i="0" u="none" strike="noStrike" kern="0" cap="none" spc="0" normalizeH="0" baseline="0" noProof="0" dirty="0">
                <a:ln>
                  <a:noFill/>
                </a:ln>
                <a:solidFill>
                  <a:srgbClr val="C00000"/>
                </a:solidFill>
                <a:effectLst/>
                <a:uLnTx/>
                <a:uFillTx/>
                <a:latin typeface="+mn-ea"/>
                <a:cs typeface="+mn-ea"/>
                <a:sym typeface="+mn-lt"/>
              </a:rPr>
              <a:t>为≤</a:t>
            </a:r>
            <a:r>
              <a:rPr kumimoji="0" lang="en-US" altLang="zh-CN" sz="900" b="1" i="0" u="none" strike="noStrike" kern="0" cap="none" spc="0" normalizeH="0" baseline="0" noProof="0" dirty="0">
                <a:ln>
                  <a:noFill/>
                </a:ln>
                <a:solidFill>
                  <a:srgbClr val="C00000"/>
                </a:solidFill>
                <a:effectLst/>
                <a:uLnTx/>
                <a:uFillTx/>
                <a:latin typeface="+mn-ea"/>
                <a:cs typeface="+mn-ea"/>
                <a:sym typeface="+mn-lt"/>
              </a:rPr>
              <a:t>8/4 mg/L(CLSI 2020)</a:t>
            </a:r>
            <a:r>
              <a:rPr kumimoji="0" lang="en-US" altLang="zh-CN" sz="900" b="0" i="0" u="none" strike="noStrike" kern="0" cap="none" spc="0" normalizeH="0" baseline="30000" noProof="0" dirty="0">
                <a:ln>
                  <a:noFill/>
                </a:ln>
                <a:solidFill>
                  <a:prstClr val="black"/>
                </a:solidFill>
                <a:effectLst/>
                <a:uLnTx/>
                <a:uFillTx/>
                <a:latin typeface="+mn-ea"/>
                <a:cs typeface="+mn-ea"/>
                <a:sym typeface="+mn-lt"/>
              </a:rPr>
              <a:t>1</a:t>
            </a:r>
            <a:endParaRPr kumimoji="0" lang="zh-CN" altLang="en-US" sz="900" b="0" i="0" u="none" strike="noStrike" kern="0" cap="none" spc="0" normalizeH="0" baseline="30000" noProof="0" dirty="0">
              <a:ln>
                <a:noFill/>
              </a:ln>
              <a:solidFill>
                <a:prstClr val="black"/>
              </a:solidFill>
              <a:effectLst/>
              <a:uLnTx/>
              <a:uFillTx/>
              <a:latin typeface="+mn-ea"/>
              <a:cs typeface="+mn-ea"/>
              <a:sym typeface="+mn-lt"/>
            </a:endParaRPr>
          </a:p>
        </p:txBody>
      </p:sp>
    </p:spTree>
    <p:extLst>
      <p:ext uri="{BB962C8B-B14F-4D97-AF65-F5344CB8AC3E}">
        <p14:creationId xmlns:p14="http://schemas.microsoft.com/office/powerpoint/2010/main" val="22966600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35DF721-E445-CE08-98CE-B3A96D2E65F7}"/>
              </a:ext>
            </a:extLst>
          </p:cNvPr>
          <p:cNvGraphicFramePr>
            <a:graphicFrameLocks noChangeAspect="1"/>
          </p:cNvGraphicFramePr>
          <p:nvPr>
            <p:custDataLst>
              <p:tags r:id="rId1"/>
            </p:custDataLst>
            <p:extLst>
              <p:ext uri="{D42A27DB-BD31-4B8C-83A1-F6EECF244321}">
                <p14:modId xmlns:p14="http://schemas.microsoft.com/office/powerpoint/2010/main" val="9243532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5" name="think-cell data - do not delete" hidden="1">
                        <a:extLst>
                          <a:ext uri="{FF2B5EF4-FFF2-40B4-BE49-F238E27FC236}">
                            <a16:creationId xmlns:a16="http://schemas.microsoft.com/office/drawing/2014/main" id="{235DF721-E445-CE08-98CE-B3A96D2E65F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145BADEF-5DAF-3888-9A22-85556165F467}"/>
              </a:ext>
            </a:extLst>
          </p:cNvPr>
          <p:cNvSpPr>
            <a:spLocks noGrp="1"/>
          </p:cNvSpPr>
          <p:nvPr>
            <p:ph type="sldNum" sz="quarter" idx="12"/>
          </p:nvPr>
        </p:nvSpPr>
        <p:spPr/>
        <p:txBody>
          <a:bodyPr/>
          <a:lstStyle/>
          <a:p>
            <a:fld id="{356548CD-5D4D-B04A-A769-B1AE8BE662B8}" type="slidenum">
              <a:rPr lang="es-MX" smtClean="0"/>
              <a:t>29</a:t>
            </a:fld>
            <a:endParaRPr lang="es-MX" dirty="0"/>
          </a:p>
        </p:txBody>
      </p:sp>
      <p:sp>
        <p:nvSpPr>
          <p:cNvPr id="6" name="Title 51">
            <a:extLst>
              <a:ext uri="{FF2B5EF4-FFF2-40B4-BE49-F238E27FC236}">
                <a16:creationId xmlns:a16="http://schemas.microsoft.com/office/drawing/2014/main" id="{D26CA99F-CE5C-93B7-CC14-40E957F5CFB6}"/>
              </a:ext>
            </a:extLst>
          </p:cNvPr>
          <p:cNvSpPr txBox="1">
            <a:spLocks/>
          </p:cNvSpPr>
          <p:nvPr/>
        </p:nvSpPr>
        <p:spPr>
          <a:xfrm>
            <a:off x="453887" y="538045"/>
            <a:ext cx="9421633" cy="586955"/>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r>
              <a:rPr lang="zh-CN" altLang="en-US">
                <a:latin typeface="+mn-ea"/>
                <a:ea typeface="+mn-ea"/>
                <a:cs typeface="+mn-ea"/>
                <a:sym typeface="+mn-lt"/>
              </a:rPr>
              <a:t>氨曲南</a:t>
            </a:r>
            <a:r>
              <a:rPr lang="en-US" altLang="zh-CN">
                <a:latin typeface="+mn-ea"/>
                <a:ea typeface="+mn-ea"/>
                <a:cs typeface="+mn-ea"/>
                <a:sym typeface="+mn-lt"/>
              </a:rPr>
              <a:t>-</a:t>
            </a:r>
            <a:r>
              <a:rPr lang="zh-CN" altLang="en-US">
                <a:latin typeface="+mn-ea"/>
                <a:ea typeface="+mn-ea"/>
                <a:cs typeface="+mn-ea"/>
                <a:sym typeface="+mn-lt"/>
              </a:rPr>
              <a:t>阿维巴坦用药剂量探索</a:t>
            </a:r>
            <a:endParaRPr lang="zh-CN" altLang="en-US" dirty="0">
              <a:latin typeface="+mn-ea"/>
              <a:ea typeface="+mn-ea"/>
              <a:cs typeface="+mn-ea"/>
              <a:sym typeface="+mn-lt"/>
            </a:endParaRPr>
          </a:p>
        </p:txBody>
      </p:sp>
      <p:sp>
        <p:nvSpPr>
          <p:cNvPr id="7" name="Text Placeholder 3">
            <a:extLst>
              <a:ext uri="{FF2B5EF4-FFF2-40B4-BE49-F238E27FC236}">
                <a16:creationId xmlns:a16="http://schemas.microsoft.com/office/drawing/2014/main" id="{581E21EC-2AC3-C274-D6DF-A7CB1B219A7D}"/>
              </a:ext>
            </a:extLst>
          </p:cNvPr>
          <p:cNvSpPr txBox="1"/>
          <p:nvPr/>
        </p:nvSpPr>
        <p:spPr>
          <a:xfrm>
            <a:off x="584200" y="1296670"/>
            <a:ext cx="10810145" cy="1584043"/>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1pPr>
            <a:lvl2pPr marL="342900" indent="-342900" algn="l" defTabSz="914400" rtl="0" eaLnBrk="1" latinLnBrk="0" hangingPunct="1">
              <a:lnSpc>
                <a:spcPct val="100000"/>
              </a:lnSpc>
              <a:spcBef>
                <a:spcPts val="400"/>
              </a:spcBef>
              <a:buFont typeface="Arial" panose="020B0604020202020204" pitchFamily="34" charset="0"/>
              <a:buChar char="•"/>
              <a:defRPr sz="22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2pPr>
            <a:lvl3pPr marL="714375" indent="-342900" algn="l" defTabSz="914400" rtl="0" eaLnBrk="1" latinLnBrk="0" hangingPunct="1">
              <a:lnSpc>
                <a:spcPct val="100000"/>
              </a:lnSpc>
              <a:spcBef>
                <a:spcPts val="400"/>
              </a:spcBef>
              <a:buFont typeface="Arial" panose="020B0604020202020204" pitchFamily="34" charset="0"/>
              <a:buChar char="•"/>
              <a:tabLst>
                <a:tab pos="480695" algn="l"/>
              </a:tabLst>
              <a:defRPr sz="22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3pPr>
            <a:lvl4pPr marL="714375" indent="-342900" algn="l" defTabSz="914400" rtl="0" eaLnBrk="1" latinLnBrk="0" hangingPunct="1">
              <a:lnSpc>
                <a:spcPct val="100000"/>
              </a:lnSpc>
              <a:spcBef>
                <a:spcPts val="400"/>
              </a:spcBef>
              <a:buFont typeface="Arial" panose="020B0604020202020204" pitchFamily="34" charset="0"/>
              <a:buChar char="•"/>
              <a:tabLst>
                <a:tab pos="1020445" algn="l"/>
              </a:tabLst>
              <a:defRPr sz="18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4pPr>
            <a:lvl5pPr marL="342900" indent="-342900" algn="l" defTabSz="914400" rtl="0" eaLnBrk="1" latinLnBrk="0" hangingPunct="1">
              <a:lnSpc>
                <a:spcPct val="100000"/>
              </a:lnSpc>
              <a:spcBef>
                <a:spcPts val="400"/>
              </a:spcBef>
              <a:buFont typeface="Arial" panose="020B0604020202020204" pitchFamily="34" charset="0"/>
              <a:buChar char="•"/>
              <a:defRPr sz="22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spcAft>
                <a:spcPts val="600"/>
              </a:spcAft>
              <a:buFont typeface="Times New Roman" panose="02020603050405020304" charset="0"/>
              <a:buChar char="•"/>
              <a:defRPr/>
            </a:pPr>
            <a:r>
              <a:rPr lang="zh-CN" altLang="en-US" sz="1400" dirty="0">
                <a:solidFill>
                  <a:srgbClr val="000000">
                    <a:lumMod val="75000"/>
                    <a:lumOff val="25000"/>
                  </a:srgbClr>
                </a:solidFill>
                <a:latin typeface="Arial" panose="02110004020202020204"/>
                <a:ea typeface="微软雅黑"/>
                <a:cs typeface="+mn-ea"/>
                <a:sym typeface="+mn-lt"/>
              </a:rPr>
              <a:t>氨曲南</a:t>
            </a:r>
            <a:r>
              <a:rPr lang="en-US" altLang="zh-CN" sz="1400" dirty="0">
                <a:solidFill>
                  <a:srgbClr val="000000">
                    <a:lumMod val="75000"/>
                    <a:lumOff val="25000"/>
                  </a:srgbClr>
                </a:solidFill>
                <a:latin typeface="Arial" panose="02110004020202020204"/>
                <a:ea typeface="微软雅黑"/>
                <a:cs typeface="+mn-ea"/>
                <a:sym typeface="+mn-lt"/>
              </a:rPr>
              <a:t>-</a:t>
            </a:r>
            <a:r>
              <a:rPr lang="zh-CN" altLang="en-US" sz="1400" dirty="0">
                <a:solidFill>
                  <a:srgbClr val="000000">
                    <a:lumMod val="75000"/>
                    <a:lumOff val="25000"/>
                  </a:srgbClr>
                </a:solidFill>
                <a:latin typeface="Arial" panose="02110004020202020204"/>
                <a:ea typeface="微软雅黑"/>
                <a:cs typeface="+mn-ea"/>
                <a:sym typeface="+mn-lt"/>
              </a:rPr>
              <a:t>阿维巴坦</a:t>
            </a:r>
            <a:r>
              <a:rPr lang="en-GB" sz="1400" dirty="0" err="1">
                <a:solidFill>
                  <a:srgbClr val="000000">
                    <a:lumMod val="75000"/>
                    <a:lumOff val="25000"/>
                  </a:srgbClr>
                </a:solidFill>
                <a:latin typeface="Arial" panose="02110004020202020204"/>
                <a:ea typeface="微软雅黑"/>
                <a:cs typeface="+mn-ea"/>
                <a:sym typeface="+mn-lt"/>
              </a:rPr>
              <a:t>的PK</a:t>
            </a:r>
            <a:r>
              <a:rPr lang="en-GB" sz="1400" dirty="0">
                <a:solidFill>
                  <a:srgbClr val="000000">
                    <a:lumMod val="75000"/>
                    <a:lumOff val="25000"/>
                  </a:srgbClr>
                </a:solidFill>
                <a:latin typeface="Arial" panose="02110004020202020204"/>
                <a:ea typeface="微软雅黑"/>
                <a:cs typeface="+mn-ea"/>
                <a:sym typeface="+mn-lt"/>
              </a:rPr>
              <a:t>/PD目标基于临床前模型推导得出，包括体外HFIM以及中性粒细胞减少症小鼠的大腿和肺部感染模型</a:t>
            </a:r>
            <a:r>
              <a:rPr lang="en-GB" sz="1400" baseline="30000" dirty="0">
                <a:solidFill>
                  <a:srgbClr val="000000">
                    <a:lumMod val="75000"/>
                    <a:lumOff val="25000"/>
                  </a:srgbClr>
                </a:solidFill>
                <a:latin typeface="Arial" panose="02110004020202020204"/>
                <a:ea typeface="微软雅黑"/>
                <a:cs typeface="+mn-ea"/>
                <a:sym typeface="+mn-lt"/>
              </a:rPr>
              <a:t>1,2</a:t>
            </a:r>
            <a:endParaRPr lang="en-GB" sz="1400" dirty="0">
              <a:solidFill>
                <a:srgbClr val="000000">
                  <a:lumMod val="75000"/>
                  <a:lumOff val="25000"/>
                </a:srgbClr>
              </a:solidFill>
              <a:latin typeface="Arial" panose="02110004020202020204"/>
              <a:ea typeface="微软雅黑"/>
              <a:cs typeface="+mn-ea"/>
              <a:sym typeface="+mn-lt"/>
            </a:endParaRPr>
          </a:p>
          <a:p>
            <a:pPr>
              <a:lnSpc>
                <a:spcPct val="120000"/>
              </a:lnSpc>
              <a:spcBef>
                <a:spcPts val="0"/>
              </a:spcBef>
              <a:spcAft>
                <a:spcPts val="600"/>
              </a:spcAft>
              <a:buFont typeface="Times New Roman" panose="02020603050405020304" charset="0"/>
              <a:buChar char="•"/>
              <a:defRPr/>
            </a:pPr>
            <a:r>
              <a:rPr lang="en-GB" sz="1400" dirty="0">
                <a:solidFill>
                  <a:srgbClr val="000000">
                    <a:lumMod val="75000"/>
                    <a:lumOff val="25000"/>
                  </a:srgbClr>
                </a:solidFill>
                <a:latin typeface="Arial" panose="02110004020202020204"/>
                <a:ea typeface="微软雅黑"/>
                <a:cs typeface="+mn-ea"/>
                <a:sym typeface="+mn-lt"/>
              </a:rPr>
              <a:t>在氨曲南-阿维巴坦的临床试验项目中，评估了一系列静脉给药方案</a:t>
            </a:r>
            <a:r>
              <a:rPr lang="en-GB" sz="1400" baseline="30000" dirty="0">
                <a:solidFill>
                  <a:srgbClr val="000000">
                    <a:lumMod val="75000"/>
                    <a:lumOff val="25000"/>
                  </a:srgbClr>
                </a:solidFill>
                <a:latin typeface="Arial" panose="02110004020202020204"/>
                <a:ea typeface="微软雅黑"/>
                <a:cs typeface="+mn-ea"/>
                <a:sym typeface="+mn-lt"/>
              </a:rPr>
              <a:t>1</a:t>
            </a:r>
            <a:endParaRPr lang="en-GB" sz="1400" dirty="0">
              <a:solidFill>
                <a:srgbClr val="000000">
                  <a:lumMod val="75000"/>
                  <a:lumOff val="25000"/>
                </a:srgbClr>
              </a:solidFill>
              <a:latin typeface="Arial" panose="02110004020202020204"/>
              <a:ea typeface="微软雅黑"/>
              <a:cs typeface="+mn-ea"/>
              <a:sym typeface="+mn-lt"/>
            </a:endParaRPr>
          </a:p>
          <a:p>
            <a:pPr>
              <a:lnSpc>
                <a:spcPct val="120000"/>
              </a:lnSpc>
              <a:spcBef>
                <a:spcPts val="0"/>
              </a:spcBef>
              <a:spcAft>
                <a:spcPts val="600"/>
              </a:spcAft>
              <a:buFont typeface="Times New Roman" panose="02020603050405020304" charset="0"/>
              <a:buChar char="•"/>
              <a:defRPr/>
            </a:pPr>
            <a:r>
              <a:rPr lang="en-GB" sz="1400" dirty="0">
                <a:solidFill>
                  <a:srgbClr val="000000">
                    <a:lumMod val="75000"/>
                    <a:lumOff val="25000"/>
                  </a:srgbClr>
                </a:solidFill>
                <a:latin typeface="Arial" panose="02110004020202020204"/>
                <a:ea typeface="微软雅黑"/>
                <a:cs typeface="+mn-ea"/>
                <a:sym typeface="+mn-lt"/>
              </a:rPr>
              <a:t>基于新数据进行的一系列群体PK建模和模拟分析，为一期“首次人体” 试验的最终队列以及氨曲南-阿维巴坦的IIa期和III期试验的剂量选择提供了支持</a:t>
            </a:r>
            <a:r>
              <a:rPr lang="en-GB" sz="1400" baseline="30000" dirty="0">
                <a:solidFill>
                  <a:srgbClr val="000000">
                    <a:lumMod val="75000"/>
                    <a:lumOff val="25000"/>
                  </a:srgbClr>
                </a:solidFill>
                <a:latin typeface="Arial" panose="02110004020202020204"/>
                <a:ea typeface="微软雅黑"/>
                <a:cs typeface="+mn-ea"/>
                <a:sym typeface="+mn-lt"/>
              </a:rPr>
              <a:t>1</a:t>
            </a:r>
            <a:endParaRPr lang="en-GB" sz="1400" dirty="0">
              <a:solidFill>
                <a:srgbClr val="000000">
                  <a:lumMod val="75000"/>
                  <a:lumOff val="25000"/>
                </a:srgbClr>
              </a:solidFill>
              <a:latin typeface="Arial" panose="02110004020202020204"/>
              <a:ea typeface="微软雅黑"/>
              <a:cs typeface="+mn-ea"/>
              <a:sym typeface="+mn-lt"/>
            </a:endParaRPr>
          </a:p>
        </p:txBody>
      </p:sp>
      <p:sp>
        <p:nvSpPr>
          <p:cNvPr id="8" name="Text Placeholder 2">
            <a:extLst>
              <a:ext uri="{FF2B5EF4-FFF2-40B4-BE49-F238E27FC236}">
                <a16:creationId xmlns:a16="http://schemas.microsoft.com/office/drawing/2014/main" id="{21244634-06E7-FB26-AAD7-B5EA5C462B0B}"/>
              </a:ext>
            </a:extLst>
          </p:cNvPr>
          <p:cNvSpPr txBox="1"/>
          <p:nvPr/>
        </p:nvSpPr>
        <p:spPr>
          <a:xfrm>
            <a:off x="1411117" y="5666639"/>
            <a:ext cx="9642110" cy="526429"/>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GB" sz="800" dirty="0">
                <a:solidFill>
                  <a:srgbClr val="000000">
                    <a:lumMod val="75000"/>
                    <a:lumOff val="25000"/>
                  </a:srgbClr>
                </a:solidFill>
                <a:latin typeface="Arial" panose="02110004020202020204"/>
                <a:ea typeface="微软雅黑"/>
                <a:cs typeface="+mn-ea"/>
                <a:sym typeface="+mn-lt"/>
              </a:rPr>
              <a:t>HFIM：中空纤维感染模型；MIC：最低抑菌浓度；PD：药效学；PK：药代动力学；PTA：目标获得概率。</a:t>
            </a:r>
            <a:br>
              <a:rPr lang="en-GB" sz="800" dirty="0">
                <a:solidFill>
                  <a:srgbClr val="000000">
                    <a:lumMod val="75000"/>
                    <a:lumOff val="25000"/>
                  </a:srgbClr>
                </a:solidFill>
                <a:latin typeface="Arial" panose="02110004020202020204"/>
                <a:ea typeface="微软雅黑"/>
                <a:cs typeface="+mn-ea"/>
                <a:sym typeface="+mn-lt"/>
              </a:rPr>
            </a:br>
            <a:r>
              <a:rPr lang="en-GB" sz="800" dirty="0">
                <a:solidFill>
                  <a:srgbClr val="000000">
                    <a:lumMod val="75000"/>
                    <a:lumOff val="25000"/>
                  </a:srgbClr>
                </a:solidFill>
                <a:latin typeface="Arial" panose="02110004020202020204"/>
                <a:ea typeface="微软雅黑"/>
                <a:cs typeface="+mn-ea"/>
                <a:sym typeface="+mn-lt"/>
              </a:rPr>
              <a:t>1. Das S, et al. </a:t>
            </a:r>
            <a:r>
              <a:rPr lang="en-GB" sz="800" i="1" dirty="0" err="1">
                <a:solidFill>
                  <a:srgbClr val="000000">
                    <a:lumMod val="75000"/>
                    <a:lumOff val="25000"/>
                  </a:srgbClr>
                </a:solidFill>
                <a:latin typeface="Arial" panose="02110004020202020204"/>
                <a:ea typeface="微软雅黑"/>
                <a:cs typeface="+mn-ea"/>
                <a:sym typeface="+mn-lt"/>
              </a:rPr>
              <a:t>Eur</a:t>
            </a:r>
            <a:r>
              <a:rPr lang="en-GB" sz="800" i="1" dirty="0">
                <a:solidFill>
                  <a:srgbClr val="000000">
                    <a:lumMod val="75000"/>
                    <a:lumOff val="25000"/>
                  </a:srgbClr>
                </a:solidFill>
                <a:latin typeface="Arial" panose="02110004020202020204"/>
                <a:ea typeface="微软雅黑"/>
                <a:cs typeface="+mn-ea"/>
                <a:sym typeface="+mn-lt"/>
              </a:rPr>
              <a:t> J Clin </a:t>
            </a:r>
            <a:r>
              <a:rPr lang="en-GB" sz="800" i="1" dirty="0" err="1">
                <a:solidFill>
                  <a:srgbClr val="000000">
                    <a:lumMod val="75000"/>
                    <a:lumOff val="25000"/>
                  </a:srgbClr>
                </a:solidFill>
                <a:latin typeface="Arial" panose="02110004020202020204"/>
                <a:ea typeface="微软雅黑"/>
                <a:cs typeface="+mn-ea"/>
                <a:sym typeface="+mn-lt"/>
              </a:rPr>
              <a:t>Pharmacol</a:t>
            </a:r>
            <a:r>
              <a:rPr lang="en-GB" sz="800" i="1" dirty="0">
                <a:solidFill>
                  <a:srgbClr val="000000">
                    <a:lumMod val="75000"/>
                    <a:lumOff val="25000"/>
                  </a:srgbClr>
                </a:solidFill>
                <a:latin typeface="Arial" panose="02110004020202020204"/>
                <a:ea typeface="微软雅黑"/>
                <a:cs typeface="+mn-ea"/>
                <a:sym typeface="+mn-lt"/>
              </a:rPr>
              <a:t> </a:t>
            </a:r>
            <a:r>
              <a:rPr lang="en-GB" sz="800" dirty="0">
                <a:solidFill>
                  <a:srgbClr val="000000">
                    <a:lumMod val="75000"/>
                    <a:lumOff val="25000"/>
                  </a:srgbClr>
                </a:solidFill>
                <a:latin typeface="Arial" panose="02110004020202020204"/>
                <a:ea typeface="微软雅黑"/>
                <a:cs typeface="+mn-ea"/>
                <a:sym typeface="+mn-lt"/>
              </a:rPr>
              <a:t>2024;80:529–43; 2. European Medicines Agency. EMBLAVEO Assessment report. </a:t>
            </a:r>
            <a:r>
              <a:rPr lang="en-GB" sz="800" dirty="0">
                <a:solidFill>
                  <a:srgbClr val="000000">
                    <a:lumMod val="75000"/>
                    <a:lumOff val="25000"/>
                  </a:srgbClr>
                </a:solidFill>
                <a:latin typeface="Arial" panose="02110004020202020204"/>
                <a:ea typeface="微软雅黑"/>
                <a:cs typeface="+mn-ea"/>
                <a:sym typeface="+mn-lt"/>
                <a:hlinkClick r:id="rId5">
                  <a:extLst>
                    <a:ext uri="{A12FA001-AC4F-418D-AE19-62706E023703}">
                      <ahyp:hlinkClr xmlns:ahyp="http://schemas.microsoft.com/office/drawing/2018/hyperlinkcolor" val="tx"/>
                    </a:ext>
                  </a:extLst>
                </a:hlinkClick>
              </a:rPr>
              <a:t>https://www.ema.europa.eu/en/documents/assessment-report/emblaveo-epar-public-assessment-report_en.pdf</a:t>
            </a:r>
            <a:r>
              <a:rPr lang="en-GB" sz="800" dirty="0">
                <a:solidFill>
                  <a:srgbClr val="000000">
                    <a:lumMod val="75000"/>
                    <a:lumOff val="25000"/>
                  </a:srgbClr>
                </a:solidFill>
                <a:latin typeface="Arial" panose="02110004020202020204"/>
                <a:ea typeface="微软雅黑"/>
                <a:cs typeface="+mn-ea"/>
                <a:sym typeface="+mn-lt"/>
              </a:rPr>
              <a:t> (Accessed </a:t>
            </a:r>
            <a:r>
              <a:rPr lang="en-US" sz="800" kern="100" dirty="0">
                <a:solidFill>
                  <a:srgbClr val="000000">
                    <a:lumMod val="75000"/>
                    <a:lumOff val="25000"/>
                  </a:srgbClr>
                </a:solidFill>
                <a:latin typeface="Arial" panose="02110004020202020204"/>
                <a:ea typeface="微软雅黑"/>
                <a:cs typeface="+mn-ea"/>
                <a:sym typeface="+mn-lt"/>
              </a:rPr>
              <a:t>March 2025</a:t>
            </a:r>
            <a:r>
              <a:rPr lang="en-GB" sz="800" dirty="0">
                <a:solidFill>
                  <a:srgbClr val="000000">
                    <a:lumMod val="75000"/>
                    <a:lumOff val="25000"/>
                  </a:srgbClr>
                </a:solidFill>
                <a:latin typeface="Arial" panose="02110004020202020204"/>
                <a:ea typeface="微软雅黑"/>
                <a:cs typeface="+mn-ea"/>
                <a:sym typeface="+mn-lt"/>
              </a:rPr>
              <a:t>).</a:t>
            </a:r>
          </a:p>
        </p:txBody>
      </p:sp>
      <p:grpSp>
        <p:nvGrpSpPr>
          <p:cNvPr id="9" name="组合 8">
            <a:extLst>
              <a:ext uri="{FF2B5EF4-FFF2-40B4-BE49-F238E27FC236}">
                <a16:creationId xmlns:a16="http://schemas.microsoft.com/office/drawing/2014/main" id="{76C13605-B467-3CE6-2D23-C18C9B0E209E}"/>
              </a:ext>
            </a:extLst>
          </p:cNvPr>
          <p:cNvGrpSpPr/>
          <p:nvPr/>
        </p:nvGrpSpPr>
        <p:grpSpPr>
          <a:xfrm>
            <a:off x="1496907" y="2485815"/>
            <a:ext cx="9198186" cy="3075092"/>
            <a:chOff x="1496907" y="2248748"/>
            <a:chExt cx="9198186" cy="3075092"/>
          </a:xfrm>
        </p:grpSpPr>
        <p:sp>
          <p:nvSpPr>
            <p:cNvPr id="10" name="Rounded Rectangle 8">
              <a:extLst>
                <a:ext uri="{FF2B5EF4-FFF2-40B4-BE49-F238E27FC236}">
                  <a16:creationId xmlns:a16="http://schemas.microsoft.com/office/drawing/2014/main" id="{1BDDC19D-8517-60B8-F3A3-F453790F15A1}"/>
                </a:ext>
              </a:extLst>
            </p:cNvPr>
            <p:cNvSpPr/>
            <p:nvPr/>
          </p:nvSpPr>
          <p:spPr>
            <a:xfrm>
              <a:off x="1496907" y="2248748"/>
              <a:ext cx="9198186" cy="3075092"/>
            </a:xfrm>
            <a:prstGeom prst="snip2DiagRect">
              <a:avLst>
                <a:gd name="adj1" fmla="val 0"/>
                <a:gd name="adj2" fmla="val 4749"/>
              </a:avLst>
            </a:prstGeom>
            <a:solidFill>
              <a:sysClr val="window" lastClr="FFFFFF"/>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a:ln>
                  <a:noFill/>
                </a:ln>
                <a:solidFill>
                  <a:srgbClr val="009CDE"/>
                </a:solidFill>
                <a:effectLst/>
                <a:uLnTx/>
                <a:uFillTx/>
                <a:cs typeface="Calibri" panose="020F0502020204030204" pitchFamily="34" charset="0"/>
              </a:endParaRPr>
            </a:p>
          </p:txBody>
        </p:sp>
        <p:grpSp>
          <p:nvGrpSpPr>
            <p:cNvPr id="11" name="组合 10">
              <a:extLst>
                <a:ext uri="{FF2B5EF4-FFF2-40B4-BE49-F238E27FC236}">
                  <a16:creationId xmlns:a16="http://schemas.microsoft.com/office/drawing/2014/main" id="{1A81E062-2022-D7C6-6859-39F6D6F2E006}"/>
                </a:ext>
              </a:extLst>
            </p:cNvPr>
            <p:cNvGrpSpPr/>
            <p:nvPr/>
          </p:nvGrpSpPr>
          <p:grpSpPr>
            <a:xfrm>
              <a:off x="1705709" y="2412078"/>
              <a:ext cx="8780583" cy="432000"/>
              <a:chOff x="-2540361" y="1161733"/>
              <a:chExt cx="8360137" cy="432000"/>
            </a:xfrm>
          </p:grpSpPr>
          <p:sp>
            <p:nvSpPr>
              <p:cNvPr id="22" name="文本框 1326">
                <a:extLst>
                  <a:ext uri="{FF2B5EF4-FFF2-40B4-BE49-F238E27FC236}">
                    <a16:creationId xmlns:a16="http://schemas.microsoft.com/office/drawing/2014/main" id="{930D1B81-2E39-3CCD-9F40-AC3CDC244E6B}"/>
                  </a:ext>
                </a:extLst>
              </p:cNvPr>
              <p:cNvSpPr txBox="1">
                <a:spLocks noChangeArrowheads="1"/>
              </p:cNvSpPr>
              <p:nvPr/>
            </p:nvSpPr>
            <p:spPr bwMode="auto">
              <a:xfrm>
                <a:off x="-2540361" y="1161733"/>
                <a:ext cx="8360137" cy="432000"/>
              </a:xfrm>
              <a:prstGeom prst="snip2DiagRect">
                <a:avLst/>
              </a:prstGeom>
              <a:solidFill>
                <a:srgbClr val="000D45"/>
              </a:solidFill>
              <a:ln w="3175">
                <a:noFill/>
                <a:prstDash val="sysDash"/>
              </a:ln>
              <a:effectLst/>
            </p:spPr>
            <p:txBody>
              <a:bodyPr wrap="square" anchor="ctr" anchorCtr="0">
                <a:noAutofit/>
              </a:bodyPr>
              <a:lstStyle>
                <a:lvl1pPr defTabSz="227330">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defTabSz="22733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defTabSz="22733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defTabSz="22733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defTabSz="22733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227330" eaLnBrk="1" fontAlgn="base" latinLnBrk="0" hangingPunct="1">
                  <a:lnSpc>
                    <a:spcPct val="100000"/>
                  </a:lnSpc>
                  <a:spcBef>
                    <a:spcPct val="0"/>
                  </a:spcBef>
                  <a:spcAft>
                    <a:spcPct val="0"/>
                  </a:spcAft>
                  <a:buClrTx/>
                  <a:buSzTx/>
                  <a:buFontTx/>
                  <a:buNone/>
                  <a:tabLst/>
                  <a:defRPr/>
                </a:pPr>
                <a:r>
                  <a:rPr kumimoji="1" lang="zh-CN" altLang="en-US" sz="1600" b="1" i="0" u="none" strike="noStrike" kern="0" cap="none" spc="0" normalizeH="0" baseline="0" noProof="0" dirty="0">
                    <a:ln>
                      <a:noFill/>
                    </a:ln>
                    <a:solidFill>
                      <a:prstClr val="white"/>
                    </a:solidFill>
                    <a:effectLst/>
                    <a:uLnTx/>
                    <a:uFillTx/>
                    <a:latin typeface="Arial"/>
                    <a:ea typeface="Microsoft YaHei"/>
                  </a:rPr>
                  <a:t>联合目标获得概率（</a:t>
                </a:r>
                <a:r>
                  <a:rPr kumimoji="1" lang="en-US" altLang="zh-CN" sz="1600" b="1" i="0" u="none" strike="noStrike" kern="0" cap="none" spc="0" normalizeH="0" baseline="0" noProof="0" dirty="0">
                    <a:ln>
                      <a:noFill/>
                    </a:ln>
                    <a:solidFill>
                      <a:prstClr val="white"/>
                    </a:solidFill>
                    <a:effectLst/>
                    <a:uLnTx/>
                    <a:uFillTx/>
                    <a:latin typeface="Arial"/>
                    <a:ea typeface="Microsoft YaHei"/>
                  </a:rPr>
                  <a:t>PTA</a:t>
                </a:r>
                <a:r>
                  <a:rPr kumimoji="1" lang="zh-CN" altLang="en-US" sz="1600" b="1" i="0" u="none" strike="noStrike" kern="0" cap="none" spc="0" normalizeH="0" baseline="0" noProof="0" dirty="0">
                    <a:ln>
                      <a:noFill/>
                    </a:ln>
                    <a:solidFill>
                      <a:prstClr val="white"/>
                    </a:solidFill>
                    <a:effectLst/>
                    <a:uLnTx/>
                    <a:uFillTx/>
                    <a:latin typeface="Arial"/>
                    <a:ea typeface="Microsoft YaHei"/>
                  </a:rPr>
                  <a:t>）模拟</a:t>
                </a:r>
                <a:r>
                  <a:rPr kumimoji="1" lang="en-US" altLang="zh-CN" sz="1600" b="1" i="0" u="none" strike="noStrike" kern="0" cap="none" spc="0" normalizeH="0" baseline="30000" noProof="0" dirty="0">
                    <a:ln>
                      <a:noFill/>
                    </a:ln>
                    <a:solidFill>
                      <a:prstClr val="white"/>
                    </a:solidFill>
                    <a:effectLst/>
                    <a:uLnTx/>
                    <a:uFillTx/>
                    <a:latin typeface="Arial"/>
                    <a:ea typeface="Microsoft YaHei"/>
                  </a:rPr>
                  <a:t>1</a:t>
                </a:r>
              </a:p>
            </p:txBody>
          </p:sp>
          <p:pic>
            <p:nvPicPr>
              <p:cNvPr id="23" name="图片 22">
                <a:extLst>
                  <a:ext uri="{FF2B5EF4-FFF2-40B4-BE49-F238E27FC236}">
                    <a16:creationId xmlns:a16="http://schemas.microsoft.com/office/drawing/2014/main" id="{80329E52-D565-52D0-F614-7EA291525337}"/>
                  </a:ext>
                </a:extLst>
              </p:cNvPr>
              <p:cNvPicPr>
                <a:picLocks noChangeAspect="1"/>
              </p:cNvPicPr>
              <p:nvPr/>
            </p:nvPicPr>
            <p:blipFill>
              <a:blip r:embed="rId6"/>
              <a:srcRect r="13522"/>
              <a:stretch>
                <a:fillRect/>
              </a:stretch>
            </p:blipFill>
            <p:spPr>
              <a:xfrm>
                <a:off x="5481694" y="1161733"/>
                <a:ext cx="338081" cy="426571"/>
              </a:xfrm>
              <a:custGeom>
                <a:avLst/>
                <a:gdLst>
                  <a:gd name="connsiteX0" fmla="*/ 0 w 350259"/>
                  <a:gd name="connsiteY0" fmla="*/ 0 h 426571"/>
                  <a:gd name="connsiteX1" fmla="*/ 278258 w 350259"/>
                  <a:gd name="connsiteY1" fmla="*/ 0 h 426571"/>
                  <a:gd name="connsiteX2" fmla="*/ 350259 w 350259"/>
                  <a:gd name="connsiteY2" fmla="*/ 72001 h 426571"/>
                  <a:gd name="connsiteX3" fmla="*/ 350259 w 350259"/>
                  <a:gd name="connsiteY3" fmla="*/ 426571 h 426571"/>
                  <a:gd name="connsiteX4" fmla="*/ 0 w 350259"/>
                  <a:gd name="connsiteY4" fmla="*/ 426571 h 42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59" h="426571">
                    <a:moveTo>
                      <a:pt x="0" y="0"/>
                    </a:moveTo>
                    <a:lnTo>
                      <a:pt x="278258" y="0"/>
                    </a:lnTo>
                    <a:lnTo>
                      <a:pt x="350259" y="72001"/>
                    </a:lnTo>
                    <a:lnTo>
                      <a:pt x="350259" y="426571"/>
                    </a:lnTo>
                    <a:lnTo>
                      <a:pt x="0" y="426571"/>
                    </a:lnTo>
                    <a:close/>
                  </a:path>
                </a:pathLst>
              </a:custGeom>
            </p:spPr>
          </p:pic>
        </p:grpSp>
        <p:grpSp>
          <p:nvGrpSpPr>
            <p:cNvPr id="12" name="组合 11">
              <a:extLst>
                <a:ext uri="{FF2B5EF4-FFF2-40B4-BE49-F238E27FC236}">
                  <a16:creationId xmlns:a16="http://schemas.microsoft.com/office/drawing/2014/main" id="{7AC95FFB-4F76-041B-7193-966D089323C8}"/>
                </a:ext>
              </a:extLst>
            </p:cNvPr>
            <p:cNvGrpSpPr/>
            <p:nvPr/>
          </p:nvGrpSpPr>
          <p:grpSpPr>
            <a:xfrm>
              <a:off x="1705709" y="3213025"/>
              <a:ext cx="8780583" cy="1820105"/>
              <a:chOff x="1263183" y="3348492"/>
              <a:chExt cx="8780583" cy="1820105"/>
            </a:xfrm>
          </p:grpSpPr>
          <p:sp>
            <p:nvSpPr>
              <p:cNvPr id="13" name="TextBox 23">
                <a:extLst>
                  <a:ext uri="{FF2B5EF4-FFF2-40B4-BE49-F238E27FC236}">
                    <a16:creationId xmlns:a16="http://schemas.microsoft.com/office/drawing/2014/main" id="{320B6C49-FFA7-0BBB-D883-6B52EEF4C81B}"/>
                  </a:ext>
                </a:extLst>
              </p:cNvPr>
              <p:cNvSpPr txBox="1"/>
              <p:nvPr/>
            </p:nvSpPr>
            <p:spPr>
              <a:xfrm>
                <a:off x="1263183" y="3505947"/>
                <a:ext cx="4021766" cy="1356910"/>
              </a:xfrm>
              <a:prstGeom prst="rect">
                <a:avLst/>
              </a:prstGeom>
              <a:noFill/>
            </p:spPr>
            <p:txBody>
              <a:bodyPr wrap="square" lIns="0" tIns="0" rIns="0" bIns="0">
                <a:spAutoFit/>
              </a:bodyPr>
              <a:lstStyle/>
              <a:p>
                <a:pPr marL="0" marR="0" lvl="0" indent="0" defTabSz="914400" eaLnBrk="1" fontAlgn="auto" latinLnBrk="0" hangingPunct="1">
                  <a:lnSpc>
                    <a:spcPct val="125000"/>
                  </a:lnSpc>
                  <a:spcBef>
                    <a:spcPts val="600"/>
                  </a:spcBef>
                  <a:spcAft>
                    <a:spcPts val="600"/>
                  </a:spcAft>
                  <a:buClrTx/>
                  <a:buSzTx/>
                  <a:buFontTx/>
                  <a:buNone/>
                  <a:tabLst/>
                  <a:defRPr/>
                </a:pPr>
                <a:r>
                  <a:rPr kumimoji="0" lang="en-GB" sz="1600" b="1" i="0" u="none" strike="noStrike" kern="0" cap="none" spc="0" normalizeH="0" baseline="0" noProof="0" dirty="0" err="1">
                    <a:ln>
                      <a:noFill/>
                    </a:ln>
                    <a:solidFill>
                      <a:prstClr val="black"/>
                    </a:solidFill>
                    <a:effectLst/>
                    <a:uLnTx/>
                    <a:uFillTx/>
                    <a:latin typeface="微软雅黑"/>
                    <a:cs typeface="Times New Roman" panose="02020603050405020304" charset="0"/>
                  </a:rPr>
                  <a:t>研究目的：选择能够提供足够药物</a:t>
                </a:r>
                <a:r>
                  <a:rPr kumimoji="0" lang="zh-CN" altLang="en-US" sz="1600" b="1" i="0" u="none" strike="noStrike" kern="0" cap="none" spc="0" normalizeH="0" baseline="0" noProof="0" dirty="0">
                    <a:ln>
                      <a:noFill/>
                    </a:ln>
                    <a:solidFill>
                      <a:prstClr val="black"/>
                    </a:solidFill>
                    <a:effectLst/>
                    <a:uLnTx/>
                    <a:uFillTx/>
                    <a:latin typeface="微软雅黑"/>
                    <a:cs typeface="Times New Roman" panose="02020603050405020304" charset="0"/>
                  </a:rPr>
                  <a:t>暴露</a:t>
                </a:r>
                <a:r>
                  <a:rPr kumimoji="0" lang="en-GB" sz="1600" b="1" i="0" u="none" strike="noStrike" kern="0" cap="none" spc="0" normalizeH="0" baseline="0" noProof="0" dirty="0" err="1">
                    <a:ln>
                      <a:noFill/>
                    </a:ln>
                    <a:solidFill>
                      <a:prstClr val="black"/>
                    </a:solidFill>
                    <a:effectLst/>
                    <a:uLnTx/>
                    <a:uFillTx/>
                    <a:latin typeface="微软雅黑"/>
                    <a:cs typeface="Times New Roman" panose="02020603050405020304" charset="0"/>
                  </a:rPr>
                  <a:t>量且在MIC</a:t>
                </a:r>
                <a:r>
                  <a:rPr kumimoji="0" lang="en-GB" sz="1600" b="1" i="0" u="none" strike="noStrike" kern="0" cap="none" spc="0" normalizeH="0" baseline="0" noProof="0" dirty="0">
                    <a:ln>
                      <a:noFill/>
                    </a:ln>
                    <a:solidFill>
                      <a:prstClr val="black"/>
                    </a:solidFill>
                    <a:effectLst/>
                    <a:uLnTx/>
                    <a:uFillTx/>
                    <a:latin typeface="微软雅黑"/>
                    <a:cs typeface="Times New Roman" panose="02020603050405020304" charset="0"/>
                  </a:rPr>
                  <a:t>=8 mg/L时联合PTA≥90%的</a:t>
                </a:r>
                <a:r>
                  <a:rPr kumimoji="0" lang="zh-CN" altLang="en-US" sz="1600" b="1" i="0" u="none" strike="noStrike" kern="0" cap="none" spc="0" normalizeH="0" baseline="0" noProof="0" dirty="0">
                    <a:ln>
                      <a:noFill/>
                    </a:ln>
                    <a:solidFill>
                      <a:prstClr val="black"/>
                    </a:solidFill>
                    <a:effectLst/>
                    <a:uLnTx/>
                    <a:uFillTx/>
                    <a:latin typeface="微软雅黑"/>
                    <a:cs typeface="Times New Roman" panose="02020603050405020304" charset="0"/>
                  </a:rPr>
                  <a:t>氨曲南</a:t>
                </a:r>
                <a:r>
                  <a:rPr kumimoji="0" lang="en-US" altLang="zh-CN" sz="1600" b="1" i="0" u="none" strike="noStrike" kern="0" cap="none" spc="0" normalizeH="0" baseline="0" noProof="0" dirty="0">
                    <a:ln>
                      <a:noFill/>
                    </a:ln>
                    <a:solidFill>
                      <a:prstClr val="black"/>
                    </a:solidFill>
                    <a:effectLst/>
                    <a:uLnTx/>
                    <a:uFillTx/>
                    <a:latin typeface="微软雅黑"/>
                    <a:cs typeface="Times New Roman" panose="02020603050405020304" charset="0"/>
                  </a:rPr>
                  <a:t>-</a:t>
                </a:r>
                <a:r>
                  <a:rPr kumimoji="0" lang="zh-CN" altLang="en-US" sz="1600" b="1" i="0" u="none" strike="noStrike" kern="0" cap="none" spc="0" normalizeH="0" baseline="0" noProof="0" dirty="0">
                    <a:ln>
                      <a:noFill/>
                    </a:ln>
                    <a:solidFill>
                      <a:prstClr val="black"/>
                    </a:solidFill>
                    <a:effectLst/>
                    <a:uLnTx/>
                    <a:uFillTx/>
                    <a:latin typeface="微软雅黑"/>
                    <a:cs typeface="Times New Roman" panose="02020603050405020304" charset="0"/>
                  </a:rPr>
                  <a:t>阿维巴坦</a:t>
                </a:r>
                <a:r>
                  <a:rPr kumimoji="0" lang="en-GB" sz="1600" b="1" i="0" u="none" strike="noStrike" kern="0" cap="none" spc="0" normalizeH="0" baseline="0" noProof="0" dirty="0" err="1">
                    <a:ln>
                      <a:noFill/>
                    </a:ln>
                    <a:solidFill>
                      <a:prstClr val="black"/>
                    </a:solidFill>
                    <a:effectLst/>
                    <a:uLnTx/>
                    <a:uFillTx/>
                    <a:latin typeface="微软雅黑"/>
                    <a:cs typeface="Times New Roman" panose="02020603050405020304" charset="0"/>
                  </a:rPr>
                  <a:t>给药方案</a:t>
                </a:r>
                <a:endParaRPr kumimoji="0" lang="en-GB" sz="1600" b="0" i="0" u="none" strike="noStrike" kern="0" cap="none" spc="0" normalizeH="0" baseline="30000" noProof="0" dirty="0">
                  <a:ln>
                    <a:noFill/>
                  </a:ln>
                  <a:solidFill>
                    <a:prstClr val="black"/>
                  </a:solidFill>
                  <a:effectLst/>
                  <a:uLnTx/>
                  <a:uFillTx/>
                  <a:latin typeface="微软雅黑"/>
                  <a:cs typeface="Times New Roman" panose="02020603050405020304" charset="0"/>
                </a:endParaRPr>
              </a:p>
              <a:p>
                <a:pPr marL="0" marR="0" lvl="0" indent="0" defTabSz="914400" eaLnBrk="1" fontAlgn="auto" latinLnBrk="0" hangingPunct="1">
                  <a:lnSpc>
                    <a:spcPct val="125000"/>
                  </a:lnSpc>
                  <a:spcBef>
                    <a:spcPts val="600"/>
                  </a:spcBef>
                  <a:spcAft>
                    <a:spcPts val="600"/>
                  </a:spcAft>
                  <a:buClrTx/>
                  <a:buSzTx/>
                  <a:buFontTx/>
                  <a:buNone/>
                  <a:tabLst/>
                  <a:defRPr/>
                </a:pPr>
                <a:r>
                  <a:rPr kumimoji="0" lang="en-GB" sz="1600" b="0" i="0" u="none" strike="noStrike" kern="0" cap="none" spc="0" normalizeH="0" baseline="0" noProof="0" dirty="0">
                    <a:ln>
                      <a:noFill/>
                    </a:ln>
                    <a:solidFill>
                      <a:prstClr val="black"/>
                    </a:solidFill>
                    <a:effectLst/>
                    <a:uLnTx/>
                    <a:uFillTx/>
                    <a:latin typeface="微软雅黑"/>
                    <a:cs typeface="Times New Roman" panose="02020603050405020304" charset="0"/>
                  </a:rPr>
                  <a:t>为实现抗菌疗效，需满足联合PK/PD目标：</a:t>
                </a:r>
              </a:p>
            </p:txBody>
          </p:sp>
          <p:grpSp>
            <p:nvGrpSpPr>
              <p:cNvPr id="14" name="组合 13">
                <a:extLst>
                  <a:ext uri="{FF2B5EF4-FFF2-40B4-BE49-F238E27FC236}">
                    <a16:creationId xmlns:a16="http://schemas.microsoft.com/office/drawing/2014/main" id="{2FD54C08-E736-3BA7-9DF5-B4F319CAB288}"/>
                  </a:ext>
                </a:extLst>
              </p:cNvPr>
              <p:cNvGrpSpPr/>
              <p:nvPr/>
            </p:nvGrpSpPr>
            <p:grpSpPr>
              <a:xfrm>
                <a:off x="5434372" y="3348492"/>
                <a:ext cx="4609394" cy="1820105"/>
                <a:chOff x="5434372" y="3348492"/>
                <a:chExt cx="4609394" cy="1820105"/>
              </a:xfrm>
            </p:grpSpPr>
            <p:grpSp>
              <p:nvGrpSpPr>
                <p:cNvPr id="15" name="组合 14">
                  <a:extLst>
                    <a:ext uri="{FF2B5EF4-FFF2-40B4-BE49-F238E27FC236}">
                      <a16:creationId xmlns:a16="http://schemas.microsoft.com/office/drawing/2014/main" id="{6E70D23D-0E08-943C-4939-DF9273DFFB63}"/>
                    </a:ext>
                  </a:extLst>
                </p:cNvPr>
                <p:cNvGrpSpPr/>
                <p:nvPr/>
              </p:nvGrpSpPr>
              <p:grpSpPr>
                <a:xfrm>
                  <a:off x="7523766" y="3348492"/>
                  <a:ext cx="2520000" cy="1820105"/>
                  <a:chOff x="7523766" y="3431938"/>
                  <a:chExt cx="2520000" cy="1820105"/>
                </a:xfrm>
              </p:grpSpPr>
              <p:sp>
                <p:nvSpPr>
                  <p:cNvPr id="20" name="Rectangle: Rounded Corners 2">
                    <a:extLst>
                      <a:ext uri="{FF2B5EF4-FFF2-40B4-BE49-F238E27FC236}">
                        <a16:creationId xmlns:a16="http://schemas.microsoft.com/office/drawing/2014/main" id="{CD595AA2-A4B0-08D9-0EF0-90B6BE4E8DB1}"/>
                      </a:ext>
                    </a:extLst>
                  </p:cNvPr>
                  <p:cNvSpPr/>
                  <p:nvPr/>
                </p:nvSpPr>
                <p:spPr>
                  <a:xfrm>
                    <a:off x="7523766" y="3431938"/>
                    <a:ext cx="2520000" cy="720000"/>
                  </a:xfrm>
                  <a:prstGeom prst="snip2DiagRect">
                    <a:avLst/>
                  </a:prstGeom>
                  <a:solidFill>
                    <a:srgbClr val="F2FCF9"/>
                  </a:solidFill>
                  <a:ln w="9525" cap="flat" cmpd="sng" algn="ctr">
                    <a:solidFill>
                      <a:srgbClr val="000D45"/>
                    </a:solidFill>
                    <a:prstDash val="dash"/>
                    <a:miter lim="800000"/>
                  </a:ln>
                  <a:effectLst>
                    <a:outerShdw blurRad="50800" dist="38100" dir="5400000" sx="103000" sy="103000" algn="t" rotWithShape="0">
                      <a:srgbClr val="E7E6E6">
                        <a:lumMod val="60000"/>
                        <a:lumOff val="40000"/>
                        <a:alpha val="40000"/>
                      </a:srgb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GB" altLang="zh-CN" sz="1300" b="1" i="0" u="none" strike="noStrike" kern="0" cap="none" spc="0" normalizeH="0" baseline="0" noProof="0" dirty="0" err="1">
                        <a:ln>
                          <a:noFill/>
                        </a:ln>
                        <a:solidFill>
                          <a:srgbClr val="000D45"/>
                        </a:solidFill>
                        <a:effectLst/>
                        <a:uLnTx/>
                        <a:uFillTx/>
                        <a:latin typeface="微软雅黑"/>
                        <a:cs typeface="Times New Roman" panose="02020603050405020304" charset="0"/>
                      </a:rPr>
                      <a:t>氨曲南</a:t>
                    </a:r>
                    <a:endParaRPr kumimoji="0" lang="en-GB" altLang="zh-CN" sz="1300" b="1" i="0" u="none" strike="noStrike" kern="0" cap="none" spc="0" normalizeH="0" baseline="0" noProof="0" dirty="0">
                      <a:ln>
                        <a:noFill/>
                      </a:ln>
                      <a:solidFill>
                        <a:srgbClr val="000D45"/>
                      </a:solidFill>
                      <a:effectLst/>
                      <a:uLnTx/>
                      <a:uFillTx/>
                      <a:latin typeface="微软雅黑"/>
                      <a:cs typeface="Times New Roman" panose="02020603050405020304" charset="0"/>
                    </a:endParaRPr>
                  </a:p>
                  <a:p>
                    <a:pPr marL="0" marR="0" lvl="0" indent="0" algn="ctr" defTabSz="914400" eaLnBrk="1" fontAlgn="auto" latinLnBrk="0" hangingPunct="1">
                      <a:lnSpc>
                        <a:spcPct val="120000"/>
                      </a:lnSpc>
                      <a:spcBef>
                        <a:spcPts val="0"/>
                      </a:spcBef>
                      <a:spcAft>
                        <a:spcPts val="0"/>
                      </a:spcAft>
                      <a:buClrTx/>
                      <a:buSzTx/>
                      <a:buFontTx/>
                      <a:buNone/>
                      <a:tabLst/>
                      <a:defRPr/>
                    </a:pPr>
                    <a:r>
                      <a:rPr kumimoji="0" lang="en-GB" altLang="zh-CN" sz="1300" b="0" i="0" u="none" strike="noStrike" kern="0" cap="none" spc="0" normalizeH="0" baseline="0" noProof="0" dirty="0">
                        <a:ln>
                          <a:noFill/>
                        </a:ln>
                        <a:solidFill>
                          <a:srgbClr val="000D45"/>
                        </a:solidFill>
                        <a:effectLst/>
                        <a:uLnTx/>
                        <a:uFillTx/>
                        <a:latin typeface="微软雅黑"/>
                        <a:cs typeface="Times New Roman" panose="02020603050405020304" charset="0"/>
                      </a:rPr>
                      <a:t>60% </a:t>
                    </a:r>
                    <a:r>
                      <a:rPr kumimoji="0" lang="en-GB" altLang="zh-CN" sz="1300" b="0" i="1" u="none" strike="noStrike" kern="0" cap="none" spc="0" normalizeH="0" baseline="0" noProof="0" dirty="0" err="1">
                        <a:ln>
                          <a:noFill/>
                        </a:ln>
                        <a:solidFill>
                          <a:srgbClr val="000D45"/>
                        </a:solidFill>
                        <a:effectLst/>
                        <a:uLnTx/>
                        <a:uFillTx/>
                        <a:latin typeface="微软雅黑"/>
                        <a:cs typeface="Times New Roman" panose="02020603050405020304" charset="0"/>
                      </a:rPr>
                      <a:t>f</a:t>
                    </a:r>
                    <a:r>
                      <a:rPr kumimoji="0" lang="en-GB" altLang="zh-CN" sz="1300" b="0" i="0" u="none" strike="noStrike" kern="0" cap="none" spc="0" normalizeH="0" baseline="0" noProof="0" dirty="0" err="1">
                        <a:ln>
                          <a:noFill/>
                        </a:ln>
                        <a:solidFill>
                          <a:srgbClr val="000D45"/>
                        </a:solidFill>
                        <a:effectLst/>
                        <a:uLnTx/>
                        <a:uFillTx/>
                        <a:latin typeface="微软雅黑"/>
                        <a:cs typeface="Times New Roman" panose="02020603050405020304" charset="0"/>
                      </a:rPr>
                      <a:t>T</a:t>
                    </a:r>
                    <a:r>
                      <a:rPr kumimoji="0" lang="en-GB" altLang="zh-CN" sz="1300" b="0" i="0" u="none" strike="noStrike" kern="0" cap="none" spc="0" normalizeH="0" baseline="0" noProof="0" dirty="0">
                        <a:ln>
                          <a:noFill/>
                        </a:ln>
                        <a:solidFill>
                          <a:srgbClr val="000D45"/>
                        </a:solidFill>
                        <a:effectLst/>
                        <a:uLnTx/>
                        <a:uFillTx/>
                        <a:latin typeface="微软雅黑"/>
                        <a:cs typeface="Times New Roman" panose="02020603050405020304" charset="0"/>
                      </a:rPr>
                      <a:t>&gt;MIC（8 mg/L）</a:t>
                    </a:r>
                  </a:p>
                </p:txBody>
              </p:sp>
              <p:sp>
                <p:nvSpPr>
                  <p:cNvPr id="21" name="Rectangle: Rounded Corners 2">
                    <a:extLst>
                      <a:ext uri="{FF2B5EF4-FFF2-40B4-BE49-F238E27FC236}">
                        <a16:creationId xmlns:a16="http://schemas.microsoft.com/office/drawing/2014/main" id="{1498ECCB-2762-520E-3CF0-88A0D4726320}"/>
                      </a:ext>
                    </a:extLst>
                  </p:cNvPr>
                  <p:cNvSpPr/>
                  <p:nvPr/>
                </p:nvSpPr>
                <p:spPr>
                  <a:xfrm>
                    <a:off x="7523766" y="4532043"/>
                    <a:ext cx="2520000" cy="720000"/>
                  </a:xfrm>
                  <a:prstGeom prst="snip2DiagRect">
                    <a:avLst/>
                  </a:prstGeom>
                  <a:solidFill>
                    <a:srgbClr val="F2FCF9"/>
                  </a:solidFill>
                  <a:ln w="9525" cap="flat" cmpd="sng" algn="ctr">
                    <a:solidFill>
                      <a:srgbClr val="000D45"/>
                    </a:solidFill>
                    <a:prstDash val="dash"/>
                    <a:miter lim="800000"/>
                  </a:ln>
                  <a:effectLst>
                    <a:outerShdw blurRad="50800" dist="38100" dir="5400000" sx="103000" sy="103000" algn="t" rotWithShape="0">
                      <a:srgbClr val="E7E6E6">
                        <a:lumMod val="60000"/>
                        <a:lumOff val="40000"/>
                        <a:alpha val="40000"/>
                      </a:srgbClr>
                    </a:outerShdw>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zh-CN" sz="1300" b="1" i="0" u="none" strike="noStrike" kern="0" cap="none" spc="0" normalizeH="0" baseline="0" noProof="0">
                        <a:ln>
                          <a:noFill/>
                        </a:ln>
                        <a:solidFill>
                          <a:srgbClr val="000D45"/>
                        </a:solidFill>
                        <a:effectLst/>
                        <a:uLnTx/>
                        <a:uFillTx/>
                        <a:latin typeface="微软雅黑"/>
                        <a:cs typeface="Times New Roman" panose="02020603050405020304" charset="0"/>
                      </a:rPr>
                      <a:t>阿维巴坦</a:t>
                    </a:r>
                  </a:p>
                  <a:p>
                    <a:pPr marL="0" marR="0" lvl="0" indent="0" algn="ctr" defTabSz="914400" eaLnBrk="1" fontAlgn="auto" latinLnBrk="0" hangingPunct="1">
                      <a:lnSpc>
                        <a:spcPct val="120000"/>
                      </a:lnSpc>
                      <a:spcBef>
                        <a:spcPts val="0"/>
                      </a:spcBef>
                      <a:spcAft>
                        <a:spcPts val="0"/>
                      </a:spcAft>
                      <a:buClrTx/>
                      <a:buSzTx/>
                      <a:buFontTx/>
                      <a:buNone/>
                      <a:tabLst/>
                      <a:defRPr/>
                    </a:pPr>
                    <a:r>
                      <a:rPr kumimoji="0" lang="en-US" altLang="zh-CN" sz="1300" b="0" i="0" u="none" strike="noStrike" kern="0" cap="none" spc="0" normalizeH="0" baseline="0" noProof="0">
                        <a:ln>
                          <a:noFill/>
                        </a:ln>
                        <a:solidFill>
                          <a:srgbClr val="000D45"/>
                        </a:solidFill>
                        <a:effectLst/>
                        <a:uLnTx/>
                        <a:uFillTx/>
                        <a:latin typeface="微软雅黑"/>
                        <a:cs typeface="Times New Roman" panose="02020603050405020304" charset="0"/>
                      </a:rPr>
                      <a:t>50%</a:t>
                    </a:r>
                    <a:r>
                      <a:rPr kumimoji="0" lang="en-US" altLang="zh-CN" sz="1300" b="0" i="1" u="none" strike="noStrike" kern="0" cap="none" spc="0" normalizeH="0" baseline="0" noProof="0">
                        <a:ln>
                          <a:noFill/>
                        </a:ln>
                        <a:solidFill>
                          <a:srgbClr val="000D45"/>
                        </a:solidFill>
                        <a:effectLst/>
                        <a:uLnTx/>
                        <a:uFillTx/>
                        <a:latin typeface="微软雅黑"/>
                        <a:cs typeface="Times New Roman" panose="02020603050405020304" charset="0"/>
                      </a:rPr>
                      <a:t>f</a:t>
                    </a:r>
                    <a:r>
                      <a:rPr kumimoji="0" lang="en-US" altLang="zh-CN" sz="1300" b="0" i="0" u="none" strike="noStrike" kern="0" cap="none" spc="0" normalizeH="0" baseline="0" noProof="0">
                        <a:ln>
                          <a:noFill/>
                        </a:ln>
                        <a:solidFill>
                          <a:srgbClr val="000D45"/>
                        </a:solidFill>
                        <a:effectLst/>
                        <a:uLnTx/>
                        <a:uFillTx/>
                        <a:latin typeface="微软雅黑"/>
                        <a:cs typeface="Times New Roman" panose="02020603050405020304" charset="0"/>
                      </a:rPr>
                      <a:t>T&gt;2.5 mg/L</a:t>
                    </a:r>
                    <a:endParaRPr kumimoji="0" lang="en-US" altLang="zh-CN" sz="1300" b="0" i="0" u="none" strike="noStrike" kern="0" cap="none" spc="0" normalizeH="0" baseline="0" noProof="0" dirty="0">
                      <a:ln>
                        <a:noFill/>
                      </a:ln>
                      <a:solidFill>
                        <a:srgbClr val="000D45"/>
                      </a:solidFill>
                      <a:effectLst/>
                      <a:uLnTx/>
                      <a:uFillTx/>
                      <a:latin typeface="微软雅黑"/>
                      <a:cs typeface="Times New Roman" panose="02020603050405020304" charset="0"/>
                    </a:endParaRPr>
                  </a:p>
                </p:txBody>
              </p:sp>
            </p:grpSp>
            <p:grpSp>
              <p:nvGrpSpPr>
                <p:cNvPr id="16" name="组合 15">
                  <a:extLst>
                    <a:ext uri="{FF2B5EF4-FFF2-40B4-BE49-F238E27FC236}">
                      <a16:creationId xmlns:a16="http://schemas.microsoft.com/office/drawing/2014/main" id="{3C9C01F5-B8AA-7C97-C0B5-65B8AF808027}"/>
                    </a:ext>
                  </a:extLst>
                </p:cNvPr>
                <p:cNvGrpSpPr/>
                <p:nvPr/>
              </p:nvGrpSpPr>
              <p:grpSpPr>
                <a:xfrm>
                  <a:off x="5434372" y="3352631"/>
                  <a:ext cx="2084032" cy="1815966"/>
                  <a:chOff x="5434372" y="3352631"/>
                  <a:chExt cx="2084032" cy="1815966"/>
                </a:xfrm>
              </p:grpSpPr>
              <p:sp>
                <p:nvSpPr>
                  <p:cNvPr id="17" name="等腰三角形 16">
                    <a:extLst>
                      <a:ext uri="{FF2B5EF4-FFF2-40B4-BE49-F238E27FC236}">
                        <a16:creationId xmlns:a16="http://schemas.microsoft.com/office/drawing/2014/main" id="{9E4F3812-EBE6-351A-E41E-246747D14D27}"/>
                      </a:ext>
                    </a:extLst>
                  </p:cNvPr>
                  <p:cNvSpPr/>
                  <p:nvPr/>
                </p:nvSpPr>
                <p:spPr>
                  <a:xfrm rot="16200000">
                    <a:off x="6004909" y="3655102"/>
                    <a:ext cx="1815966" cy="1211024"/>
                  </a:xfrm>
                  <a:prstGeom prst="triangle">
                    <a:avLst/>
                  </a:prstGeom>
                  <a:gradFill flip="none" rotWithShape="1">
                    <a:gsLst>
                      <a:gs pos="0">
                        <a:srgbClr val="08C886">
                          <a:alpha val="30000"/>
                        </a:srgbClr>
                      </a:gs>
                      <a:gs pos="100000">
                        <a:srgbClr val="08C886">
                          <a:alpha val="0"/>
                        </a:srgb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pic>
                <p:nvPicPr>
                  <p:cNvPr id="18" name="Graphic 24" descr="Target with solid fill">
                    <a:extLst>
                      <a:ext uri="{FF2B5EF4-FFF2-40B4-BE49-F238E27FC236}">
                        <a16:creationId xmlns:a16="http://schemas.microsoft.com/office/drawing/2014/main" id="{EFBBB7AD-9695-F424-6531-AF08C8BDA7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34372" y="3379090"/>
                    <a:ext cx="1758908" cy="1758908"/>
                  </a:xfrm>
                  <a:prstGeom prst="rect">
                    <a:avLst/>
                  </a:prstGeom>
                </p:spPr>
              </p:pic>
              <p:sp>
                <p:nvSpPr>
                  <p:cNvPr id="19" name="椭圆 18">
                    <a:extLst>
                      <a:ext uri="{FF2B5EF4-FFF2-40B4-BE49-F238E27FC236}">
                        <a16:creationId xmlns:a16="http://schemas.microsoft.com/office/drawing/2014/main" id="{6F0BBD58-FC2A-6EC5-BE6D-EDDCA38C37AB}"/>
                      </a:ext>
                    </a:extLst>
                  </p:cNvPr>
                  <p:cNvSpPr/>
                  <p:nvPr/>
                </p:nvSpPr>
                <p:spPr>
                  <a:xfrm>
                    <a:off x="6226334" y="4171633"/>
                    <a:ext cx="174466" cy="174466"/>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endParaRPr>
                  </a:p>
                </p:txBody>
              </p:sp>
            </p:grpSp>
          </p:grpSp>
        </p:grpSp>
      </p:grpSp>
    </p:spTree>
    <p:extLst>
      <p:ext uri="{BB962C8B-B14F-4D97-AF65-F5344CB8AC3E}">
        <p14:creationId xmlns:p14="http://schemas.microsoft.com/office/powerpoint/2010/main" val="3712536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2000608-8144-1BE5-8373-6700F0DBBDA5}"/>
              </a:ext>
            </a:extLst>
          </p:cNvPr>
          <p:cNvGraphicFramePr>
            <a:graphicFrameLocks noChangeAspect="1"/>
          </p:cNvGraphicFramePr>
          <p:nvPr>
            <p:custDataLst>
              <p:tags r:id="rId1"/>
            </p:custDataLst>
            <p:extLst>
              <p:ext uri="{D42A27DB-BD31-4B8C-83A1-F6EECF244321}">
                <p14:modId xmlns:p14="http://schemas.microsoft.com/office/powerpoint/2010/main" val="29235642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5" name="think-cell data - do not delete" hidden="1">
                        <a:extLst>
                          <a:ext uri="{FF2B5EF4-FFF2-40B4-BE49-F238E27FC236}">
                            <a16:creationId xmlns:a16="http://schemas.microsoft.com/office/drawing/2014/main" id="{32000608-8144-1BE5-8373-6700F0DBBDA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A7F8606E-6A66-71D3-7E3C-A91C34569C99}"/>
              </a:ext>
            </a:extLst>
          </p:cNvPr>
          <p:cNvSpPr>
            <a:spLocks noGrp="1"/>
          </p:cNvSpPr>
          <p:nvPr>
            <p:ph type="sldNum" sz="quarter" idx="12"/>
          </p:nvPr>
        </p:nvSpPr>
        <p:spPr/>
        <p:txBody>
          <a:bodyPr/>
          <a:lstStyle/>
          <a:p>
            <a:fld id="{356548CD-5D4D-B04A-A769-B1AE8BE662B8}" type="slidenum">
              <a:rPr lang="es-MX" smtClean="0"/>
              <a:t>3</a:t>
            </a:fld>
            <a:endParaRPr lang="es-MX" dirty="0"/>
          </a:p>
        </p:txBody>
      </p:sp>
      <p:sp>
        <p:nvSpPr>
          <p:cNvPr id="6" name="矩形 5">
            <a:extLst>
              <a:ext uri="{FF2B5EF4-FFF2-40B4-BE49-F238E27FC236}">
                <a16:creationId xmlns:a16="http://schemas.microsoft.com/office/drawing/2014/main" id="{A1580181-D3AB-9679-0D73-1D0591E6C7DE}"/>
              </a:ext>
            </a:extLst>
          </p:cNvPr>
          <p:cNvSpPr/>
          <p:nvPr/>
        </p:nvSpPr>
        <p:spPr>
          <a:xfrm>
            <a:off x="0" y="3100200"/>
            <a:ext cx="12192000" cy="2353658"/>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7" name="矩形: 圆角 6">
            <a:extLst>
              <a:ext uri="{FF2B5EF4-FFF2-40B4-BE49-F238E27FC236}">
                <a16:creationId xmlns:a16="http://schemas.microsoft.com/office/drawing/2014/main" id="{78B8D1CD-623A-20E9-AFEB-AAF2EEF2EF39}"/>
              </a:ext>
            </a:extLst>
          </p:cNvPr>
          <p:cNvSpPr/>
          <p:nvPr/>
        </p:nvSpPr>
        <p:spPr>
          <a:xfrm>
            <a:off x="4311679" y="2836630"/>
            <a:ext cx="7042121" cy="2745765"/>
          </a:xfrm>
          <a:prstGeom prst="roundRect">
            <a:avLst>
              <a:gd name="adj" fmla="val 2105"/>
            </a:avLst>
          </a:prstGeom>
          <a:solidFill>
            <a:sysClr val="window" lastClr="FFFFFF"/>
          </a:solidFill>
          <a:ln w="12700" cap="flat" cmpd="sng" algn="ctr">
            <a:solidFill>
              <a:srgbClr val="44546A">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outerShdw blurRad="50800" dist="850900" dir="5400000" algn="t" rotWithShape="0">
                  <a:prstClr val="black">
                    <a:alpha val="40000"/>
                  </a:prstClr>
                </a:outerShdw>
              </a:effectLst>
              <a:uLnTx/>
              <a:uFillTx/>
              <a:latin typeface="Pfizer Tomorrow" panose="02010503040201060303" pitchFamily="2" charset="0"/>
              <a:cs typeface="+mn-ea"/>
              <a:sym typeface="Pfizer Tomorrow" panose="02010503040201060303" pitchFamily="2" charset="0"/>
            </a:endParaRPr>
          </a:p>
        </p:txBody>
      </p:sp>
      <p:graphicFrame>
        <p:nvGraphicFramePr>
          <p:cNvPr id="8" name="图表 7">
            <a:extLst>
              <a:ext uri="{FF2B5EF4-FFF2-40B4-BE49-F238E27FC236}">
                <a16:creationId xmlns:a16="http://schemas.microsoft.com/office/drawing/2014/main" id="{A1685C85-6391-069F-773A-8EA98961F233}"/>
              </a:ext>
            </a:extLst>
          </p:cNvPr>
          <p:cNvGraphicFramePr/>
          <p:nvPr>
            <p:extLst>
              <p:ext uri="{D42A27DB-BD31-4B8C-83A1-F6EECF244321}">
                <p14:modId xmlns:p14="http://schemas.microsoft.com/office/powerpoint/2010/main" val="2831147960"/>
              </p:ext>
            </p:extLst>
          </p:nvPr>
        </p:nvGraphicFramePr>
        <p:xfrm>
          <a:off x="4712115" y="2296549"/>
          <a:ext cx="6380820" cy="3131991"/>
        </p:xfrm>
        <a:graphic>
          <a:graphicData uri="http://schemas.openxmlformats.org/drawingml/2006/chart">
            <c:chart xmlns:c="http://schemas.openxmlformats.org/drawingml/2006/chart" xmlns:r="http://schemas.openxmlformats.org/officeDocument/2006/relationships" r:id="rId5"/>
          </a:graphicData>
        </a:graphic>
      </p:graphicFrame>
      <p:sp>
        <p:nvSpPr>
          <p:cNvPr id="9" name="标题 1">
            <a:extLst>
              <a:ext uri="{FF2B5EF4-FFF2-40B4-BE49-F238E27FC236}">
                <a16:creationId xmlns:a16="http://schemas.microsoft.com/office/drawing/2014/main" id="{5D44D128-0FD3-DB5C-726A-10B820F70746}"/>
              </a:ext>
            </a:extLst>
          </p:cNvPr>
          <p:cNvSpPr txBox="1">
            <a:spLocks/>
          </p:cNvSpPr>
          <p:nvPr/>
        </p:nvSpPr>
        <p:spPr>
          <a:xfrm>
            <a:off x="838200" y="691707"/>
            <a:ext cx="10515600" cy="461665"/>
          </a:xfrm>
          <a:prstGeom prst="rect">
            <a:avLst/>
          </a:prstGeom>
        </p:spPr>
        <p:txBody>
          <a:bodyPr vert="horz" lIns="91440" tIns="45720" rIns="91440" bIns="45720" rtlCol="0" anchor="b" anchorCtr="0">
            <a:spAutoFit/>
          </a:bodyPr>
          <a:lstStyle>
            <a:lvl1pPr algn="ctr" defTabSz="914400" rtl="0" eaLnBrk="1" latinLnBrk="0" hangingPunct="1">
              <a:lnSpc>
                <a:spcPct val="100000"/>
              </a:lnSpc>
              <a:spcBef>
                <a:spcPct val="0"/>
              </a:spcBef>
              <a:buNone/>
              <a:defRPr sz="2400" b="1" kern="1200">
                <a:solidFill>
                  <a:schemeClr val="accent1"/>
                </a:solidFill>
                <a:latin typeface="微软雅黑" panose="020B0503020204020204" pitchFamily="34" charset="-122"/>
                <a:ea typeface="微软雅黑" panose="020B0503020204020204" pitchFamily="34" charset="-122"/>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chemeClr val="tx1"/>
                </a:solidFill>
                <a:effectLst/>
                <a:uLnTx/>
                <a:uFillTx/>
                <a:latin typeface="Pfizer Tomorrow" panose="02010503040201060303" pitchFamily="2" charset="0"/>
                <a:ea typeface="微软雅黑" panose="020B0503020204020204" pitchFamily="34" charset="-122"/>
                <a:cs typeface="+mj-cs"/>
                <a:sym typeface="Pfizer Tomorrow" panose="02010503040201060303" pitchFamily="2" charset="0"/>
              </a:rPr>
              <a:t>近年来，我国</a:t>
            </a:r>
            <a:r>
              <a:rPr kumimoji="0" lang="en-US" altLang="zh-CN" sz="2400" b="1" i="0" u="none" strike="noStrike" kern="1200" cap="none" spc="0" normalizeH="0" baseline="0" noProof="0" dirty="0">
                <a:ln>
                  <a:noFill/>
                </a:ln>
                <a:solidFill>
                  <a:schemeClr val="tx1"/>
                </a:solidFill>
                <a:effectLst/>
                <a:uLnTx/>
                <a:uFillTx/>
                <a:latin typeface="Pfizer Tomorrow" panose="02010503040201060303" pitchFamily="2" charset="0"/>
                <a:ea typeface="微软雅黑" panose="020B0503020204020204" pitchFamily="34" charset="-122"/>
                <a:cs typeface="+mj-cs"/>
                <a:sym typeface="Pfizer Tomorrow" panose="02010503040201060303" pitchFamily="2" charset="0"/>
              </a:rPr>
              <a:t>CRE</a:t>
            </a:r>
            <a:r>
              <a:rPr kumimoji="0" lang="zh-CN" altLang="en-US" sz="2400" b="1" i="0" u="none" strike="noStrike" kern="1200" cap="none" spc="0" normalizeH="0" baseline="0" noProof="0" dirty="0">
                <a:ln>
                  <a:noFill/>
                </a:ln>
                <a:solidFill>
                  <a:schemeClr val="tx1"/>
                </a:solidFill>
                <a:effectLst/>
                <a:uLnTx/>
                <a:uFillTx/>
                <a:latin typeface="Pfizer Tomorrow" panose="02010503040201060303" pitchFamily="2" charset="0"/>
                <a:ea typeface="微软雅黑" panose="020B0503020204020204" pitchFamily="34" charset="-122"/>
                <a:cs typeface="+mj-cs"/>
                <a:sym typeface="Pfizer Tomorrow" panose="02010503040201060303" pitchFamily="2" charset="0"/>
              </a:rPr>
              <a:t>感染检出率呈逐年升高趋势，耐药形势严峻</a:t>
            </a:r>
            <a:endParaRPr kumimoji="0" lang="zh-CN" altLang="en-US" sz="24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j-cs"/>
            </a:endParaRPr>
          </a:p>
        </p:txBody>
      </p:sp>
      <p:sp>
        <p:nvSpPr>
          <p:cNvPr id="10" name="文本框 9">
            <a:extLst>
              <a:ext uri="{FF2B5EF4-FFF2-40B4-BE49-F238E27FC236}">
                <a16:creationId xmlns:a16="http://schemas.microsoft.com/office/drawing/2014/main" id="{AED19A3E-F920-6162-F1C8-F77BA9E7B83F}"/>
              </a:ext>
            </a:extLst>
          </p:cNvPr>
          <p:cNvSpPr txBox="1"/>
          <p:nvPr/>
        </p:nvSpPr>
        <p:spPr>
          <a:xfrm>
            <a:off x="415607" y="1275605"/>
            <a:ext cx="11509693" cy="1141787"/>
          </a:xfrm>
          <a:prstGeom prst="rect">
            <a:avLst/>
          </a:prstGeom>
          <a:noFill/>
        </p:spPr>
        <p:txBody>
          <a:bodyPr wrap="square">
            <a:spAutoFit/>
          </a:bodyPr>
          <a:lstStyle/>
          <a:p>
            <a:pPr marL="180000" indent="-180000">
              <a:lnSpc>
                <a:spcPct val="120000"/>
              </a:lnSpc>
              <a:spcAft>
                <a:spcPts val="300"/>
              </a:spcAft>
              <a:buFont typeface="Arial" panose="020B0604020202020204" pitchFamily="34" charset="0"/>
              <a:buChar char="•"/>
            </a:pP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碳青霉烯类药物是治疗细菌感染，特别是肠杆菌科细菌感染的最强效的</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β-</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内酰胺类药物。</a:t>
            </a:r>
            <a:r>
              <a:rPr lang="zh-CN" altLang="en-US" sz="1400" b="1" dirty="0">
                <a:solidFill>
                  <a:srgbClr val="000D45"/>
                </a:solidFill>
                <a:latin typeface="Pfizer Tomorrow" panose="02010503040201060303" pitchFamily="2" charset="0"/>
                <a:sym typeface="Pfizer Tomorrow" panose="02010503040201060303" pitchFamily="2" charset="0"/>
              </a:rPr>
              <a:t>临床菌株一旦对碳青霉烯类药物产生耐药，治疗将面临极大困难</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，由于 </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感染的高危害性，</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2013 </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年</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CDC</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将 </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CRE </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列为耐药细菌“紧急”级别的首位，</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2024</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年</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WHO</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同样将</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列为耐药风险最高级别第一位</a:t>
            </a:r>
            <a:endPar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endParaRPr>
          </a:p>
          <a:p>
            <a:pPr marL="180000" indent="-180000">
              <a:lnSpc>
                <a:spcPct val="120000"/>
              </a:lnSpc>
              <a:spcAft>
                <a:spcPts val="300"/>
              </a:spcAft>
              <a:buFont typeface="Arial" panose="020B0604020202020204" pitchFamily="34" charset="0"/>
              <a:buChar char="•"/>
            </a:pP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自 </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2000 </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年以来，</a:t>
            </a:r>
            <a:r>
              <a:rPr lang="en-US" altLang="zh-CN" sz="1400" b="1" dirty="0">
                <a:solidFill>
                  <a:srgbClr val="000D45"/>
                </a:solidFill>
                <a:latin typeface="Pfizer Tomorrow" panose="02010503040201060303" pitchFamily="2" charset="0"/>
                <a:sym typeface="Pfizer Tomorrow" panose="02010503040201060303" pitchFamily="2" charset="0"/>
              </a:rPr>
              <a:t>CRE </a:t>
            </a:r>
            <a:r>
              <a:rPr lang="zh-CN" altLang="en-US" sz="1400" b="1" dirty="0">
                <a:solidFill>
                  <a:srgbClr val="000D45"/>
                </a:solidFill>
                <a:latin typeface="Pfizer Tomorrow" panose="02010503040201060303" pitchFamily="2" charset="0"/>
                <a:sym typeface="Pfizer Tomorrow" panose="02010503040201060303" pitchFamily="2" charset="0"/>
              </a:rPr>
              <a:t>感染的检出率逐年增加</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，但不同国家及地区</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感染的检出率存在差异。</a:t>
            </a:r>
            <a:r>
              <a:rPr lang="zh-CN" altLang="en-US" sz="1400" b="1" dirty="0">
                <a:solidFill>
                  <a:srgbClr val="000D45"/>
                </a:solidFill>
                <a:latin typeface="Pfizer Tomorrow" panose="02010503040201060303" pitchFamily="2" charset="0"/>
                <a:sym typeface="Pfizer Tomorrow" panose="02010503040201060303" pitchFamily="2" charset="0"/>
              </a:rPr>
              <a:t>与欧美国家相比，我国 </a:t>
            </a:r>
            <a:r>
              <a:rPr lang="en-US" altLang="zh-CN" sz="1400" b="1" dirty="0">
                <a:solidFill>
                  <a:srgbClr val="000D45"/>
                </a:solidFill>
                <a:latin typeface="Pfizer Tomorrow" panose="02010503040201060303" pitchFamily="2" charset="0"/>
                <a:sym typeface="Pfizer Tomorrow" panose="02010503040201060303" pitchFamily="2" charset="0"/>
              </a:rPr>
              <a:t>CRE </a:t>
            </a:r>
            <a:r>
              <a:rPr lang="zh-CN" altLang="en-US" sz="1400" b="1" dirty="0">
                <a:solidFill>
                  <a:srgbClr val="000D45"/>
                </a:solidFill>
                <a:latin typeface="Pfizer Tomorrow" panose="02010503040201060303" pitchFamily="2" charset="0"/>
                <a:sym typeface="Pfizer Tomorrow" panose="02010503040201060303" pitchFamily="2" charset="0"/>
              </a:rPr>
              <a:t>感染的检出率更高</a:t>
            </a:r>
            <a:endParaRPr lang="en-US" altLang="zh-CN" sz="1400" b="1" dirty="0">
              <a:solidFill>
                <a:srgbClr val="000D45"/>
              </a:solidFill>
              <a:latin typeface="Pfizer Tomorrow" panose="02010503040201060303" pitchFamily="2" charset="0"/>
              <a:sym typeface="Pfizer Tomorrow" panose="02010503040201060303" pitchFamily="2" charset="0"/>
            </a:endParaRPr>
          </a:p>
        </p:txBody>
      </p:sp>
      <p:sp>
        <p:nvSpPr>
          <p:cNvPr id="11" name="文本占位符 3">
            <a:extLst>
              <a:ext uri="{FF2B5EF4-FFF2-40B4-BE49-F238E27FC236}">
                <a16:creationId xmlns:a16="http://schemas.microsoft.com/office/drawing/2014/main" id="{741F001B-F874-AE38-8427-C6500F60DE3C}"/>
              </a:ext>
            </a:extLst>
          </p:cNvPr>
          <p:cNvSpPr txBox="1">
            <a:spLocks/>
          </p:cNvSpPr>
          <p:nvPr/>
        </p:nvSpPr>
        <p:spPr>
          <a:xfrm>
            <a:off x="1689917" y="6400740"/>
            <a:ext cx="8038681" cy="346113"/>
          </a:xfrm>
          <a:prstGeom prst="rect">
            <a:avLst/>
          </a:prstGeom>
          <a:noFill/>
        </p:spPr>
        <p:txBody>
          <a:bodyPr numCol="1"/>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69863"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zh-CN" altLang="en-US" sz="800" dirty="0">
                <a:latin typeface="Pfizer Tomorrow" panose="02010503040201060303" pitchFamily="2" charset="0"/>
                <a:sym typeface="Pfizer Tomorrow" panose="02010503040201060303" pitchFamily="2" charset="0"/>
              </a:rPr>
              <a:t>中华医学会血液学分会</a:t>
            </a:r>
            <a:r>
              <a:rPr altLang="zh-CN" sz="800" dirty="0">
                <a:latin typeface="Pfizer Tomorrow" panose="02010503040201060303" pitchFamily="2" charset="0"/>
                <a:sym typeface="Pfizer Tomorrow" panose="02010503040201060303" pitchFamily="2" charset="0"/>
              </a:rPr>
              <a:t>, </a:t>
            </a:r>
            <a:r>
              <a:rPr lang="zh-CN" altLang="en-US" sz="800" dirty="0">
                <a:latin typeface="Pfizer Tomorrow" panose="02010503040201060303" pitchFamily="2" charset="0"/>
                <a:sym typeface="Pfizer Tomorrow" panose="02010503040201060303" pitchFamily="2" charset="0"/>
              </a:rPr>
              <a:t>等</a:t>
            </a:r>
            <a:r>
              <a:rPr altLang="zh-CN" sz="800" dirty="0">
                <a:latin typeface="Pfizer Tomorrow" panose="02010503040201060303" pitchFamily="2" charset="0"/>
                <a:sym typeface="Pfizer Tomorrow" panose="02010503040201060303" pitchFamily="2" charset="0"/>
              </a:rPr>
              <a:t>.</a:t>
            </a:r>
            <a:r>
              <a:rPr lang="zh-CN" altLang="en-US" sz="800" dirty="0">
                <a:latin typeface="Pfizer Tomorrow" panose="02010503040201060303" pitchFamily="2" charset="0"/>
                <a:sym typeface="Pfizer Tomorrow" panose="02010503040201060303" pitchFamily="2" charset="0"/>
              </a:rPr>
              <a:t>中华血液学杂志</a:t>
            </a:r>
            <a:r>
              <a:rPr altLang="zh-CN" sz="800" dirty="0">
                <a:latin typeface="Pfizer Tomorrow" panose="02010503040201060303" pitchFamily="2" charset="0"/>
                <a:sym typeface="Pfizer Tomorrow" panose="02010503040201060303" pitchFamily="2" charset="0"/>
              </a:rPr>
              <a:t>. 2025,46(6): 390-402. </a:t>
            </a:r>
          </a:p>
        </p:txBody>
      </p:sp>
      <p:sp>
        <p:nvSpPr>
          <p:cNvPr id="12" name="文本框 11">
            <a:extLst>
              <a:ext uri="{FF2B5EF4-FFF2-40B4-BE49-F238E27FC236}">
                <a16:creationId xmlns:a16="http://schemas.microsoft.com/office/drawing/2014/main" id="{99CC1403-952B-0376-B897-8DB8E250B092}"/>
              </a:ext>
            </a:extLst>
          </p:cNvPr>
          <p:cNvSpPr txBox="1"/>
          <p:nvPr/>
        </p:nvSpPr>
        <p:spPr>
          <a:xfrm>
            <a:off x="445312" y="5978070"/>
            <a:ext cx="11292419" cy="261610"/>
          </a:xfrm>
          <a:prstGeom prst="rect">
            <a:avLst/>
          </a:prstGeom>
          <a:noFill/>
        </p:spPr>
        <p:txBody>
          <a:bodyPr wrap="square">
            <a:spAutoFit/>
          </a:bodyPr>
          <a:lstStyle/>
          <a:p>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：碳青霉烯类耐药肠杆菌目细菌；</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CDC</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：美国疾病控制与预防中心；</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WHO</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 ：世界卫生组织；</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 CREC</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：碳青霉烯类耐药大肠埃希菌；</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CRKP</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：碳青霉烯类耐药肺炎克雷伯菌</a:t>
            </a:r>
          </a:p>
        </p:txBody>
      </p:sp>
      <p:sp>
        <p:nvSpPr>
          <p:cNvPr id="13" name="矩形: 圆顶角 12">
            <a:extLst>
              <a:ext uri="{FF2B5EF4-FFF2-40B4-BE49-F238E27FC236}">
                <a16:creationId xmlns:a16="http://schemas.microsoft.com/office/drawing/2014/main" id="{88F7B885-68FF-B3D2-98D7-648196B4CBA0}"/>
              </a:ext>
            </a:extLst>
          </p:cNvPr>
          <p:cNvSpPr/>
          <p:nvPr/>
        </p:nvSpPr>
        <p:spPr>
          <a:xfrm>
            <a:off x="5619676" y="2510584"/>
            <a:ext cx="4511040" cy="326046"/>
          </a:xfrm>
          <a:prstGeom prst="round2SameRect">
            <a:avLst>
              <a:gd name="adj1" fmla="val 32812"/>
              <a:gd name="adj2" fmla="val 0"/>
            </a:avLst>
          </a:prstGeom>
          <a:solidFill>
            <a:srgbClr val="000D45"/>
          </a:solidFill>
          <a:ln w="12700" cap="flat" cmpd="sng" algn="ctr">
            <a:no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中国 </a:t>
            </a:r>
            <a:r>
              <a:rPr kumimoji="0" lang="en-US" altLang="zh-CN" sz="14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CRE </a:t>
            </a:r>
            <a:r>
              <a:rPr kumimoji="0" lang="zh-CN" altLang="en-US" sz="14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感染的检出率（</a:t>
            </a:r>
            <a:r>
              <a:rPr kumimoji="0" lang="en-US" altLang="zh-CN" sz="14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2014~2024</a:t>
            </a:r>
            <a:r>
              <a:rPr kumimoji="0" lang="zh-CN" altLang="en-US" sz="14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a:t>
            </a:r>
            <a:endParaRPr kumimoji="0" lang="en-US" altLang="zh-CN" sz="1400" b="1" i="0" u="none" strike="noStrike" kern="0" cap="none" spc="0" normalizeH="0" baseline="3000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endParaRPr>
          </a:p>
        </p:txBody>
      </p:sp>
      <p:sp>
        <p:nvSpPr>
          <p:cNvPr id="14" name="文本框 13">
            <a:extLst>
              <a:ext uri="{FF2B5EF4-FFF2-40B4-BE49-F238E27FC236}">
                <a16:creationId xmlns:a16="http://schemas.microsoft.com/office/drawing/2014/main" id="{5E7AC6FF-88FF-9006-698A-882338F5D83E}"/>
              </a:ext>
            </a:extLst>
          </p:cNvPr>
          <p:cNvSpPr txBox="1"/>
          <p:nvPr/>
        </p:nvSpPr>
        <p:spPr>
          <a:xfrm rot="16200000">
            <a:off x="3470463" y="3991281"/>
            <a:ext cx="2083541" cy="276999"/>
          </a:xfrm>
          <a:prstGeom prst="rect">
            <a:avLst/>
          </a:prstGeom>
          <a:solidFill>
            <a:sysClr val="window" lastClr="FFFFFF"/>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sym typeface="Pfizer Tomorrow" panose="02010503040201060303" pitchFamily="2" charset="0"/>
              </a:rPr>
              <a:t>百分比</a:t>
            </a:r>
          </a:p>
        </p:txBody>
      </p:sp>
      <p:sp>
        <p:nvSpPr>
          <p:cNvPr id="15" name="文本框 14">
            <a:extLst>
              <a:ext uri="{FF2B5EF4-FFF2-40B4-BE49-F238E27FC236}">
                <a16:creationId xmlns:a16="http://schemas.microsoft.com/office/drawing/2014/main" id="{3815B4CA-3757-46AF-C664-943C2F83401F}"/>
              </a:ext>
            </a:extLst>
          </p:cNvPr>
          <p:cNvSpPr txBox="1"/>
          <p:nvPr/>
        </p:nvSpPr>
        <p:spPr>
          <a:xfrm>
            <a:off x="144886" y="3166856"/>
            <a:ext cx="4228848" cy="2068964"/>
          </a:xfrm>
          <a:prstGeom prst="rect">
            <a:avLst/>
          </a:prstGeom>
          <a:noFill/>
        </p:spPr>
        <p:txBody>
          <a:bodyPr wrap="square">
            <a:spAutoFit/>
          </a:bodyPr>
          <a:lstStyle/>
          <a:p>
            <a:pPr>
              <a:lnSpc>
                <a:spcPct val="150000"/>
              </a:lnSpc>
              <a:spcAft>
                <a:spcPts val="300"/>
              </a:spcAft>
            </a:pPr>
            <a:r>
              <a:rPr lang="zh-CN" altLang="en-US" sz="1400" b="1" dirty="0">
                <a:solidFill>
                  <a:prstClr val="black">
                    <a:lumMod val="75000"/>
                    <a:lumOff val="25000"/>
                  </a:prstClr>
                </a:solidFill>
                <a:latin typeface="Pfizer Tomorrow" panose="02010503040201060303" pitchFamily="2" charset="0"/>
                <a:sym typeface="Pfizer Tomorrow" panose="02010503040201060303" pitchFamily="2" charset="0"/>
              </a:rPr>
              <a:t>欧美 </a:t>
            </a:r>
            <a:r>
              <a:rPr lang="en-US" altLang="zh-CN" sz="1400" b="1" dirty="0">
                <a:solidFill>
                  <a:prstClr val="black">
                    <a:lumMod val="75000"/>
                    <a:lumOff val="25000"/>
                  </a:prstClr>
                </a:solidFill>
                <a:latin typeface="Pfizer Tomorrow" panose="02010503040201060303" pitchFamily="2" charset="0"/>
                <a:sym typeface="Pfizer Tomorrow" panose="02010503040201060303" pitchFamily="2" charset="0"/>
              </a:rPr>
              <a:t>CRE </a:t>
            </a:r>
            <a:r>
              <a:rPr lang="zh-CN" altLang="en-US" sz="1400" b="1" dirty="0">
                <a:solidFill>
                  <a:prstClr val="black">
                    <a:lumMod val="75000"/>
                    <a:lumOff val="25000"/>
                  </a:prstClr>
                </a:solidFill>
                <a:latin typeface="Pfizer Tomorrow" panose="02010503040201060303" pitchFamily="2" charset="0"/>
                <a:sym typeface="Pfizer Tomorrow" panose="02010503040201060303" pitchFamily="2" charset="0"/>
              </a:rPr>
              <a:t>感染的检出率：</a:t>
            </a:r>
            <a:endParaRPr lang="en-US" altLang="zh-CN" sz="1400" b="1" dirty="0">
              <a:solidFill>
                <a:prstClr val="black">
                  <a:lumMod val="75000"/>
                  <a:lumOff val="25000"/>
                </a:prstClr>
              </a:solidFill>
              <a:latin typeface="Pfizer Tomorrow" panose="02010503040201060303" pitchFamily="2" charset="0"/>
              <a:sym typeface="Pfizer Tomorrow" panose="02010503040201060303" pitchFamily="2" charset="0"/>
            </a:endParaRPr>
          </a:p>
          <a:p>
            <a:pPr marL="180000" indent="-180000">
              <a:lnSpc>
                <a:spcPct val="150000"/>
              </a:lnSpc>
              <a:spcAft>
                <a:spcPts val="300"/>
              </a:spcAft>
              <a:buFont typeface="Arial" panose="020B0604020202020204" pitchFamily="34" charset="0"/>
              <a:buChar char="•"/>
            </a:pP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美国：</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2001 </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年 </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CRE </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感染的检出率为 </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1.2</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2011 </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年则升至 </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4.2</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a:t>
            </a:r>
            <a:endPar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endParaRPr>
          </a:p>
          <a:p>
            <a:pPr marL="180000" indent="-180000">
              <a:lnSpc>
                <a:spcPct val="150000"/>
              </a:lnSpc>
              <a:spcAft>
                <a:spcPts val="300"/>
              </a:spcAft>
              <a:buFont typeface="Arial" panose="020B0604020202020204" pitchFamily="34" charset="0"/>
              <a:buChar char="•"/>
            </a:pP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欧洲：</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2010</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2013 </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年</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感染的检出率为 </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2.0</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a:t>
            </a:r>
            <a:b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b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2014</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2017</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年</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CREC</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感染的检出率为 </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0.1</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0.2</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 CRKP</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感染的检出率为</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6.8</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a:t>
            </a:r>
            <a:r>
              <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rPr>
              <a:t>7.4</a:t>
            </a:r>
            <a:r>
              <a:rPr lang="zh-CN" altLang="en-US" sz="1400" dirty="0">
                <a:solidFill>
                  <a:prstClr val="black">
                    <a:lumMod val="75000"/>
                    <a:lumOff val="25000"/>
                  </a:prstClr>
                </a:solidFill>
                <a:latin typeface="Pfizer Tomorrow" panose="02010503040201060303" pitchFamily="2" charset="0"/>
                <a:sym typeface="Pfizer Tomorrow" panose="02010503040201060303" pitchFamily="2" charset="0"/>
              </a:rPr>
              <a:t>％</a:t>
            </a:r>
            <a:endParaRPr lang="en-US" altLang="zh-CN" sz="1400" dirty="0">
              <a:solidFill>
                <a:prstClr val="black">
                  <a:lumMod val="75000"/>
                  <a:lumOff val="25000"/>
                </a:prstClr>
              </a:solidFill>
              <a:latin typeface="Pfizer Tomorrow" panose="02010503040201060303" pitchFamily="2" charset="0"/>
              <a:sym typeface="Pfizer Tomorrow" panose="02010503040201060303" pitchFamily="2" charset="0"/>
            </a:endParaRPr>
          </a:p>
        </p:txBody>
      </p:sp>
    </p:spTree>
    <p:extLst>
      <p:ext uri="{BB962C8B-B14F-4D97-AF65-F5344CB8AC3E}">
        <p14:creationId xmlns:p14="http://schemas.microsoft.com/office/powerpoint/2010/main" val="3114313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F0482-37CC-87C2-D0EA-01DD1510365E}"/>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FE7AB3DE-8944-44D4-E5E4-6E9AC0F0BA9C}"/>
              </a:ext>
            </a:extLst>
          </p:cNvPr>
          <p:cNvSpPr>
            <a:spLocks noGrp="1"/>
          </p:cNvSpPr>
          <p:nvPr>
            <p:ph type="title"/>
          </p:nvPr>
        </p:nvSpPr>
        <p:spPr>
          <a:xfrm>
            <a:off x="453887" y="538045"/>
            <a:ext cx="11199701" cy="586955"/>
          </a:xfrm>
        </p:spPr>
        <p:txBody>
          <a:bodyPr>
            <a:noAutofit/>
          </a:bodyPr>
          <a:lstStyle/>
          <a:p>
            <a:pPr>
              <a:lnSpc>
                <a:spcPct val="100000"/>
              </a:lnSpc>
            </a:pPr>
            <a:r>
              <a:rPr lang="zh-CN" altLang="en-US" dirty="0">
                <a:solidFill>
                  <a:srgbClr val="000548"/>
                </a:solidFill>
                <a:latin typeface="+mn-lt"/>
                <a:ea typeface="+mn-ea"/>
                <a:cs typeface="+mn-ea"/>
                <a:sym typeface="+mn-lt"/>
              </a:rPr>
              <a:t>负荷剂量能显著提高首个</a:t>
            </a:r>
            <a:r>
              <a:rPr lang="en-US" altLang="zh-CN" dirty="0">
                <a:solidFill>
                  <a:srgbClr val="000548"/>
                </a:solidFill>
                <a:latin typeface="+mn-lt"/>
                <a:ea typeface="+mn-ea"/>
                <a:cs typeface="+mn-ea"/>
                <a:sym typeface="+mn-lt"/>
              </a:rPr>
              <a:t>6</a:t>
            </a:r>
            <a:r>
              <a:rPr lang="zh-CN" altLang="en-US" dirty="0">
                <a:solidFill>
                  <a:srgbClr val="000548"/>
                </a:solidFill>
                <a:latin typeface="+mn-lt"/>
                <a:ea typeface="+mn-ea"/>
                <a:cs typeface="+mn-ea"/>
                <a:sym typeface="+mn-lt"/>
              </a:rPr>
              <a:t>小时内的联合</a:t>
            </a:r>
            <a:r>
              <a:rPr lang="en-US" altLang="zh-CN" dirty="0">
                <a:solidFill>
                  <a:srgbClr val="000548"/>
                </a:solidFill>
                <a:latin typeface="+mn-lt"/>
                <a:ea typeface="+mn-ea"/>
                <a:cs typeface="+mn-ea"/>
                <a:sym typeface="+mn-lt"/>
              </a:rPr>
              <a:t>PTA</a:t>
            </a:r>
            <a:r>
              <a:rPr lang="zh-CN" altLang="en-US" dirty="0">
                <a:solidFill>
                  <a:srgbClr val="000548"/>
                </a:solidFill>
                <a:latin typeface="+mn-lt"/>
                <a:ea typeface="+mn-ea"/>
                <a:cs typeface="+mn-ea"/>
                <a:sym typeface="+mn-lt"/>
              </a:rPr>
              <a:t>，</a:t>
            </a:r>
            <a:r>
              <a:rPr lang="en-US" altLang="zh-CN" dirty="0">
                <a:solidFill>
                  <a:srgbClr val="000548"/>
                </a:solidFill>
                <a:latin typeface="+mn-lt"/>
                <a:ea typeface="+mn-ea"/>
                <a:cs typeface="+mn-ea"/>
                <a:sym typeface="+mn-lt"/>
              </a:rPr>
              <a:t>I</a:t>
            </a:r>
            <a:r>
              <a:rPr lang="zh-CN" altLang="en-US" dirty="0">
                <a:solidFill>
                  <a:srgbClr val="000548"/>
                </a:solidFill>
                <a:latin typeface="+mn-lt"/>
                <a:ea typeface="+mn-ea"/>
                <a:cs typeface="+mn-ea"/>
                <a:sym typeface="+mn-lt"/>
              </a:rPr>
              <a:t>期临床研究数据显示，</a:t>
            </a:r>
            <a:br>
              <a:rPr lang="zh-CN" altLang="en-US" dirty="0">
                <a:solidFill>
                  <a:srgbClr val="000548"/>
                </a:solidFill>
                <a:latin typeface="+mn-lt"/>
                <a:ea typeface="+mn-ea"/>
                <a:cs typeface="+mn-ea"/>
                <a:sym typeface="+mn-lt"/>
              </a:rPr>
            </a:br>
            <a:r>
              <a:rPr lang="zh-CN" altLang="en-US" dirty="0">
                <a:solidFill>
                  <a:srgbClr val="000548"/>
                </a:solidFill>
                <a:latin typeface="+mn-lt"/>
                <a:ea typeface="+mn-ea"/>
                <a:cs typeface="+mn-ea"/>
                <a:sym typeface="+mn-lt"/>
              </a:rPr>
              <a:t>首剂即能达到</a:t>
            </a:r>
            <a:r>
              <a:rPr lang="en-US" altLang="zh-CN" dirty="0">
                <a:solidFill>
                  <a:srgbClr val="000548"/>
                </a:solidFill>
                <a:latin typeface="+mn-lt"/>
                <a:ea typeface="+mn-ea"/>
                <a:cs typeface="+mn-ea"/>
                <a:sym typeface="+mn-lt"/>
              </a:rPr>
              <a:t>PTA=90%</a:t>
            </a:r>
          </a:p>
        </p:txBody>
      </p:sp>
      <p:sp>
        <p:nvSpPr>
          <p:cNvPr id="8" name="Text Placeholder 2">
            <a:extLst>
              <a:ext uri="{FF2B5EF4-FFF2-40B4-BE49-F238E27FC236}">
                <a16:creationId xmlns:a16="http://schemas.microsoft.com/office/drawing/2014/main" id="{9B81F0C4-BC40-CA13-C9C6-BEB1A619087A}"/>
              </a:ext>
            </a:extLst>
          </p:cNvPr>
          <p:cNvSpPr txBox="1"/>
          <p:nvPr>
            <p:custDataLst>
              <p:tags r:id="rId1"/>
            </p:custDataLst>
          </p:nvPr>
        </p:nvSpPr>
        <p:spPr>
          <a:xfrm>
            <a:off x="1642110" y="6388897"/>
            <a:ext cx="10549890" cy="246762"/>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9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9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9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9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spcBef>
                <a:spcPts val="0"/>
              </a:spcBef>
              <a:buNone/>
              <a:defRPr/>
            </a:pPr>
            <a:r>
              <a:rPr lang="en-GB" altLang="zh-CN" sz="800" dirty="0">
                <a:solidFill>
                  <a:schemeClr val="tx1">
                    <a:lumMod val="50000"/>
                    <a:lumOff val="50000"/>
                  </a:schemeClr>
                </a:solidFill>
                <a:latin typeface="+mn-lt"/>
                <a:ea typeface="+mn-ea"/>
                <a:cs typeface="+mn-ea"/>
                <a:sym typeface="+mn-lt"/>
              </a:rPr>
              <a:t>Das S, et al. </a:t>
            </a:r>
            <a:r>
              <a:rPr lang="fr-FR" altLang="zh-CN" sz="800" dirty="0">
                <a:solidFill>
                  <a:schemeClr val="tx1">
                    <a:lumMod val="50000"/>
                    <a:lumOff val="50000"/>
                  </a:schemeClr>
                </a:solidFill>
                <a:latin typeface="+mn-lt"/>
                <a:ea typeface="+mn-ea"/>
                <a:cs typeface="+mn-ea"/>
                <a:sym typeface="+mn-lt"/>
              </a:rPr>
              <a:t>Eur J Clin Pharmacol 2024;80:529–43.</a:t>
            </a:r>
          </a:p>
          <a:p>
            <a:pPr marL="0" indent="0">
              <a:spcBef>
                <a:spcPts val="0"/>
              </a:spcBef>
              <a:buNone/>
              <a:defRPr/>
            </a:pPr>
            <a:endParaRPr lang="en-US" altLang="zh-CN" sz="800" dirty="0">
              <a:solidFill>
                <a:schemeClr val="tx1">
                  <a:lumMod val="50000"/>
                  <a:lumOff val="50000"/>
                </a:schemeClr>
              </a:solidFill>
              <a:latin typeface="+mn-lt"/>
              <a:ea typeface="+mn-ea"/>
              <a:cs typeface="+mn-ea"/>
              <a:sym typeface="+mn-lt"/>
            </a:endParaRPr>
          </a:p>
        </p:txBody>
      </p:sp>
      <p:pic>
        <p:nvPicPr>
          <p:cNvPr id="24" name="图片 23">
            <a:extLst>
              <a:ext uri="{FF2B5EF4-FFF2-40B4-BE49-F238E27FC236}">
                <a16:creationId xmlns:a16="http://schemas.microsoft.com/office/drawing/2014/main" id="{EFA8156B-930A-65D8-34A4-D681CE6E3A80}"/>
              </a:ext>
            </a:extLst>
          </p:cNvPr>
          <p:cNvPicPr>
            <a:picLocks noChangeAspect="1"/>
          </p:cNvPicPr>
          <p:nvPr/>
        </p:nvPicPr>
        <p:blipFill>
          <a:blip r:embed="rId4"/>
          <a:stretch>
            <a:fillRect/>
          </a:stretch>
        </p:blipFill>
        <p:spPr>
          <a:xfrm>
            <a:off x="6326304" y="2375140"/>
            <a:ext cx="5366021" cy="2988915"/>
          </a:xfrm>
          <a:prstGeom prst="rect">
            <a:avLst/>
          </a:prstGeom>
        </p:spPr>
      </p:pic>
      <p:sp>
        <p:nvSpPr>
          <p:cNvPr id="25" name="矩形: 圆角 24">
            <a:extLst>
              <a:ext uri="{FF2B5EF4-FFF2-40B4-BE49-F238E27FC236}">
                <a16:creationId xmlns:a16="http://schemas.microsoft.com/office/drawing/2014/main" id="{38B9CAE5-226C-69F4-C0C8-A0FF87709269}"/>
              </a:ext>
            </a:extLst>
          </p:cNvPr>
          <p:cNvSpPr/>
          <p:nvPr/>
        </p:nvSpPr>
        <p:spPr>
          <a:xfrm>
            <a:off x="6370919" y="1493945"/>
            <a:ext cx="5321406" cy="567965"/>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cs typeface="+mn-ea"/>
                <a:sym typeface="+mn-lt"/>
              </a:rPr>
              <a:t>使用</a:t>
            </a:r>
            <a:r>
              <a:rPr kumimoji="0" lang="en-US" altLang="zh-CN" sz="1200" b="0" i="0" u="none" strike="noStrike" kern="1200" cap="none" spc="0" normalizeH="0" baseline="0" noProof="0" dirty="0">
                <a:ln>
                  <a:noFill/>
                </a:ln>
                <a:solidFill>
                  <a:srgbClr val="FFFFFF"/>
                </a:solidFill>
                <a:effectLst/>
                <a:uLnTx/>
                <a:uFillTx/>
                <a:cs typeface="+mn-ea"/>
                <a:sym typeface="+mn-lt"/>
              </a:rPr>
              <a:t>/</a:t>
            </a:r>
            <a:r>
              <a:rPr kumimoji="0" lang="zh-CN" altLang="en-US" sz="1200" b="0" i="0" u="none" strike="noStrike" kern="1200" cap="none" spc="0" normalizeH="0" baseline="0" noProof="0" dirty="0">
                <a:ln>
                  <a:noFill/>
                </a:ln>
                <a:solidFill>
                  <a:srgbClr val="FFFFFF"/>
                </a:solidFill>
                <a:effectLst/>
                <a:uLnTx/>
                <a:uFillTx/>
                <a:cs typeface="+mn-ea"/>
                <a:sym typeface="+mn-lt"/>
              </a:rPr>
              <a:t>不使用负荷剂量并持续输注氨曲南</a:t>
            </a:r>
            <a:r>
              <a:rPr kumimoji="0" lang="en-US" altLang="zh-CN" sz="1200" b="0" i="0" u="none" strike="noStrike" kern="1200" cap="none" spc="0" normalizeH="0" baseline="0" noProof="0" dirty="0">
                <a:ln>
                  <a:noFill/>
                </a:ln>
                <a:solidFill>
                  <a:srgbClr val="FFFFFF"/>
                </a:solidFill>
                <a:effectLst/>
                <a:uLnTx/>
                <a:uFillTx/>
                <a:cs typeface="+mn-ea"/>
                <a:sym typeface="+mn-lt"/>
              </a:rPr>
              <a:t>-</a:t>
            </a:r>
            <a:r>
              <a:rPr kumimoji="0" lang="zh-CN" altLang="en-US" sz="1200" b="0" i="0" u="none" strike="noStrike" kern="1200" cap="none" spc="0" normalizeH="0" baseline="0" noProof="0" dirty="0">
                <a:ln>
                  <a:noFill/>
                </a:ln>
                <a:solidFill>
                  <a:srgbClr val="FFFFFF"/>
                </a:solidFill>
                <a:effectLst/>
                <a:uLnTx/>
                <a:uFillTx/>
                <a:cs typeface="+mn-ea"/>
                <a:sym typeface="+mn-lt"/>
              </a:rPr>
              <a:t>阿维巴坦</a:t>
            </a:r>
            <a:r>
              <a:rPr kumimoji="0" lang="en-US" altLang="zh-CN" sz="1200" b="0" i="0" u="none" strike="noStrike" kern="1200" cap="none" spc="0" normalizeH="0" baseline="0" noProof="0" dirty="0">
                <a:ln>
                  <a:noFill/>
                </a:ln>
                <a:solidFill>
                  <a:srgbClr val="FFFFFF"/>
                </a:solidFill>
                <a:effectLst/>
                <a:uLnTx/>
                <a:uFillTx/>
                <a:cs typeface="+mn-ea"/>
                <a:sym typeface="+mn-lt"/>
              </a:rPr>
              <a:t>1500/410mg</a:t>
            </a:r>
            <a:r>
              <a:rPr kumimoji="0" lang="zh-CN" altLang="en-US" sz="1200" b="0" i="0" u="none" strike="noStrike" kern="1200" cap="none" spc="0" normalizeH="0" baseline="0" noProof="0" dirty="0">
                <a:ln>
                  <a:noFill/>
                </a:ln>
                <a:solidFill>
                  <a:srgbClr val="FFFFFF"/>
                </a:solidFill>
                <a:effectLst/>
                <a:uLnTx/>
                <a:uFillTx/>
                <a:cs typeface="+mn-ea"/>
                <a:sym typeface="+mn-lt"/>
              </a:rPr>
              <a:t> </a:t>
            </a:r>
            <a:r>
              <a:rPr kumimoji="0" lang="en-US" altLang="zh-CN" sz="1200" b="0" i="0" u="none" strike="noStrike" kern="1200" cap="none" spc="0" normalizeH="0" baseline="0" noProof="0" dirty="0">
                <a:ln>
                  <a:noFill/>
                </a:ln>
                <a:solidFill>
                  <a:srgbClr val="FFFFFF"/>
                </a:solidFill>
                <a:effectLst/>
                <a:uLnTx/>
                <a:uFillTx/>
                <a:cs typeface="+mn-ea"/>
                <a:sym typeface="+mn-lt"/>
              </a:rPr>
              <a:t>q6h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FFFF"/>
                </a:solidFill>
                <a:effectLst/>
                <a:uLnTx/>
                <a:uFillTx/>
                <a:cs typeface="+mn-ea"/>
                <a:sym typeface="+mn-lt"/>
              </a:rPr>
              <a:t>第</a:t>
            </a:r>
            <a:r>
              <a:rPr kumimoji="0" lang="en-US" altLang="zh-CN" sz="1200" b="0" i="0" u="none" strike="noStrike" kern="1200" cap="none" spc="0" normalizeH="0" baseline="0" noProof="0" dirty="0">
                <a:ln>
                  <a:noFill/>
                </a:ln>
                <a:solidFill>
                  <a:srgbClr val="FFFFFF"/>
                </a:solidFill>
                <a:effectLst/>
                <a:uLnTx/>
                <a:uFillTx/>
                <a:cs typeface="+mn-ea"/>
                <a:sym typeface="+mn-lt"/>
              </a:rPr>
              <a:t>1</a:t>
            </a:r>
            <a:r>
              <a:rPr kumimoji="0" lang="zh-CN" altLang="en-US" sz="1200" b="0" i="0" u="none" strike="noStrike" kern="1200" cap="none" spc="0" normalizeH="0" baseline="0" noProof="0" dirty="0">
                <a:ln>
                  <a:noFill/>
                </a:ln>
                <a:solidFill>
                  <a:srgbClr val="FFFFFF"/>
                </a:solidFill>
                <a:effectLst/>
                <a:uLnTx/>
                <a:uFillTx/>
                <a:cs typeface="+mn-ea"/>
                <a:sym typeface="+mn-lt"/>
              </a:rPr>
              <a:t>天第</a:t>
            </a:r>
            <a:r>
              <a:rPr kumimoji="0" lang="en-US" altLang="zh-CN" sz="1200" b="0" i="0" u="none" strike="noStrike" kern="1200" cap="none" spc="0" normalizeH="0" baseline="0" noProof="0" dirty="0">
                <a:ln>
                  <a:noFill/>
                </a:ln>
                <a:solidFill>
                  <a:srgbClr val="FFFFFF"/>
                </a:solidFill>
                <a:effectLst/>
                <a:uLnTx/>
                <a:uFillTx/>
                <a:cs typeface="+mn-ea"/>
                <a:sym typeface="+mn-lt"/>
              </a:rPr>
              <a:t>1</a:t>
            </a:r>
            <a:r>
              <a:rPr kumimoji="0" lang="zh-CN" altLang="en-US" sz="1200" b="0" i="0" u="none" strike="noStrike" kern="1200" cap="none" spc="0" normalizeH="0" baseline="0" noProof="0" dirty="0">
                <a:ln>
                  <a:noFill/>
                </a:ln>
                <a:solidFill>
                  <a:srgbClr val="FFFFFF"/>
                </a:solidFill>
                <a:effectLst/>
                <a:uLnTx/>
                <a:uFillTx/>
                <a:cs typeface="+mn-ea"/>
                <a:sym typeface="+mn-lt"/>
              </a:rPr>
              <a:t>个</a:t>
            </a:r>
            <a:r>
              <a:rPr kumimoji="0" lang="en-US" altLang="zh-CN" sz="1200" b="0" i="0" u="none" strike="noStrike" kern="1200" cap="none" spc="0" normalizeH="0" baseline="0" noProof="0" dirty="0">
                <a:ln>
                  <a:noFill/>
                </a:ln>
                <a:solidFill>
                  <a:srgbClr val="FFFFFF"/>
                </a:solidFill>
                <a:effectLst/>
                <a:uLnTx/>
                <a:uFillTx/>
                <a:cs typeface="+mn-ea"/>
                <a:sym typeface="+mn-lt"/>
              </a:rPr>
              <a:t>6h</a:t>
            </a:r>
            <a:r>
              <a:rPr kumimoji="0" lang="zh-CN" altLang="en-US" sz="1200" b="0" i="0" u="none" strike="noStrike" kern="1200" cap="none" spc="0" normalizeH="0" baseline="0" noProof="0" dirty="0">
                <a:ln>
                  <a:noFill/>
                </a:ln>
                <a:solidFill>
                  <a:srgbClr val="FFFFFF"/>
                </a:solidFill>
                <a:effectLst/>
                <a:uLnTx/>
                <a:uFillTx/>
                <a:cs typeface="+mn-ea"/>
                <a:sym typeface="+mn-lt"/>
              </a:rPr>
              <a:t>给药间隔期的联合</a:t>
            </a:r>
            <a:r>
              <a:rPr kumimoji="0" lang="en-US" altLang="zh-CN" sz="1200" b="0" i="0" u="none" strike="noStrike" kern="1200" cap="none" spc="0" normalizeH="0" baseline="0" noProof="0" dirty="0">
                <a:ln>
                  <a:noFill/>
                </a:ln>
                <a:solidFill>
                  <a:srgbClr val="FFFFFF"/>
                </a:solidFill>
                <a:effectLst/>
                <a:uLnTx/>
                <a:uFillTx/>
                <a:cs typeface="+mn-ea"/>
                <a:sym typeface="+mn-lt"/>
              </a:rPr>
              <a:t>PTA*</a:t>
            </a:r>
          </a:p>
        </p:txBody>
      </p:sp>
      <p:sp>
        <p:nvSpPr>
          <p:cNvPr id="26" name="文本框 25">
            <a:extLst>
              <a:ext uri="{FF2B5EF4-FFF2-40B4-BE49-F238E27FC236}">
                <a16:creationId xmlns:a16="http://schemas.microsoft.com/office/drawing/2014/main" id="{3D838519-E665-14D8-A6CB-F68DD0D094A3}"/>
              </a:ext>
            </a:extLst>
          </p:cNvPr>
          <p:cNvSpPr txBox="1"/>
          <p:nvPr/>
        </p:nvSpPr>
        <p:spPr>
          <a:xfrm>
            <a:off x="10617990" y="5193047"/>
            <a:ext cx="107433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0000"/>
                </a:solidFill>
                <a:effectLst/>
                <a:uLnTx/>
                <a:uFillTx/>
                <a:cs typeface="+mn-ea"/>
                <a:sym typeface="+mn-lt"/>
              </a:rPr>
              <a:t>*</a:t>
            </a:r>
            <a:r>
              <a:rPr kumimoji="0" lang="zh-CN" altLang="en-US" sz="1000" b="0" i="0" u="none" strike="noStrike" kern="1200" cap="none" spc="0" normalizeH="0" baseline="0" noProof="0" dirty="0">
                <a:ln>
                  <a:noFill/>
                </a:ln>
                <a:solidFill>
                  <a:srgbClr val="000000"/>
                </a:solidFill>
                <a:effectLst/>
                <a:uLnTx/>
                <a:uFillTx/>
                <a:cs typeface="+mn-ea"/>
                <a:sym typeface="+mn-lt"/>
              </a:rPr>
              <a:t>基于模拟患者</a:t>
            </a:r>
            <a:r>
              <a:rPr kumimoji="0" lang="en-US" altLang="zh-CN" sz="1000" b="0" i="0" u="none" strike="noStrike" kern="1200" cap="none" spc="0" normalizeH="0" baseline="0" noProof="0" dirty="0">
                <a:ln>
                  <a:noFill/>
                </a:ln>
                <a:solidFill>
                  <a:srgbClr val="000000"/>
                </a:solidFill>
                <a:effectLst/>
                <a:uLnTx/>
                <a:uFillTx/>
                <a:cs typeface="+mn-ea"/>
                <a:sym typeface="+mn-lt"/>
              </a:rPr>
              <a:t>4</a:t>
            </a:r>
            <a:endParaRPr kumimoji="0" lang="zh-CN" altLang="en-US" sz="1000" b="0" i="0" u="none" strike="noStrike" kern="1200" cap="none" spc="0" normalizeH="0" baseline="0" noProof="0" dirty="0">
              <a:ln>
                <a:noFill/>
              </a:ln>
              <a:solidFill>
                <a:srgbClr val="000000"/>
              </a:solidFill>
              <a:effectLst/>
              <a:uLnTx/>
              <a:uFillTx/>
              <a:cs typeface="+mn-ea"/>
              <a:sym typeface="+mn-lt"/>
            </a:endParaRPr>
          </a:p>
        </p:txBody>
      </p:sp>
      <p:sp>
        <p:nvSpPr>
          <p:cNvPr id="27" name="文本框 26">
            <a:extLst>
              <a:ext uri="{FF2B5EF4-FFF2-40B4-BE49-F238E27FC236}">
                <a16:creationId xmlns:a16="http://schemas.microsoft.com/office/drawing/2014/main" id="{514A66F4-15F7-903C-CB82-8B1D1CD2371D}"/>
              </a:ext>
            </a:extLst>
          </p:cNvPr>
          <p:cNvSpPr txBox="1"/>
          <p:nvPr/>
        </p:nvSpPr>
        <p:spPr>
          <a:xfrm>
            <a:off x="9910104" y="2716128"/>
            <a:ext cx="14157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lumMod val="75000"/>
                  </a:schemeClr>
                </a:solidFill>
                <a:effectLst/>
                <a:uLnTx/>
                <a:uFillTx/>
                <a:cs typeface="+mn-ea"/>
                <a:sym typeface="+mn-lt"/>
              </a:rPr>
              <a:t>使用负荷剂量</a:t>
            </a:r>
          </a:p>
        </p:txBody>
      </p:sp>
      <p:cxnSp>
        <p:nvCxnSpPr>
          <p:cNvPr id="28" name="直接箭头连接符 27">
            <a:extLst>
              <a:ext uri="{FF2B5EF4-FFF2-40B4-BE49-F238E27FC236}">
                <a16:creationId xmlns:a16="http://schemas.microsoft.com/office/drawing/2014/main" id="{2C28A2B2-89A4-63B7-6941-D732739589BE}"/>
              </a:ext>
            </a:extLst>
          </p:cNvPr>
          <p:cNvCxnSpPr/>
          <p:nvPr/>
        </p:nvCxnSpPr>
        <p:spPr>
          <a:xfrm flipH="1">
            <a:off x="9429399" y="2892407"/>
            <a:ext cx="427698" cy="1222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文本框 28">
            <a:extLst>
              <a:ext uri="{FF2B5EF4-FFF2-40B4-BE49-F238E27FC236}">
                <a16:creationId xmlns:a16="http://schemas.microsoft.com/office/drawing/2014/main" id="{F0449F91-B982-4B85-077C-93A4C72FEBC3}"/>
              </a:ext>
            </a:extLst>
          </p:cNvPr>
          <p:cNvSpPr txBox="1"/>
          <p:nvPr/>
        </p:nvSpPr>
        <p:spPr>
          <a:xfrm>
            <a:off x="402803" y="1459053"/>
            <a:ext cx="4855135" cy="2988915"/>
          </a:xfrm>
          <a:prstGeom prst="rect">
            <a:avLst/>
          </a:prstGeom>
          <a:noFill/>
          <a:ln>
            <a:solidFill>
              <a:schemeClr val="bg1">
                <a:lumMod val="65000"/>
              </a:schemeClr>
            </a:solidFill>
          </a:ln>
          <a:effectLst>
            <a:outerShdw blurRad="139700" dist="38100" dir="4500000" sx="102000" sy="102000" algn="tl" rotWithShape="0">
              <a:schemeClr val="bg2">
                <a:alpha val="3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D45"/>
                </a:solidFill>
                <a:effectLst/>
                <a:uLnTx/>
                <a:uFillTx/>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200000"/>
              </a:lnSpc>
              <a:spcAft>
                <a:spcPts val="0"/>
              </a:spcAft>
              <a:buClrTx/>
              <a:buSzTx/>
              <a:buFontTx/>
              <a:buNone/>
              <a:tabLst/>
              <a:defRPr/>
            </a:pPr>
            <a:r>
              <a:rPr kumimoji="0" lang="zh-CN" altLang="en-US" sz="1600" b="1" i="0" u="none" strike="noStrike" kern="1200" cap="none" spc="0" normalizeH="0" baseline="0" noProof="0" dirty="0">
                <a:ln>
                  <a:noFill/>
                </a:ln>
                <a:solidFill>
                  <a:srgbClr val="000D45"/>
                </a:solidFill>
                <a:effectLst/>
                <a:uLnTx/>
                <a:uFillTx/>
                <a:sym typeface="+mn-lt"/>
              </a:rPr>
              <a:t>剂量探索阶段</a:t>
            </a:r>
            <a:endParaRPr kumimoji="0" lang="en-US" altLang="zh-CN" sz="1600" b="1" i="0" u="none" strike="noStrike" kern="1200" cap="none" spc="0" normalizeH="0" baseline="0" noProof="0" dirty="0">
              <a:ln>
                <a:noFill/>
              </a:ln>
              <a:solidFill>
                <a:srgbClr val="000D45"/>
              </a:solidFill>
              <a:effectLst/>
              <a:uLnTx/>
              <a:uFillTx/>
              <a:sym typeface="+mn-lt"/>
            </a:endParaRPr>
          </a:p>
        </p:txBody>
      </p:sp>
      <p:sp>
        <p:nvSpPr>
          <p:cNvPr id="30" name="文本框 29">
            <a:extLst>
              <a:ext uri="{FF2B5EF4-FFF2-40B4-BE49-F238E27FC236}">
                <a16:creationId xmlns:a16="http://schemas.microsoft.com/office/drawing/2014/main" id="{2F624C78-CA8A-2488-78F8-538E3D9DFA58}"/>
              </a:ext>
            </a:extLst>
          </p:cNvPr>
          <p:cNvSpPr txBox="1"/>
          <p:nvPr/>
        </p:nvSpPr>
        <p:spPr>
          <a:xfrm>
            <a:off x="731818" y="2142126"/>
            <a:ext cx="442421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cs typeface="+mn-ea"/>
                <a:sym typeface="+mn-lt"/>
              </a:rPr>
              <a:t>氨曲南</a:t>
            </a:r>
            <a:r>
              <a:rPr kumimoji="0" lang="en-US" altLang="zh-CN" sz="1400" b="0" i="0" u="none" strike="noStrike" kern="1200" cap="none" spc="0" normalizeH="0" baseline="0" noProof="0" dirty="0">
                <a:ln>
                  <a:noFill/>
                </a:ln>
                <a:solidFill>
                  <a:srgbClr val="000000"/>
                </a:solidFill>
                <a:effectLst/>
                <a:uLnTx/>
                <a:uFillTx/>
                <a:cs typeface="+mn-ea"/>
                <a:sym typeface="+mn-lt"/>
              </a:rPr>
              <a:t>-</a:t>
            </a:r>
            <a:r>
              <a:rPr kumimoji="0" lang="zh-CN" altLang="en-US" sz="1400" b="0" i="0" u="none" strike="noStrike" kern="1200" cap="none" spc="0" normalizeH="0" baseline="0" noProof="0" dirty="0">
                <a:ln>
                  <a:noFill/>
                </a:ln>
                <a:solidFill>
                  <a:srgbClr val="000000"/>
                </a:solidFill>
                <a:effectLst/>
                <a:uLnTx/>
                <a:uFillTx/>
                <a:cs typeface="+mn-ea"/>
                <a:sym typeface="+mn-lt"/>
              </a:rPr>
              <a:t>阿维巴坦</a:t>
            </a:r>
            <a:r>
              <a:rPr lang="en-US" altLang="zh-CN" sz="1400" dirty="0">
                <a:solidFill>
                  <a:srgbClr val="000000"/>
                </a:solidFill>
                <a:cs typeface="+mn-ea"/>
                <a:sym typeface="+mn-lt"/>
              </a:rPr>
              <a:t> </a:t>
            </a:r>
            <a:r>
              <a:rPr kumimoji="0" lang="en-US" altLang="zh-CN" sz="1400" b="0" i="0" u="none" strike="noStrike" kern="1200" cap="none" spc="0" normalizeH="0" baseline="0" noProof="0" dirty="0">
                <a:ln>
                  <a:noFill/>
                </a:ln>
                <a:solidFill>
                  <a:srgbClr val="000000"/>
                </a:solidFill>
                <a:effectLst/>
                <a:uLnTx/>
                <a:uFillTx/>
                <a:cs typeface="+mn-ea"/>
                <a:sym typeface="+mn-lt"/>
              </a:rPr>
              <a:t>2000/375mg</a:t>
            </a:r>
            <a:r>
              <a:rPr kumimoji="0" lang="zh-CN" altLang="en-US" sz="1400" b="0" i="0" u="none" strike="noStrike" kern="1200" cap="none" spc="0" normalizeH="0" baseline="0" noProof="0" dirty="0">
                <a:ln>
                  <a:noFill/>
                </a:ln>
                <a:solidFill>
                  <a:srgbClr val="000000"/>
                </a:solidFill>
                <a:effectLst/>
                <a:uLnTx/>
                <a:uFillTx/>
                <a:cs typeface="+mn-ea"/>
                <a:sym typeface="+mn-lt"/>
              </a:rPr>
              <a:t>（连续输注</a:t>
            </a:r>
            <a:r>
              <a:rPr kumimoji="0" lang="en-US" altLang="zh-CN" sz="1400" b="0" i="0" u="none" strike="noStrike" kern="1200" cap="none" spc="0" normalizeH="0" baseline="0" noProof="0" dirty="0">
                <a:ln>
                  <a:noFill/>
                </a:ln>
                <a:solidFill>
                  <a:srgbClr val="000000"/>
                </a:solidFill>
                <a:effectLst/>
                <a:uLnTx/>
                <a:uFillTx/>
                <a:cs typeface="+mn-ea"/>
                <a:sym typeface="+mn-lt"/>
              </a:rPr>
              <a:t>1h</a:t>
            </a:r>
            <a:r>
              <a:rPr kumimoji="0" lang="zh-CN" altLang="en-US" sz="1400" b="0" i="0" u="none" strike="noStrike" kern="1200" cap="none" spc="0" normalizeH="0" baseline="0" noProof="0" dirty="0">
                <a:ln>
                  <a:noFill/>
                </a:ln>
                <a:solidFill>
                  <a:srgbClr val="000000"/>
                </a:solidFill>
                <a:effectLst/>
                <a:uLnTx/>
                <a:uFillTx/>
                <a:cs typeface="+mn-ea"/>
                <a:sym typeface="+mn-lt"/>
              </a:rPr>
              <a:t>）</a:t>
            </a:r>
            <a:r>
              <a:rPr kumimoji="0" lang="en-US" altLang="zh-CN" sz="1400" b="0" i="0" u="none" strike="noStrike" kern="1200" cap="none" spc="0" normalizeH="0" baseline="0" noProof="0" dirty="0">
                <a:ln>
                  <a:noFill/>
                </a:ln>
                <a:solidFill>
                  <a:srgbClr val="000000"/>
                </a:solidFill>
                <a:effectLst/>
                <a:uLnTx/>
                <a:uFillTx/>
                <a:cs typeface="+mn-ea"/>
                <a:sym typeface="+mn-lt"/>
              </a:rPr>
              <a:t>q6h</a:t>
            </a:r>
          </a:p>
        </p:txBody>
      </p:sp>
      <p:cxnSp>
        <p:nvCxnSpPr>
          <p:cNvPr id="31" name="直接箭头连接符 30">
            <a:extLst>
              <a:ext uri="{FF2B5EF4-FFF2-40B4-BE49-F238E27FC236}">
                <a16:creationId xmlns:a16="http://schemas.microsoft.com/office/drawing/2014/main" id="{60C40A02-293C-AD2D-0685-1ADE22BF53EB}"/>
              </a:ext>
            </a:extLst>
          </p:cNvPr>
          <p:cNvCxnSpPr>
            <a:cxnSpLocks/>
          </p:cNvCxnSpPr>
          <p:nvPr/>
        </p:nvCxnSpPr>
        <p:spPr>
          <a:xfrm>
            <a:off x="2966519" y="2527765"/>
            <a:ext cx="0" cy="402967"/>
          </a:xfrm>
          <a:prstGeom prst="straightConnector1">
            <a:avLst/>
          </a:prstGeom>
          <a:ln>
            <a:solidFill>
              <a:srgbClr val="000D45"/>
            </a:solidFill>
            <a:tailEnd type="triangle"/>
          </a:ln>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A6AE5301-BC5D-2670-0C6B-04A5C708E27C}"/>
              </a:ext>
            </a:extLst>
          </p:cNvPr>
          <p:cNvSpPr txBox="1"/>
          <p:nvPr/>
        </p:nvSpPr>
        <p:spPr>
          <a:xfrm>
            <a:off x="522672" y="2982092"/>
            <a:ext cx="4842509" cy="307777"/>
          </a:xfrm>
          <a:prstGeom prst="rect">
            <a:avLst/>
          </a:prstGeom>
          <a:noFill/>
        </p:spPr>
        <p:txBody>
          <a:bodyPr wrap="square" rtlCol="0">
            <a:spAutoFit/>
          </a:bodyPr>
          <a:lstStyle>
            <a:defPPr>
              <a:defRPr lang="en-US"/>
            </a:defPPr>
            <a:lvl1pPr>
              <a:defRPr sz="1400">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mn-ea"/>
                <a:cs typeface="+mn-ea"/>
                <a:sym typeface="+mn-lt"/>
              </a:rPr>
              <a:t>氨曲南</a:t>
            </a:r>
            <a:r>
              <a:rPr kumimoji="0" lang="en-US" altLang="zh-CN" sz="1400" b="0"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1400" b="0" i="0" u="none" strike="noStrike" kern="1200" cap="none" spc="0" normalizeH="0" baseline="0" noProof="0" dirty="0">
                <a:ln>
                  <a:noFill/>
                </a:ln>
                <a:solidFill>
                  <a:srgbClr val="000000"/>
                </a:solidFill>
                <a:effectLst/>
                <a:uLnTx/>
                <a:uFillTx/>
                <a:latin typeface="+mn-lt"/>
                <a:ea typeface="+mn-ea"/>
                <a:cs typeface="+mn-ea"/>
                <a:sym typeface="+mn-lt"/>
              </a:rPr>
              <a:t>阿维巴坦</a:t>
            </a:r>
            <a:r>
              <a:rPr lang="en-US" altLang="zh-CN" dirty="0">
                <a:solidFill>
                  <a:srgbClr val="000000"/>
                </a:solidFill>
                <a:latin typeface="+mn-lt"/>
                <a:ea typeface="+mn-ea"/>
                <a:cs typeface="+mn-ea"/>
                <a:sym typeface="+mn-lt"/>
              </a:rPr>
              <a:t> </a:t>
            </a:r>
            <a:r>
              <a:rPr kumimoji="0" lang="en-US" altLang="zh-CN" sz="1400" b="0" i="0" u="none" strike="noStrike" kern="1200" cap="none" spc="0" normalizeH="0" baseline="0" noProof="0" dirty="0">
                <a:ln>
                  <a:noFill/>
                </a:ln>
                <a:solidFill>
                  <a:srgbClr val="000000"/>
                </a:solidFill>
                <a:effectLst/>
                <a:uLnTx/>
                <a:uFillTx/>
                <a:latin typeface="+mn-lt"/>
                <a:ea typeface="+mn-ea"/>
                <a:cs typeface="+mn-ea"/>
                <a:sym typeface="+mn-lt"/>
              </a:rPr>
              <a:t>1500/450 mg (</a:t>
            </a:r>
            <a:r>
              <a:rPr kumimoji="0" lang="zh-CN" altLang="en-US" sz="1400" b="0" i="0" u="none" strike="noStrike" kern="1200" cap="none" spc="0" normalizeH="0" baseline="0" noProof="0" dirty="0">
                <a:ln>
                  <a:noFill/>
                </a:ln>
                <a:solidFill>
                  <a:srgbClr val="000000"/>
                </a:solidFill>
                <a:effectLst/>
                <a:uLnTx/>
                <a:uFillTx/>
                <a:latin typeface="+mn-lt"/>
                <a:ea typeface="+mn-ea"/>
                <a:cs typeface="+mn-ea"/>
                <a:sym typeface="+mn-lt"/>
              </a:rPr>
              <a:t>连续输注</a:t>
            </a:r>
            <a:r>
              <a:rPr kumimoji="0" lang="en-US" altLang="zh-CN" sz="1400" b="0" i="0" u="none" strike="noStrike" kern="1200" cap="none" spc="0" normalizeH="0" baseline="0" noProof="0" dirty="0">
                <a:ln>
                  <a:noFill/>
                </a:ln>
                <a:solidFill>
                  <a:srgbClr val="000000"/>
                </a:solidFill>
                <a:effectLst/>
                <a:uLnTx/>
                <a:uFillTx/>
                <a:latin typeface="+mn-lt"/>
                <a:ea typeface="+mn-ea"/>
                <a:cs typeface="+mn-ea"/>
                <a:sym typeface="+mn-lt"/>
              </a:rPr>
              <a:t>3h) q6h</a:t>
            </a:r>
          </a:p>
        </p:txBody>
      </p:sp>
      <p:cxnSp>
        <p:nvCxnSpPr>
          <p:cNvPr id="34" name="直接箭头连接符 33">
            <a:extLst>
              <a:ext uri="{FF2B5EF4-FFF2-40B4-BE49-F238E27FC236}">
                <a16:creationId xmlns:a16="http://schemas.microsoft.com/office/drawing/2014/main" id="{5A607FEC-F45E-766E-CE73-0C955957051F}"/>
              </a:ext>
            </a:extLst>
          </p:cNvPr>
          <p:cNvCxnSpPr>
            <a:cxnSpLocks/>
          </p:cNvCxnSpPr>
          <p:nvPr/>
        </p:nvCxnSpPr>
        <p:spPr>
          <a:xfrm>
            <a:off x="2978793" y="3333453"/>
            <a:ext cx="0" cy="402967"/>
          </a:xfrm>
          <a:prstGeom prst="straightConnector1">
            <a:avLst/>
          </a:prstGeom>
          <a:ln>
            <a:solidFill>
              <a:srgbClr val="000D45"/>
            </a:solidFill>
            <a:tailEnd type="triangle"/>
          </a:ln>
        </p:spPr>
        <p:style>
          <a:lnRef idx="2">
            <a:schemeClr val="accent1"/>
          </a:lnRef>
          <a:fillRef idx="0">
            <a:schemeClr val="accent1"/>
          </a:fillRef>
          <a:effectRef idx="1">
            <a:schemeClr val="accent1"/>
          </a:effectRef>
          <a:fontRef idx="minor">
            <a:schemeClr val="tx1"/>
          </a:fontRef>
        </p:style>
      </p:cxnSp>
      <p:sp>
        <p:nvSpPr>
          <p:cNvPr id="35" name="文本框 34">
            <a:extLst>
              <a:ext uri="{FF2B5EF4-FFF2-40B4-BE49-F238E27FC236}">
                <a16:creationId xmlns:a16="http://schemas.microsoft.com/office/drawing/2014/main" id="{D04CDAFE-BD9B-997F-B59D-8747ABA8CCF8}"/>
              </a:ext>
            </a:extLst>
          </p:cNvPr>
          <p:cNvSpPr txBox="1"/>
          <p:nvPr/>
        </p:nvSpPr>
        <p:spPr>
          <a:xfrm>
            <a:off x="467253" y="3827242"/>
            <a:ext cx="4953346" cy="307777"/>
          </a:xfrm>
          <a:prstGeom prst="rect">
            <a:avLst/>
          </a:prstGeom>
          <a:noFill/>
        </p:spPr>
        <p:txBody>
          <a:bodyPr wrap="square" rtlCol="0">
            <a:spAutoFit/>
          </a:bodyPr>
          <a:lstStyle>
            <a:defPPr>
              <a:defRPr lang="en-US"/>
            </a:defPPr>
            <a:lvl1pPr>
              <a:defRPr sz="1400">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solidFill>
                <a:effectLst/>
                <a:uLnTx/>
                <a:uFillTx/>
                <a:latin typeface="+mn-lt"/>
                <a:ea typeface="+mn-ea"/>
                <a:cs typeface="+mn-ea"/>
                <a:sym typeface="+mn-lt"/>
              </a:rPr>
              <a:t>氨曲南</a:t>
            </a:r>
            <a:r>
              <a:rPr kumimoji="0" lang="en-US" altLang="zh-CN" sz="1400" b="0" i="0" u="none" strike="noStrike" kern="1200" cap="none" spc="0" normalizeH="0" baseline="0" noProof="0" dirty="0">
                <a:ln>
                  <a:noFill/>
                </a:ln>
                <a:solidFill>
                  <a:srgbClr val="000000"/>
                </a:solidFill>
                <a:effectLst/>
                <a:uLnTx/>
                <a:uFillTx/>
                <a:latin typeface="+mn-lt"/>
                <a:ea typeface="+mn-ea"/>
                <a:cs typeface="+mn-ea"/>
                <a:sym typeface="+mn-lt"/>
              </a:rPr>
              <a:t>-</a:t>
            </a:r>
            <a:r>
              <a:rPr kumimoji="0" lang="zh-CN" altLang="en-US" sz="1400" b="0" i="0" u="none" strike="noStrike" kern="1200" cap="none" spc="0" normalizeH="0" baseline="0" noProof="0" dirty="0">
                <a:ln>
                  <a:noFill/>
                </a:ln>
                <a:solidFill>
                  <a:srgbClr val="000000"/>
                </a:solidFill>
                <a:effectLst/>
                <a:uLnTx/>
                <a:uFillTx/>
                <a:latin typeface="+mn-lt"/>
                <a:ea typeface="+mn-ea"/>
                <a:cs typeface="+mn-ea"/>
                <a:sym typeface="+mn-lt"/>
              </a:rPr>
              <a:t>阿维巴坦 </a:t>
            </a:r>
            <a:r>
              <a:rPr kumimoji="0" lang="en-US" altLang="zh-CN" sz="1400" b="0" i="0" u="none" strike="noStrike" kern="1200" cap="none" spc="0" normalizeH="0" baseline="0" noProof="0" dirty="0">
                <a:ln>
                  <a:noFill/>
                </a:ln>
                <a:solidFill>
                  <a:srgbClr val="000000"/>
                </a:solidFill>
                <a:effectLst/>
                <a:uLnTx/>
                <a:uFillTx/>
                <a:latin typeface="+mn-lt"/>
                <a:ea typeface="+mn-ea"/>
                <a:cs typeface="+mn-ea"/>
                <a:sym typeface="+mn-lt"/>
              </a:rPr>
              <a:t>1500/410mg</a:t>
            </a:r>
            <a:r>
              <a:rPr kumimoji="0" lang="zh-CN" altLang="en-US" sz="1400" b="0" i="0" u="none" strike="noStrike" kern="1200" cap="none" spc="0" normalizeH="0" baseline="0" noProof="0" dirty="0">
                <a:ln>
                  <a:noFill/>
                </a:ln>
                <a:solidFill>
                  <a:srgbClr val="000000"/>
                </a:solidFill>
                <a:effectLst/>
                <a:uLnTx/>
                <a:uFillTx/>
                <a:latin typeface="+mn-lt"/>
                <a:ea typeface="+mn-ea"/>
                <a:cs typeface="+mn-ea"/>
                <a:sym typeface="+mn-lt"/>
              </a:rPr>
              <a:t>（连续输注</a:t>
            </a:r>
            <a:r>
              <a:rPr kumimoji="0" lang="en-US" altLang="zh-CN" sz="1400" b="0" i="0" u="none" strike="noStrike" kern="1200" cap="none" spc="0" normalizeH="0" baseline="0" noProof="0" dirty="0">
                <a:ln>
                  <a:noFill/>
                </a:ln>
                <a:solidFill>
                  <a:srgbClr val="000000"/>
                </a:solidFill>
                <a:effectLst/>
                <a:uLnTx/>
                <a:uFillTx/>
                <a:latin typeface="+mn-lt"/>
                <a:ea typeface="+mn-ea"/>
                <a:cs typeface="+mn-ea"/>
                <a:sym typeface="+mn-lt"/>
              </a:rPr>
              <a:t>3h</a:t>
            </a:r>
            <a:r>
              <a:rPr kumimoji="0" lang="zh-CN" altLang="en-US" sz="1400" b="0" i="0" u="none" strike="noStrike" kern="1200" cap="none" spc="0" normalizeH="0" baseline="0" noProof="0" dirty="0">
                <a:ln>
                  <a:noFill/>
                </a:ln>
                <a:solidFill>
                  <a:srgbClr val="000000"/>
                </a:solidFill>
                <a:effectLst/>
                <a:uLnTx/>
                <a:uFillTx/>
                <a:latin typeface="+mn-lt"/>
                <a:ea typeface="+mn-ea"/>
                <a:cs typeface="+mn-ea"/>
                <a:sym typeface="+mn-lt"/>
              </a:rPr>
              <a:t>）</a:t>
            </a:r>
            <a:r>
              <a:rPr kumimoji="0" lang="en-US" altLang="zh-CN" sz="1400" b="0" i="0" u="none" strike="noStrike" kern="1200" cap="none" spc="0" normalizeH="0" baseline="0" noProof="0" dirty="0">
                <a:ln>
                  <a:noFill/>
                </a:ln>
                <a:solidFill>
                  <a:srgbClr val="000000"/>
                </a:solidFill>
                <a:effectLst/>
                <a:uLnTx/>
                <a:uFillTx/>
                <a:latin typeface="+mn-lt"/>
                <a:ea typeface="+mn-ea"/>
                <a:cs typeface="+mn-ea"/>
                <a:sym typeface="+mn-lt"/>
              </a:rPr>
              <a:t>q6h</a:t>
            </a:r>
            <a:endParaRPr kumimoji="0" lang="zh-CN" altLang="en-US" sz="1400" b="0" i="0" u="none" strike="noStrike" kern="1200" cap="none" spc="0" normalizeH="0" baseline="0" noProof="0" dirty="0">
              <a:ln>
                <a:noFill/>
              </a:ln>
              <a:solidFill>
                <a:srgbClr val="000000"/>
              </a:solidFill>
              <a:effectLst/>
              <a:uLnTx/>
              <a:uFillTx/>
              <a:latin typeface="+mn-lt"/>
              <a:ea typeface="+mn-ea"/>
              <a:cs typeface="+mn-ea"/>
              <a:sym typeface="+mn-lt"/>
            </a:endParaRPr>
          </a:p>
        </p:txBody>
      </p:sp>
      <p:sp>
        <p:nvSpPr>
          <p:cNvPr id="36" name="文本框 35">
            <a:extLst>
              <a:ext uri="{FF2B5EF4-FFF2-40B4-BE49-F238E27FC236}">
                <a16:creationId xmlns:a16="http://schemas.microsoft.com/office/drawing/2014/main" id="{A613555E-B79B-9949-8E86-23911B78A881}"/>
              </a:ext>
            </a:extLst>
          </p:cNvPr>
          <p:cNvSpPr txBox="1"/>
          <p:nvPr/>
        </p:nvSpPr>
        <p:spPr>
          <a:xfrm>
            <a:off x="402803" y="4706546"/>
            <a:ext cx="5844574" cy="1346522"/>
          </a:xfrm>
          <a:prstGeom prst="rect">
            <a:avLst/>
          </a:prstGeom>
          <a:noFill/>
          <a:ln>
            <a:solidFill>
              <a:srgbClr val="000D45"/>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solidFill>
                <a:effectLst/>
                <a:uLnTx/>
                <a:uFillTx/>
                <a:cs typeface="+mn-ea"/>
                <a:sym typeface="+mn-lt"/>
              </a:rPr>
              <a:t>PK/PD</a:t>
            </a:r>
            <a:r>
              <a:rPr kumimoji="0" lang="zh-CN" altLang="en-US" sz="1400" b="0" i="0" u="none" strike="noStrike" kern="1200" cap="none" spc="0" normalizeH="0" baseline="0" noProof="0" dirty="0">
                <a:ln>
                  <a:noFill/>
                </a:ln>
                <a:solidFill>
                  <a:srgbClr val="000000"/>
                </a:solidFill>
                <a:effectLst/>
                <a:uLnTx/>
                <a:uFillTx/>
                <a:cs typeface="+mn-ea"/>
                <a:sym typeface="+mn-lt"/>
              </a:rPr>
              <a:t>模型模拟结果：</a:t>
            </a:r>
            <a:endParaRPr kumimoji="0" lang="en-US" altLang="zh-CN" sz="1400" b="0" i="0" u="none" strike="noStrike" kern="1200" cap="none" spc="0" normalizeH="0" baseline="0" noProof="0" dirty="0">
              <a:ln>
                <a:noFill/>
              </a:ln>
              <a:solidFill>
                <a:srgbClr val="000000"/>
              </a:solidFill>
              <a:effectLst/>
              <a:uLnTx/>
              <a:uFillTx/>
              <a:cs typeface="+mn-ea"/>
              <a:sym typeface="+mn-lt"/>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000000"/>
                </a:solidFill>
                <a:effectLst/>
                <a:uLnTx/>
                <a:uFillTx/>
                <a:cs typeface="+mn-ea"/>
                <a:sym typeface="+mn-lt"/>
              </a:rPr>
              <a:t>与持续输注相比，维持输注</a:t>
            </a:r>
            <a:r>
              <a:rPr kumimoji="0" lang="en-US" altLang="zh-CN" sz="1400" b="0" i="0" u="none" strike="noStrike" kern="1200" cap="none" spc="0" normalizeH="0" baseline="0" noProof="0" dirty="0">
                <a:ln>
                  <a:noFill/>
                </a:ln>
                <a:solidFill>
                  <a:srgbClr val="000000"/>
                </a:solidFill>
                <a:effectLst/>
                <a:uLnTx/>
                <a:uFillTx/>
                <a:cs typeface="+mn-ea"/>
                <a:sym typeface="+mn-lt"/>
              </a:rPr>
              <a:t>3</a:t>
            </a:r>
            <a:r>
              <a:rPr kumimoji="0" lang="zh-CN" altLang="en-US" sz="1400" b="0" i="0" u="none" strike="noStrike" kern="1200" cap="none" spc="0" normalizeH="0" baseline="0" noProof="0" dirty="0">
                <a:ln>
                  <a:noFill/>
                </a:ln>
                <a:solidFill>
                  <a:srgbClr val="000000"/>
                </a:solidFill>
                <a:effectLst/>
                <a:uLnTx/>
                <a:uFillTx/>
                <a:cs typeface="+mn-ea"/>
                <a:sym typeface="+mn-lt"/>
              </a:rPr>
              <a:t>小时</a:t>
            </a:r>
            <a:r>
              <a:rPr kumimoji="0" lang="en-US" altLang="zh-CN" sz="1400" b="0" i="0" u="none" strike="noStrike" kern="1200" cap="none" spc="0" normalizeH="0" baseline="0" noProof="0" dirty="0">
                <a:ln>
                  <a:noFill/>
                </a:ln>
                <a:solidFill>
                  <a:srgbClr val="000000"/>
                </a:solidFill>
                <a:effectLst/>
                <a:uLnTx/>
                <a:uFillTx/>
                <a:cs typeface="+mn-ea"/>
                <a:sym typeface="+mn-lt"/>
              </a:rPr>
              <a:t>q6h</a:t>
            </a:r>
            <a:r>
              <a:rPr kumimoji="0" lang="zh-CN" altLang="en-US" sz="1400" b="0" i="0" u="none" strike="noStrike" kern="1200" cap="none" spc="0" normalizeH="0" baseline="0" noProof="0" dirty="0">
                <a:ln>
                  <a:noFill/>
                </a:ln>
                <a:solidFill>
                  <a:srgbClr val="000000"/>
                </a:solidFill>
                <a:effectLst/>
                <a:uLnTx/>
                <a:uFillTx/>
                <a:cs typeface="+mn-ea"/>
                <a:sym typeface="+mn-lt"/>
              </a:rPr>
              <a:t>方案联合</a:t>
            </a:r>
            <a:r>
              <a:rPr kumimoji="0" lang="en-US" altLang="zh-CN" sz="1400" b="0" i="0" u="none" strike="noStrike" kern="1200" cap="none" spc="0" normalizeH="0" baseline="0" noProof="0" dirty="0">
                <a:ln>
                  <a:noFill/>
                </a:ln>
                <a:solidFill>
                  <a:srgbClr val="000000"/>
                </a:solidFill>
                <a:effectLst/>
                <a:uLnTx/>
                <a:uFillTx/>
                <a:cs typeface="+mn-ea"/>
                <a:sym typeface="+mn-lt"/>
              </a:rPr>
              <a:t>PTA </a:t>
            </a:r>
            <a:r>
              <a:rPr kumimoji="0" lang="zh-CN" altLang="en-US" sz="1400" b="0" i="0" u="none" strike="noStrike" kern="1200" cap="none" spc="0" normalizeH="0" baseline="0" noProof="0" dirty="0">
                <a:ln>
                  <a:noFill/>
                </a:ln>
                <a:solidFill>
                  <a:srgbClr val="000000"/>
                </a:solidFill>
                <a:effectLst/>
                <a:uLnTx/>
                <a:uFillTx/>
                <a:cs typeface="+mn-ea"/>
                <a:sym typeface="+mn-lt"/>
              </a:rPr>
              <a:t>没有显著差异</a:t>
            </a:r>
            <a:r>
              <a:rPr kumimoji="0" lang="en-US" altLang="zh-CN" sz="1400" b="0" i="0" u="none" strike="noStrike" kern="1200" cap="none" spc="0" normalizeH="0" baseline="0" noProof="0" dirty="0">
                <a:ln>
                  <a:noFill/>
                </a:ln>
                <a:solidFill>
                  <a:srgbClr val="000000"/>
                </a:solidFill>
                <a:effectLst/>
                <a:uLnTx/>
                <a:uFillTx/>
                <a:cs typeface="+mn-ea"/>
                <a:sym typeface="+mn-lt"/>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400" b="1" i="0" u="none" strike="noStrike" kern="1200" cap="none" spc="0" normalizeH="0" baseline="0" noProof="0" dirty="0">
                <a:ln>
                  <a:noFill/>
                </a:ln>
                <a:solidFill>
                  <a:schemeClr val="accent1">
                    <a:lumMod val="75000"/>
                  </a:schemeClr>
                </a:solidFill>
                <a:effectLst/>
                <a:uLnTx/>
                <a:uFillTx/>
                <a:cs typeface="+mn-ea"/>
                <a:sym typeface="+mn-lt"/>
              </a:rPr>
              <a:t>增加氨曲南</a:t>
            </a:r>
            <a:r>
              <a:rPr kumimoji="0" lang="en-US" altLang="zh-CN" sz="1400" b="1" i="0" u="none" strike="noStrike" kern="1200" cap="none" spc="0" normalizeH="0" baseline="0" noProof="0" dirty="0">
                <a:ln>
                  <a:noFill/>
                </a:ln>
                <a:solidFill>
                  <a:schemeClr val="accent1">
                    <a:lumMod val="75000"/>
                  </a:schemeClr>
                </a:solidFill>
                <a:effectLst/>
                <a:uLnTx/>
                <a:uFillTx/>
                <a:cs typeface="+mn-ea"/>
                <a:sym typeface="+mn-lt"/>
              </a:rPr>
              <a:t>-</a:t>
            </a:r>
            <a:r>
              <a:rPr kumimoji="0" lang="zh-CN" altLang="en-US" sz="1400" b="1" i="0" u="none" strike="noStrike" kern="1200" cap="none" spc="0" normalizeH="0" baseline="0" noProof="0" dirty="0">
                <a:ln>
                  <a:noFill/>
                </a:ln>
                <a:solidFill>
                  <a:schemeClr val="accent1">
                    <a:lumMod val="75000"/>
                  </a:schemeClr>
                </a:solidFill>
                <a:effectLst/>
                <a:uLnTx/>
                <a:uFillTx/>
                <a:cs typeface="+mn-ea"/>
                <a:sym typeface="+mn-lt"/>
              </a:rPr>
              <a:t>阿维巴坦 </a:t>
            </a:r>
            <a:r>
              <a:rPr kumimoji="0" lang="en-US" altLang="zh-CN" sz="1400" b="1" i="0" u="none" strike="noStrike" kern="1200" cap="none" spc="0" normalizeH="0" baseline="0" noProof="0" dirty="0">
                <a:ln>
                  <a:noFill/>
                </a:ln>
                <a:solidFill>
                  <a:schemeClr val="accent1">
                    <a:lumMod val="75000"/>
                  </a:schemeClr>
                </a:solidFill>
                <a:effectLst/>
                <a:uLnTx/>
                <a:uFillTx/>
                <a:cs typeface="+mn-ea"/>
                <a:sym typeface="+mn-lt"/>
              </a:rPr>
              <a:t>500/167 mg</a:t>
            </a:r>
            <a:r>
              <a:rPr kumimoji="0" lang="zh-CN" altLang="en-US" sz="1400" b="1" i="0" u="none" strike="noStrike" kern="1200" cap="none" spc="0" normalizeH="0" baseline="0" noProof="0" dirty="0">
                <a:ln>
                  <a:noFill/>
                </a:ln>
                <a:solidFill>
                  <a:schemeClr val="accent1">
                    <a:lumMod val="75000"/>
                  </a:schemeClr>
                </a:solidFill>
                <a:effectLst/>
                <a:uLnTx/>
                <a:uFillTx/>
                <a:cs typeface="+mn-ea"/>
                <a:sym typeface="+mn-lt"/>
              </a:rPr>
              <a:t>负荷剂量，能显著提升首个</a:t>
            </a:r>
            <a:r>
              <a:rPr kumimoji="0" lang="en-US" altLang="zh-CN" sz="1400" b="1" i="0" u="none" strike="noStrike" kern="1200" cap="none" spc="0" normalizeH="0" baseline="0" noProof="0" dirty="0">
                <a:ln>
                  <a:noFill/>
                </a:ln>
                <a:solidFill>
                  <a:schemeClr val="accent1">
                    <a:lumMod val="75000"/>
                  </a:schemeClr>
                </a:solidFill>
                <a:effectLst/>
                <a:uLnTx/>
                <a:uFillTx/>
                <a:cs typeface="+mn-ea"/>
                <a:sym typeface="+mn-lt"/>
              </a:rPr>
              <a:t>6</a:t>
            </a:r>
            <a:r>
              <a:rPr lang="zh-CN" altLang="en-US" sz="1400" b="1" dirty="0">
                <a:solidFill>
                  <a:schemeClr val="accent1">
                    <a:lumMod val="75000"/>
                  </a:schemeClr>
                </a:solidFill>
                <a:cs typeface="+mn-ea"/>
                <a:sym typeface="+mn-lt"/>
              </a:rPr>
              <a:t>小</a:t>
            </a:r>
            <a:r>
              <a:rPr kumimoji="0" lang="zh-CN" altLang="en-US" sz="1400" b="1" i="0" u="none" strike="noStrike" kern="1200" cap="none" spc="0" normalizeH="0" baseline="0" noProof="0" dirty="0">
                <a:ln>
                  <a:noFill/>
                </a:ln>
                <a:solidFill>
                  <a:schemeClr val="accent1">
                    <a:lumMod val="75000"/>
                  </a:schemeClr>
                </a:solidFill>
                <a:effectLst/>
                <a:uLnTx/>
                <a:uFillTx/>
                <a:cs typeface="+mn-ea"/>
                <a:sym typeface="+mn-lt"/>
              </a:rPr>
              <a:t>时内的联合</a:t>
            </a:r>
            <a:r>
              <a:rPr kumimoji="0" lang="en-US" altLang="zh-CN" sz="1400" b="1" i="0" u="none" strike="noStrike" kern="1200" cap="none" spc="0" normalizeH="0" baseline="0" noProof="0" dirty="0">
                <a:ln>
                  <a:noFill/>
                </a:ln>
                <a:solidFill>
                  <a:schemeClr val="accent1">
                    <a:lumMod val="75000"/>
                  </a:schemeClr>
                </a:solidFill>
                <a:effectLst/>
                <a:uLnTx/>
                <a:uFillTx/>
                <a:cs typeface="+mn-ea"/>
                <a:sym typeface="+mn-lt"/>
              </a:rPr>
              <a:t>PTA</a:t>
            </a:r>
            <a:r>
              <a:rPr kumimoji="0" lang="zh-CN" altLang="en-US" sz="1400" b="1" i="0" u="none" strike="noStrike" kern="1200" cap="none" spc="0" normalizeH="0" baseline="0" noProof="0" dirty="0">
                <a:ln>
                  <a:noFill/>
                </a:ln>
                <a:solidFill>
                  <a:schemeClr val="accent1">
                    <a:lumMod val="75000"/>
                  </a:schemeClr>
                </a:solidFill>
                <a:effectLst/>
                <a:uLnTx/>
                <a:uFillTx/>
                <a:cs typeface="+mn-ea"/>
                <a:sym typeface="+mn-lt"/>
              </a:rPr>
              <a:t>，首剂即能达到</a:t>
            </a:r>
            <a:r>
              <a:rPr kumimoji="0" lang="en-US" altLang="zh-CN" sz="1400" b="1" i="0" u="none" strike="noStrike" kern="1200" cap="none" spc="0" normalizeH="0" baseline="0" noProof="0" dirty="0">
                <a:ln>
                  <a:noFill/>
                </a:ln>
                <a:solidFill>
                  <a:schemeClr val="accent1">
                    <a:lumMod val="75000"/>
                  </a:schemeClr>
                </a:solidFill>
                <a:effectLst/>
                <a:uLnTx/>
                <a:uFillTx/>
                <a:cs typeface="+mn-ea"/>
                <a:sym typeface="+mn-lt"/>
              </a:rPr>
              <a:t>PTA=90%</a:t>
            </a:r>
          </a:p>
        </p:txBody>
      </p:sp>
      <p:sp>
        <p:nvSpPr>
          <p:cNvPr id="38" name="文本框 37">
            <a:extLst>
              <a:ext uri="{FF2B5EF4-FFF2-40B4-BE49-F238E27FC236}">
                <a16:creationId xmlns:a16="http://schemas.microsoft.com/office/drawing/2014/main" id="{B891248C-5A99-DAA5-AF41-B8A57E89B6C0}"/>
              </a:ext>
            </a:extLst>
          </p:cNvPr>
          <p:cNvSpPr txBox="1"/>
          <p:nvPr/>
        </p:nvSpPr>
        <p:spPr>
          <a:xfrm>
            <a:off x="6370919" y="5428921"/>
            <a:ext cx="5321404" cy="553998"/>
          </a:xfrm>
          <a:prstGeom prst="rect">
            <a:avLst/>
          </a:prstGeom>
          <a:noFill/>
        </p:spPr>
        <p:txBody>
          <a:bodyPr wrap="square" rtlCol="0">
            <a:spAutoFit/>
          </a:bodyPr>
          <a:lstStyle>
            <a:defPPr>
              <a:defRPr lang="en-US"/>
            </a:defPPr>
            <a:lvl1pPr>
              <a:defRPr sz="1400">
                <a:latin typeface="微软雅黑" panose="020B0503020204020204" pitchFamily="34" charset="-122"/>
                <a:ea typeface="微软雅黑" panose="020B0503020204020204" pitchFamily="34" charset="-122"/>
              </a:defRPr>
            </a:lvl1pPr>
          </a:lstStyle>
          <a:p>
            <a:pPr lvl="0">
              <a:defRPr/>
            </a:pP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*联合</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PK/PD</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靶值：氨曲南为</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60%</a:t>
            </a:r>
            <a:r>
              <a:rPr kumimoji="0" lang="en-US" altLang="zh-CN" sz="1000" b="0" i="1"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f</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T</a:t>
            </a:r>
            <a:r>
              <a:rPr lang="en-US" altLang="zh-CN" sz="1000" dirty="0">
                <a:solidFill>
                  <a:schemeClr val="tx1">
                    <a:lumMod val="75000"/>
                    <a:lumOff val="25000"/>
                  </a:schemeClr>
                </a:solidFill>
                <a:latin typeface="+mn-lt"/>
                <a:ea typeface="+mn-ea"/>
                <a:cs typeface="+mn-ea"/>
                <a:sym typeface="+mn-lt"/>
              </a:rPr>
              <a:t>&gt; 8 mg/L</a:t>
            </a:r>
            <a:r>
              <a:rPr lang="zh-CN" altLang="en-US" sz="1000" dirty="0">
                <a:solidFill>
                  <a:schemeClr val="tx1">
                    <a:lumMod val="75000"/>
                    <a:lumOff val="25000"/>
                  </a:schemeClr>
                </a:solidFill>
                <a:latin typeface="+mn-lt"/>
                <a:ea typeface="+mn-ea"/>
                <a:cs typeface="+mn-ea"/>
                <a:sym typeface="+mn-lt"/>
              </a:rPr>
              <a:t>，</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阿维巴坦为</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50%</a:t>
            </a:r>
            <a:r>
              <a:rPr kumimoji="0" lang="en-US" altLang="zh-CN" sz="1000" b="0" i="1"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f</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T&gt;2.5 mg/L</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endPar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a:p>
            <a:pPr lvl="0">
              <a:defRPr/>
            </a:pP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群体</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PK</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模型：纳入氨曲南</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阿维巴坦的</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1</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期研究、</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2</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项已发表的氨曲南在肾功能损害患者中的</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PK</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研究、</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5</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项头孢他啶</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阿维巴坦</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1</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期试验及</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1</a:t>
            </a:r>
            <a:r>
              <a:rPr lang="zh-CN" altLang="en-US" sz="1000" dirty="0">
                <a:solidFill>
                  <a:schemeClr val="tx1">
                    <a:lumMod val="75000"/>
                    <a:lumOff val="25000"/>
                  </a:schemeClr>
                </a:solidFill>
                <a:latin typeface="+mn-lt"/>
                <a:ea typeface="+mn-ea"/>
                <a:cs typeface="+mn-ea"/>
                <a:sym typeface="+mn-lt"/>
              </a:rPr>
              <a:t>项头孢他啶</a:t>
            </a:r>
            <a:r>
              <a:rPr lang="en-US" altLang="zh-CN" sz="1000" dirty="0">
                <a:solidFill>
                  <a:schemeClr val="tx1">
                    <a:lumMod val="75000"/>
                    <a:lumOff val="25000"/>
                  </a:schemeClr>
                </a:solidFill>
                <a:latin typeface="+mn-lt"/>
                <a:ea typeface="+mn-ea"/>
                <a:cs typeface="+mn-ea"/>
                <a:sym typeface="+mn-lt"/>
              </a:rPr>
              <a:t>-</a:t>
            </a:r>
            <a:r>
              <a:rPr lang="zh-CN" altLang="en-US" sz="1000" dirty="0">
                <a:solidFill>
                  <a:schemeClr val="tx1">
                    <a:lumMod val="75000"/>
                    <a:lumOff val="25000"/>
                  </a:schemeClr>
                </a:solidFill>
                <a:latin typeface="+mn-lt"/>
                <a:ea typeface="+mn-ea"/>
                <a:cs typeface="+mn-ea"/>
                <a:sym typeface="+mn-lt"/>
              </a:rPr>
              <a:t>阿维巴坦治疗</a:t>
            </a:r>
            <a:r>
              <a:rPr kumimoji="0" lang="en-US" altLang="zh-CN" sz="10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cIAI</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患者的</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2</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期研究</a:t>
            </a:r>
          </a:p>
        </p:txBody>
      </p:sp>
      <p:sp>
        <p:nvSpPr>
          <p:cNvPr id="39" name="文本框 38">
            <a:extLst>
              <a:ext uri="{FF2B5EF4-FFF2-40B4-BE49-F238E27FC236}">
                <a16:creationId xmlns:a16="http://schemas.microsoft.com/office/drawing/2014/main" id="{42483089-402B-7C3B-78F6-C97D404D03B8}"/>
              </a:ext>
            </a:extLst>
          </p:cNvPr>
          <p:cNvSpPr txBox="1"/>
          <p:nvPr/>
        </p:nvSpPr>
        <p:spPr>
          <a:xfrm>
            <a:off x="6370919" y="5926822"/>
            <a:ext cx="4853341" cy="246221"/>
          </a:xfrm>
          <a:prstGeom prst="rect">
            <a:avLst/>
          </a:prstGeom>
          <a:noFill/>
        </p:spPr>
        <p:txBody>
          <a:bodyPr wrap="square" rtlCol="0">
            <a:spAutoFit/>
          </a:bodyPr>
          <a:lstStyle>
            <a:defPPr>
              <a:defRPr lang="en-US"/>
            </a:defPPr>
            <a:lvl1pPr>
              <a:defRPr sz="1400">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PK</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：药代动力学；</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PD</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：药效学；</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PTA</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PK/PD</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达标概率；</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MIC</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：最低抑菌浓度</a:t>
            </a:r>
          </a:p>
        </p:txBody>
      </p:sp>
      <p:sp>
        <p:nvSpPr>
          <p:cNvPr id="40" name="文本框 39">
            <a:extLst>
              <a:ext uri="{FF2B5EF4-FFF2-40B4-BE49-F238E27FC236}">
                <a16:creationId xmlns:a16="http://schemas.microsoft.com/office/drawing/2014/main" id="{D0368789-F508-6AC0-9074-4C8CD0464FC2}"/>
              </a:ext>
            </a:extLst>
          </p:cNvPr>
          <p:cNvSpPr txBox="1"/>
          <p:nvPr/>
        </p:nvSpPr>
        <p:spPr>
          <a:xfrm>
            <a:off x="1350132" y="2519888"/>
            <a:ext cx="1453726" cy="379934"/>
          </a:xfrm>
          <a:prstGeom prst="rect">
            <a:avLst/>
          </a:prstGeom>
          <a:noFill/>
          <a:ln>
            <a:noFill/>
          </a:ln>
          <a:effectLst>
            <a:outerShdw blurRad="139700" dist="38100" dir="4500000" sx="102000" sy="102000" algn="tl" rotWithShape="0">
              <a:schemeClr val="bg2">
                <a:alpha val="3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D45"/>
                </a:solidFill>
                <a:effectLst/>
                <a:uLnTx/>
                <a:uFillTx/>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dirty="0">
                <a:sym typeface="+mn-lt"/>
              </a:rPr>
              <a:t>降低日治疗剂量，以解决安全性问题</a:t>
            </a:r>
            <a:endParaRPr lang="en-US" altLang="zh-CN" sz="1200" dirty="0">
              <a:sym typeface="+mn-lt"/>
            </a:endParaRPr>
          </a:p>
        </p:txBody>
      </p:sp>
      <p:sp>
        <p:nvSpPr>
          <p:cNvPr id="41" name="文本框 40">
            <a:extLst>
              <a:ext uri="{FF2B5EF4-FFF2-40B4-BE49-F238E27FC236}">
                <a16:creationId xmlns:a16="http://schemas.microsoft.com/office/drawing/2014/main" id="{6C02BC09-E16A-E5AC-4C67-91A44DCD4F13}"/>
              </a:ext>
            </a:extLst>
          </p:cNvPr>
          <p:cNvSpPr txBox="1"/>
          <p:nvPr/>
        </p:nvSpPr>
        <p:spPr>
          <a:xfrm>
            <a:off x="1331408" y="3253132"/>
            <a:ext cx="1372524" cy="480114"/>
          </a:xfrm>
          <a:prstGeom prst="rect">
            <a:avLst/>
          </a:prstGeom>
          <a:noFill/>
          <a:ln>
            <a:noFill/>
          </a:ln>
          <a:effectLst>
            <a:outerShdw blurRad="139700" dist="38100" dir="4500000" sx="102000" sy="102000" algn="tl" rotWithShape="0">
              <a:schemeClr val="bg2">
                <a:alpha val="3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D45"/>
                </a:solidFill>
                <a:effectLst/>
                <a:uLnTx/>
                <a:uFillTx/>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200" dirty="0">
                <a:sym typeface="+mn-lt"/>
              </a:rPr>
              <a:t>优化剂量，实现有效的联合</a:t>
            </a:r>
            <a:r>
              <a:rPr lang="en-US" altLang="zh-CN" sz="1200" dirty="0">
                <a:sym typeface="+mn-lt"/>
              </a:rPr>
              <a:t>PTA</a:t>
            </a:r>
          </a:p>
        </p:txBody>
      </p:sp>
    </p:spTree>
    <p:extLst>
      <p:ext uri="{BB962C8B-B14F-4D97-AF65-F5344CB8AC3E}">
        <p14:creationId xmlns:p14="http://schemas.microsoft.com/office/powerpoint/2010/main" val="1907899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6E807-12D1-5BF7-E754-D03520231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EA936-3290-BAD1-41BA-CC1485FF981D}"/>
              </a:ext>
            </a:extLst>
          </p:cNvPr>
          <p:cNvSpPr>
            <a:spLocks noGrp="1"/>
          </p:cNvSpPr>
          <p:nvPr>
            <p:ph type="title"/>
          </p:nvPr>
        </p:nvSpPr>
        <p:spPr>
          <a:xfrm>
            <a:off x="308955" y="400868"/>
            <a:ext cx="12131814" cy="586955"/>
          </a:xfrm>
        </p:spPr>
        <p:txBody>
          <a:bodyPr/>
          <a:lstStyle/>
          <a:p>
            <a:pPr>
              <a:lnSpc>
                <a:spcPct val="100000"/>
              </a:lnSpc>
            </a:pPr>
            <a:r>
              <a:rPr lang="zh-CN" altLang="en-US" sz="2400" dirty="0">
                <a:solidFill>
                  <a:srgbClr val="000548"/>
                </a:solidFill>
                <a:latin typeface="+mn-lt"/>
                <a:ea typeface="+mn-ea"/>
                <a:cs typeface="+mn-ea"/>
                <a:sym typeface="+mn-lt"/>
              </a:rPr>
              <a:t>氨曲南</a:t>
            </a:r>
            <a:r>
              <a:rPr lang="en-US" altLang="zh-CN" sz="2400" dirty="0">
                <a:solidFill>
                  <a:srgbClr val="000548"/>
                </a:solidFill>
                <a:latin typeface="+mn-lt"/>
                <a:ea typeface="+mn-ea"/>
                <a:cs typeface="+mn-ea"/>
                <a:sym typeface="+mn-lt"/>
              </a:rPr>
              <a:t>-</a:t>
            </a:r>
            <a:r>
              <a:rPr lang="zh-CN" altLang="en-US" sz="2400" dirty="0">
                <a:solidFill>
                  <a:srgbClr val="000548"/>
                </a:solidFill>
                <a:latin typeface="+mn-lt"/>
                <a:ea typeface="+mn-ea"/>
                <a:cs typeface="+mn-ea"/>
                <a:sym typeface="+mn-lt"/>
              </a:rPr>
              <a:t>阿维巴坦简化负荷剂量方案，可实现首次给药即达到稳态时的联合</a:t>
            </a:r>
            <a:r>
              <a:rPr lang="en-US" altLang="zh-CN" sz="2400" dirty="0">
                <a:solidFill>
                  <a:srgbClr val="000548"/>
                </a:solidFill>
                <a:latin typeface="+mn-lt"/>
                <a:ea typeface="+mn-ea"/>
                <a:cs typeface="+mn-ea"/>
                <a:sym typeface="+mn-lt"/>
              </a:rPr>
              <a:t>PTA 96.7%</a:t>
            </a:r>
            <a:endParaRPr lang="en-GB" sz="2400" dirty="0">
              <a:solidFill>
                <a:srgbClr val="000548"/>
              </a:solidFill>
              <a:latin typeface="+mn-lt"/>
              <a:ea typeface="+mn-ea"/>
              <a:cs typeface="+mn-ea"/>
              <a:sym typeface="+mn-lt"/>
            </a:endParaRPr>
          </a:p>
        </p:txBody>
      </p:sp>
      <p:sp>
        <p:nvSpPr>
          <p:cNvPr id="18" name="Text Placeholder 2">
            <a:extLst>
              <a:ext uri="{FF2B5EF4-FFF2-40B4-BE49-F238E27FC236}">
                <a16:creationId xmlns:a16="http://schemas.microsoft.com/office/drawing/2014/main" id="{A21CD68D-99CE-15D1-6D29-1983033B09C9}"/>
              </a:ext>
            </a:extLst>
          </p:cNvPr>
          <p:cNvSpPr txBox="1"/>
          <p:nvPr/>
        </p:nvSpPr>
        <p:spPr>
          <a:xfrm>
            <a:off x="600879" y="6475186"/>
            <a:ext cx="10575890" cy="348524"/>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kumimoji="0" lang="en-US" altLang="zh-CN"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Xie R, et al. </a:t>
            </a:r>
            <a:r>
              <a:rPr kumimoji="0" lang="en-US" altLang="zh-CN" sz="800" b="0" i="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Antimicrob</a:t>
            </a:r>
            <a:r>
              <a:rPr kumimoji="0" lang="en-US" altLang="zh-CN"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Agents </a:t>
            </a:r>
            <a:r>
              <a:rPr kumimoji="0" lang="en-US" altLang="zh-CN" sz="800" b="0" i="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Chemother</a:t>
            </a:r>
            <a:r>
              <a:rPr kumimoji="0" lang="en-US" altLang="zh-CN"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2025 Jun 18:e0195024. </a:t>
            </a:r>
            <a:endParaRPr lang="zh-CN" altLang="en-US" sz="800" dirty="0">
              <a:solidFill>
                <a:schemeClr val="tx1">
                  <a:lumMod val="50000"/>
                  <a:lumOff val="50000"/>
                </a:schemeClr>
              </a:solidFill>
              <a:latin typeface="+mn-lt"/>
              <a:ea typeface="+mn-ea"/>
              <a:cs typeface="+mn-ea"/>
              <a:sym typeface="+mn-lt"/>
            </a:endParaRPr>
          </a:p>
        </p:txBody>
      </p:sp>
      <p:graphicFrame>
        <p:nvGraphicFramePr>
          <p:cNvPr id="12" name="Table 5">
            <a:extLst>
              <a:ext uri="{FF2B5EF4-FFF2-40B4-BE49-F238E27FC236}">
                <a16:creationId xmlns:a16="http://schemas.microsoft.com/office/drawing/2014/main" id="{96F599A7-1EAE-891A-4F96-7251677E32FD}"/>
              </a:ext>
            </a:extLst>
          </p:cNvPr>
          <p:cNvGraphicFramePr>
            <a:graphicFrameLocks noGrp="1"/>
          </p:cNvGraphicFramePr>
          <p:nvPr>
            <p:extLst>
              <p:ext uri="{D42A27DB-BD31-4B8C-83A1-F6EECF244321}">
                <p14:modId xmlns:p14="http://schemas.microsoft.com/office/powerpoint/2010/main" val="3909066071"/>
              </p:ext>
            </p:extLst>
          </p:nvPr>
        </p:nvGraphicFramePr>
        <p:xfrm>
          <a:off x="883443" y="1902043"/>
          <a:ext cx="10293326" cy="3978420"/>
        </p:xfrm>
        <a:graphic>
          <a:graphicData uri="http://schemas.openxmlformats.org/drawingml/2006/table">
            <a:tbl>
              <a:tblPr firstRow="1" firstCol="1" bandRow="1">
                <a:tableStyleId>{5C22544A-7EE6-4342-B048-85BDC9FD1C3A}</a:tableStyleId>
              </a:tblPr>
              <a:tblGrid>
                <a:gridCol w="1274975">
                  <a:extLst>
                    <a:ext uri="{9D8B030D-6E8A-4147-A177-3AD203B41FA5}">
                      <a16:colId xmlns:a16="http://schemas.microsoft.com/office/drawing/2014/main" val="20001"/>
                    </a:ext>
                  </a:extLst>
                </a:gridCol>
                <a:gridCol w="1454727">
                  <a:extLst>
                    <a:ext uri="{9D8B030D-6E8A-4147-A177-3AD203B41FA5}">
                      <a16:colId xmlns:a16="http://schemas.microsoft.com/office/drawing/2014/main" val="113216816"/>
                    </a:ext>
                  </a:extLst>
                </a:gridCol>
                <a:gridCol w="3906982">
                  <a:extLst>
                    <a:ext uri="{9D8B030D-6E8A-4147-A177-3AD203B41FA5}">
                      <a16:colId xmlns:a16="http://schemas.microsoft.com/office/drawing/2014/main" val="2740551627"/>
                    </a:ext>
                  </a:extLst>
                </a:gridCol>
                <a:gridCol w="1984663">
                  <a:extLst>
                    <a:ext uri="{9D8B030D-6E8A-4147-A177-3AD203B41FA5}">
                      <a16:colId xmlns:a16="http://schemas.microsoft.com/office/drawing/2014/main" val="606085379"/>
                    </a:ext>
                  </a:extLst>
                </a:gridCol>
                <a:gridCol w="1671979">
                  <a:extLst>
                    <a:ext uri="{9D8B030D-6E8A-4147-A177-3AD203B41FA5}">
                      <a16:colId xmlns:a16="http://schemas.microsoft.com/office/drawing/2014/main" val="20002"/>
                    </a:ext>
                  </a:extLst>
                </a:gridCol>
              </a:tblGrid>
              <a:tr h="218541">
                <a:tc rowSpan="2">
                  <a:txBody>
                    <a:bodyPr/>
                    <a:lstStyle/>
                    <a:p>
                      <a:pPr algn="ctr">
                        <a:lnSpc>
                          <a:spcPct val="50000"/>
                        </a:lnSpc>
                        <a:spcBef>
                          <a:spcPts val="300"/>
                        </a:spcBef>
                        <a:spcAft>
                          <a:spcPts val="300"/>
                        </a:spcAft>
                      </a:pPr>
                      <a:r>
                        <a:rPr lang="zh-CN" altLang="en-US" sz="1100" b="1" spc="-10" dirty="0">
                          <a:solidFill>
                            <a:schemeClr val="bg1"/>
                          </a:solidFill>
                          <a:effectLst/>
                          <a:latin typeface="+mn-lt"/>
                          <a:ea typeface="+mn-ea"/>
                          <a:cs typeface="+mn-ea"/>
                          <a:sym typeface="+mn-lt"/>
                        </a:rPr>
                        <a:t>肾功能</a:t>
                      </a:r>
                      <a:endParaRPr lang="en-GB" sz="1100" b="1" spc="-10" dirty="0">
                        <a:solidFill>
                          <a:schemeClr val="bg1"/>
                        </a:solidFill>
                        <a:effectLst/>
                        <a:latin typeface="+mn-lt"/>
                        <a:ea typeface="+mn-ea"/>
                        <a:cs typeface="+mn-ea"/>
                        <a:sym typeface="+mn-lt"/>
                      </a:endParaRPr>
                    </a:p>
                  </a:txBody>
                  <a:tcPr marL="144000" marR="72000" marT="72000" marB="7200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rowSpan="2">
                  <a:txBody>
                    <a:bodyPr/>
                    <a:lstStyle/>
                    <a:p>
                      <a:pPr algn="ctr">
                        <a:lnSpc>
                          <a:spcPct val="50000"/>
                        </a:lnSpc>
                        <a:spcBef>
                          <a:spcPts val="300"/>
                        </a:spcBef>
                        <a:spcAft>
                          <a:spcPts val="300"/>
                        </a:spcAft>
                      </a:pPr>
                      <a:r>
                        <a:rPr lang="zh-CN" altLang="en-US" sz="1100" b="1" spc="-10" dirty="0">
                          <a:solidFill>
                            <a:schemeClr val="bg1"/>
                          </a:solidFill>
                          <a:effectLst/>
                          <a:latin typeface="+mn-lt"/>
                          <a:ea typeface="+mn-ea"/>
                          <a:cs typeface="+mn-ea"/>
                          <a:sym typeface="+mn-lt"/>
                        </a:rPr>
                        <a:t>给药方案</a:t>
                      </a:r>
                      <a:endParaRPr lang="en-GB" sz="1100" b="1" spc="-10" dirty="0">
                        <a:solidFill>
                          <a:schemeClr val="bg1"/>
                        </a:solidFill>
                        <a:effectLst/>
                        <a:latin typeface="+mn-lt"/>
                        <a:ea typeface="+mn-ea"/>
                        <a:cs typeface="+mn-ea"/>
                        <a:sym typeface="+mn-lt"/>
                      </a:endParaRPr>
                    </a:p>
                  </a:txBody>
                  <a:tcPr marL="144000" marR="72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rowSpan="2">
                  <a:txBody>
                    <a:bodyPr/>
                    <a:lstStyle/>
                    <a:p>
                      <a:pPr algn="ctr">
                        <a:lnSpc>
                          <a:spcPct val="50000"/>
                        </a:lnSpc>
                        <a:spcBef>
                          <a:spcPts val="300"/>
                        </a:spcBef>
                        <a:spcAft>
                          <a:spcPts val="300"/>
                        </a:spcAft>
                      </a:pPr>
                      <a:r>
                        <a:rPr lang="zh-CN" altLang="en-US" sz="1100" b="1" spc="-10" dirty="0">
                          <a:solidFill>
                            <a:schemeClr val="bg1"/>
                          </a:solidFill>
                          <a:effectLst/>
                          <a:latin typeface="+mn-lt"/>
                          <a:ea typeface="+mn-ea"/>
                          <a:cs typeface="+mn-ea"/>
                          <a:sym typeface="+mn-lt"/>
                        </a:rPr>
                        <a:t>氨曲南</a:t>
                      </a:r>
                      <a:r>
                        <a:rPr lang="en-US" altLang="zh-CN" sz="1100" b="1" spc="-10" dirty="0">
                          <a:solidFill>
                            <a:schemeClr val="bg1"/>
                          </a:solidFill>
                          <a:effectLst/>
                          <a:latin typeface="+mn-lt"/>
                          <a:ea typeface="+mn-ea"/>
                          <a:cs typeface="+mn-ea"/>
                          <a:sym typeface="+mn-lt"/>
                        </a:rPr>
                        <a:t>-</a:t>
                      </a:r>
                      <a:r>
                        <a:rPr lang="zh-CN" altLang="en-US" sz="1100" b="1" spc="-10" dirty="0">
                          <a:solidFill>
                            <a:schemeClr val="bg1"/>
                          </a:solidFill>
                          <a:effectLst/>
                          <a:latin typeface="+mn-lt"/>
                          <a:ea typeface="+mn-ea"/>
                          <a:cs typeface="+mn-ea"/>
                          <a:sym typeface="+mn-lt"/>
                        </a:rPr>
                        <a:t>阿维巴坦剂量</a:t>
                      </a:r>
                      <a:endParaRPr lang="en-US" altLang="zh-CN" sz="1100" b="1" spc="-10" dirty="0">
                        <a:solidFill>
                          <a:schemeClr val="bg1"/>
                        </a:solidFill>
                        <a:effectLst/>
                        <a:latin typeface="+mn-lt"/>
                        <a:ea typeface="+mn-ea"/>
                        <a:cs typeface="+mn-ea"/>
                        <a:sym typeface="+mn-lt"/>
                      </a:endParaRPr>
                    </a:p>
                    <a:p>
                      <a:pPr algn="ctr">
                        <a:lnSpc>
                          <a:spcPct val="50000"/>
                        </a:lnSpc>
                        <a:spcBef>
                          <a:spcPts val="300"/>
                        </a:spcBef>
                        <a:spcAft>
                          <a:spcPts val="300"/>
                        </a:spcAft>
                      </a:pPr>
                      <a:r>
                        <a:rPr lang="zh-CN" altLang="en-US" sz="1100" b="1" spc="-10" dirty="0">
                          <a:solidFill>
                            <a:schemeClr val="bg1"/>
                          </a:solidFill>
                          <a:effectLst/>
                          <a:latin typeface="+mn-lt"/>
                          <a:ea typeface="+mn-ea"/>
                          <a:cs typeface="+mn-ea"/>
                          <a:sym typeface="+mn-lt"/>
                        </a:rPr>
                        <a:t>输注持续时间</a:t>
                      </a:r>
                      <a:endParaRPr lang="en-GB" sz="1100" b="1" spc="-10" dirty="0">
                        <a:solidFill>
                          <a:schemeClr val="bg1"/>
                        </a:solidFill>
                        <a:effectLst/>
                        <a:latin typeface="+mn-lt"/>
                        <a:ea typeface="+mn-ea"/>
                        <a:cs typeface="+mn-ea"/>
                        <a:sym typeface="+mn-lt"/>
                      </a:endParaRPr>
                    </a:p>
                  </a:txBody>
                  <a:tcPr marL="144000" marR="72000" marT="72000" marB="72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chemeClr val="tx2"/>
                    </a:solidFill>
                  </a:tcPr>
                </a:tc>
                <a:tc gridSpan="2">
                  <a:txBody>
                    <a:bodyPr/>
                    <a:lstStyle/>
                    <a:p>
                      <a:pPr algn="ctr">
                        <a:lnSpc>
                          <a:spcPct val="50000"/>
                        </a:lnSpc>
                        <a:spcBef>
                          <a:spcPts val="300"/>
                        </a:spcBef>
                        <a:spcAft>
                          <a:spcPts val="300"/>
                        </a:spcAft>
                      </a:pPr>
                      <a:r>
                        <a:rPr lang="zh-CN" altLang="en-US" sz="1100" b="1" spc="-10" dirty="0">
                          <a:solidFill>
                            <a:schemeClr val="bg1"/>
                          </a:solidFill>
                          <a:effectLst/>
                          <a:latin typeface="+mn-lt"/>
                          <a:ea typeface="+mn-ea"/>
                          <a:cs typeface="+mn-ea"/>
                          <a:sym typeface="+mn-lt"/>
                        </a:rPr>
                        <a:t>联合</a:t>
                      </a:r>
                      <a:r>
                        <a:rPr lang="en-US" altLang="zh-CN" sz="1100" b="1" spc="-10" dirty="0">
                          <a:solidFill>
                            <a:schemeClr val="bg1"/>
                          </a:solidFill>
                          <a:effectLst/>
                          <a:latin typeface="+mn-lt"/>
                          <a:ea typeface="+mn-ea"/>
                          <a:cs typeface="+mn-ea"/>
                          <a:sym typeface="+mn-lt"/>
                        </a:rPr>
                        <a:t>PTA</a:t>
                      </a:r>
                      <a:r>
                        <a:rPr lang="zh-CN" altLang="en-US" sz="1100" b="1" spc="-10" dirty="0">
                          <a:solidFill>
                            <a:schemeClr val="bg1"/>
                          </a:solidFill>
                          <a:effectLst/>
                          <a:latin typeface="+mn-lt"/>
                          <a:ea typeface="+mn-ea"/>
                          <a:cs typeface="+mn-ea"/>
                          <a:sym typeface="+mn-lt"/>
                        </a:rPr>
                        <a:t>，</a:t>
                      </a:r>
                      <a:r>
                        <a:rPr lang="en-US" altLang="zh-CN" sz="1100" b="1" spc="-10" dirty="0">
                          <a:solidFill>
                            <a:schemeClr val="bg1"/>
                          </a:solidFill>
                          <a:effectLst/>
                          <a:latin typeface="+mn-lt"/>
                          <a:ea typeface="+mn-ea"/>
                          <a:cs typeface="+mn-ea"/>
                          <a:sym typeface="+mn-lt"/>
                        </a:rPr>
                        <a:t>%</a:t>
                      </a:r>
                      <a:endParaRPr lang="en-GB" altLang="zh-CN" sz="1100" b="1" spc="-10" dirty="0">
                        <a:solidFill>
                          <a:schemeClr val="bg1"/>
                        </a:solidFill>
                        <a:effectLst/>
                        <a:latin typeface="+mn-lt"/>
                        <a:ea typeface="+mn-ea"/>
                        <a:cs typeface="+mn-ea"/>
                        <a:sym typeface="+mn-lt"/>
                      </a:endParaRPr>
                    </a:p>
                  </a:txBody>
                  <a:tcPr marL="144000" marR="72000" marT="72000" marB="72000">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solidFill>
                  </a:tcPr>
                </a:tc>
                <a:tc hMerge="1">
                  <a:txBody>
                    <a:bodyPr/>
                    <a:lstStyle/>
                    <a:p>
                      <a:endParaRPr dirty="0"/>
                    </a:p>
                  </a:txBody>
                  <a:tcPr marL="144000" marR="72000" marT="72000" marB="72000">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218541">
                <a:tc vMerge="1">
                  <a:txBody>
                    <a:bodyPr/>
                    <a:lstStyle/>
                    <a:p>
                      <a:pPr algn="ctr">
                        <a:spcBef>
                          <a:spcPts val="300"/>
                        </a:spcBef>
                        <a:spcAft>
                          <a:spcPts val="300"/>
                        </a:spcAft>
                      </a:pPr>
                      <a:endParaRPr lang="en-GB" sz="1200" b="1" spc="-10" dirty="0">
                        <a:solidFill>
                          <a:schemeClr val="bg1"/>
                        </a:solidFill>
                        <a:effectLst/>
                        <a:latin typeface="+mn-ea"/>
                        <a:ea typeface="+mn-ea"/>
                        <a:cs typeface="Times New Roman" panose="02020603050405020304" charset="0"/>
                      </a:endParaRPr>
                    </a:p>
                  </a:txBody>
                  <a:tcPr marL="144000" marR="72000" marT="72000" marB="72000">
                    <a:lnT w="12700" cap="flat" cmpd="sng" algn="ctr">
                      <a:solidFill>
                        <a:schemeClr val="bg1"/>
                      </a:solidFill>
                      <a:prstDash val="solid"/>
                      <a:round/>
                      <a:headEnd type="none" w="med" len="med"/>
                      <a:tailEnd type="none" w="med" len="med"/>
                    </a:lnT>
                    <a:solidFill>
                      <a:schemeClr val="tx2"/>
                    </a:solidFill>
                  </a:tcPr>
                </a:tc>
                <a:tc vMerge="1">
                  <a:txBody>
                    <a:bodyPr/>
                    <a:lstStyle/>
                    <a:p>
                      <a:endParaRPr lang="zh-CN" altLang="en-US"/>
                    </a:p>
                  </a:txBody>
                  <a:tcPr/>
                </a:tc>
                <a:tc vMerge="1">
                  <a:txBody>
                    <a:bodyPr/>
                    <a:lstStyle/>
                    <a:p>
                      <a:endParaRPr lang="zh-CN" altLang="en-US"/>
                    </a:p>
                  </a:txBody>
                  <a:tcPr/>
                </a:tc>
                <a:tc>
                  <a:txBody>
                    <a:bodyPr/>
                    <a:lstStyle/>
                    <a:p>
                      <a:pPr algn="ctr">
                        <a:lnSpc>
                          <a:spcPct val="50000"/>
                        </a:lnSpc>
                        <a:spcBef>
                          <a:spcPts val="300"/>
                        </a:spcBef>
                        <a:spcAft>
                          <a:spcPts val="300"/>
                        </a:spcAft>
                      </a:pPr>
                      <a:r>
                        <a:rPr lang="zh-CN" altLang="en-US" sz="1100" b="1" spc="-10" dirty="0">
                          <a:solidFill>
                            <a:schemeClr val="bg1"/>
                          </a:solidFill>
                          <a:effectLst/>
                          <a:latin typeface="+mn-lt"/>
                          <a:ea typeface="+mn-ea"/>
                          <a:cs typeface="+mn-ea"/>
                          <a:sym typeface="+mn-lt"/>
                        </a:rPr>
                        <a:t>首次给药间隔</a:t>
                      </a:r>
                      <a:endParaRPr lang="en-GB" altLang="zh-CN" sz="1100" b="1" spc="-10" dirty="0">
                        <a:solidFill>
                          <a:schemeClr val="bg1"/>
                        </a:solidFill>
                        <a:effectLst/>
                        <a:latin typeface="+mn-lt"/>
                        <a:ea typeface="+mn-ea"/>
                        <a:cs typeface="+mn-ea"/>
                        <a:sym typeface="+mn-lt"/>
                      </a:endParaRPr>
                    </a:p>
                  </a:txBody>
                  <a:tcPr marL="144000" marR="72000" marT="72000" marB="72000">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2"/>
                    </a:solidFill>
                  </a:tcPr>
                </a:tc>
                <a:tc>
                  <a:txBody>
                    <a:bodyPr/>
                    <a:lstStyle/>
                    <a:p>
                      <a:pPr algn="ctr">
                        <a:lnSpc>
                          <a:spcPct val="50000"/>
                        </a:lnSpc>
                        <a:spcBef>
                          <a:spcPts val="300"/>
                        </a:spcBef>
                        <a:spcAft>
                          <a:spcPts val="300"/>
                        </a:spcAft>
                      </a:pPr>
                      <a:r>
                        <a:rPr lang="zh-CN" altLang="en-US" sz="1100" b="1" spc="-10" dirty="0">
                          <a:solidFill>
                            <a:schemeClr val="bg1"/>
                          </a:solidFill>
                          <a:effectLst/>
                          <a:latin typeface="+mn-lt"/>
                          <a:ea typeface="+mn-ea"/>
                          <a:cs typeface="+mn-ea"/>
                          <a:sym typeface="+mn-lt"/>
                        </a:rPr>
                        <a:t>稳态</a:t>
                      </a:r>
                      <a:endParaRPr lang="en-GB" sz="1100" b="1" spc="-10" dirty="0">
                        <a:solidFill>
                          <a:schemeClr val="bg1"/>
                        </a:solidFill>
                        <a:effectLst/>
                        <a:latin typeface="+mn-lt"/>
                        <a:ea typeface="+mn-ea"/>
                        <a:cs typeface="+mn-ea"/>
                        <a:sym typeface="+mn-lt"/>
                      </a:endParaRPr>
                    </a:p>
                  </a:txBody>
                  <a:tcPr marL="144000" marR="72000" marT="72000" marB="72000">
                    <a:lnT w="12700" cap="flat" cmpd="sng" algn="ctr">
                      <a:solidFill>
                        <a:schemeClr val="bg1"/>
                      </a:solidFill>
                      <a:prstDash val="solid"/>
                      <a:round/>
                      <a:headEnd type="none" w="med" len="med"/>
                      <a:tailEnd type="none" w="med" len="med"/>
                    </a:lnT>
                    <a:solidFill>
                      <a:schemeClr val="tx2"/>
                    </a:solidFill>
                  </a:tcPr>
                </a:tc>
                <a:extLst>
                  <a:ext uri="{0D108BD9-81ED-4DB2-BD59-A6C34878D82A}">
                    <a16:rowId xmlns:a16="http://schemas.microsoft.com/office/drawing/2014/main" val="3813473399"/>
                  </a:ext>
                </a:extLst>
              </a:tr>
              <a:tr h="208352">
                <a:tc rowSpan="3">
                  <a:txBody>
                    <a:bodyPr/>
                    <a:lstStyle/>
                    <a:p>
                      <a:pPr algn="ctr">
                        <a:lnSpc>
                          <a:spcPct val="50000"/>
                        </a:lnSpc>
                        <a:spcBef>
                          <a:spcPts val="0"/>
                        </a:spcBef>
                        <a:spcAft>
                          <a:spcPts val="0"/>
                        </a:spcAft>
                      </a:pPr>
                      <a:r>
                        <a:rPr lang="zh-CN" altLang="en-US" sz="1050" b="1" spc="-10" baseline="0" dirty="0">
                          <a:solidFill>
                            <a:schemeClr val="tx1">
                              <a:lumMod val="75000"/>
                              <a:lumOff val="25000"/>
                            </a:schemeClr>
                          </a:solidFill>
                          <a:effectLst/>
                          <a:latin typeface="+mn-lt"/>
                          <a:ea typeface="+mn-ea"/>
                          <a:cs typeface="+mn-ea"/>
                          <a:sym typeface="+mn-lt"/>
                        </a:rPr>
                        <a:t>终末期肾病</a:t>
                      </a:r>
                      <a:endParaRPr lang="en-GB" altLang="zh-CN" sz="1050" b="1" spc="-10" baseline="0" dirty="0">
                        <a:solidFill>
                          <a:schemeClr val="tx1">
                            <a:lumMod val="75000"/>
                            <a:lumOff val="25000"/>
                          </a:schemeClr>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solidFill>
                      <a:schemeClr val="tx2">
                        <a:alpha val="10000"/>
                      </a:schemeClr>
                    </a:solidFill>
                  </a:tcPr>
                </a:tc>
                <a:tc>
                  <a:txBody>
                    <a:bodyPr/>
                    <a:lstStyle/>
                    <a:p>
                      <a:pPr algn="ctr">
                        <a:lnSpc>
                          <a:spcPct val="60000"/>
                        </a:lnSpc>
                        <a:spcBef>
                          <a:spcPts val="300"/>
                        </a:spcBef>
                        <a:spcAft>
                          <a:spcPts val="300"/>
                        </a:spcAft>
                      </a:pPr>
                      <a:r>
                        <a:rPr lang="en-GB" sz="900" b="1" spc="-10" baseline="0" dirty="0">
                          <a:solidFill>
                            <a:schemeClr val="tx1">
                              <a:lumMod val="75000"/>
                              <a:lumOff val="25000"/>
                            </a:schemeClr>
                          </a:solidFill>
                          <a:effectLst/>
                          <a:latin typeface="+mn-lt"/>
                          <a:ea typeface="+mn-ea"/>
                          <a:cs typeface="+mn-ea"/>
                          <a:sym typeface="+mn-lt"/>
                        </a:rPr>
                        <a:t>LD + ELD + MD</a:t>
                      </a:r>
                    </a:p>
                  </a:txBody>
                  <a:tcPr marL="144000" marR="72000" marT="72000" marB="72000" anchor="ctr">
                    <a:lnT w="12700" cap="flat" cmpd="sng" algn="ctr">
                      <a:solidFill>
                        <a:schemeClr val="bg1"/>
                      </a:solidFill>
                      <a:prstDash val="solid"/>
                      <a:round/>
                      <a:headEnd type="none" w="med" len="med"/>
                      <a:tailEnd type="none" w="med" len="med"/>
                    </a:lnT>
                    <a:solidFill>
                      <a:schemeClr val="tx2">
                        <a:alpha val="10000"/>
                      </a:schemeClr>
                    </a:solidFill>
                  </a:tcPr>
                </a:tc>
                <a:tc>
                  <a:txBody>
                    <a:bodyPr/>
                    <a:lstStyle/>
                    <a:p>
                      <a:pPr algn="ctr">
                        <a:lnSpc>
                          <a:spcPct val="60000"/>
                        </a:lnSpc>
                        <a:spcBef>
                          <a:spcPts val="0"/>
                        </a:spcBef>
                        <a:spcAft>
                          <a:spcPts val="0"/>
                        </a:spcAft>
                      </a:pPr>
                      <a:r>
                        <a:rPr lang="en-GB" sz="900" b="1" spc="-10" baseline="0" dirty="0">
                          <a:solidFill>
                            <a:schemeClr val="tx1">
                              <a:lumMod val="75000"/>
                              <a:lumOff val="25000"/>
                            </a:schemeClr>
                          </a:solidFill>
                          <a:effectLst/>
                          <a:latin typeface="+mn-lt"/>
                          <a:ea typeface="+mn-ea"/>
                          <a:cs typeface="+mn-ea"/>
                          <a:sym typeface="+mn-lt"/>
                        </a:rPr>
                        <a:t> LD 500/167 mg (30 min) + ELD 1,500/500 mg (3 h)</a:t>
                      </a:r>
                    </a:p>
                  </a:txBody>
                  <a:tcPr marL="144000" marR="72000" marT="72000" marB="72000" anchor="ctr">
                    <a:lnT w="12700" cap="flat" cmpd="sng" algn="ctr">
                      <a:solidFill>
                        <a:schemeClr val="bg1"/>
                      </a:solidFill>
                      <a:prstDash val="solid"/>
                      <a:round/>
                      <a:headEnd type="none" w="med" len="med"/>
                      <a:tailEnd type="none" w="med" len="med"/>
                    </a:lnT>
                    <a:solidFill>
                      <a:schemeClr val="tx2">
                        <a:alpha val="10000"/>
                      </a:schemeClr>
                    </a:solidFill>
                  </a:tcPr>
                </a:tc>
                <a:tc>
                  <a:txBody>
                    <a:bodyPr/>
                    <a:lstStyle/>
                    <a:p>
                      <a:pPr marL="0" indent="0" algn="ctr">
                        <a:lnSpc>
                          <a:spcPct val="60000"/>
                        </a:lnSpc>
                        <a:spcBef>
                          <a:spcPts val="300"/>
                        </a:spcBef>
                        <a:spcAft>
                          <a:spcPts val="300"/>
                        </a:spcAft>
                        <a:buNone/>
                      </a:pPr>
                      <a:r>
                        <a:rPr lang="en-GB" sz="900" b="1" spc="-10" baseline="0" dirty="0">
                          <a:solidFill>
                            <a:schemeClr val="tx1">
                              <a:lumMod val="75000"/>
                              <a:lumOff val="25000"/>
                            </a:schemeClr>
                          </a:solidFill>
                          <a:effectLst/>
                          <a:latin typeface="+mn-lt"/>
                          <a:ea typeface="+mn-ea"/>
                          <a:cs typeface="+mn-ea"/>
                          <a:sym typeface="+mn-lt"/>
                        </a:rPr>
                        <a:t> 94.9</a:t>
                      </a:r>
                    </a:p>
                  </a:txBody>
                  <a:tcPr marL="144000" marR="72000" marT="72000" marB="72000" anchor="ctr">
                    <a:solidFill>
                      <a:schemeClr val="tx2">
                        <a:alpha val="10000"/>
                      </a:schemeClr>
                    </a:solidFill>
                  </a:tcPr>
                </a:tc>
                <a:tc>
                  <a:txBody>
                    <a:bodyPr/>
                    <a:lstStyle/>
                    <a:p>
                      <a:pPr marL="0" indent="0" algn="ctr">
                        <a:lnSpc>
                          <a:spcPct val="60000"/>
                        </a:lnSpc>
                        <a:spcBef>
                          <a:spcPts val="300"/>
                        </a:spcBef>
                        <a:spcAft>
                          <a:spcPts val="300"/>
                        </a:spcAft>
                        <a:buNone/>
                      </a:pPr>
                      <a:r>
                        <a:rPr lang="en-GB" altLang="zh-CN" sz="900" b="1" spc="-10" baseline="0" dirty="0">
                          <a:solidFill>
                            <a:schemeClr val="tx1">
                              <a:lumMod val="75000"/>
                              <a:lumOff val="25000"/>
                            </a:schemeClr>
                          </a:solidFill>
                          <a:effectLst/>
                          <a:latin typeface="+mn-lt"/>
                          <a:ea typeface="+mn-ea"/>
                          <a:cs typeface="+mn-ea"/>
                          <a:sym typeface="+mn-lt"/>
                        </a:rPr>
                        <a:t>89.4</a:t>
                      </a:r>
                      <a:endParaRPr lang="en-GB" sz="900" b="1"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extLst>
                  <a:ext uri="{0D108BD9-81ED-4DB2-BD59-A6C34878D82A}">
                    <a16:rowId xmlns:a16="http://schemas.microsoft.com/office/drawing/2014/main" val="2633920324"/>
                  </a:ext>
                </a:extLst>
              </a:tr>
              <a:tr h="208352">
                <a:tc vMerge="1">
                  <a:txBody>
                    <a:bodyPr/>
                    <a:lstStyle/>
                    <a:p>
                      <a:endParaRPr lang="zh-CN" altLang="en-US"/>
                    </a:p>
                  </a:txBody>
                  <a:tcPr/>
                </a:tc>
                <a:tc>
                  <a:txBody>
                    <a:bodyPr/>
                    <a:lstStyle/>
                    <a:p>
                      <a:pPr algn="ctr">
                        <a:lnSpc>
                          <a:spcPct val="60000"/>
                        </a:lnSpc>
                        <a:spcBef>
                          <a:spcPts val="300"/>
                        </a:spcBef>
                        <a:spcAft>
                          <a:spcPts val="300"/>
                        </a:spcAft>
                      </a:pPr>
                      <a:r>
                        <a:rPr lang="en-GB" sz="900" b="1" spc="-10" baseline="0" dirty="0">
                          <a:solidFill>
                            <a:schemeClr val="tx1">
                              <a:lumMod val="75000"/>
                              <a:lumOff val="25000"/>
                            </a:schemeClr>
                          </a:solidFill>
                          <a:effectLst/>
                          <a:latin typeface="+mn-lt"/>
                          <a:ea typeface="+mn-ea"/>
                          <a:cs typeface="+mn-ea"/>
                          <a:sym typeface="+mn-lt"/>
                        </a:rPr>
                        <a:t> SLD + MD</a:t>
                      </a:r>
                    </a:p>
                  </a:txBody>
                  <a:tcPr marL="144000" marR="72000" marT="72000" marB="72000" anchor="ctr">
                    <a:solidFill>
                      <a:schemeClr val="tx2">
                        <a:alpha val="10000"/>
                      </a:schemeClr>
                    </a:solidFill>
                  </a:tcPr>
                </a:tc>
                <a:tc>
                  <a:txBody>
                    <a:bodyPr/>
                    <a:lstStyle/>
                    <a:p>
                      <a:pPr marL="0" algn="ctr" defTabSz="914400" rtl="0" eaLnBrk="1" latinLnBrk="0" hangingPunct="1">
                        <a:lnSpc>
                          <a:spcPct val="60000"/>
                        </a:lnSpc>
                        <a:spcBef>
                          <a:spcPts val="0"/>
                        </a:spcBef>
                        <a:spcAft>
                          <a:spcPts val="0"/>
                        </a:spcAft>
                      </a:pPr>
                      <a:r>
                        <a:rPr lang="pt-BR" sz="900" b="1" kern="1200" spc="-10" baseline="0" dirty="0">
                          <a:solidFill>
                            <a:schemeClr val="tx1">
                              <a:lumMod val="75000"/>
                              <a:lumOff val="25000"/>
                            </a:schemeClr>
                          </a:solidFill>
                          <a:effectLst/>
                          <a:latin typeface="+mn-lt"/>
                          <a:ea typeface="+mn-ea"/>
                          <a:cs typeface="+mn-ea"/>
                          <a:sym typeface="+mn-lt"/>
                        </a:rPr>
                        <a:t> SLD 2,000/667 mg (3 h)</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ctr">
                        <a:lnSpc>
                          <a:spcPct val="60000"/>
                        </a:lnSpc>
                        <a:spcBef>
                          <a:spcPts val="300"/>
                        </a:spcBef>
                        <a:spcAft>
                          <a:spcPts val="300"/>
                        </a:spcAft>
                        <a:buNone/>
                      </a:pPr>
                      <a:r>
                        <a:rPr lang="en-GB" sz="900" b="1" kern="1200" spc="-10" baseline="0" dirty="0">
                          <a:solidFill>
                            <a:schemeClr val="tx1">
                              <a:lumMod val="75000"/>
                              <a:lumOff val="25000"/>
                            </a:schemeClr>
                          </a:solidFill>
                          <a:effectLst/>
                          <a:latin typeface="+mn-lt"/>
                          <a:ea typeface="+mn-ea"/>
                          <a:cs typeface="+mn-ea"/>
                          <a:sym typeface="+mn-lt"/>
                        </a:rPr>
                        <a:t> 93.3</a:t>
                      </a:r>
                    </a:p>
                  </a:txBody>
                  <a:tcPr marL="144000" marR="72000" marT="72000" marB="72000" anchor="ctr">
                    <a:solidFill>
                      <a:schemeClr val="tx2">
                        <a:alpha val="10000"/>
                      </a:schemeClr>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90.2</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extLst>
                  <a:ext uri="{0D108BD9-81ED-4DB2-BD59-A6C34878D82A}">
                    <a16:rowId xmlns:a16="http://schemas.microsoft.com/office/drawing/2014/main" val="1329983222"/>
                  </a:ext>
                </a:extLst>
              </a:tr>
              <a:tr h="208352">
                <a:tc vMerge="1">
                  <a:txBody>
                    <a:bodyPr/>
                    <a:lstStyle/>
                    <a:p>
                      <a:endParaRPr lang="zh-CN" altLang="en-US"/>
                    </a:p>
                  </a:txBody>
                  <a:tcPr/>
                </a:tc>
                <a:tc>
                  <a:txBody>
                    <a:bodyPr/>
                    <a:lstStyle/>
                    <a:p>
                      <a:pPr algn="ctr">
                        <a:lnSpc>
                          <a:spcPct val="60000"/>
                        </a:lnSpc>
                        <a:spcBef>
                          <a:spcPts val="300"/>
                        </a:spcBef>
                        <a:spcAft>
                          <a:spcPts val="300"/>
                        </a:spcAft>
                      </a:pPr>
                      <a:r>
                        <a:rPr lang="zh-CN" altLang="en-US" sz="900" b="1" spc="-10" baseline="0" dirty="0">
                          <a:solidFill>
                            <a:schemeClr val="tx1">
                              <a:lumMod val="75000"/>
                              <a:lumOff val="25000"/>
                            </a:schemeClr>
                          </a:solidFill>
                          <a:effectLst/>
                          <a:latin typeface="+mn-lt"/>
                          <a:ea typeface="+mn-ea"/>
                          <a:cs typeface="+mn-ea"/>
                          <a:sym typeface="+mn-lt"/>
                        </a:rPr>
                        <a:t>仅</a:t>
                      </a:r>
                      <a:r>
                        <a:rPr lang="en-GB" sz="900" b="1" spc="-10" baseline="0" dirty="0">
                          <a:solidFill>
                            <a:schemeClr val="tx1">
                              <a:lumMod val="75000"/>
                              <a:lumOff val="25000"/>
                            </a:schemeClr>
                          </a:solidFill>
                          <a:effectLst/>
                          <a:latin typeface="+mn-lt"/>
                          <a:ea typeface="+mn-ea"/>
                          <a:cs typeface="+mn-ea"/>
                          <a:sym typeface="+mn-lt"/>
                        </a:rPr>
                        <a:t> MD </a:t>
                      </a:r>
                    </a:p>
                  </a:txBody>
                  <a:tcPr marL="144000" marR="72000" marT="72000" marB="72000" anchor="ctr">
                    <a:solidFill>
                      <a:schemeClr val="tx2">
                        <a:alpha val="10000"/>
                      </a:schemeClr>
                    </a:solidFill>
                  </a:tcPr>
                </a:tc>
                <a:tc>
                  <a:txBody>
                    <a:bodyPr/>
                    <a:lstStyle/>
                    <a:p>
                      <a:pPr marL="0" algn="ctr" defTabSz="914400" rtl="0" eaLnBrk="1" latinLnBrk="0" hangingPunct="1">
                        <a:lnSpc>
                          <a:spcPct val="60000"/>
                        </a:lnSpc>
                        <a:spcBef>
                          <a:spcPts val="0"/>
                        </a:spcBef>
                        <a:spcAft>
                          <a:spcPts val="0"/>
                        </a:spcAft>
                      </a:pPr>
                      <a:r>
                        <a:rPr lang="pt-BR" sz="900" b="1" kern="1200" spc="-10" baseline="0" dirty="0">
                          <a:solidFill>
                            <a:schemeClr val="tx1">
                              <a:lumMod val="75000"/>
                              <a:lumOff val="25000"/>
                            </a:schemeClr>
                          </a:solidFill>
                          <a:effectLst/>
                          <a:latin typeface="+mn-lt"/>
                          <a:ea typeface="+mn-ea"/>
                          <a:cs typeface="+mn-ea"/>
                          <a:sym typeface="+mn-lt"/>
                        </a:rPr>
                        <a:t>MD 1,500/500 mg (3 h), q6h</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79.2</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90.2</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extLst>
                  <a:ext uri="{0D108BD9-81ED-4DB2-BD59-A6C34878D82A}">
                    <a16:rowId xmlns:a16="http://schemas.microsoft.com/office/drawing/2014/main" val="959274572"/>
                  </a:ext>
                </a:extLst>
              </a:tr>
              <a:tr h="208352">
                <a:tc rowSpan="3">
                  <a:txBody>
                    <a:bodyPr/>
                    <a:lstStyle/>
                    <a:p>
                      <a:pPr algn="ctr">
                        <a:lnSpc>
                          <a:spcPct val="50000"/>
                        </a:lnSpc>
                        <a:spcBef>
                          <a:spcPts val="300"/>
                        </a:spcBef>
                        <a:spcAft>
                          <a:spcPts val="300"/>
                        </a:spcAft>
                      </a:pPr>
                      <a:r>
                        <a:rPr lang="zh-CN" altLang="en-US" sz="1050" b="1" spc="-10" baseline="0" dirty="0">
                          <a:solidFill>
                            <a:schemeClr val="tx1">
                              <a:lumMod val="75000"/>
                              <a:lumOff val="25000"/>
                            </a:schemeClr>
                          </a:solidFill>
                          <a:effectLst/>
                          <a:latin typeface="+mn-lt"/>
                          <a:ea typeface="+mn-ea"/>
                          <a:cs typeface="+mn-ea"/>
                          <a:sym typeface="+mn-lt"/>
                        </a:rPr>
                        <a:t>正常肾功能</a:t>
                      </a:r>
                      <a:endParaRPr lang="en-GB" sz="1050" b="1"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algn="ctr">
                        <a:lnSpc>
                          <a:spcPct val="60000"/>
                        </a:lnSpc>
                        <a:spcBef>
                          <a:spcPts val="300"/>
                        </a:spcBef>
                        <a:spcAft>
                          <a:spcPts val="300"/>
                        </a:spcAft>
                      </a:pPr>
                      <a:r>
                        <a:rPr lang="en-GB" sz="900" b="1" spc="-10" baseline="0" dirty="0">
                          <a:solidFill>
                            <a:schemeClr val="tx1">
                              <a:lumMod val="75000"/>
                              <a:lumOff val="25000"/>
                            </a:schemeClr>
                          </a:solidFill>
                          <a:effectLst/>
                          <a:latin typeface="+mn-lt"/>
                          <a:ea typeface="+mn-ea"/>
                          <a:cs typeface="+mn-ea"/>
                          <a:sym typeface="+mn-lt"/>
                        </a:rPr>
                        <a:t>LD + ELD + MD</a:t>
                      </a:r>
                    </a:p>
                  </a:txBody>
                  <a:tcPr marL="144000" marR="72000" marT="72000" marB="72000" anchor="ctr">
                    <a:noFill/>
                  </a:tcPr>
                </a:tc>
                <a:tc>
                  <a:txBody>
                    <a:bodyPr/>
                    <a:lstStyle/>
                    <a:p>
                      <a:pPr marL="0" algn="ctr" defTabSz="914400" rtl="0" eaLnBrk="1" latinLnBrk="0" hangingPunct="1">
                        <a:lnSpc>
                          <a:spcPct val="60000"/>
                        </a:lnSpc>
                        <a:spcBef>
                          <a:spcPts val="0"/>
                        </a:spcBef>
                        <a:spcAft>
                          <a:spcPts val="0"/>
                        </a:spcAft>
                      </a:pPr>
                      <a:r>
                        <a:rPr lang="en-GB" sz="900" b="1" kern="1200" spc="-10" baseline="0" dirty="0">
                          <a:solidFill>
                            <a:schemeClr val="tx1">
                              <a:lumMod val="75000"/>
                              <a:lumOff val="25000"/>
                            </a:schemeClr>
                          </a:solidFill>
                          <a:effectLst/>
                          <a:latin typeface="+mn-lt"/>
                          <a:ea typeface="+mn-ea"/>
                          <a:cs typeface="+mn-ea"/>
                          <a:sym typeface="+mn-lt"/>
                        </a:rPr>
                        <a:t>LD 500/167 mg (30 min) + ELD 1,500/500 mg (3 h)</a:t>
                      </a: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97.7</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96.8</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extLst>
                  <a:ext uri="{0D108BD9-81ED-4DB2-BD59-A6C34878D82A}">
                    <a16:rowId xmlns:a16="http://schemas.microsoft.com/office/drawing/2014/main" val="3284779033"/>
                  </a:ext>
                </a:extLst>
              </a:tr>
              <a:tr h="208352">
                <a:tc vMerge="1">
                  <a:txBody>
                    <a:bodyPr/>
                    <a:lstStyle/>
                    <a:p>
                      <a:endParaRPr lang="zh-CN" altLang="en-US"/>
                    </a:p>
                  </a:txBody>
                  <a:tcPr/>
                </a:tc>
                <a:tc>
                  <a:txBody>
                    <a:bodyPr/>
                    <a:lstStyle/>
                    <a:p>
                      <a:pPr algn="ctr">
                        <a:lnSpc>
                          <a:spcPct val="60000"/>
                        </a:lnSpc>
                        <a:spcBef>
                          <a:spcPts val="300"/>
                        </a:spcBef>
                        <a:spcAft>
                          <a:spcPts val="300"/>
                        </a:spcAft>
                      </a:pPr>
                      <a:r>
                        <a:rPr lang="en-GB" sz="900" b="1" spc="-10" baseline="0" dirty="0">
                          <a:solidFill>
                            <a:schemeClr val="tx1">
                              <a:lumMod val="75000"/>
                              <a:lumOff val="25000"/>
                            </a:schemeClr>
                          </a:solidFill>
                          <a:effectLst/>
                          <a:latin typeface="+mn-lt"/>
                          <a:ea typeface="+mn-ea"/>
                          <a:cs typeface="+mn-ea"/>
                          <a:sym typeface="+mn-lt"/>
                        </a:rPr>
                        <a:t> SLD + MD</a:t>
                      </a:r>
                    </a:p>
                  </a:txBody>
                  <a:tcPr marL="144000" marR="72000" marT="72000" marB="72000" anchor="ctr">
                    <a:noFill/>
                  </a:tcPr>
                </a:tc>
                <a:tc>
                  <a:txBody>
                    <a:bodyPr/>
                    <a:lstStyle/>
                    <a:p>
                      <a:pPr marL="0" algn="ctr" defTabSz="914400" rtl="0" eaLnBrk="1" latinLnBrk="0" hangingPunct="1">
                        <a:lnSpc>
                          <a:spcPct val="60000"/>
                        </a:lnSpc>
                        <a:spcBef>
                          <a:spcPts val="0"/>
                        </a:spcBef>
                        <a:spcAft>
                          <a:spcPts val="0"/>
                        </a:spcAft>
                      </a:pPr>
                      <a:r>
                        <a:rPr lang="pt-BR" sz="900" b="1" kern="1200" spc="-10" baseline="0" dirty="0">
                          <a:solidFill>
                            <a:schemeClr val="tx1">
                              <a:lumMod val="75000"/>
                              <a:lumOff val="25000"/>
                            </a:schemeClr>
                          </a:solidFill>
                          <a:effectLst/>
                          <a:latin typeface="+mn-lt"/>
                          <a:ea typeface="+mn-ea"/>
                          <a:cs typeface="+mn-ea"/>
                          <a:sym typeface="+mn-lt"/>
                        </a:rPr>
                        <a:t> SLD 2,000/667 mg (3 h)</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1000" b="1" kern="1200" spc="-10" baseline="0" dirty="0">
                          <a:solidFill>
                            <a:srgbClr val="C00000"/>
                          </a:solidFill>
                          <a:effectLst/>
                          <a:latin typeface="+mn-lt"/>
                          <a:ea typeface="+mn-ea"/>
                          <a:cs typeface="+mn-ea"/>
                          <a:sym typeface="+mn-lt"/>
                        </a:rPr>
                        <a:t>97.0</a:t>
                      </a:r>
                      <a:endParaRPr lang="en-GB" altLang="zh-CN" sz="1000" b="1" kern="1200" spc="-10" baseline="0" dirty="0">
                        <a:solidFill>
                          <a:srgbClr val="C00000"/>
                        </a:solidFill>
                        <a:effectLst/>
                        <a:latin typeface="+mn-lt"/>
                        <a:ea typeface="+mn-ea"/>
                        <a:cs typeface="+mn-ea"/>
                        <a:sym typeface="+mn-lt"/>
                      </a:endParaRP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96.7</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extLst>
                  <a:ext uri="{0D108BD9-81ED-4DB2-BD59-A6C34878D82A}">
                    <a16:rowId xmlns:a16="http://schemas.microsoft.com/office/drawing/2014/main" val="2163207225"/>
                  </a:ext>
                </a:extLst>
              </a:tr>
              <a:tr h="208352">
                <a:tc vMerge="1">
                  <a:txBody>
                    <a:bodyPr/>
                    <a:lstStyle/>
                    <a:p>
                      <a:endParaRPr lang="zh-CN" altLang="en-US"/>
                    </a:p>
                  </a:txBody>
                  <a:tcPr/>
                </a:tc>
                <a:tc>
                  <a:txBody>
                    <a:bodyPr/>
                    <a:lstStyle/>
                    <a:p>
                      <a:pPr algn="ctr">
                        <a:lnSpc>
                          <a:spcPct val="60000"/>
                        </a:lnSpc>
                        <a:spcBef>
                          <a:spcPts val="300"/>
                        </a:spcBef>
                        <a:spcAft>
                          <a:spcPts val="300"/>
                        </a:spcAft>
                      </a:pPr>
                      <a:r>
                        <a:rPr lang="zh-CN" altLang="en-US" sz="900" b="1" spc="-10" baseline="0" dirty="0">
                          <a:solidFill>
                            <a:schemeClr val="tx1">
                              <a:lumMod val="75000"/>
                              <a:lumOff val="25000"/>
                            </a:schemeClr>
                          </a:solidFill>
                          <a:effectLst/>
                          <a:latin typeface="+mn-lt"/>
                          <a:ea typeface="+mn-ea"/>
                          <a:cs typeface="+mn-ea"/>
                          <a:sym typeface="+mn-lt"/>
                        </a:rPr>
                        <a:t>仅</a:t>
                      </a:r>
                      <a:r>
                        <a:rPr lang="en-GB" sz="900" b="1" spc="-10" baseline="0" dirty="0">
                          <a:solidFill>
                            <a:schemeClr val="tx1">
                              <a:lumMod val="75000"/>
                              <a:lumOff val="25000"/>
                            </a:schemeClr>
                          </a:solidFill>
                          <a:effectLst/>
                          <a:latin typeface="+mn-lt"/>
                          <a:ea typeface="+mn-ea"/>
                          <a:cs typeface="+mn-ea"/>
                          <a:sym typeface="+mn-lt"/>
                        </a:rPr>
                        <a:t> MD </a:t>
                      </a:r>
                    </a:p>
                  </a:txBody>
                  <a:tcPr marL="144000" marR="72000" marT="72000" marB="72000" anchor="ctr">
                    <a:noFill/>
                  </a:tcPr>
                </a:tc>
                <a:tc>
                  <a:txBody>
                    <a:bodyPr/>
                    <a:lstStyle/>
                    <a:p>
                      <a:pPr marL="0" algn="ctr" defTabSz="914400" rtl="0" eaLnBrk="1" latinLnBrk="0" hangingPunct="1">
                        <a:lnSpc>
                          <a:spcPct val="60000"/>
                        </a:lnSpc>
                        <a:spcBef>
                          <a:spcPts val="0"/>
                        </a:spcBef>
                        <a:spcAft>
                          <a:spcPts val="0"/>
                        </a:spcAft>
                      </a:pPr>
                      <a:r>
                        <a:rPr lang="pt-BR" sz="900" b="1" kern="1200" spc="-10" baseline="0" dirty="0">
                          <a:solidFill>
                            <a:schemeClr val="tx1">
                              <a:lumMod val="75000"/>
                              <a:lumOff val="25000"/>
                            </a:schemeClr>
                          </a:solidFill>
                          <a:effectLst/>
                          <a:latin typeface="+mn-lt"/>
                          <a:ea typeface="+mn-ea"/>
                          <a:cs typeface="+mn-ea"/>
                          <a:sym typeface="+mn-lt"/>
                        </a:rPr>
                        <a:t> MD 1,500/500 mg (3 h), q6h</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1000" b="1" kern="1200" spc="-10" baseline="0" dirty="0">
                          <a:solidFill>
                            <a:srgbClr val="C00000"/>
                          </a:solidFill>
                          <a:effectLst/>
                          <a:latin typeface="+mn-lt"/>
                          <a:ea typeface="+mn-ea"/>
                          <a:cs typeface="+mn-ea"/>
                          <a:sym typeface="+mn-lt"/>
                        </a:rPr>
                        <a:t>89.1</a:t>
                      </a:r>
                      <a:endParaRPr lang="en-GB" altLang="zh-CN" sz="1000" b="1" kern="1200" spc="-10" baseline="0" dirty="0">
                        <a:solidFill>
                          <a:srgbClr val="C00000"/>
                        </a:solidFill>
                        <a:effectLst/>
                        <a:latin typeface="+mn-lt"/>
                        <a:ea typeface="+mn-ea"/>
                        <a:cs typeface="+mn-ea"/>
                        <a:sym typeface="+mn-lt"/>
                      </a:endParaRP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96.7</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extLst>
                  <a:ext uri="{0D108BD9-81ED-4DB2-BD59-A6C34878D82A}">
                    <a16:rowId xmlns:a16="http://schemas.microsoft.com/office/drawing/2014/main" val="2351705908"/>
                  </a:ext>
                </a:extLst>
              </a:tr>
              <a:tr h="208352">
                <a:tc rowSpan="3">
                  <a:txBody>
                    <a:bodyPr/>
                    <a:lstStyle/>
                    <a:p>
                      <a:pPr algn="ctr">
                        <a:lnSpc>
                          <a:spcPct val="50000"/>
                        </a:lnSpc>
                        <a:spcBef>
                          <a:spcPts val="300"/>
                        </a:spcBef>
                        <a:spcAft>
                          <a:spcPts val="300"/>
                        </a:spcAft>
                      </a:pPr>
                      <a:r>
                        <a:rPr lang="zh-CN" altLang="en-US" sz="1050" b="1" spc="-10" baseline="0" dirty="0">
                          <a:solidFill>
                            <a:schemeClr val="tx1">
                              <a:lumMod val="75000"/>
                              <a:lumOff val="25000"/>
                            </a:schemeClr>
                          </a:solidFill>
                          <a:effectLst/>
                          <a:latin typeface="+mn-lt"/>
                          <a:ea typeface="+mn-ea"/>
                          <a:cs typeface="+mn-ea"/>
                          <a:sym typeface="+mn-lt"/>
                        </a:rPr>
                        <a:t>轻度肾功能损害</a:t>
                      </a:r>
                      <a:endParaRPr lang="en-GB" sz="1050" b="1"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gn="ctr">
                        <a:lnSpc>
                          <a:spcPct val="60000"/>
                        </a:lnSpc>
                        <a:spcBef>
                          <a:spcPts val="300"/>
                        </a:spcBef>
                        <a:spcAft>
                          <a:spcPts val="300"/>
                        </a:spcAft>
                      </a:pPr>
                      <a:r>
                        <a:rPr lang="en-GB" sz="900" b="1" spc="-10" baseline="0" dirty="0">
                          <a:solidFill>
                            <a:schemeClr val="tx1">
                              <a:lumMod val="75000"/>
                              <a:lumOff val="25000"/>
                            </a:schemeClr>
                          </a:solidFill>
                          <a:effectLst/>
                          <a:latin typeface="+mn-lt"/>
                          <a:ea typeface="+mn-ea"/>
                          <a:cs typeface="+mn-ea"/>
                          <a:sym typeface="+mn-lt"/>
                        </a:rPr>
                        <a:t>LD + ELD + MD</a:t>
                      </a:r>
                    </a:p>
                  </a:txBody>
                  <a:tcPr marL="144000" marR="72000" marT="72000" marB="72000" anchor="ctr">
                    <a:solidFill>
                      <a:schemeClr val="tx2">
                        <a:alpha val="10000"/>
                      </a:schemeClr>
                    </a:solidFill>
                  </a:tcPr>
                </a:tc>
                <a:tc>
                  <a:txBody>
                    <a:bodyPr/>
                    <a:lstStyle/>
                    <a:p>
                      <a:pPr marL="0" algn="ctr" defTabSz="914400" rtl="0" eaLnBrk="1" latinLnBrk="0" hangingPunct="1">
                        <a:lnSpc>
                          <a:spcPct val="60000"/>
                        </a:lnSpc>
                        <a:spcBef>
                          <a:spcPts val="0"/>
                        </a:spcBef>
                        <a:spcAft>
                          <a:spcPts val="0"/>
                        </a:spcAft>
                      </a:pPr>
                      <a:r>
                        <a:rPr lang="en-GB" sz="900" b="1" kern="1200" spc="-10" baseline="0" dirty="0">
                          <a:solidFill>
                            <a:schemeClr val="tx1">
                              <a:lumMod val="75000"/>
                              <a:lumOff val="25000"/>
                            </a:schemeClr>
                          </a:solidFill>
                          <a:effectLst/>
                          <a:latin typeface="+mn-lt"/>
                          <a:ea typeface="+mn-ea"/>
                          <a:cs typeface="+mn-ea"/>
                          <a:sym typeface="+mn-lt"/>
                        </a:rPr>
                        <a:t>LD 500/167 mg (30 min) + ELD 1,500/500 mg (3 h)</a:t>
                      </a:r>
                    </a:p>
                  </a:txBody>
                  <a:tcPr marL="144000" marR="72000" marT="72000" marB="72000" anchor="ctr">
                    <a:solidFill>
                      <a:schemeClr val="tx2">
                        <a:alpha val="10000"/>
                      </a:schemeClr>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99.4</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99.4</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extLst>
                  <a:ext uri="{0D108BD9-81ED-4DB2-BD59-A6C34878D82A}">
                    <a16:rowId xmlns:a16="http://schemas.microsoft.com/office/drawing/2014/main" val="89474415"/>
                  </a:ext>
                </a:extLst>
              </a:tr>
              <a:tr h="208352">
                <a:tc vMerge="1">
                  <a:txBody>
                    <a:bodyPr/>
                    <a:lstStyle/>
                    <a:p>
                      <a:endParaRPr lang="zh-CN" altLang="en-US"/>
                    </a:p>
                  </a:txBody>
                  <a:tcPr/>
                </a:tc>
                <a:tc>
                  <a:txBody>
                    <a:bodyPr/>
                    <a:lstStyle/>
                    <a:p>
                      <a:pPr algn="ctr">
                        <a:lnSpc>
                          <a:spcPct val="60000"/>
                        </a:lnSpc>
                        <a:spcBef>
                          <a:spcPts val="300"/>
                        </a:spcBef>
                        <a:spcAft>
                          <a:spcPts val="300"/>
                        </a:spcAft>
                      </a:pPr>
                      <a:r>
                        <a:rPr lang="en-GB" sz="900" b="1" spc="-10" baseline="0" dirty="0">
                          <a:solidFill>
                            <a:schemeClr val="tx1">
                              <a:lumMod val="75000"/>
                              <a:lumOff val="25000"/>
                            </a:schemeClr>
                          </a:solidFill>
                          <a:effectLst/>
                          <a:latin typeface="+mn-lt"/>
                          <a:ea typeface="+mn-ea"/>
                          <a:cs typeface="+mn-ea"/>
                          <a:sym typeface="+mn-lt"/>
                        </a:rPr>
                        <a:t> SLD + MD</a:t>
                      </a:r>
                    </a:p>
                  </a:txBody>
                  <a:tcPr marL="144000" marR="72000" marT="72000" marB="72000" anchor="ctr">
                    <a:solidFill>
                      <a:schemeClr val="tx2">
                        <a:alpha val="10000"/>
                      </a:schemeClr>
                    </a:solidFill>
                  </a:tcPr>
                </a:tc>
                <a:tc>
                  <a:txBody>
                    <a:bodyPr/>
                    <a:lstStyle/>
                    <a:p>
                      <a:pPr marL="0" algn="ctr" defTabSz="914400" rtl="0" eaLnBrk="1" latinLnBrk="0" hangingPunct="1">
                        <a:lnSpc>
                          <a:spcPct val="60000"/>
                        </a:lnSpc>
                        <a:spcBef>
                          <a:spcPts val="0"/>
                        </a:spcBef>
                        <a:spcAft>
                          <a:spcPts val="0"/>
                        </a:spcAft>
                      </a:pPr>
                      <a:r>
                        <a:rPr lang="pt-BR" sz="900" b="1" kern="1200" spc="-10" baseline="0" dirty="0">
                          <a:solidFill>
                            <a:schemeClr val="tx1">
                              <a:lumMod val="75000"/>
                              <a:lumOff val="25000"/>
                            </a:schemeClr>
                          </a:solidFill>
                          <a:effectLst/>
                          <a:latin typeface="+mn-lt"/>
                          <a:ea typeface="+mn-ea"/>
                          <a:cs typeface="+mn-ea"/>
                          <a:sym typeface="+mn-lt"/>
                        </a:rPr>
                        <a:t> SLD 2,000/667 mg (3 h)</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99.3</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99.3</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extLst>
                  <a:ext uri="{0D108BD9-81ED-4DB2-BD59-A6C34878D82A}">
                    <a16:rowId xmlns:a16="http://schemas.microsoft.com/office/drawing/2014/main" val="2783065042"/>
                  </a:ext>
                </a:extLst>
              </a:tr>
              <a:tr h="208352">
                <a:tc vMerge="1">
                  <a:txBody>
                    <a:bodyPr/>
                    <a:lstStyle/>
                    <a:p>
                      <a:endParaRPr lang="zh-CN" altLang="en-US"/>
                    </a:p>
                  </a:txBody>
                  <a:tcPr/>
                </a:tc>
                <a:tc>
                  <a:txBody>
                    <a:bodyPr/>
                    <a:lstStyle/>
                    <a:p>
                      <a:pPr algn="ctr">
                        <a:lnSpc>
                          <a:spcPct val="60000"/>
                        </a:lnSpc>
                        <a:spcBef>
                          <a:spcPts val="300"/>
                        </a:spcBef>
                        <a:spcAft>
                          <a:spcPts val="300"/>
                        </a:spcAft>
                      </a:pPr>
                      <a:r>
                        <a:rPr lang="zh-CN" altLang="en-US" sz="900" b="1" spc="-10" baseline="0" dirty="0">
                          <a:solidFill>
                            <a:schemeClr val="tx1">
                              <a:lumMod val="75000"/>
                              <a:lumOff val="25000"/>
                            </a:schemeClr>
                          </a:solidFill>
                          <a:effectLst/>
                          <a:latin typeface="+mn-lt"/>
                          <a:ea typeface="+mn-ea"/>
                          <a:cs typeface="+mn-ea"/>
                          <a:sym typeface="+mn-lt"/>
                        </a:rPr>
                        <a:t>仅</a:t>
                      </a:r>
                      <a:r>
                        <a:rPr lang="en-GB" sz="900" b="1" spc="-10" baseline="0" dirty="0">
                          <a:solidFill>
                            <a:schemeClr val="tx1">
                              <a:lumMod val="75000"/>
                              <a:lumOff val="25000"/>
                            </a:schemeClr>
                          </a:solidFill>
                          <a:effectLst/>
                          <a:latin typeface="+mn-lt"/>
                          <a:ea typeface="+mn-ea"/>
                          <a:cs typeface="+mn-ea"/>
                          <a:sym typeface="+mn-lt"/>
                        </a:rPr>
                        <a:t> MD </a:t>
                      </a:r>
                    </a:p>
                  </a:txBody>
                  <a:tcPr marL="144000" marR="72000" marT="72000" marB="72000" anchor="ctr">
                    <a:solidFill>
                      <a:schemeClr val="tx2">
                        <a:alpha val="10000"/>
                      </a:schemeClr>
                    </a:solidFill>
                  </a:tcPr>
                </a:tc>
                <a:tc>
                  <a:txBody>
                    <a:bodyPr/>
                    <a:lstStyle/>
                    <a:p>
                      <a:pPr marL="0" algn="ctr" defTabSz="914400" rtl="0" eaLnBrk="1" latinLnBrk="0" hangingPunct="1">
                        <a:lnSpc>
                          <a:spcPct val="60000"/>
                        </a:lnSpc>
                        <a:spcBef>
                          <a:spcPts val="0"/>
                        </a:spcBef>
                        <a:spcAft>
                          <a:spcPts val="0"/>
                        </a:spcAft>
                      </a:pPr>
                      <a:r>
                        <a:rPr lang="pt-BR" sz="900" b="1" kern="1200" spc="-10" baseline="0" dirty="0">
                          <a:solidFill>
                            <a:schemeClr val="tx1">
                              <a:lumMod val="75000"/>
                              <a:lumOff val="25000"/>
                            </a:schemeClr>
                          </a:solidFill>
                          <a:effectLst/>
                          <a:latin typeface="+mn-lt"/>
                          <a:ea typeface="+mn-ea"/>
                          <a:cs typeface="+mn-ea"/>
                          <a:sym typeface="+mn-lt"/>
                        </a:rPr>
                        <a:t>MD 1,500/500 mg (3 h), q6h</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96.3</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99.3</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extLst>
                  <a:ext uri="{0D108BD9-81ED-4DB2-BD59-A6C34878D82A}">
                    <a16:rowId xmlns:a16="http://schemas.microsoft.com/office/drawing/2014/main" val="2874379288"/>
                  </a:ext>
                </a:extLst>
              </a:tr>
              <a:tr h="208352">
                <a:tc rowSpan="3">
                  <a:txBody>
                    <a:bodyPr/>
                    <a:lstStyle/>
                    <a:p>
                      <a:pPr marL="0" marR="0" lvl="0" indent="0" algn="ctr" defTabSz="914400" rtl="0" eaLnBrk="1" fontAlgn="auto" latinLnBrk="0" hangingPunct="1">
                        <a:lnSpc>
                          <a:spcPct val="50000"/>
                        </a:lnSpc>
                        <a:spcBef>
                          <a:spcPts val="300"/>
                        </a:spcBef>
                        <a:spcAft>
                          <a:spcPts val="300"/>
                        </a:spcAft>
                        <a:buClrTx/>
                        <a:buSzTx/>
                        <a:buFontTx/>
                        <a:buNone/>
                        <a:tabLst/>
                        <a:defRPr/>
                      </a:pPr>
                      <a:r>
                        <a:rPr lang="zh-CN" altLang="en-US" sz="1050" b="1" spc="-10" baseline="0" dirty="0">
                          <a:solidFill>
                            <a:schemeClr val="tx1">
                              <a:lumMod val="75000"/>
                              <a:lumOff val="25000"/>
                            </a:schemeClr>
                          </a:solidFill>
                          <a:effectLst/>
                          <a:latin typeface="+mn-lt"/>
                          <a:ea typeface="+mn-ea"/>
                          <a:cs typeface="+mn-ea"/>
                          <a:sym typeface="+mn-lt"/>
                        </a:rPr>
                        <a:t>中度肾功能损害</a:t>
                      </a:r>
                      <a:endParaRPr lang="en-GB" altLang="zh-CN" sz="1050" b="1"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algn="ctr">
                        <a:lnSpc>
                          <a:spcPct val="60000"/>
                        </a:lnSpc>
                        <a:spcBef>
                          <a:spcPts val="300"/>
                        </a:spcBef>
                        <a:spcAft>
                          <a:spcPts val="300"/>
                        </a:spcAft>
                      </a:pPr>
                      <a:r>
                        <a:rPr lang="en-GB" sz="900" b="1" spc="-10" baseline="0" dirty="0">
                          <a:solidFill>
                            <a:schemeClr val="tx1">
                              <a:lumMod val="75000"/>
                              <a:lumOff val="25000"/>
                            </a:schemeClr>
                          </a:solidFill>
                          <a:effectLst/>
                          <a:latin typeface="+mn-lt"/>
                          <a:ea typeface="+mn-ea"/>
                          <a:cs typeface="+mn-ea"/>
                          <a:sym typeface="+mn-lt"/>
                        </a:rPr>
                        <a:t>LD + ELD + MD</a:t>
                      </a:r>
                    </a:p>
                  </a:txBody>
                  <a:tcPr marL="144000" marR="72000" marT="72000" marB="72000" anchor="ctr">
                    <a:noFill/>
                  </a:tcPr>
                </a:tc>
                <a:tc>
                  <a:txBody>
                    <a:bodyPr/>
                    <a:lstStyle/>
                    <a:p>
                      <a:pPr marL="0" marR="0" lvl="0" indent="0" algn="ctr" defTabSz="914400" rtl="0" eaLnBrk="1" fontAlgn="auto" latinLnBrk="0" hangingPunct="1">
                        <a:lnSpc>
                          <a:spcPct val="60000"/>
                        </a:lnSpc>
                        <a:spcBef>
                          <a:spcPts val="0"/>
                        </a:spcBef>
                        <a:spcAft>
                          <a:spcPts val="0"/>
                        </a:spcAft>
                        <a:buClrTx/>
                        <a:buSzTx/>
                        <a:buFontTx/>
                        <a:buNone/>
                        <a:tabLst/>
                        <a:defRPr/>
                      </a:pPr>
                      <a:r>
                        <a:rPr lang="en-GB" altLang="zh-CN" sz="900" b="1" kern="1200" spc="-10" baseline="0" dirty="0">
                          <a:solidFill>
                            <a:schemeClr val="tx1">
                              <a:lumMod val="75000"/>
                              <a:lumOff val="25000"/>
                            </a:schemeClr>
                          </a:solidFill>
                          <a:effectLst/>
                          <a:latin typeface="+mn-lt"/>
                          <a:ea typeface="+mn-ea"/>
                          <a:cs typeface="+mn-ea"/>
                          <a:sym typeface="+mn-lt"/>
                        </a:rPr>
                        <a:t> LD 500/167 mg (30 min) + ELD 1,500/500 mg (3 h)</a:t>
                      </a: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99.8</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95.2</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extLst>
                  <a:ext uri="{0D108BD9-81ED-4DB2-BD59-A6C34878D82A}">
                    <a16:rowId xmlns:a16="http://schemas.microsoft.com/office/drawing/2014/main" val="10001"/>
                  </a:ext>
                </a:extLst>
              </a:tr>
              <a:tr h="208352">
                <a:tc vMerge="1">
                  <a:txBody>
                    <a:bodyPr/>
                    <a:lstStyle/>
                    <a:p>
                      <a:endParaRPr lang="zh-CN" altLang="en-US"/>
                    </a:p>
                  </a:txBody>
                  <a:tcPr/>
                </a:tc>
                <a:tc>
                  <a:txBody>
                    <a:bodyPr/>
                    <a:lstStyle/>
                    <a:p>
                      <a:pPr algn="ctr">
                        <a:lnSpc>
                          <a:spcPct val="60000"/>
                        </a:lnSpc>
                        <a:spcBef>
                          <a:spcPts val="300"/>
                        </a:spcBef>
                        <a:spcAft>
                          <a:spcPts val="300"/>
                        </a:spcAft>
                      </a:pPr>
                      <a:r>
                        <a:rPr lang="en-GB" sz="900" b="1" spc="-10" baseline="0" dirty="0">
                          <a:solidFill>
                            <a:schemeClr val="tx1">
                              <a:lumMod val="75000"/>
                              <a:lumOff val="25000"/>
                            </a:schemeClr>
                          </a:solidFill>
                          <a:effectLst/>
                          <a:latin typeface="+mn-lt"/>
                          <a:ea typeface="+mn-ea"/>
                          <a:cs typeface="+mn-ea"/>
                          <a:sym typeface="+mn-lt"/>
                        </a:rPr>
                        <a:t> SLD + MD</a:t>
                      </a:r>
                    </a:p>
                  </a:txBody>
                  <a:tcPr marL="144000" marR="72000" marT="72000" marB="72000" anchor="ctr">
                    <a:noFill/>
                  </a:tcPr>
                </a:tc>
                <a:tc>
                  <a:txBody>
                    <a:bodyPr/>
                    <a:lstStyle/>
                    <a:p>
                      <a:pPr marL="0" marR="0" lvl="0" indent="0" algn="ctr" defTabSz="914400" rtl="0" eaLnBrk="1" fontAlgn="auto" latinLnBrk="0" hangingPunct="1">
                        <a:lnSpc>
                          <a:spcPct val="60000"/>
                        </a:lnSpc>
                        <a:spcBef>
                          <a:spcPts val="0"/>
                        </a:spcBef>
                        <a:spcAft>
                          <a:spcPts val="0"/>
                        </a:spcAft>
                        <a:buClrTx/>
                        <a:buSzTx/>
                        <a:buFontTx/>
                        <a:buNone/>
                        <a:tabLst/>
                        <a:defRPr/>
                      </a:pPr>
                      <a:r>
                        <a:rPr lang="pt-BR" altLang="zh-CN" sz="900" b="1" kern="1200" spc="-10" baseline="0" dirty="0">
                          <a:solidFill>
                            <a:schemeClr val="tx1">
                              <a:lumMod val="75000"/>
                              <a:lumOff val="25000"/>
                            </a:schemeClr>
                          </a:solidFill>
                          <a:effectLst/>
                          <a:latin typeface="+mn-lt"/>
                          <a:ea typeface="+mn-ea"/>
                          <a:cs typeface="+mn-ea"/>
                          <a:sym typeface="+mn-lt"/>
                        </a:rPr>
                        <a:t>SLD 2,000/667 mg (3 h)</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99.8</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95.0</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extLst>
                  <a:ext uri="{0D108BD9-81ED-4DB2-BD59-A6C34878D82A}">
                    <a16:rowId xmlns:a16="http://schemas.microsoft.com/office/drawing/2014/main" val="3325326961"/>
                  </a:ext>
                </a:extLst>
              </a:tr>
              <a:tr h="208352">
                <a:tc vMerge="1">
                  <a:txBody>
                    <a:bodyPr/>
                    <a:lstStyle/>
                    <a:p>
                      <a:endParaRPr lang="zh-CN" altLang="en-US"/>
                    </a:p>
                  </a:txBody>
                  <a:tcPr/>
                </a:tc>
                <a:tc>
                  <a:txBody>
                    <a:bodyPr/>
                    <a:lstStyle/>
                    <a:p>
                      <a:pPr algn="ctr">
                        <a:lnSpc>
                          <a:spcPct val="60000"/>
                        </a:lnSpc>
                        <a:spcBef>
                          <a:spcPts val="300"/>
                        </a:spcBef>
                        <a:spcAft>
                          <a:spcPts val="300"/>
                        </a:spcAft>
                      </a:pPr>
                      <a:r>
                        <a:rPr lang="zh-CN" altLang="en-US" sz="900" b="1" spc="-10" baseline="0" dirty="0">
                          <a:solidFill>
                            <a:schemeClr val="tx1">
                              <a:lumMod val="75000"/>
                              <a:lumOff val="25000"/>
                            </a:schemeClr>
                          </a:solidFill>
                          <a:effectLst/>
                          <a:latin typeface="+mn-lt"/>
                          <a:ea typeface="+mn-ea"/>
                          <a:cs typeface="+mn-ea"/>
                          <a:sym typeface="+mn-lt"/>
                        </a:rPr>
                        <a:t>仅</a:t>
                      </a:r>
                      <a:r>
                        <a:rPr lang="en-GB" sz="900" b="1" spc="-10" baseline="0" dirty="0">
                          <a:solidFill>
                            <a:schemeClr val="tx1">
                              <a:lumMod val="75000"/>
                              <a:lumOff val="25000"/>
                            </a:schemeClr>
                          </a:solidFill>
                          <a:effectLst/>
                          <a:latin typeface="+mn-lt"/>
                          <a:ea typeface="+mn-ea"/>
                          <a:cs typeface="+mn-ea"/>
                          <a:sym typeface="+mn-lt"/>
                        </a:rPr>
                        <a:t> MD </a:t>
                      </a:r>
                    </a:p>
                  </a:txBody>
                  <a:tcPr marL="144000" marR="72000" marT="72000" marB="72000" anchor="ctr">
                    <a:noFill/>
                  </a:tcPr>
                </a:tc>
                <a:tc>
                  <a:txBody>
                    <a:bodyPr/>
                    <a:lstStyle/>
                    <a:p>
                      <a:pPr marL="0" marR="0" lvl="0" indent="0" algn="ctr" defTabSz="914400" rtl="0" eaLnBrk="1" fontAlgn="auto" latinLnBrk="0" hangingPunct="1">
                        <a:lnSpc>
                          <a:spcPct val="60000"/>
                        </a:lnSpc>
                        <a:spcBef>
                          <a:spcPts val="0"/>
                        </a:spcBef>
                        <a:spcAft>
                          <a:spcPts val="0"/>
                        </a:spcAft>
                        <a:buClrTx/>
                        <a:buSzTx/>
                        <a:buFontTx/>
                        <a:buNone/>
                        <a:tabLst/>
                        <a:defRPr/>
                      </a:pPr>
                      <a:r>
                        <a:rPr lang="pt-BR" altLang="zh-CN" sz="900" b="1" kern="1200" spc="-10" baseline="0" dirty="0">
                          <a:solidFill>
                            <a:schemeClr val="tx1">
                              <a:lumMod val="75000"/>
                              <a:lumOff val="25000"/>
                            </a:schemeClr>
                          </a:solidFill>
                          <a:effectLst/>
                          <a:latin typeface="+mn-lt"/>
                          <a:ea typeface="+mn-ea"/>
                          <a:cs typeface="+mn-ea"/>
                          <a:sym typeface="+mn-lt"/>
                        </a:rPr>
                        <a:t>MD 750/250 mg (3 h), q6h</a:t>
                      </a:r>
                      <a:endParaRPr lang="en-GB" altLang="zh-CN"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73.4</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95.0</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noFill/>
                  </a:tcPr>
                </a:tc>
                <a:extLst>
                  <a:ext uri="{0D108BD9-81ED-4DB2-BD59-A6C34878D82A}">
                    <a16:rowId xmlns:a16="http://schemas.microsoft.com/office/drawing/2014/main" val="3977713241"/>
                  </a:ext>
                </a:extLst>
              </a:tr>
              <a:tr h="208352">
                <a:tc rowSpan="3">
                  <a:txBody>
                    <a:bodyPr/>
                    <a:lstStyle/>
                    <a:p>
                      <a:pPr algn="ctr">
                        <a:lnSpc>
                          <a:spcPct val="50000"/>
                        </a:lnSpc>
                        <a:spcBef>
                          <a:spcPts val="0"/>
                        </a:spcBef>
                        <a:spcAft>
                          <a:spcPts val="0"/>
                        </a:spcAft>
                      </a:pPr>
                      <a:r>
                        <a:rPr lang="zh-CN" altLang="en-US" sz="1050" b="1" u="none" spc="-10" baseline="0" dirty="0">
                          <a:solidFill>
                            <a:schemeClr val="tx1">
                              <a:lumMod val="75000"/>
                              <a:lumOff val="25000"/>
                            </a:schemeClr>
                          </a:solidFill>
                          <a:effectLst/>
                          <a:latin typeface="+mn-lt"/>
                          <a:ea typeface="+mn-ea"/>
                          <a:cs typeface="+mn-ea"/>
                          <a:sym typeface="+mn-lt"/>
                        </a:rPr>
                        <a:t>重度肾功能损害</a:t>
                      </a:r>
                      <a:endParaRPr lang="en-GB" sz="1050" b="1" u="none" spc="-10" baseline="0" dirty="0">
                        <a:solidFill>
                          <a:schemeClr val="tx1">
                            <a:lumMod val="75000"/>
                            <a:lumOff val="25000"/>
                          </a:schemeClr>
                        </a:solidFill>
                        <a:effectLst/>
                        <a:latin typeface="+mn-lt"/>
                        <a:ea typeface="+mn-ea"/>
                        <a:cs typeface="+mn-ea"/>
                        <a:sym typeface="+mn-lt"/>
                      </a:endParaRPr>
                    </a:p>
                  </a:txBody>
                  <a:tcPr marL="144000" marR="72000" marT="72000" marB="72000" anchor="ctr">
                    <a:lnB w="12700" cap="flat" cmpd="sng" algn="ctr">
                      <a:solidFill>
                        <a:srgbClr val="B9B9B9"/>
                      </a:solidFill>
                      <a:prstDash val="solid"/>
                      <a:round/>
                      <a:headEnd type="none" w="med" len="med"/>
                      <a:tailEnd type="none" w="med" len="med"/>
                    </a:lnB>
                    <a:solidFill>
                      <a:srgbClr val="E5E6EC"/>
                    </a:solidFill>
                  </a:tcPr>
                </a:tc>
                <a:tc>
                  <a:txBody>
                    <a:bodyPr/>
                    <a:lstStyle/>
                    <a:p>
                      <a:pPr algn="ctr">
                        <a:lnSpc>
                          <a:spcPct val="60000"/>
                        </a:lnSpc>
                        <a:spcBef>
                          <a:spcPts val="300"/>
                        </a:spcBef>
                        <a:spcAft>
                          <a:spcPts val="300"/>
                        </a:spcAft>
                      </a:pPr>
                      <a:r>
                        <a:rPr lang="en-GB" sz="900" b="1" spc="-10" baseline="0" dirty="0">
                          <a:solidFill>
                            <a:schemeClr val="tx1">
                              <a:lumMod val="75000"/>
                              <a:lumOff val="25000"/>
                            </a:schemeClr>
                          </a:solidFill>
                          <a:effectLst/>
                          <a:latin typeface="+mn-lt"/>
                          <a:ea typeface="+mn-ea"/>
                          <a:cs typeface="+mn-ea"/>
                          <a:sym typeface="+mn-lt"/>
                        </a:rPr>
                        <a:t>LD + ELD + MD</a:t>
                      </a:r>
                    </a:p>
                  </a:txBody>
                  <a:tcPr marL="144000" marR="72000" marT="72000" marB="72000"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E5E6EC"/>
                    </a:solidFill>
                  </a:tcPr>
                </a:tc>
                <a:tc>
                  <a:txBody>
                    <a:bodyPr/>
                    <a:lstStyle/>
                    <a:p>
                      <a:pPr marL="0" algn="ctr" defTabSz="914400" rtl="0" eaLnBrk="1" latinLnBrk="0" hangingPunct="1">
                        <a:lnSpc>
                          <a:spcPct val="60000"/>
                        </a:lnSpc>
                        <a:spcBef>
                          <a:spcPts val="0"/>
                        </a:spcBef>
                        <a:spcAft>
                          <a:spcPts val="0"/>
                        </a:spcAft>
                      </a:pPr>
                      <a:r>
                        <a:rPr lang="en-GB" sz="900" b="1" kern="1200" spc="-10" baseline="0" dirty="0">
                          <a:solidFill>
                            <a:schemeClr val="tx1">
                              <a:lumMod val="75000"/>
                              <a:lumOff val="25000"/>
                            </a:schemeClr>
                          </a:solidFill>
                          <a:effectLst/>
                          <a:latin typeface="+mn-lt"/>
                          <a:ea typeface="+mn-ea"/>
                          <a:cs typeface="+mn-ea"/>
                          <a:sym typeface="+mn-lt"/>
                        </a:rPr>
                        <a:t>LD 675/225 mg (30 min) + ELD 675/225 mg (3 h)</a:t>
                      </a:r>
                    </a:p>
                  </a:txBody>
                  <a:tcPr marL="144000" marR="72000" marT="72000" marB="7200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rgbClr val="E5E6EC"/>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98.6</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lnB w="12700" cap="flat" cmpd="sng" algn="ctr">
                      <a:solidFill>
                        <a:schemeClr val="bg1"/>
                      </a:solidFill>
                      <a:prstDash val="solid"/>
                      <a:round/>
                      <a:headEnd type="none" w="med" len="med"/>
                      <a:tailEnd type="none" w="med" len="med"/>
                    </a:lnB>
                    <a:solidFill>
                      <a:srgbClr val="E5E6EC"/>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90.4</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lnB w="12700" cap="flat" cmpd="sng" algn="ctr">
                      <a:solidFill>
                        <a:schemeClr val="bg1"/>
                      </a:solidFill>
                      <a:prstDash val="solid"/>
                      <a:round/>
                      <a:headEnd type="none" w="med" len="med"/>
                      <a:tailEnd type="none" w="med" len="med"/>
                    </a:lnB>
                    <a:solidFill>
                      <a:srgbClr val="E5E6EC"/>
                    </a:solidFill>
                  </a:tcPr>
                </a:tc>
                <a:extLst>
                  <a:ext uri="{0D108BD9-81ED-4DB2-BD59-A6C34878D82A}">
                    <a16:rowId xmlns:a16="http://schemas.microsoft.com/office/drawing/2014/main" val="10002"/>
                  </a:ext>
                </a:extLst>
              </a:tr>
              <a:tr h="208352">
                <a:tc vMerge="1">
                  <a:txBody>
                    <a:bodyPr/>
                    <a:lstStyle/>
                    <a:p>
                      <a:endParaRPr lang="zh-CN" altLang="en-US"/>
                    </a:p>
                  </a:txBody>
                  <a:tcPr/>
                </a:tc>
                <a:tc>
                  <a:txBody>
                    <a:bodyPr/>
                    <a:lstStyle/>
                    <a:p>
                      <a:pPr algn="ctr">
                        <a:lnSpc>
                          <a:spcPct val="60000"/>
                        </a:lnSpc>
                        <a:spcBef>
                          <a:spcPts val="300"/>
                        </a:spcBef>
                        <a:spcAft>
                          <a:spcPts val="300"/>
                        </a:spcAft>
                      </a:pPr>
                      <a:r>
                        <a:rPr lang="en-GB" sz="900" b="1" spc="-10" baseline="0" dirty="0">
                          <a:solidFill>
                            <a:schemeClr val="tx1">
                              <a:lumMod val="75000"/>
                              <a:lumOff val="25000"/>
                            </a:schemeClr>
                          </a:solidFill>
                          <a:effectLst/>
                          <a:latin typeface="+mn-lt"/>
                          <a:ea typeface="+mn-ea"/>
                          <a:cs typeface="+mn-ea"/>
                          <a:sym typeface="+mn-lt"/>
                        </a:rPr>
                        <a:t> SLD + MD</a:t>
                      </a:r>
                    </a:p>
                  </a:txBody>
                  <a:tcPr marL="144000" marR="72000" marT="72000" marB="72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6EC"/>
                    </a:solidFill>
                  </a:tcPr>
                </a:tc>
                <a:tc>
                  <a:txBody>
                    <a:bodyPr/>
                    <a:lstStyle/>
                    <a:p>
                      <a:pPr marL="0" algn="ctr" defTabSz="914400" rtl="0" eaLnBrk="1" latinLnBrk="0" hangingPunct="1">
                        <a:lnSpc>
                          <a:spcPct val="60000"/>
                        </a:lnSpc>
                        <a:spcBef>
                          <a:spcPts val="0"/>
                        </a:spcBef>
                        <a:spcAft>
                          <a:spcPts val="0"/>
                        </a:spcAft>
                      </a:pPr>
                      <a:r>
                        <a:rPr lang="pt-BR" sz="900" b="1" kern="1200" spc="-10" baseline="0" dirty="0">
                          <a:solidFill>
                            <a:schemeClr val="tx1">
                              <a:lumMod val="75000"/>
                              <a:lumOff val="25000"/>
                            </a:schemeClr>
                          </a:solidFill>
                          <a:effectLst/>
                          <a:latin typeface="+mn-lt"/>
                          <a:ea typeface="+mn-ea"/>
                          <a:cs typeface="+mn-ea"/>
                          <a:sym typeface="+mn-lt"/>
                        </a:rPr>
                        <a:t> SLD 1,350/450 mg (3 h)</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6EC"/>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97.9</a:t>
                      </a:r>
                      <a:endParaRPr lang="en-PH"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6EC"/>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91.2</a:t>
                      </a:r>
                      <a:endParaRPr lang="en-PH"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5E6EC"/>
                    </a:solidFill>
                  </a:tcPr>
                </a:tc>
                <a:extLst>
                  <a:ext uri="{0D108BD9-81ED-4DB2-BD59-A6C34878D82A}">
                    <a16:rowId xmlns:a16="http://schemas.microsoft.com/office/drawing/2014/main" val="1554279233"/>
                  </a:ext>
                </a:extLst>
              </a:tr>
              <a:tr h="208352">
                <a:tc vMerge="1">
                  <a:txBody>
                    <a:bodyPr/>
                    <a:lstStyle/>
                    <a:p>
                      <a:endParaRPr lang="zh-CN" altLang="en-US"/>
                    </a:p>
                  </a:txBody>
                  <a:tcPr/>
                </a:tc>
                <a:tc>
                  <a:txBody>
                    <a:bodyPr/>
                    <a:lstStyle/>
                    <a:p>
                      <a:pPr algn="ctr">
                        <a:lnSpc>
                          <a:spcPct val="60000"/>
                        </a:lnSpc>
                        <a:spcBef>
                          <a:spcPts val="300"/>
                        </a:spcBef>
                        <a:spcAft>
                          <a:spcPts val="300"/>
                        </a:spcAft>
                      </a:pPr>
                      <a:r>
                        <a:rPr lang="zh-CN" altLang="en-US" sz="900" b="1" spc="-10" baseline="0" dirty="0">
                          <a:solidFill>
                            <a:schemeClr val="tx1">
                              <a:lumMod val="75000"/>
                              <a:lumOff val="25000"/>
                            </a:schemeClr>
                          </a:solidFill>
                          <a:effectLst/>
                          <a:latin typeface="+mn-lt"/>
                          <a:ea typeface="+mn-ea"/>
                          <a:cs typeface="+mn-ea"/>
                          <a:sym typeface="+mn-lt"/>
                        </a:rPr>
                        <a:t>仅</a:t>
                      </a:r>
                      <a:r>
                        <a:rPr lang="en-GB" sz="900" b="1" spc="-10" baseline="0" dirty="0">
                          <a:solidFill>
                            <a:schemeClr val="tx1">
                              <a:lumMod val="75000"/>
                              <a:lumOff val="25000"/>
                            </a:schemeClr>
                          </a:solidFill>
                          <a:effectLst/>
                          <a:latin typeface="+mn-lt"/>
                          <a:ea typeface="+mn-ea"/>
                          <a:cs typeface="+mn-ea"/>
                          <a:sym typeface="+mn-lt"/>
                        </a:rPr>
                        <a:t> MD </a:t>
                      </a:r>
                    </a:p>
                  </a:txBody>
                  <a:tcPr marL="144000" marR="72000" marT="72000" marB="72000" anchor="ctr">
                    <a:lnT w="12700" cap="flat" cmpd="sng" algn="ctr">
                      <a:solidFill>
                        <a:schemeClr val="bg1"/>
                      </a:solidFill>
                      <a:prstDash val="solid"/>
                      <a:round/>
                      <a:headEnd type="none" w="med" len="med"/>
                      <a:tailEnd type="none" w="med" len="med"/>
                    </a:lnT>
                    <a:lnB w="12700" cap="flat" cmpd="sng" algn="ctr">
                      <a:solidFill>
                        <a:srgbClr val="B9B9B9"/>
                      </a:solidFill>
                      <a:prstDash val="solid"/>
                      <a:round/>
                      <a:headEnd type="none" w="med" len="med"/>
                      <a:tailEnd type="none" w="med" len="med"/>
                    </a:lnB>
                    <a:solidFill>
                      <a:srgbClr val="E5E6EC"/>
                    </a:solidFill>
                  </a:tcPr>
                </a:tc>
                <a:tc>
                  <a:txBody>
                    <a:bodyPr/>
                    <a:lstStyle/>
                    <a:p>
                      <a:pPr marL="0" algn="ctr" defTabSz="914400" rtl="0" eaLnBrk="1" latinLnBrk="0" hangingPunct="1">
                        <a:lnSpc>
                          <a:spcPct val="60000"/>
                        </a:lnSpc>
                        <a:spcBef>
                          <a:spcPts val="0"/>
                        </a:spcBef>
                        <a:spcAft>
                          <a:spcPts val="0"/>
                        </a:spcAft>
                      </a:pPr>
                      <a:r>
                        <a:rPr lang="pt-BR" sz="900" b="1" kern="1200" spc="-10" baseline="0" dirty="0">
                          <a:solidFill>
                            <a:schemeClr val="tx1">
                              <a:lumMod val="75000"/>
                              <a:lumOff val="25000"/>
                            </a:schemeClr>
                          </a:solidFill>
                          <a:effectLst/>
                          <a:latin typeface="+mn-lt"/>
                          <a:ea typeface="+mn-ea"/>
                          <a:cs typeface="+mn-ea"/>
                          <a:sym typeface="+mn-lt"/>
                        </a:rPr>
                        <a:t>MD 675/225 mg (3 h), q8h</a:t>
                      </a:r>
                      <a:endParaRPr lang="en-GB"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lnB w="12700" cap="flat" cmpd="sng" algn="ctr">
                      <a:solidFill>
                        <a:srgbClr val="B9B9B9"/>
                      </a:solidFill>
                      <a:prstDash val="solid"/>
                      <a:round/>
                      <a:headEnd type="none" w="med" len="med"/>
                      <a:tailEnd type="none" w="med" len="med"/>
                    </a:lnB>
                    <a:solidFill>
                      <a:srgbClr val="E5E6EC"/>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68.3</a:t>
                      </a:r>
                      <a:endParaRPr lang="en-PH"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lnB w="12700" cap="flat" cmpd="sng" algn="ctr">
                      <a:solidFill>
                        <a:srgbClr val="B9B9B9"/>
                      </a:solidFill>
                      <a:prstDash val="solid"/>
                      <a:round/>
                      <a:headEnd type="none" w="med" len="med"/>
                      <a:tailEnd type="none" w="med" len="med"/>
                    </a:lnB>
                    <a:solidFill>
                      <a:srgbClr val="E5E6EC"/>
                    </a:solidFill>
                  </a:tcPr>
                </a:tc>
                <a:tc>
                  <a:txBody>
                    <a:bodyPr/>
                    <a:lstStyle/>
                    <a:p>
                      <a:pPr marL="0" indent="0" algn="ctr">
                        <a:lnSpc>
                          <a:spcPct val="60000"/>
                        </a:lnSpc>
                        <a:spcBef>
                          <a:spcPts val="300"/>
                        </a:spcBef>
                        <a:spcAft>
                          <a:spcPts val="300"/>
                        </a:spcAft>
                        <a:buNone/>
                      </a:pPr>
                      <a:r>
                        <a:rPr lang="en-US" altLang="zh-CN" sz="900" b="1" kern="1200" spc="-10" baseline="0" dirty="0">
                          <a:solidFill>
                            <a:schemeClr val="tx1">
                              <a:lumMod val="75000"/>
                              <a:lumOff val="25000"/>
                            </a:schemeClr>
                          </a:solidFill>
                          <a:effectLst/>
                          <a:latin typeface="+mn-lt"/>
                          <a:ea typeface="+mn-ea"/>
                          <a:cs typeface="+mn-ea"/>
                          <a:sym typeface="+mn-lt"/>
                        </a:rPr>
                        <a:t>91.2</a:t>
                      </a:r>
                      <a:endParaRPr lang="en-PH" sz="900" b="1" kern="1200" spc="-10" baseline="0" dirty="0">
                        <a:solidFill>
                          <a:schemeClr val="tx1">
                            <a:lumMod val="75000"/>
                            <a:lumOff val="25000"/>
                          </a:schemeClr>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lnB w="12700" cap="flat" cmpd="sng" algn="ctr">
                      <a:solidFill>
                        <a:srgbClr val="B9B9B9"/>
                      </a:solidFill>
                      <a:prstDash val="solid"/>
                      <a:round/>
                      <a:headEnd type="none" w="med" len="med"/>
                      <a:tailEnd type="none" w="med" len="med"/>
                    </a:lnB>
                    <a:solidFill>
                      <a:srgbClr val="E5E6EC"/>
                    </a:solidFill>
                  </a:tcPr>
                </a:tc>
                <a:extLst>
                  <a:ext uri="{0D108BD9-81ED-4DB2-BD59-A6C34878D82A}">
                    <a16:rowId xmlns:a16="http://schemas.microsoft.com/office/drawing/2014/main" val="1341190455"/>
                  </a:ext>
                </a:extLst>
              </a:tr>
            </a:tbl>
          </a:graphicData>
        </a:graphic>
      </p:graphicFrame>
      <p:sp>
        <p:nvSpPr>
          <p:cNvPr id="4" name="文本框 3">
            <a:extLst>
              <a:ext uri="{FF2B5EF4-FFF2-40B4-BE49-F238E27FC236}">
                <a16:creationId xmlns:a16="http://schemas.microsoft.com/office/drawing/2014/main" id="{41423566-8845-B8AC-4B9E-65EB2E72F4F5}"/>
              </a:ext>
            </a:extLst>
          </p:cNvPr>
          <p:cNvSpPr txBox="1"/>
          <p:nvPr/>
        </p:nvSpPr>
        <p:spPr>
          <a:xfrm>
            <a:off x="358637" y="1274067"/>
            <a:ext cx="10766564" cy="586955"/>
          </a:xfrm>
          <a:prstGeom prst="rect">
            <a:avLst/>
          </a:prstGeom>
        </p:spPr>
        <p:txBody>
          <a:bodyPr vert="horz" lIns="91440" tIns="45720" rIns="91440" bIns="45720" rtlCol="0">
            <a:normAutofit/>
          </a:bodyPr>
          <a:lstStyle>
            <a:defPPr>
              <a:defRPr lang="en-US"/>
            </a:defPPr>
            <a:lvl1pPr marL="342900" marR="0" lvl="0" indent="-342900" fontAlgn="auto">
              <a:lnSpc>
                <a:spcPct val="110000"/>
              </a:lnSpc>
              <a:spcBef>
                <a:spcPts val="0"/>
              </a:spcBef>
              <a:spcAft>
                <a:spcPts val="600"/>
              </a:spcAft>
              <a:buClrTx/>
              <a:buSzTx/>
              <a:buFont typeface="Times New Roman" panose="02020603050405020304" charset="0"/>
              <a:buChar char="•"/>
              <a:tabLst/>
              <a:defRPr kumimoji="0" sz="1400" b="0" i="0" u="none" strike="noStrike" cap="none" spc="0" normalizeH="0" baseline="0">
                <a:ln>
                  <a:noFill/>
                </a:ln>
                <a:solidFill>
                  <a:schemeClr val="tx1">
                    <a:lumMod val="75000"/>
                    <a:lumOff val="25000"/>
                  </a:schemeClr>
                </a:solidFill>
                <a:effectLst/>
                <a:uLnTx/>
                <a:uFillTx/>
                <a:latin typeface="+mn-ea"/>
                <a:cs typeface="Times New Roman" panose="02020603050405020304" charset="0"/>
              </a:defRPr>
            </a:lvl1pPr>
            <a:lvl2pPr marL="342900" indent="-342900">
              <a:lnSpc>
                <a:spcPct val="100000"/>
              </a:lnSpc>
              <a:spcBef>
                <a:spcPts val="400"/>
              </a:spcBef>
              <a:buFont typeface="Arial" panose="020B0604020202020204" pitchFamily="34" charset="0"/>
              <a:buChar char="•"/>
              <a:defRPr sz="22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2pPr>
            <a:lvl3pPr marL="714375" indent="-342900">
              <a:lnSpc>
                <a:spcPct val="100000"/>
              </a:lnSpc>
              <a:spcBef>
                <a:spcPts val="400"/>
              </a:spcBef>
              <a:buFont typeface="Arial" panose="020B0604020202020204" pitchFamily="34" charset="0"/>
              <a:buChar char="•"/>
              <a:tabLst>
                <a:tab pos="480695" algn="l"/>
              </a:tabLst>
              <a:defRPr sz="22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3pPr>
            <a:lvl4pPr marL="714375" indent="-342900">
              <a:lnSpc>
                <a:spcPct val="100000"/>
              </a:lnSpc>
              <a:spcBef>
                <a:spcPts val="400"/>
              </a:spcBef>
              <a:buFont typeface="Arial" panose="020B0604020202020204" pitchFamily="34" charset="0"/>
              <a:buChar char="•"/>
              <a:tabLst>
                <a:tab pos="1020445" algn="l"/>
              </a:tabLst>
              <a:defRPr b="0" i="0">
                <a:solidFill>
                  <a:schemeClr val="bg2"/>
                </a:solidFill>
                <a:latin typeface="Noto Sans" panose="020B0502040504020204" pitchFamily="34" charset="0"/>
                <a:ea typeface="Noto Sans" panose="020B0502040504020204" pitchFamily="34" charset="0"/>
                <a:cs typeface="Noto Sans" panose="020B0502040504020204" pitchFamily="34" charset="0"/>
              </a:defRPr>
            </a:lvl4pPr>
            <a:lvl5pPr marL="342900" indent="-342900">
              <a:lnSpc>
                <a:spcPct val="100000"/>
              </a:lnSpc>
              <a:spcBef>
                <a:spcPts val="400"/>
              </a:spcBef>
              <a:buFont typeface="Arial" panose="020B0604020202020204" pitchFamily="34" charset="0"/>
              <a:buChar char="•"/>
              <a:defRPr sz="22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20000"/>
              </a:lnSpc>
            </a:pPr>
            <a:r>
              <a:rPr lang="zh-CN" altLang="en-US" dirty="0">
                <a:solidFill>
                  <a:schemeClr val="tx1">
                    <a:lumMod val="85000"/>
                    <a:lumOff val="15000"/>
                  </a:schemeClr>
                </a:solidFill>
                <a:latin typeface="+mn-lt"/>
                <a:cs typeface="+mn-ea"/>
                <a:sym typeface="+mn-lt"/>
              </a:rPr>
              <a:t>在首次给药间隔内，简化负荷方案（</a:t>
            </a:r>
            <a:r>
              <a:rPr lang="en-US" altLang="zh-CN" dirty="0">
                <a:solidFill>
                  <a:schemeClr val="tx1">
                    <a:lumMod val="85000"/>
                    <a:lumOff val="15000"/>
                  </a:schemeClr>
                </a:solidFill>
                <a:latin typeface="+mn-lt"/>
                <a:cs typeface="+mn-ea"/>
                <a:sym typeface="+mn-lt"/>
              </a:rPr>
              <a:t>SLD</a:t>
            </a:r>
            <a:r>
              <a:rPr lang="zh-CN" altLang="en-US" dirty="0">
                <a:solidFill>
                  <a:schemeClr val="tx1">
                    <a:lumMod val="85000"/>
                    <a:lumOff val="15000"/>
                  </a:schemeClr>
                </a:solidFill>
                <a:latin typeface="+mn-lt"/>
                <a:cs typeface="+mn-ea"/>
                <a:sym typeface="+mn-lt"/>
              </a:rPr>
              <a:t>）的</a:t>
            </a:r>
            <a:r>
              <a:rPr lang="en-US" altLang="zh-CN" dirty="0" err="1">
                <a:solidFill>
                  <a:schemeClr val="tx1">
                    <a:lumMod val="85000"/>
                    <a:lumOff val="15000"/>
                  </a:schemeClr>
                </a:solidFill>
                <a:latin typeface="+mn-lt"/>
                <a:cs typeface="+mn-ea"/>
                <a:sym typeface="+mn-lt"/>
              </a:rPr>
              <a:t>C</a:t>
            </a:r>
            <a:r>
              <a:rPr lang="en-US" altLang="zh-CN" baseline="-25000" dirty="0" err="1">
                <a:solidFill>
                  <a:schemeClr val="tx1">
                    <a:lumMod val="85000"/>
                    <a:lumOff val="15000"/>
                  </a:schemeClr>
                </a:solidFill>
                <a:latin typeface="+mn-lt"/>
                <a:cs typeface="+mn-ea"/>
                <a:sym typeface="+mn-lt"/>
              </a:rPr>
              <a:t>max</a:t>
            </a:r>
            <a:r>
              <a:rPr lang="zh-CN" altLang="en-US" dirty="0">
                <a:solidFill>
                  <a:schemeClr val="tx1">
                    <a:lumMod val="85000"/>
                    <a:lumOff val="15000"/>
                  </a:schemeClr>
                </a:solidFill>
                <a:latin typeface="+mn-lt"/>
                <a:cs typeface="+mn-ea"/>
                <a:sym typeface="+mn-lt"/>
              </a:rPr>
              <a:t>比</a:t>
            </a:r>
            <a:r>
              <a:rPr lang="en-US" altLang="zh-CN" dirty="0">
                <a:solidFill>
                  <a:schemeClr val="tx1">
                    <a:lumMod val="85000"/>
                    <a:lumOff val="15000"/>
                  </a:schemeClr>
                </a:solidFill>
                <a:latin typeface="+mn-lt"/>
                <a:cs typeface="+mn-ea"/>
                <a:sym typeface="+mn-lt"/>
              </a:rPr>
              <a:t>III</a:t>
            </a:r>
            <a:r>
              <a:rPr lang="zh-CN" altLang="en-US" dirty="0">
                <a:solidFill>
                  <a:schemeClr val="tx1">
                    <a:lumMod val="85000"/>
                    <a:lumOff val="15000"/>
                  </a:schemeClr>
                </a:solidFill>
                <a:latin typeface="+mn-lt"/>
                <a:cs typeface="+mn-ea"/>
                <a:sym typeface="+mn-lt"/>
              </a:rPr>
              <a:t>期给药方案（负荷</a:t>
            </a:r>
            <a:r>
              <a:rPr lang="en-US" altLang="zh-CN" dirty="0">
                <a:solidFill>
                  <a:schemeClr val="tx1">
                    <a:lumMod val="85000"/>
                    <a:lumOff val="15000"/>
                  </a:schemeClr>
                </a:solidFill>
                <a:latin typeface="+mn-lt"/>
                <a:cs typeface="+mn-ea"/>
                <a:sym typeface="+mn-lt"/>
              </a:rPr>
              <a:t>LD+</a:t>
            </a:r>
            <a:r>
              <a:rPr lang="zh-CN" altLang="en-US" dirty="0">
                <a:solidFill>
                  <a:schemeClr val="tx1">
                    <a:lumMod val="85000"/>
                    <a:lumOff val="15000"/>
                  </a:schemeClr>
                </a:solidFill>
                <a:latin typeface="+mn-lt"/>
                <a:cs typeface="+mn-ea"/>
                <a:sym typeface="+mn-lt"/>
              </a:rPr>
              <a:t>延长负荷</a:t>
            </a:r>
            <a:r>
              <a:rPr lang="en-US" altLang="zh-CN" dirty="0">
                <a:solidFill>
                  <a:schemeClr val="tx1">
                    <a:lumMod val="85000"/>
                    <a:lumOff val="15000"/>
                  </a:schemeClr>
                </a:solidFill>
                <a:latin typeface="+mn-lt"/>
                <a:cs typeface="+mn-ea"/>
                <a:sym typeface="+mn-lt"/>
              </a:rPr>
              <a:t>ELD</a:t>
            </a:r>
            <a:r>
              <a:rPr lang="zh-CN" altLang="en-US" dirty="0">
                <a:solidFill>
                  <a:schemeClr val="tx1">
                    <a:lumMod val="85000"/>
                    <a:lumOff val="15000"/>
                  </a:schemeClr>
                </a:solidFill>
                <a:latin typeface="+mn-lt"/>
                <a:cs typeface="+mn-ea"/>
                <a:sym typeface="+mn-lt"/>
              </a:rPr>
              <a:t>）高</a:t>
            </a:r>
            <a:r>
              <a:rPr lang="en-US" altLang="zh-CN" dirty="0">
                <a:solidFill>
                  <a:schemeClr val="tx1">
                    <a:lumMod val="85000"/>
                    <a:lumOff val="15000"/>
                  </a:schemeClr>
                </a:solidFill>
                <a:latin typeface="+mn-lt"/>
                <a:cs typeface="+mn-ea"/>
                <a:sym typeface="+mn-lt"/>
              </a:rPr>
              <a:t>9%–19%</a:t>
            </a:r>
            <a:r>
              <a:rPr lang="zh-CN" altLang="en-US" dirty="0">
                <a:solidFill>
                  <a:schemeClr val="tx1">
                    <a:lumMod val="85000"/>
                    <a:lumOff val="15000"/>
                  </a:schemeClr>
                </a:solidFill>
                <a:latin typeface="+mn-lt"/>
                <a:cs typeface="+mn-ea"/>
                <a:sym typeface="+mn-lt"/>
              </a:rPr>
              <a:t>，</a:t>
            </a:r>
            <a:r>
              <a:rPr lang="zh-CN" altLang="en-US" b="1" dirty="0">
                <a:solidFill>
                  <a:schemeClr val="accent1">
                    <a:lumMod val="75000"/>
                  </a:schemeClr>
                </a:solidFill>
                <a:latin typeface="+mn-lt"/>
                <a:cs typeface="+mn-ea"/>
                <a:sym typeface="+mn-lt"/>
              </a:rPr>
              <a:t>首次给药即可达到稳态时的联合</a:t>
            </a:r>
            <a:r>
              <a:rPr lang="en-US" altLang="zh-CN" b="1" dirty="0">
                <a:solidFill>
                  <a:schemeClr val="accent1">
                    <a:lumMod val="75000"/>
                  </a:schemeClr>
                </a:solidFill>
                <a:latin typeface="+mn-lt"/>
                <a:cs typeface="+mn-ea"/>
                <a:sym typeface="+mn-lt"/>
              </a:rPr>
              <a:t>PTA 96.7%</a:t>
            </a:r>
            <a:r>
              <a:rPr lang="zh-CN" altLang="en-US" b="1" dirty="0">
                <a:solidFill>
                  <a:schemeClr val="accent1">
                    <a:lumMod val="75000"/>
                  </a:schemeClr>
                </a:solidFill>
                <a:latin typeface="+mn-lt"/>
                <a:cs typeface="+mn-ea"/>
                <a:sym typeface="+mn-lt"/>
              </a:rPr>
              <a:t>，而未给负荷剂量的患者首次给药时的联合</a:t>
            </a:r>
            <a:r>
              <a:rPr lang="en-US" altLang="zh-CN" b="1" dirty="0">
                <a:solidFill>
                  <a:schemeClr val="accent1">
                    <a:lumMod val="75000"/>
                  </a:schemeClr>
                </a:solidFill>
                <a:latin typeface="+mn-lt"/>
                <a:cs typeface="+mn-ea"/>
                <a:sym typeface="+mn-lt"/>
              </a:rPr>
              <a:t>PTA</a:t>
            </a:r>
            <a:r>
              <a:rPr lang="zh-CN" altLang="en-US" b="1" dirty="0">
                <a:solidFill>
                  <a:schemeClr val="accent1">
                    <a:lumMod val="75000"/>
                  </a:schemeClr>
                </a:solidFill>
                <a:latin typeface="+mn-lt"/>
                <a:cs typeface="+mn-ea"/>
                <a:sym typeface="+mn-lt"/>
              </a:rPr>
              <a:t>仅</a:t>
            </a:r>
            <a:r>
              <a:rPr lang="en-US" altLang="zh-CN" b="1" dirty="0">
                <a:solidFill>
                  <a:schemeClr val="accent1">
                    <a:lumMod val="75000"/>
                  </a:schemeClr>
                </a:solidFill>
                <a:latin typeface="+mn-lt"/>
                <a:cs typeface="+mn-ea"/>
                <a:sym typeface="+mn-lt"/>
              </a:rPr>
              <a:t>89.1%</a:t>
            </a:r>
            <a:endParaRPr lang="zh-CN" altLang="en-US" dirty="0">
              <a:solidFill>
                <a:schemeClr val="accent1">
                  <a:lumMod val="75000"/>
                </a:schemeClr>
              </a:solidFill>
              <a:latin typeface="+mn-lt"/>
              <a:cs typeface="+mn-ea"/>
              <a:sym typeface="+mn-lt"/>
            </a:endParaRPr>
          </a:p>
        </p:txBody>
      </p:sp>
      <p:sp>
        <p:nvSpPr>
          <p:cNvPr id="13" name="Text Placeholder 2">
            <a:extLst>
              <a:ext uri="{FF2B5EF4-FFF2-40B4-BE49-F238E27FC236}">
                <a16:creationId xmlns:a16="http://schemas.microsoft.com/office/drawing/2014/main" id="{C96DE73C-9149-F51A-0C3F-1C6F11864FE2}"/>
              </a:ext>
            </a:extLst>
          </p:cNvPr>
          <p:cNvSpPr txBox="1"/>
          <p:nvPr/>
        </p:nvSpPr>
        <p:spPr>
          <a:xfrm>
            <a:off x="624712" y="6093761"/>
            <a:ext cx="11389487" cy="52278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lang="zh-CN" altLang="en-US" sz="700" dirty="0">
                <a:solidFill>
                  <a:schemeClr val="tx1">
                    <a:lumMod val="75000"/>
                    <a:lumOff val="25000"/>
                  </a:schemeClr>
                </a:solidFill>
                <a:latin typeface="+mn-lt"/>
                <a:ea typeface="+mn-ea"/>
                <a:cs typeface="+mn-ea"/>
                <a:sym typeface="+mn-lt"/>
              </a:rPr>
              <a:t>血浆暴露联合</a:t>
            </a:r>
            <a:r>
              <a:rPr lang="en-US" altLang="zh-CN" sz="700" dirty="0">
                <a:solidFill>
                  <a:schemeClr val="tx1">
                    <a:lumMod val="75000"/>
                    <a:lumOff val="25000"/>
                  </a:schemeClr>
                </a:solidFill>
                <a:latin typeface="+mn-lt"/>
                <a:ea typeface="+mn-ea"/>
                <a:cs typeface="+mn-ea"/>
                <a:sym typeface="+mn-lt"/>
              </a:rPr>
              <a:t>PTA</a:t>
            </a:r>
            <a:r>
              <a:rPr lang="zh-CN" altLang="en-US" sz="700" dirty="0">
                <a:solidFill>
                  <a:schemeClr val="tx1">
                    <a:lumMod val="75000"/>
                    <a:lumOff val="25000"/>
                  </a:schemeClr>
                </a:solidFill>
                <a:latin typeface="+mn-lt"/>
                <a:ea typeface="+mn-ea"/>
                <a:cs typeface="+mn-ea"/>
                <a:sym typeface="+mn-lt"/>
              </a:rPr>
              <a:t>靶值：氨曲南为</a:t>
            </a:r>
            <a:r>
              <a:rPr lang="en-US" altLang="zh-CN" sz="700" dirty="0">
                <a:solidFill>
                  <a:schemeClr val="tx1">
                    <a:lumMod val="75000"/>
                    <a:lumOff val="25000"/>
                  </a:schemeClr>
                </a:solidFill>
                <a:latin typeface="+mn-lt"/>
                <a:ea typeface="+mn-ea"/>
                <a:cs typeface="+mn-ea"/>
                <a:sym typeface="+mn-lt"/>
              </a:rPr>
              <a:t>60%</a:t>
            </a:r>
            <a:r>
              <a:rPr lang="en-US" altLang="zh-CN" sz="700" i="1" dirty="0">
                <a:solidFill>
                  <a:schemeClr val="tx1">
                    <a:lumMod val="75000"/>
                    <a:lumOff val="25000"/>
                  </a:schemeClr>
                </a:solidFill>
                <a:latin typeface="+mn-lt"/>
                <a:ea typeface="+mn-ea"/>
                <a:cs typeface="+mn-ea"/>
                <a:sym typeface="+mn-lt"/>
              </a:rPr>
              <a:t>f</a:t>
            </a:r>
            <a:r>
              <a:rPr lang="en-US" altLang="zh-CN" sz="700" dirty="0">
                <a:solidFill>
                  <a:schemeClr val="tx1">
                    <a:lumMod val="75000"/>
                    <a:lumOff val="25000"/>
                  </a:schemeClr>
                </a:solidFill>
                <a:latin typeface="+mn-lt"/>
                <a:ea typeface="+mn-ea"/>
                <a:cs typeface="+mn-ea"/>
                <a:sym typeface="+mn-lt"/>
              </a:rPr>
              <a:t>T</a:t>
            </a:r>
            <a:r>
              <a:rPr lang="zh-CN" altLang="en-US" sz="700" dirty="0">
                <a:solidFill>
                  <a:schemeClr val="tx1">
                    <a:lumMod val="75000"/>
                    <a:lumOff val="25000"/>
                  </a:schemeClr>
                </a:solidFill>
                <a:latin typeface="+mn-lt"/>
                <a:ea typeface="+mn-ea"/>
                <a:cs typeface="+mn-ea"/>
                <a:sym typeface="+mn-lt"/>
              </a:rPr>
              <a:t>＞</a:t>
            </a:r>
            <a:r>
              <a:rPr lang="en-US" altLang="zh-CN" sz="700" dirty="0">
                <a:solidFill>
                  <a:schemeClr val="tx1">
                    <a:lumMod val="75000"/>
                    <a:lumOff val="25000"/>
                  </a:schemeClr>
                </a:solidFill>
                <a:latin typeface="+mn-lt"/>
                <a:ea typeface="+mn-ea"/>
                <a:cs typeface="+mn-ea"/>
                <a:sym typeface="+mn-lt"/>
              </a:rPr>
              <a:t>8mg/L</a:t>
            </a:r>
            <a:r>
              <a:rPr lang="zh-CN" altLang="en-US" sz="700" dirty="0">
                <a:solidFill>
                  <a:schemeClr val="tx1">
                    <a:lumMod val="75000"/>
                    <a:lumOff val="25000"/>
                  </a:schemeClr>
                </a:solidFill>
                <a:latin typeface="+mn-lt"/>
                <a:ea typeface="+mn-ea"/>
                <a:cs typeface="+mn-ea"/>
                <a:sym typeface="+mn-lt"/>
              </a:rPr>
              <a:t>、阿维巴坦为</a:t>
            </a:r>
            <a:r>
              <a:rPr lang="en-US" altLang="zh-CN" sz="700" dirty="0">
                <a:solidFill>
                  <a:schemeClr val="tx1">
                    <a:lumMod val="75000"/>
                    <a:lumOff val="25000"/>
                  </a:schemeClr>
                </a:solidFill>
                <a:latin typeface="+mn-lt"/>
                <a:ea typeface="+mn-ea"/>
                <a:cs typeface="+mn-ea"/>
                <a:sym typeface="+mn-lt"/>
              </a:rPr>
              <a:t>50%</a:t>
            </a:r>
            <a:r>
              <a:rPr lang="en-US" altLang="zh-CN" sz="700" i="1" dirty="0">
                <a:solidFill>
                  <a:schemeClr val="tx1">
                    <a:lumMod val="75000"/>
                    <a:lumOff val="25000"/>
                  </a:schemeClr>
                </a:solidFill>
                <a:latin typeface="+mn-lt"/>
                <a:ea typeface="+mn-ea"/>
                <a:cs typeface="+mn-ea"/>
                <a:sym typeface="+mn-lt"/>
              </a:rPr>
              <a:t>f</a:t>
            </a:r>
            <a:r>
              <a:rPr lang="en-US" altLang="zh-CN" sz="700" dirty="0">
                <a:solidFill>
                  <a:schemeClr val="tx1">
                    <a:lumMod val="75000"/>
                    <a:lumOff val="25000"/>
                  </a:schemeClr>
                </a:solidFill>
                <a:latin typeface="+mn-lt"/>
                <a:ea typeface="+mn-ea"/>
                <a:cs typeface="+mn-ea"/>
                <a:sym typeface="+mn-lt"/>
              </a:rPr>
              <a:t>T</a:t>
            </a:r>
            <a:r>
              <a:rPr lang="zh-CN" altLang="en-US" sz="700" dirty="0">
                <a:solidFill>
                  <a:schemeClr val="tx1">
                    <a:lumMod val="75000"/>
                    <a:lumOff val="25000"/>
                  </a:schemeClr>
                </a:solidFill>
                <a:latin typeface="+mn-lt"/>
                <a:ea typeface="+mn-ea"/>
                <a:cs typeface="+mn-ea"/>
                <a:sym typeface="+mn-lt"/>
              </a:rPr>
              <a:t>＞</a:t>
            </a:r>
            <a:r>
              <a:rPr lang="en-US" altLang="zh-CN" sz="700" dirty="0">
                <a:solidFill>
                  <a:schemeClr val="tx1">
                    <a:lumMod val="75000"/>
                    <a:lumOff val="25000"/>
                  </a:schemeClr>
                </a:solidFill>
                <a:latin typeface="+mn-lt"/>
                <a:ea typeface="+mn-ea"/>
                <a:cs typeface="+mn-ea"/>
                <a:sym typeface="+mn-lt"/>
              </a:rPr>
              <a:t>2.5mg/L</a:t>
            </a:r>
            <a:r>
              <a:rPr lang="zh-CN" altLang="en-US" sz="700" dirty="0">
                <a:solidFill>
                  <a:schemeClr val="tx1">
                    <a:lumMod val="75000"/>
                    <a:lumOff val="25000"/>
                  </a:schemeClr>
                </a:solidFill>
                <a:latin typeface="+mn-lt"/>
                <a:ea typeface="+mn-ea"/>
                <a:cs typeface="+mn-ea"/>
                <a:sym typeface="+mn-lt"/>
              </a:rPr>
              <a:t>；</a:t>
            </a:r>
            <a:endParaRPr lang="en-US" altLang="zh-CN" sz="700" dirty="0">
              <a:solidFill>
                <a:schemeClr val="tx1">
                  <a:lumMod val="75000"/>
                  <a:lumOff val="25000"/>
                </a:schemeClr>
              </a:solidFill>
              <a:latin typeface="+mn-lt"/>
              <a:ea typeface="+mn-ea"/>
              <a:cs typeface="+mn-ea"/>
              <a:sym typeface="+mn-lt"/>
            </a:endParaRPr>
          </a:p>
          <a:p>
            <a:pPr marL="0" lvl="0" indent="0">
              <a:buNone/>
              <a:defRPr/>
            </a:pPr>
            <a:r>
              <a:rPr lang="zh-CN" altLang="en-US" sz="700" dirty="0">
                <a:solidFill>
                  <a:schemeClr val="tx1">
                    <a:lumMod val="75000"/>
                    <a:lumOff val="25000"/>
                  </a:schemeClr>
                </a:solidFill>
                <a:latin typeface="+mn-lt"/>
                <a:ea typeface="+mn-ea"/>
                <a:cs typeface="+mn-ea"/>
                <a:sym typeface="+mn-lt"/>
              </a:rPr>
              <a:t>群体</a:t>
            </a:r>
            <a:r>
              <a:rPr lang="en-US" altLang="zh-CN" sz="700" dirty="0">
                <a:solidFill>
                  <a:schemeClr val="tx1">
                    <a:lumMod val="75000"/>
                    <a:lumOff val="25000"/>
                  </a:schemeClr>
                </a:solidFill>
                <a:latin typeface="+mn-lt"/>
                <a:ea typeface="+mn-ea"/>
                <a:cs typeface="+mn-ea"/>
                <a:sym typeface="+mn-lt"/>
              </a:rPr>
              <a:t>PK</a:t>
            </a:r>
            <a:r>
              <a:rPr lang="zh-CN" altLang="en-US" sz="700" dirty="0">
                <a:solidFill>
                  <a:schemeClr val="tx1">
                    <a:lumMod val="75000"/>
                    <a:lumOff val="25000"/>
                  </a:schemeClr>
                </a:solidFill>
                <a:latin typeface="+mn-lt"/>
                <a:ea typeface="+mn-ea"/>
                <a:cs typeface="+mn-ea"/>
                <a:sym typeface="+mn-lt"/>
              </a:rPr>
              <a:t>模型：纳入氨曲南</a:t>
            </a:r>
            <a:r>
              <a:rPr lang="en-US" altLang="zh-CN" sz="700" dirty="0">
                <a:solidFill>
                  <a:schemeClr val="tx1">
                    <a:lumMod val="75000"/>
                    <a:lumOff val="25000"/>
                  </a:schemeClr>
                </a:solidFill>
                <a:latin typeface="+mn-lt"/>
                <a:ea typeface="+mn-ea"/>
                <a:cs typeface="+mn-ea"/>
                <a:sym typeface="+mn-lt"/>
              </a:rPr>
              <a:t>-</a:t>
            </a:r>
            <a:r>
              <a:rPr lang="zh-CN" altLang="en-US" sz="700" dirty="0">
                <a:solidFill>
                  <a:schemeClr val="tx1">
                    <a:lumMod val="75000"/>
                    <a:lumOff val="25000"/>
                  </a:schemeClr>
                </a:solidFill>
                <a:latin typeface="+mn-lt"/>
                <a:ea typeface="+mn-ea"/>
                <a:cs typeface="+mn-ea"/>
                <a:sym typeface="+mn-lt"/>
              </a:rPr>
              <a:t>阿维巴坦的</a:t>
            </a:r>
            <a:r>
              <a:rPr lang="en-US" altLang="zh-CN" sz="700" dirty="0">
                <a:solidFill>
                  <a:schemeClr val="tx1">
                    <a:lumMod val="75000"/>
                    <a:lumOff val="25000"/>
                  </a:schemeClr>
                </a:solidFill>
                <a:latin typeface="+mn-lt"/>
                <a:ea typeface="+mn-ea"/>
                <a:cs typeface="+mn-ea"/>
                <a:sym typeface="+mn-lt"/>
              </a:rPr>
              <a:t>1</a:t>
            </a:r>
            <a:r>
              <a:rPr lang="zh-CN" altLang="en-US" sz="700" dirty="0">
                <a:solidFill>
                  <a:schemeClr val="tx1">
                    <a:lumMod val="75000"/>
                    <a:lumOff val="25000"/>
                  </a:schemeClr>
                </a:solidFill>
                <a:latin typeface="+mn-lt"/>
                <a:ea typeface="+mn-ea"/>
                <a:cs typeface="+mn-ea"/>
                <a:sym typeface="+mn-lt"/>
              </a:rPr>
              <a:t>期研究</a:t>
            </a:r>
            <a:r>
              <a:rPr lang="en-US" altLang="zh-CN" sz="700" dirty="0">
                <a:solidFill>
                  <a:schemeClr val="tx1">
                    <a:lumMod val="75000"/>
                    <a:lumOff val="25000"/>
                  </a:schemeClr>
                </a:solidFill>
                <a:latin typeface="+mn-lt"/>
                <a:ea typeface="+mn-ea"/>
                <a:cs typeface="+mn-ea"/>
                <a:sym typeface="+mn-lt"/>
              </a:rPr>
              <a:t>3</a:t>
            </a:r>
            <a:r>
              <a:rPr lang="zh-CN" altLang="en-US" sz="700" dirty="0">
                <a:solidFill>
                  <a:schemeClr val="tx1">
                    <a:lumMod val="75000"/>
                    <a:lumOff val="25000"/>
                  </a:schemeClr>
                </a:solidFill>
                <a:latin typeface="+mn-lt"/>
                <a:ea typeface="+mn-ea"/>
                <a:cs typeface="+mn-ea"/>
                <a:sym typeface="+mn-lt"/>
              </a:rPr>
              <a:t>项、</a:t>
            </a:r>
            <a:r>
              <a:rPr lang="en-US" altLang="zh-CN" sz="700" dirty="0">
                <a:solidFill>
                  <a:schemeClr val="tx1">
                    <a:lumMod val="75000"/>
                    <a:lumOff val="25000"/>
                  </a:schemeClr>
                </a:solidFill>
                <a:latin typeface="+mn-lt"/>
                <a:ea typeface="+mn-ea"/>
                <a:cs typeface="+mn-ea"/>
                <a:sym typeface="+mn-lt"/>
              </a:rPr>
              <a:t>2</a:t>
            </a:r>
            <a:r>
              <a:rPr lang="zh-CN" altLang="en-US" sz="700" dirty="0">
                <a:solidFill>
                  <a:schemeClr val="tx1">
                    <a:lumMod val="75000"/>
                    <a:lumOff val="25000"/>
                  </a:schemeClr>
                </a:solidFill>
                <a:latin typeface="+mn-lt"/>
                <a:ea typeface="+mn-ea"/>
                <a:cs typeface="+mn-ea"/>
                <a:sym typeface="+mn-lt"/>
              </a:rPr>
              <a:t>期研究</a:t>
            </a:r>
            <a:r>
              <a:rPr lang="en-US" altLang="zh-CN" sz="700" dirty="0">
                <a:solidFill>
                  <a:schemeClr val="tx1">
                    <a:lumMod val="75000"/>
                    <a:lumOff val="25000"/>
                  </a:schemeClr>
                </a:solidFill>
                <a:latin typeface="+mn-lt"/>
                <a:ea typeface="+mn-ea"/>
                <a:cs typeface="+mn-ea"/>
                <a:sym typeface="+mn-lt"/>
              </a:rPr>
              <a:t>1</a:t>
            </a:r>
            <a:r>
              <a:rPr lang="zh-CN" altLang="en-US" sz="700" dirty="0">
                <a:solidFill>
                  <a:schemeClr val="tx1">
                    <a:lumMod val="75000"/>
                    <a:lumOff val="25000"/>
                  </a:schemeClr>
                </a:solidFill>
                <a:latin typeface="+mn-lt"/>
                <a:ea typeface="+mn-ea"/>
                <a:cs typeface="+mn-ea"/>
                <a:sym typeface="+mn-lt"/>
              </a:rPr>
              <a:t>项、</a:t>
            </a:r>
            <a:r>
              <a:rPr lang="en-US" altLang="zh-CN" sz="700" dirty="0">
                <a:solidFill>
                  <a:schemeClr val="tx1">
                    <a:lumMod val="75000"/>
                    <a:lumOff val="25000"/>
                  </a:schemeClr>
                </a:solidFill>
                <a:latin typeface="+mn-lt"/>
                <a:ea typeface="+mn-ea"/>
                <a:cs typeface="+mn-ea"/>
                <a:sym typeface="+mn-lt"/>
              </a:rPr>
              <a:t>3</a:t>
            </a:r>
            <a:r>
              <a:rPr lang="zh-CN" altLang="en-US" sz="700" dirty="0">
                <a:solidFill>
                  <a:schemeClr val="tx1">
                    <a:lumMod val="75000"/>
                    <a:lumOff val="25000"/>
                  </a:schemeClr>
                </a:solidFill>
                <a:latin typeface="+mn-lt"/>
                <a:ea typeface="+mn-ea"/>
                <a:cs typeface="+mn-ea"/>
                <a:sym typeface="+mn-lt"/>
              </a:rPr>
              <a:t>期研究</a:t>
            </a:r>
            <a:r>
              <a:rPr lang="en-US" altLang="zh-CN" sz="700" dirty="0">
                <a:solidFill>
                  <a:schemeClr val="tx1">
                    <a:lumMod val="75000"/>
                    <a:lumOff val="25000"/>
                  </a:schemeClr>
                </a:solidFill>
                <a:latin typeface="+mn-lt"/>
                <a:ea typeface="+mn-ea"/>
                <a:cs typeface="+mn-ea"/>
                <a:sym typeface="+mn-lt"/>
              </a:rPr>
              <a:t>2</a:t>
            </a:r>
            <a:r>
              <a:rPr lang="zh-CN" altLang="en-US" sz="700" dirty="0">
                <a:solidFill>
                  <a:schemeClr val="tx1">
                    <a:lumMod val="75000"/>
                    <a:lumOff val="25000"/>
                  </a:schemeClr>
                </a:solidFill>
                <a:latin typeface="+mn-lt"/>
                <a:ea typeface="+mn-ea"/>
                <a:cs typeface="+mn-ea"/>
                <a:sym typeface="+mn-lt"/>
              </a:rPr>
              <a:t>项、</a:t>
            </a:r>
            <a:r>
              <a:rPr lang="en-US" altLang="zh-CN" sz="700" dirty="0">
                <a:solidFill>
                  <a:schemeClr val="tx1">
                    <a:lumMod val="75000"/>
                    <a:lumOff val="25000"/>
                  </a:schemeClr>
                </a:solidFill>
                <a:latin typeface="+mn-lt"/>
                <a:ea typeface="+mn-ea"/>
                <a:cs typeface="+mn-ea"/>
                <a:sym typeface="+mn-lt"/>
              </a:rPr>
              <a:t>2</a:t>
            </a:r>
            <a:r>
              <a:rPr lang="zh-CN" altLang="en-US" sz="700" dirty="0">
                <a:solidFill>
                  <a:schemeClr val="tx1">
                    <a:lumMod val="75000"/>
                    <a:lumOff val="25000"/>
                  </a:schemeClr>
                </a:solidFill>
                <a:latin typeface="+mn-lt"/>
                <a:ea typeface="+mn-ea"/>
                <a:cs typeface="+mn-ea"/>
                <a:sym typeface="+mn-lt"/>
              </a:rPr>
              <a:t>项已发表的氨曲南在肾功能损害患者中的</a:t>
            </a:r>
            <a:r>
              <a:rPr lang="en-US" altLang="zh-CN" sz="700" dirty="0">
                <a:solidFill>
                  <a:schemeClr val="tx1">
                    <a:lumMod val="75000"/>
                    <a:lumOff val="25000"/>
                  </a:schemeClr>
                </a:solidFill>
                <a:latin typeface="+mn-lt"/>
                <a:ea typeface="+mn-ea"/>
                <a:cs typeface="+mn-ea"/>
                <a:sym typeface="+mn-lt"/>
              </a:rPr>
              <a:t>PK</a:t>
            </a:r>
            <a:r>
              <a:rPr lang="zh-CN" altLang="en-US" sz="700" dirty="0">
                <a:solidFill>
                  <a:schemeClr val="tx1">
                    <a:lumMod val="75000"/>
                    <a:lumOff val="25000"/>
                  </a:schemeClr>
                </a:solidFill>
                <a:latin typeface="+mn-lt"/>
                <a:ea typeface="+mn-ea"/>
                <a:cs typeface="+mn-ea"/>
                <a:sym typeface="+mn-lt"/>
              </a:rPr>
              <a:t>研究、</a:t>
            </a:r>
            <a:r>
              <a:rPr lang="en-US" altLang="zh-CN" sz="700" dirty="0">
                <a:solidFill>
                  <a:schemeClr val="tx1">
                    <a:lumMod val="75000"/>
                    <a:lumOff val="25000"/>
                  </a:schemeClr>
                </a:solidFill>
                <a:latin typeface="+mn-lt"/>
                <a:ea typeface="+mn-ea"/>
                <a:cs typeface="+mn-ea"/>
                <a:sym typeface="+mn-lt"/>
              </a:rPr>
              <a:t>5</a:t>
            </a:r>
            <a:r>
              <a:rPr lang="zh-CN" altLang="en-US" sz="700" dirty="0">
                <a:solidFill>
                  <a:schemeClr val="tx1">
                    <a:lumMod val="75000"/>
                    <a:lumOff val="25000"/>
                  </a:schemeClr>
                </a:solidFill>
                <a:latin typeface="+mn-lt"/>
                <a:ea typeface="+mn-ea"/>
                <a:cs typeface="+mn-ea"/>
                <a:sym typeface="+mn-lt"/>
              </a:rPr>
              <a:t>项头孢他啶</a:t>
            </a:r>
            <a:r>
              <a:rPr lang="en-US" altLang="zh-CN" sz="700" dirty="0">
                <a:solidFill>
                  <a:schemeClr val="tx1">
                    <a:lumMod val="75000"/>
                    <a:lumOff val="25000"/>
                  </a:schemeClr>
                </a:solidFill>
                <a:latin typeface="+mn-lt"/>
                <a:ea typeface="+mn-ea"/>
                <a:cs typeface="+mn-ea"/>
                <a:sym typeface="+mn-lt"/>
              </a:rPr>
              <a:t>-</a:t>
            </a:r>
            <a:r>
              <a:rPr lang="zh-CN" altLang="en-US" sz="700" dirty="0">
                <a:solidFill>
                  <a:schemeClr val="tx1">
                    <a:lumMod val="75000"/>
                    <a:lumOff val="25000"/>
                  </a:schemeClr>
                </a:solidFill>
                <a:latin typeface="+mn-lt"/>
                <a:ea typeface="+mn-ea"/>
                <a:cs typeface="+mn-ea"/>
                <a:sym typeface="+mn-lt"/>
              </a:rPr>
              <a:t>阿维巴坦</a:t>
            </a:r>
            <a:r>
              <a:rPr lang="en-US" altLang="zh-CN" sz="700" dirty="0">
                <a:solidFill>
                  <a:schemeClr val="tx1">
                    <a:lumMod val="75000"/>
                    <a:lumOff val="25000"/>
                  </a:schemeClr>
                </a:solidFill>
                <a:latin typeface="+mn-lt"/>
                <a:ea typeface="+mn-ea"/>
                <a:cs typeface="+mn-ea"/>
                <a:sym typeface="+mn-lt"/>
              </a:rPr>
              <a:t>1</a:t>
            </a:r>
            <a:r>
              <a:rPr lang="zh-CN" altLang="en-US" sz="700" dirty="0">
                <a:solidFill>
                  <a:schemeClr val="tx1">
                    <a:lumMod val="75000"/>
                    <a:lumOff val="25000"/>
                  </a:schemeClr>
                </a:solidFill>
                <a:latin typeface="+mn-lt"/>
                <a:ea typeface="+mn-ea"/>
                <a:cs typeface="+mn-ea"/>
                <a:sym typeface="+mn-lt"/>
              </a:rPr>
              <a:t>期试验及</a:t>
            </a:r>
            <a:r>
              <a:rPr lang="en-US" altLang="zh-CN" sz="700" dirty="0">
                <a:solidFill>
                  <a:schemeClr val="tx1">
                    <a:lumMod val="75000"/>
                    <a:lumOff val="25000"/>
                  </a:schemeClr>
                </a:solidFill>
                <a:latin typeface="+mn-lt"/>
                <a:ea typeface="+mn-ea"/>
                <a:cs typeface="+mn-ea"/>
                <a:sym typeface="+mn-lt"/>
              </a:rPr>
              <a:t>1</a:t>
            </a:r>
            <a:r>
              <a:rPr lang="zh-CN" altLang="en-US" sz="700" dirty="0">
                <a:solidFill>
                  <a:schemeClr val="tx1">
                    <a:lumMod val="75000"/>
                    <a:lumOff val="25000"/>
                  </a:schemeClr>
                </a:solidFill>
                <a:latin typeface="+mn-lt"/>
                <a:ea typeface="+mn-ea"/>
                <a:cs typeface="+mn-ea"/>
                <a:sym typeface="+mn-lt"/>
              </a:rPr>
              <a:t>项头孢他啶</a:t>
            </a:r>
            <a:r>
              <a:rPr lang="en-US" altLang="zh-CN" sz="700" dirty="0">
                <a:solidFill>
                  <a:schemeClr val="tx1">
                    <a:lumMod val="75000"/>
                    <a:lumOff val="25000"/>
                  </a:schemeClr>
                </a:solidFill>
                <a:latin typeface="+mn-lt"/>
                <a:ea typeface="+mn-ea"/>
                <a:cs typeface="+mn-ea"/>
                <a:sym typeface="+mn-lt"/>
              </a:rPr>
              <a:t>-</a:t>
            </a:r>
            <a:r>
              <a:rPr lang="zh-CN" altLang="en-US" sz="700" dirty="0">
                <a:solidFill>
                  <a:schemeClr val="tx1">
                    <a:lumMod val="75000"/>
                    <a:lumOff val="25000"/>
                  </a:schemeClr>
                </a:solidFill>
                <a:latin typeface="+mn-lt"/>
                <a:ea typeface="+mn-ea"/>
                <a:cs typeface="+mn-ea"/>
                <a:sym typeface="+mn-lt"/>
              </a:rPr>
              <a:t>阿维巴坦治疗</a:t>
            </a:r>
            <a:r>
              <a:rPr lang="en-US" altLang="zh-CN" sz="700" dirty="0" err="1">
                <a:solidFill>
                  <a:schemeClr val="tx1">
                    <a:lumMod val="75000"/>
                    <a:lumOff val="25000"/>
                  </a:schemeClr>
                </a:solidFill>
                <a:latin typeface="+mn-lt"/>
                <a:ea typeface="+mn-ea"/>
                <a:cs typeface="+mn-ea"/>
                <a:sym typeface="+mn-lt"/>
              </a:rPr>
              <a:t>cIAI</a:t>
            </a:r>
            <a:r>
              <a:rPr lang="zh-CN" altLang="en-US" sz="700" dirty="0">
                <a:solidFill>
                  <a:schemeClr val="tx1">
                    <a:lumMod val="75000"/>
                    <a:lumOff val="25000"/>
                  </a:schemeClr>
                </a:solidFill>
                <a:latin typeface="+mn-lt"/>
                <a:ea typeface="+mn-ea"/>
                <a:cs typeface="+mn-ea"/>
                <a:sym typeface="+mn-lt"/>
              </a:rPr>
              <a:t>患者的</a:t>
            </a:r>
            <a:r>
              <a:rPr lang="en-US" altLang="zh-CN" sz="700" dirty="0">
                <a:solidFill>
                  <a:schemeClr val="tx1">
                    <a:lumMod val="75000"/>
                    <a:lumOff val="25000"/>
                  </a:schemeClr>
                </a:solidFill>
                <a:latin typeface="+mn-lt"/>
                <a:ea typeface="+mn-ea"/>
                <a:cs typeface="+mn-ea"/>
                <a:sym typeface="+mn-lt"/>
              </a:rPr>
              <a:t>2</a:t>
            </a:r>
            <a:r>
              <a:rPr lang="zh-CN" altLang="en-US" sz="700" dirty="0">
                <a:solidFill>
                  <a:schemeClr val="tx1">
                    <a:lumMod val="75000"/>
                    <a:lumOff val="25000"/>
                  </a:schemeClr>
                </a:solidFill>
                <a:latin typeface="+mn-lt"/>
                <a:ea typeface="+mn-ea"/>
                <a:cs typeface="+mn-ea"/>
                <a:sym typeface="+mn-lt"/>
              </a:rPr>
              <a:t>期研究</a:t>
            </a:r>
            <a:endParaRPr lang="en-US" altLang="zh-CN" sz="700" dirty="0">
              <a:solidFill>
                <a:schemeClr val="tx1">
                  <a:lumMod val="75000"/>
                  <a:lumOff val="25000"/>
                </a:schemeClr>
              </a:solidFill>
              <a:latin typeface="+mn-lt"/>
              <a:ea typeface="+mn-ea"/>
              <a:cs typeface="+mn-ea"/>
              <a:sym typeface="+mn-lt"/>
            </a:endParaRPr>
          </a:p>
          <a:p>
            <a:pPr marL="0" lvl="0" indent="0">
              <a:buNone/>
              <a:defRPr/>
            </a:pPr>
            <a:r>
              <a:rPr lang="en-US" altLang="zh-CN" sz="700" dirty="0" err="1">
                <a:solidFill>
                  <a:schemeClr val="tx1">
                    <a:lumMod val="75000"/>
                    <a:lumOff val="25000"/>
                  </a:schemeClr>
                </a:solidFill>
                <a:latin typeface="+mn-lt"/>
                <a:ea typeface="+mn-ea"/>
                <a:cs typeface="+mn-ea"/>
                <a:sym typeface="+mn-lt"/>
              </a:rPr>
              <a:t>CrCL</a:t>
            </a:r>
            <a:r>
              <a:rPr lang="zh-CN" altLang="en-US" sz="700" dirty="0">
                <a:solidFill>
                  <a:schemeClr val="tx1">
                    <a:lumMod val="75000"/>
                    <a:lumOff val="25000"/>
                  </a:schemeClr>
                </a:solidFill>
                <a:latin typeface="+mn-lt"/>
                <a:ea typeface="+mn-ea"/>
                <a:cs typeface="+mn-ea"/>
                <a:sym typeface="+mn-lt"/>
              </a:rPr>
              <a:t>值：肾功能亢进＞</a:t>
            </a:r>
            <a:r>
              <a:rPr lang="en-US" altLang="zh-CN" sz="700" dirty="0">
                <a:solidFill>
                  <a:schemeClr val="tx1">
                    <a:lumMod val="75000"/>
                    <a:lumOff val="25000"/>
                  </a:schemeClr>
                </a:solidFill>
                <a:latin typeface="+mn-lt"/>
                <a:ea typeface="+mn-ea"/>
                <a:cs typeface="+mn-ea"/>
                <a:sym typeface="+mn-lt"/>
              </a:rPr>
              <a:t>150 mL/min</a:t>
            </a:r>
            <a:r>
              <a:rPr lang="zh-CN" altLang="en-US" sz="700" dirty="0">
                <a:solidFill>
                  <a:schemeClr val="tx1">
                    <a:lumMod val="75000"/>
                    <a:lumOff val="25000"/>
                  </a:schemeClr>
                </a:solidFill>
                <a:latin typeface="+mn-lt"/>
                <a:ea typeface="+mn-ea"/>
                <a:cs typeface="+mn-ea"/>
                <a:sym typeface="+mn-lt"/>
              </a:rPr>
              <a:t>，正常肾功能＞</a:t>
            </a:r>
            <a:r>
              <a:rPr lang="en-US" altLang="zh-CN" sz="700" dirty="0">
                <a:solidFill>
                  <a:schemeClr val="tx1">
                    <a:lumMod val="75000"/>
                    <a:lumOff val="25000"/>
                  </a:schemeClr>
                </a:solidFill>
                <a:latin typeface="+mn-lt"/>
                <a:ea typeface="+mn-ea"/>
                <a:cs typeface="+mn-ea"/>
                <a:sym typeface="+mn-lt"/>
              </a:rPr>
              <a:t>80-</a:t>
            </a:r>
            <a:r>
              <a:rPr lang="zh-CN" altLang="en-US" sz="700" dirty="0">
                <a:solidFill>
                  <a:schemeClr val="tx1">
                    <a:lumMod val="75000"/>
                    <a:lumOff val="25000"/>
                  </a:schemeClr>
                </a:solidFill>
                <a:latin typeface="+mn-lt"/>
                <a:ea typeface="+mn-ea"/>
                <a:cs typeface="+mn-ea"/>
                <a:sym typeface="+mn-lt"/>
              </a:rPr>
              <a:t>≤</a:t>
            </a:r>
            <a:r>
              <a:rPr lang="en-US" altLang="zh-CN" sz="700" dirty="0">
                <a:solidFill>
                  <a:schemeClr val="tx1">
                    <a:lumMod val="75000"/>
                    <a:lumOff val="25000"/>
                  </a:schemeClr>
                </a:solidFill>
                <a:latin typeface="+mn-lt"/>
                <a:ea typeface="+mn-ea"/>
                <a:cs typeface="+mn-ea"/>
                <a:sym typeface="+mn-lt"/>
              </a:rPr>
              <a:t> 50 mL/min</a:t>
            </a:r>
            <a:r>
              <a:rPr lang="zh-CN" altLang="en-US" sz="700" dirty="0">
                <a:solidFill>
                  <a:schemeClr val="tx1">
                    <a:lumMod val="75000"/>
                    <a:lumOff val="25000"/>
                  </a:schemeClr>
                </a:solidFill>
                <a:latin typeface="+mn-lt"/>
                <a:ea typeface="+mn-ea"/>
                <a:cs typeface="+mn-ea"/>
                <a:sym typeface="+mn-lt"/>
              </a:rPr>
              <a:t>，轻度肾功能损害＞</a:t>
            </a:r>
            <a:r>
              <a:rPr lang="en-US" altLang="zh-CN" sz="700" dirty="0">
                <a:solidFill>
                  <a:schemeClr val="tx1">
                    <a:lumMod val="75000"/>
                    <a:lumOff val="25000"/>
                  </a:schemeClr>
                </a:solidFill>
                <a:latin typeface="+mn-lt"/>
                <a:ea typeface="+mn-ea"/>
                <a:cs typeface="+mn-ea"/>
                <a:sym typeface="+mn-lt"/>
              </a:rPr>
              <a:t>50-</a:t>
            </a:r>
            <a:r>
              <a:rPr lang="zh-CN" altLang="en-US" sz="700" dirty="0">
                <a:solidFill>
                  <a:schemeClr val="tx1">
                    <a:lumMod val="75000"/>
                    <a:lumOff val="25000"/>
                  </a:schemeClr>
                </a:solidFill>
                <a:latin typeface="+mn-lt"/>
                <a:ea typeface="+mn-ea"/>
                <a:cs typeface="+mn-ea"/>
                <a:sym typeface="+mn-lt"/>
              </a:rPr>
              <a:t>≤</a:t>
            </a:r>
            <a:r>
              <a:rPr lang="en-US" altLang="zh-CN" sz="700" dirty="0">
                <a:solidFill>
                  <a:schemeClr val="tx1">
                    <a:lumMod val="75000"/>
                    <a:lumOff val="25000"/>
                  </a:schemeClr>
                </a:solidFill>
                <a:latin typeface="+mn-lt"/>
                <a:ea typeface="+mn-ea"/>
                <a:cs typeface="+mn-ea"/>
                <a:sym typeface="+mn-lt"/>
              </a:rPr>
              <a:t>80 mL/min</a:t>
            </a:r>
            <a:r>
              <a:rPr lang="zh-CN" altLang="en-US" sz="700" dirty="0">
                <a:solidFill>
                  <a:schemeClr val="tx1">
                    <a:lumMod val="75000"/>
                    <a:lumOff val="25000"/>
                  </a:schemeClr>
                </a:solidFill>
                <a:latin typeface="+mn-lt"/>
                <a:ea typeface="+mn-ea"/>
                <a:cs typeface="+mn-ea"/>
                <a:sym typeface="+mn-lt"/>
              </a:rPr>
              <a:t>，肾功能中度损害＞</a:t>
            </a:r>
            <a:r>
              <a:rPr lang="en-US" altLang="zh-CN" sz="700" dirty="0">
                <a:solidFill>
                  <a:schemeClr val="tx1">
                    <a:lumMod val="75000"/>
                    <a:lumOff val="25000"/>
                  </a:schemeClr>
                </a:solidFill>
                <a:latin typeface="+mn-lt"/>
                <a:ea typeface="+mn-ea"/>
                <a:cs typeface="+mn-ea"/>
                <a:sym typeface="+mn-lt"/>
              </a:rPr>
              <a:t>30-</a:t>
            </a:r>
            <a:r>
              <a:rPr lang="zh-CN" altLang="en-US" sz="700" dirty="0">
                <a:solidFill>
                  <a:schemeClr val="tx1">
                    <a:lumMod val="75000"/>
                    <a:lumOff val="25000"/>
                  </a:schemeClr>
                </a:solidFill>
                <a:latin typeface="+mn-lt"/>
                <a:ea typeface="+mn-ea"/>
                <a:cs typeface="+mn-ea"/>
                <a:sym typeface="+mn-lt"/>
              </a:rPr>
              <a:t>≤</a:t>
            </a:r>
            <a:r>
              <a:rPr lang="en-US" altLang="zh-CN" sz="700" dirty="0">
                <a:solidFill>
                  <a:schemeClr val="tx1">
                    <a:lumMod val="75000"/>
                    <a:lumOff val="25000"/>
                  </a:schemeClr>
                </a:solidFill>
                <a:latin typeface="+mn-lt"/>
                <a:ea typeface="+mn-ea"/>
                <a:cs typeface="+mn-ea"/>
                <a:sym typeface="+mn-lt"/>
              </a:rPr>
              <a:t>50 mL/min</a:t>
            </a:r>
            <a:r>
              <a:rPr lang="zh-CN" altLang="en-US" sz="700" dirty="0">
                <a:solidFill>
                  <a:schemeClr val="tx1">
                    <a:lumMod val="75000"/>
                    <a:lumOff val="25000"/>
                  </a:schemeClr>
                </a:solidFill>
                <a:latin typeface="+mn-lt"/>
                <a:ea typeface="+mn-ea"/>
                <a:cs typeface="+mn-ea"/>
                <a:sym typeface="+mn-lt"/>
              </a:rPr>
              <a:t>，重度肾功能损害＞</a:t>
            </a:r>
            <a:r>
              <a:rPr lang="en-US" altLang="zh-CN" sz="700" dirty="0">
                <a:solidFill>
                  <a:schemeClr val="tx1">
                    <a:lumMod val="75000"/>
                    <a:lumOff val="25000"/>
                  </a:schemeClr>
                </a:solidFill>
                <a:latin typeface="+mn-lt"/>
                <a:ea typeface="+mn-ea"/>
                <a:cs typeface="+mn-ea"/>
                <a:sym typeface="+mn-lt"/>
              </a:rPr>
              <a:t>15-</a:t>
            </a:r>
            <a:r>
              <a:rPr lang="zh-CN" altLang="en-US" sz="700" dirty="0">
                <a:solidFill>
                  <a:schemeClr val="tx1">
                    <a:lumMod val="75000"/>
                    <a:lumOff val="25000"/>
                  </a:schemeClr>
                </a:solidFill>
                <a:latin typeface="+mn-lt"/>
                <a:ea typeface="+mn-ea"/>
                <a:cs typeface="+mn-ea"/>
                <a:sym typeface="+mn-lt"/>
              </a:rPr>
              <a:t>≤</a:t>
            </a:r>
            <a:r>
              <a:rPr lang="en-US" altLang="zh-CN" sz="700" dirty="0">
                <a:solidFill>
                  <a:schemeClr val="tx1">
                    <a:lumMod val="75000"/>
                    <a:lumOff val="25000"/>
                  </a:schemeClr>
                </a:solidFill>
                <a:latin typeface="+mn-lt"/>
                <a:ea typeface="+mn-ea"/>
                <a:cs typeface="+mn-ea"/>
                <a:sym typeface="+mn-lt"/>
              </a:rPr>
              <a:t>30 mL/min</a:t>
            </a:r>
            <a:r>
              <a:rPr lang="zh-CN" altLang="en-US" sz="700" dirty="0">
                <a:solidFill>
                  <a:schemeClr val="tx1">
                    <a:lumMod val="75000"/>
                    <a:lumOff val="25000"/>
                  </a:schemeClr>
                </a:solidFill>
                <a:latin typeface="+mn-lt"/>
                <a:ea typeface="+mn-ea"/>
                <a:cs typeface="+mn-ea"/>
                <a:sym typeface="+mn-lt"/>
              </a:rPr>
              <a:t>；终末期肾病＜</a:t>
            </a:r>
            <a:r>
              <a:rPr lang="en-US" altLang="zh-CN" sz="700" dirty="0">
                <a:solidFill>
                  <a:schemeClr val="tx1">
                    <a:lumMod val="75000"/>
                    <a:lumOff val="25000"/>
                  </a:schemeClr>
                </a:solidFill>
                <a:latin typeface="+mn-lt"/>
                <a:ea typeface="+mn-ea"/>
                <a:cs typeface="+mn-ea"/>
                <a:sym typeface="+mn-lt"/>
              </a:rPr>
              <a:t>15 mL/min</a:t>
            </a:r>
            <a:r>
              <a:rPr lang="zh-CN" altLang="en-US" sz="700" dirty="0">
                <a:solidFill>
                  <a:schemeClr val="tx1">
                    <a:lumMod val="75000"/>
                    <a:lumOff val="25000"/>
                  </a:schemeClr>
                </a:solidFill>
                <a:latin typeface="+mn-lt"/>
                <a:ea typeface="+mn-ea"/>
                <a:cs typeface="+mn-ea"/>
                <a:sym typeface="+mn-lt"/>
              </a:rPr>
              <a:t>；</a:t>
            </a:r>
            <a:r>
              <a:rPr lang="en-US" altLang="zh-CN" sz="700" dirty="0">
                <a:solidFill>
                  <a:schemeClr val="tx1">
                    <a:lumMod val="75000"/>
                    <a:lumOff val="25000"/>
                  </a:schemeClr>
                </a:solidFill>
                <a:latin typeface="+mn-lt"/>
                <a:ea typeface="+mn-ea"/>
                <a:cs typeface="+mn-ea"/>
                <a:sym typeface="+mn-lt"/>
              </a:rPr>
              <a:t>SLD</a:t>
            </a:r>
            <a:r>
              <a:rPr lang="zh-CN" altLang="en-US" sz="700" dirty="0">
                <a:solidFill>
                  <a:schemeClr val="tx1">
                    <a:lumMod val="75000"/>
                    <a:lumOff val="25000"/>
                  </a:schemeClr>
                </a:solidFill>
                <a:latin typeface="+mn-lt"/>
                <a:ea typeface="+mn-ea"/>
                <a:cs typeface="+mn-ea"/>
                <a:sym typeface="+mn-lt"/>
              </a:rPr>
              <a:t>：简化负荷剂量，</a:t>
            </a:r>
            <a:r>
              <a:rPr lang="en-US" altLang="zh-CN" sz="700" dirty="0">
                <a:solidFill>
                  <a:schemeClr val="tx1">
                    <a:lumMod val="75000"/>
                    <a:lumOff val="25000"/>
                  </a:schemeClr>
                </a:solidFill>
                <a:latin typeface="+mn-lt"/>
                <a:ea typeface="+mn-ea"/>
                <a:cs typeface="+mn-ea"/>
                <a:sym typeface="+mn-lt"/>
              </a:rPr>
              <a:t>3h</a:t>
            </a:r>
            <a:r>
              <a:rPr lang="zh-CN" altLang="en-US" sz="700" dirty="0">
                <a:solidFill>
                  <a:schemeClr val="tx1">
                    <a:lumMod val="75000"/>
                    <a:lumOff val="25000"/>
                  </a:schemeClr>
                </a:solidFill>
                <a:latin typeface="+mn-lt"/>
                <a:ea typeface="+mn-ea"/>
                <a:cs typeface="+mn-ea"/>
                <a:sym typeface="+mn-lt"/>
              </a:rPr>
              <a:t>内以恒速静脉输注，总剂量相当于负荷剂量</a:t>
            </a:r>
            <a:r>
              <a:rPr lang="en-US" altLang="zh-CN" sz="700" dirty="0">
                <a:solidFill>
                  <a:schemeClr val="tx1">
                    <a:lumMod val="75000"/>
                    <a:lumOff val="25000"/>
                  </a:schemeClr>
                </a:solidFill>
                <a:latin typeface="+mn-lt"/>
                <a:ea typeface="+mn-ea"/>
                <a:cs typeface="+mn-ea"/>
                <a:sym typeface="+mn-lt"/>
              </a:rPr>
              <a:t>+</a:t>
            </a:r>
            <a:r>
              <a:rPr lang="zh-CN" altLang="en-US" sz="700" dirty="0">
                <a:solidFill>
                  <a:schemeClr val="tx1">
                    <a:lumMod val="75000"/>
                    <a:lumOff val="25000"/>
                  </a:schemeClr>
                </a:solidFill>
                <a:latin typeface="+mn-lt"/>
                <a:ea typeface="+mn-ea"/>
                <a:cs typeface="+mn-ea"/>
                <a:sym typeface="+mn-lt"/>
              </a:rPr>
              <a:t>延长负荷剂量</a:t>
            </a:r>
            <a:endParaRPr lang="en-US" altLang="zh-CN" sz="700" dirty="0">
              <a:solidFill>
                <a:schemeClr val="tx1">
                  <a:lumMod val="75000"/>
                  <a:lumOff val="25000"/>
                </a:schemeClr>
              </a:solidFill>
              <a:latin typeface="+mn-lt"/>
              <a:ea typeface="+mn-ea"/>
              <a:cs typeface="+mn-ea"/>
              <a:sym typeface="+mn-lt"/>
            </a:endParaRPr>
          </a:p>
          <a:p>
            <a:pPr marL="0" lvl="0" indent="0">
              <a:buNone/>
              <a:defRPr/>
            </a:pPr>
            <a:r>
              <a:rPr lang="en-US" altLang="zh-CN" sz="700" dirty="0">
                <a:solidFill>
                  <a:schemeClr val="tx1">
                    <a:lumMod val="75000"/>
                    <a:lumOff val="25000"/>
                  </a:schemeClr>
                </a:solidFill>
                <a:latin typeface="+mn-lt"/>
                <a:ea typeface="+mn-ea"/>
                <a:cs typeface="+mn-ea"/>
                <a:sym typeface="+mn-lt"/>
              </a:rPr>
              <a:t>LD</a:t>
            </a:r>
            <a:r>
              <a:rPr lang="zh-CN" altLang="en-US" sz="700" dirty="0">
                <a:solidFill>
                  <a:schemeClr val="tx1">
                    <a:lumMod val="75000"/>
                    <a:lumOff val="25000"/>
                  </a:schemeClr>
                </a:solidFill>
                <a:latin typeface="+mn-lt"/>
                <a:ea typeface="+mn-ea"/>
                <a:cs typeface="+mn-ea"/>
                <a:sym typeface="+mn-lt"/>
              </a:rPr>
              <a:t>：负荷剂量；</a:t>
            </a:r>
            <a:r>
              <a:rPr lang="en-US" altLang="zh-CN" sz="700" dirty="0">
                <a:solidFill>
                  <a:schemeClr val="tx1">
                    <a:lumMod val="75000"/>
                    <a:lumOff val="25000"/>
                  </a:schemeClr>
                </a:solidFill>
                <a:latin typeface="+mn-lt"/>
                <a:ea typeface="+mn-ea"/>
                <a:cs typeface="+mn-ea"/>
                <a:sym typeface="+mn-lt"/>
              </a:rPr>
              <a:t>SD</a:t>
            </a:r>
            <a:r>
              <a:rPr lang="zh-CN" altLang="en-US" sz="700" dirty="0">
                <a:solidFill>
                  <a:schemeClr val="tx1">
                    <a:lumMod val="75000"/>
                    <a:lumOff val="25000"/>
                  </a:schemeClr>
                </a:solidFill>
                <a:latin typeface="+mn-lt"/>
                <a:ea typeface="+mn-ea"/>
                <a:cs typeface="+mn-ea"/>
                <a:sym typeface="+mn-lt"/>
              </a:rPr>
              <a:t>：维持剂量；</a:t>
            </a:r>
            <a:r>
              <a:rPr lang="en-US" altLang="zh-CN" sz="700" dirty="0">
                <a:solidFill>
                  <a:schemeClr val="tx1">
                    <a:lumMod val="75000"/>
                    <a:lumOff val="25000"/>
                  </a:schemeClr>
                </a:solidFill>
                <a:latin typeface="+mn-lt"/>
                <a:ea typeface="+mn-ea"/>
                <a:cs typeface="+mn-ea"/>
                <a:sym typeface="+mn-lt"/>
              </a:rPr>
              <a:t>ELD</a:t>
            </a:r>
            <a:r>
              <a:rPr lang="zh-CN" altLang="en-US" sz="700" dirty="0">
                <a:solidFill>
                  <a:schemeClr val="tx1">
                    <a:lumMod val="75000"/>
                    <a:lumOff val="25000"/>
                  </a:schemeClr>
                </a:solidFill>
                <a:latin typeface="+mn-lt"/>
                <a:ea typeface="+mn-ea"/>
                <a:cs typeface="+mn-ea"/>
                <a:sym typeface="+mn-lt"/>
              </a:rPr>
              <a:t>：延长负荷剂量；</a:t>
            </a:r>
            <a:r>
              <a:rPr lang="en-US" altLang="zh-CN" sz="700" dirty="0">
                <a:solidFill>
                  <a:schemeClr val="tx1">
                    <a:lumMod val="75000"/>
                    <a:lumOff val="25000"/>
                  </a:schemeClr>
                </a:solidFill>
                <a:latin typeface="+mn-lt"/>
                <a:ea typeface="+mn-ea"/>
                <a:cs typeface="+mn-ea"/>
                <a:sym typeface="+mn-lt"/>
              </a:rPr>
              <a:t>PTA</a:t>
            </a:r>
            <a:r>
              <a:rPr lang="zh-CN" altLang="en-US" sz="700" dirty="0">
                <a:solidFill>
                  <a:schemeClr val="tx1">
                    <a:lumMod val="75000"/>
                    <a:lumOff val="25000"/>
                  </a:schemeClr>
                </a:solidFill>
                <a:latin typeface="+mn-lt"/>
                <a:ea typeface="+mn-ea"/>
                <a:cs typeface="+mn-ea"/>
                <a:sym typeface="+mn-lt"/>
              </a:rPr>
              <a:t>：药代动力学</a:t>
            </a:r>
            <a:r>
              <a:rPr lang="en-US" altLang="zh-CN" sz="700" dirty="0">
                <a:solidFill>
                  <a:schemeClr val="tx1">
                    <a:lumMod val="75000"/>
                    <a:lumOff val="25000"/>
                  </a:schemeClr>
                </a:solidFill>
                <a:latin typeface="+mn-lt"/>
                <a:ea typeface="+mn-ea"/>
                <a:cs typeface="+mn-ea"/>
                <a:sym typeface="+mn-lt"/>
              </a:rPr>
              <a:t>/</a:t>
            </a:r>
            <a:r>
              <a:rPr lang="zh-CN" altLang="en-US" sz="700" dirty="0">
                <a:solidFill>
                  <a:schemeClr val="tx1">
                    <a:lumMod val="75000"/>
                    <a:lumOff val="25000"/>
                  </a:schemeClr>
                </a:solidFill>
                <a:latin typeface="+mn-lt"/>
                <a:ea typeface="+mn-ea"/>
                <a:cs typeface="+mn-ea"/>
                <a:sym typeface="+mn-lt"/>
              </a:rPr>
              <a:t>药效学达标概率</a:t>
            </a:r>
          </a:p>
        </p:txBody>
      </p:sp>
      <p:sp>
        <p:nvSpPr>
          <p:cNvPr id="7" name="矩形 6">
            <a:extLst>
              <a:ext uri="{FF2B5EF4-FFF2-40B4-BE49-F238E27FC236}">
                <a16:creationId xmlns:a16="http://schemas.microsoft.com/office/drawing/2014/main" id="{18896A72-FE62-464B-9A7A-CD3D0C7E0170}"/>
              </a:ext>
            </a:extLst>
          </p:cNvPr>
          <p:cNvSpPr/>
          <p:nvPr/>
        </p:nvSpPr>
        <p:spPr>
          <a:xfrm rot="16200000">
            <a:off x="5822493" y="-1983927"/>
            <a:ext cx="464468" cy="1100455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cs typeface="+mn-ea"/>
              <a:sym typeface="+mn-lt"/>
            </a:endParaRPr>
          </a:p>
        </p:txBody>
      </p:sp>
    </p:spTree>
    <p:extLst>
      <p:ext uri="{BB962C8B-B14F-4D97-AF65-F5344CB8AC3E}">
        <p14:creationId xmlns:p14="http://schemas.microsoft.com/office/powerpoint/2010/main" val="959555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B8FFB-676E-014F-6F0C-C22FA967EA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EAEC92-F035-2043-5F5E-8B58677A1744}"/>
              </a:ext>
            </a:extLst>
          </p:cNvPr>
          <p:cNvSpPr>
            <a:spLocks noGrp="1"/>
          </p:cNvSpPr>
          <p:nvPr>
            <p:ph type="title"/>
          </p:nvPr>
        </p:nvSpPr>
        <p:spPr>
          <a:xfrm>
            <a:off x="453887" y="538045"/>
            <a:ext cx="11360577" cy="586955"/>
          </a:xfrm>
        </p:spPr>
        <p:txBody>
          <a:bodyPr/>
          <a:lstStyle/>
          <a:p>
            <a:pPr>
              <a:lnSpc>
                <a:spcPct val="100000"/>
              </a:lnSpc>
            </a:pPr>
            <a:r>
              <a:rPr lang="zh-CN" altLang="en-US" dirty="0">
                <a:solidFill>
                  <a:srgbClr val="000548"/>
                </a:solidFill>
                <a:latin typeface="+mn-lt"/>
                <a:ea typeface="+mn-ea"/>
                <a:cs typeface="+mn-ea"/>
                <a:sym typeface="+mn-lt"/>
              </a:rPr>
              <a:t>氨曲南</a:t>
            </a:r>
            <a:r>
              <a:rPr lang="en-US" altLang="zh-CN" dirty="0">
                <a:solidFill>
                  <a:srgbClr val="000548"/>
                </a:solidFill>
                <a:latin typeface="+mn-lt"/>
                <a:ea typeface="+mn-ea"/>
                <a:cs typeface="+mn-ea"/>
                <a:sym typeface="+mn-lt"/>
              </a:rPr>
              <a:t>-</a:t>
            </a:r>
            <a:r>
              <a:rPr lang="zh-CN" altLang="en-US" dirty="0">
                <a:solidFill>
                  <a:srgbClr val="000548"/>
                </a:solidFill>
                <a:latin typeface="+mn-lt"/>
                <a:ea typeface="+mn-ea"/>
                <a:cs typeface="+mn-ea"/>
                <a:sym typeface="+mn-lt"/>
              </a:rPr>
              <a:t>阿维巴坦负荷剂量给药方案治疗不同肾功能患者的</a:t>
            </a:r>
            <a:r>
              <a:rPr lang="en-US" altLang="zh-CN" dirty="0">
                <a:solidFill>
                  <a:srgbClr val="000548"/>
                </a:solidFill>
                <a:latin typeface="+mn-lt"/>
                <a:ea typeface="+mn-ea"/>
                <a:cs typeface="+mn-ea"/>
                <a:sym typeface="+mn-lt"/>
              </a:rPr>
              <a:t>PTA</a:t>
            </a:r>
            <a:r>
              <a:rPr lang="zh-CN" altLang="en-US" dirty="0">
                <a:solidFill>
                  <a:srgbClr val="000548"/>
                </a:solidFill>
                <a:latin typeface="+mn-lt"/>
                <a:ea typeface="+mn-ea"/>
                <a:cs typeface="+mn-ea"/>
                <a:sym typeface="+mn-lt"/>
              </a:rPr>
              <a:t>＞</a:t>
            </a:r>
            <a:r>
              <a:rPr lang="en-US" altLang="zh-CN" dirty="0">
                <a:solidFill>
                  <a:srgbClr val="000548"/>
                </a:solidFill>
                <a:latin typeface="+mn-lt"/>
                <a:ea typeface="+mn-ea"/>
                <a:cs typeface="+mn-ea"/>
                <a:sym typeface="+mn-lt"/>
              </a:rPr>
              <a:t>90%*</a:t>
            </a:r>
            <a:endParaRPr lang="en-GB" dirty="0">
              <a:solidFill>
                <a:srgbClr val="000548"/>
              </a:solidFill>
              <a:latin typeface="+mn-lt"/>
              <a:ea typeface="+mn-ea"/>
              <a:cs typeface="+mn-ea"/>
              <a:sym typeface="+mn-lt"/>
            </a:endParaRPr>
          </a:p>
        </p:txBody>
      </p:sp>
      <p:graphicFrame>
        <p:nvGraphicFramePr>
          <p:cNvPr id="12" name="Table 5">
            <a:extLst>
              <a:ext uri="{FF2B5EF4-FFF2-40B4-BE49-F238E27FC236}">
                <a16:creationId xmlns:a16="http://schemas.microsoft.com/office/drawing/2014/main" id="{CC70DB6E-101E-B66B-AC49-22DCC93E087D}"/>
              </a:ext>
            </a:extLst>
          </p:cNvPr>
          <p:cNvGraphicFramePr>
            <a:graphicFrameLocks noGrp="1"/>
          </p:cNvGraphicFramePr>
          <p:nvPr>
            <p:extLst>
              <p:ext uri="{D42A27DB-BD31-4B8C-83A1-F6EECF244321}">
                <p14:modId xmlns:p14="http://schemas.microsoft.com/office/powerpoint/2010/main" val="2404715193"/>
              </p:ext>
            </p:extLst>
          </p:nvPr>
        </p:nvGraphicFramePr>
        <p:xfrm>
          <a:off x="449219" y="2036372"/>
          <a:ext cx="5542867" cy="3470811"/>
        </p:xfrm>
        <a:graphic>
          <a:graphicData uri="http://schemas.openxmlformats.org/drawingml/2006/table">
            <a:tbl>
              <a:tblPr firstRow="1" firstCol="1" bandRow="1">
                <a:tableStyleId>{5C22544A-7EE6-4342-B048-85BDC9FD1C3A}</a:tableStyleId>
              </a:tblPr>
              <a:tblGrid>
                <a:gridCol w="1192540">
                  <a:extLst>
                    <a:ext uri="{9D8B030D-6E8A-4147-A177-3AD203B41FA5}">
                      <a16:colId xmlns:a16="http://schemas.microsoft.com/office/drawing/2014/main" val="20001"/>
                    </a:ext>
                  </a:extLst>
                </a:gridCol>
                <a:gridCol w="893620">
                  <a:extLst>
                    <a:ext uri="{9D8B030D-6E8A-4147-A177-3AD203B41FA5}">
                      <a16:colId xmlns:a16="http://schemas.microsoft.com/office/drawing/2014/main" val="606085379"/>
                    </a:ext>
                  </a:extLst>
                </a:gridCol>
                <a:gridCol w="883227">
                  <a:extLst>
                    <a:ext uri="{9D8B030D-6E8A-4147-A177-3AD203B41FA5}">
                      <a16:colId xmlns:a16="http://schemas.microsoft.com/office/drawing/2014/main" val="20002"/>
                    </a:ext>
                  </a:extLst>
                </a:gridCol>
                <a:gridCol w="935810">
                  <a:extLst>
                    <a:ext uri="{9D8B030D-6E8A-4147-A177-3AD203B41FA5}">
                      <a16:colId xmlns:a16="http://schemas.microsoft.com/office/drawing/2014/main" val="20003"/>
                    </a:ext>
                  </a:extLst>
                </a:gridCol>
                <a:gridCol w="687721">
                  <a:extLst>
                    <a:ext uri="{9D8B030D-6E8A-4147-A177-3AD203B41FA5}">
                      <a16:colId xmlns:a16="http://schemas.microsoft.com/office/drawing/2014/main" val="20004"/>
                    </a:ext>
                  </a:extLst>
                </a:gridCol>
                <a:gridCol w="949949">
                  <a:extLst>
                    <a:ext uri="{9D8B030D-6E8A-4147-A177-3AD203B41FA5}">
                      <a16:colId xmlns:a16="http://schemas.microsoft.com/office/drawing/2014/main" val="20005"/>
                    </a:ext>
                  </a:extLst>
                </a:gridCol>
              </a:tblGrid>
              <a:tr h="375910">
                <a:tc gridSpan="6">
                  <a:txBody>
                    <a:bodyPr/>
                    <a:lstStyle/>
                    <a:p>
                      <a:pPr algn="ctr">
                        <a:spcBef>
                          <a:spcPts val="300"/>
                        </a:spcBef>
                        <a:spcAft>
                          <a:spcPts val="300"/>
                        </a:spcAft>
                      </a:pPr>
                      <a:r>
                        <a:rPr lang="en-US" altLang="zh-CN" sz="1200" b="1" spc="-10" dirty="0" err="1">
                          <a:solidFill>
                            <a:schemeClr val="bg1"/>
                          </a:solidFill>
                          <a:effectLst/>
                          <a:latin typeface="+mn-lt"/>
                          <a:ea typeface="+mn-ea"/>
                          <a:cs typeface="+mn-ea"/>
                          <a:sym typeface="+mn-lt"/>
                        </a:rPr>
                        <a:t>cIAI</a:t>
                      </a:r>
                      <a:endParaRPr lang="en-GB" sz="1200" b="1" spc="-10" dirty="0">
                        <a:solidFill>
                          <a:schemeClr val="bg1"/>
                        </a:solidFill>
                        <a:effectLst/>
                        <a:latin typeface="+mn-lt"/>
                        <a:ea typeface="+mn-ea"/>
                        <a:cs typeface="+mn-ea"/>
                        <a:sym typeface="+mn-lt"/>
                      </a:endParaRPr>
                    </a:p>
                  </a:txBody>
                  <a:tcPr marL="144000" marR="72000" marT="72000" marB="72000" anchor="ctr">
                    <a:lnB w="12700" cap="flat" cmpd="sng" algn="ctr">
                      <a:solidFill>
                        <a:schemeClr val="bg1"/>
                      </a:solidFill>
                      <a:prstDash val="solid"/>
                      <a:round/>
                      <a:headEnd type="none" w="med" len="med"/>
                      <a:tailEnd type="none" w="med" len="med"/>
                    </a:lnB>
                    <a:solidFill>
                      <a:schemeClr val="tx2"/>
                    </a:solidFill>
                  </a:tcPr>
                </a:tc>
                <a:tc hMerge="1">
                  <a:txBody>
                    <a:bodyPr/>
                    <a:lstStyle/>
                    <a:p>
                      <a:pPr algn="ctr">
                        <a:spcBef>
                          <a:spcPts val="300"/>
                        </a:spcBef>
                        <a:spcAft>
                          <a:spcPts val="300"/>
                        </a:spcAft>
                      </a:pPr>
                      <a:endParaRPr lang="en-GB" sz="1200" b="1" spc="-10" dirty="0">
                        <a:solidFill>
                          <a:schemeClr val="bg1"/>
                        </a:solidFill>
                        <a:effectLst/>
                        <a:latin typeface="+mn-ea"/>
                        <a:ea typeface="+mn-ea"/>
                        <a:cs typeface="Times New Roman" panose="02020603050405020304" charset="0"/>
                      </a:endParaRPr>
                    </a:p>
                  </a:txBody>
                  <a:tcPr marL="144000" marR="72000" marT="72000" marB="7200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solidFill>
                  </a:tcPr>
                </a:tc>
                <a:tc hMerge="1">
                  <a:txBody>
                    <a:bodyPr/>
                    <a:lstStyle/>
                    <a:p>
                      <a:endParaRPr lang="zh-CN" altLang="en-US"/>
                    </a:p>
                  </a:txBody>
                  <a:tcPr/>
                </a:tc>
                <a:tc hMerge="1">
                  <a:txBody>
                    <a:bodyPr/>
                    <a:lstStyle/>
                    <a:p>
                      <a:pPr algn="ctr">
                        <a:spcBef>
                          <a:spcPts val="300"/>
                        </a:spcBef>
                        <a:spcAft>
                          <a:spcPts val="300"/>
                        </a:spcAft>
                      </a:pPr>
                      <a:endParaRPr lang="en-GB" sz="1200" b="1" spc="-10" dirty="0">
                        <a:solidFill>
                          <a:schemeClr val="bg1"/>
                        </a:solidFill>
                        <a:effectLst/>
                        <a:latin typeface="+mn-ea"/>
                        <a:ea typeface="+mn-ea"/>
                        <a:cs typeface="Times New Roman" panose="02020603050405020304" charset="0"/>
                      </a:endParaRPr>
                    </a:p>
                  </a:txBody>
                  <a:tcPr marL="144000" marR="72000" marT="72000" marB="72000" anchor="ctr">
                    <a:lnB w="12700" cap="flat" cmpd="sng" algn="ctr">
                      <a:solidFill>
                        <a:schemeClr val="bg1"/>
                      </a:solidFill>
                      <a:prstDash val="solid"/>
                      <a:round/>
                      <a:headEnd type="none" w="med" len="med"/>
                      <a:tailEnd type="none" w="med" len="med"/>
                    </a:lnB>
                    <a:solidFill>
                      <a:schemeClr val="tx2"/>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62586829"/>
                  </a:ext>
                </a:extLst>
              </a:tr>
              <a:tr h="375910">
                <a:tc rowSpan="2">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肾功能</a:t>
                      </a:r>
                      <a:endParaRPr lang="en-GB" sz="1200" b="1" spc="-10" dirty="0">
                        <a:solidFill>
                          <a:schemeClr val="bg1"/>
                        </a:solidFill>
                        <a:effectLst/>
                        <a:latin typeface="+mn-lt"/>
                        <a:ea typeface="+mn-ea"/>
                        <a:cs typeface="+mn-ea"/>
                        <a:sym typeface="+mn-lt"/>
                      </a:endParaRPr>
                    </a:p>
                  </a:txBody>
                  <a:tcPr marL="144000" marR="72000" marT="72000" marB="72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gridSpan="2">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首次给药间隔</a:t>
                      </a:r>
                      <a:endParaRPr lang="en-GB" sz="1200" b="1" spc="-10" dirty="0">
                        <a:solidFill>
                          <a:schemeClr val="bg1"/>
                        </a:solidFill>
                        <a:effectLst/>
                        <a:latin typeface="+mn-lt"/>
                        <a:ea typeface="+mn-ea"/>
                        <a:cs typeface="+mn-ea"/>
                        <a:sym typeface="+mn-lt"/>
                      </a:endParaRPr>
                    </a:p>
                  </a:txBody>
                  <a:tcPr marL="144000" marR="72000" marT="72000" marB="72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hMerge="1">
                  <a:txBody>
                    <a:bodyPr/>
                    <a:lstStyle/>
                    <a:p>
                      <a:endParaRPr dirty="0"/>
                    </a:p>
                  </a:txBody>
                  <a:tcPr marL="144000" marR="72000" marT="72000" marB="72000">
                    <a:lnB w="12700" cap="flat" cmpd="sng" algn="ctr">
                      <a:solidFill>
                        <a:schemeClr val="bg1"/>
                      </a:solidFill>
                      <a:prstDash val="solid"/>
                      <a:round/>
                      <a:headEnd type="none" w="med" len="med"/>
                      <a:tailEnd type="none" w="med" len="med"/>
                    </a:lnB>
                    <a:solidFill>
                      <a:schemeClr val="tx2"/>
                    </a:solidFill>
                  </a:tcPr>
                </a:tc>
                <a:tc gridSpan="3">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稳态</a:t>
                      </a:r>
                      <a:endParaRPr lang="en-GB" sz="1200" b="1" spc="-10" dirty="0">
                        <a:solidFill>
                          <a:schemeClr val="bg1"/>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hMerge="1">
                  <a:txBody>
                    <a:bodyPr/>
                    <a:lstStyle/>
                    <a:p>
                      <a:endParaRPr/>
                    </a:p>
                  </a:txBody>
                  <a:tcPr marL="144000" marR="72000" marT="72000" marB="72000">
                    <a:lnB w="12700" cap="flat" cmpd="sng" algn="ctr">
                      <a:solidFill>
                        <a:schemeClr val="bg1"/>
                      </a:solidFill>
                      <a:prstDash val="solid"/>
                      <a:round/>
                      <a:headEnd type="none" w="med" len="med"/>
                      <a:tailEnd type="none" w="med" len="med"/>
                    </a:lnB>
                    <a:solidFill>
                      <a:schemeClr val="tx2"/>
                    </a:solidFill>
                  </a:tcPr>
                </a:tc>
                <a:tc hMerge="1">
                  <a:txBody>
                    <a:bodyPr/>
                    <a:lstStyle/>
                    <a:p>
                      <a:endParaRPr dirty="0"/>
                    </a:p>
                  </a:txBody>
                  <a:tcPr marL="144000" marR="72000" marT="72000" marB="72000">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586219">
                <a:tc vMerge="1">
                  <a:txBody>
                    <a:bodyPr/>
                    <a:lstStyle/>
                    <a:p>
                      <a:pPr algn="ctr">
                        <a:spcBef>
                          <a:spcPts val="300"/>
                        </a:spcBef>
                        <a:spcAft>
                          <a:spcPts val="300"/>
                        </a:spcAft>
                      </a:pPr>
                      <a:endParaRPr lang="en-GB" sz="1200" b="1" spc="-10" dirty="0">
                        <a:solidFill>
                          <a:schemeClr val="bg1"/>
                        </a:solidFill>
                        <a:effectLst/>
                        <a:latin typeface="+mn-ea"/>
                        <a:ea typeface="+mn-ea"/>
                        <a:cs typeface="Times New Roman" panose="02020603050405020304" charset="0"/>
                      </a:endParaRPr>
                    </a:p>
                  </a:txBody>
                  <a:tcPr marL="144000" marR="72000" marT="72000" marB="72000">
                    <a:lnT w="12700" cap="flat" cmpd="sng" algn="ctr">
                      <a:solidFill>
                        <a:schemeClr val="bg1"/>
                      </a:solidFill>
                      <a:prstDash val="solid"/>
                      <a:round/>
                      <a:headEnd type="none" w="med" len="med"/>
                      <a:tailEnd type="none" w="med" len="med"/>
                    </a:lnT>
                    <a:solidFill>
                      <a:schemeClr val="tx2"/>
                    </a:solidFill>
                  </a:tcPr>
                </a:tc>
                <a:tc>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负荷剂量，</a:t>
                      </a:r>
                      <a:r>
                        <a:rPr lang="en-US" altLang="zh-CN" sz="1200" b="1" spc="-10" dirty="0">
                          <a:solidFill>
                            <a:schemeClr val="bg1"/>
                          </a:solidFill>
                          <a:effectLst/>
                          <a:latin typeface="+mn-lt"/>
                          <a:ea typeface="+mn-ea"/>
                          <a:cs typeface="+mn-ea"/>
                          <a:sym typeface="+mn-lt"/>
                        </a:rPr>
                        <a:t>mg</a:t>
                      </a:r>
                      <a:endParaRPr lang="en-GB" sz="1200" b="1" spc="-10" dirty="0">
                        <a:solidFill>
                          <a:schemeClr val="bg1"/>
                        </a:solidFill>
                        <a:effectLst/>
                        <a:latin typeface="+mn-lt"/>
                        <a:ea typeface="+mn-ea"/>
                        <a:cs typeface="+mn-ea"/>
                        <a:sym typeface="+mn-lt"/>
                      </a:endParaRPr>
                    </a:p>
                  </a:txBody>
                  <a:tcPr marL="144000" marR="72000" marT="72000" marB="72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2"/>
                    </a:solidFill>
                  </a:tcPr>
                </a:tc>
                <a:tc>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联合</a:t>
                      </a:r>
                      <a:r>
                        <a:rPr lang="en-US" altLang="zh-CN" sz="1200" b="1" spc="-10" dirty="0">
                          <a:solidFill>
                            <a:schemeClr val="bg1"/>
                          </a:solidFill>
                          <a:effectLst/>
                          <a:latin typeface="+mn-lt"/>
                          <a:ea typeface="+mn-ea"/>
                          <a:cs typeface="+mn-ea"/>
                          <a:sym typeface="+mn-lt"/>
                        </a:rPr>
                        <a:t>PTA</a:t>
                      </a:r>
                      <a:r>
                        <a:rPr lang="zh-CN" altLang="en-US" sz="1200" b="1" spc="-10" dirty="0">
                          <a:solidFill>
                            <a:schemeClr val="bg1"/>
                          </a:solidFill>
                          <a:effectLst/>
                          <a:latin typeface="+mn-lt"/>
                          <a:ea typeface="+mn-ea"/>
                          <a:cs typeface="+mn-ea"/>
                          <a:sym typeface="+mn-lt"/>
                        </a:rPr>
                        <a:t>，</a:t>
                      </a:r>
                      <a:r>
                        <a:rPr lang="en-US" altLang="zh-CN" sz="1200" b="1" spc="-10" dirty="0">
                          <a:solidFill>
                            <a:schemeClr val="bg1"/>
                          </a:solidFill>
                          <a:effectLst/>
                          <a:latin typeface="+mn-lt"/>
                          <a:ea typeface="+mn-ea"/>
                          <a:cs typeface="+mn-ea"/>
                          <a:sym typeface="+mn-lt"/>
                        </a:rPr>
                        <a:t>%</a:t>
                      </a:r>
                      <a:endParaRPr lang="en-GB" sz="1200" b="1" spc="-10" dirty="0">
                        <a:solidFill>
                          <a:schemeClr val="bg1"/>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solidFill>
                      <a:schemeClr val="tx2"/>
                    </a:solidFill>
                  </a:tcPr>
                </a:tc>
                <a:tc>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维持剂量，</a:t>
                      </a:r>
                      <a:r>
                        <a:rPr lang="en-US" altLang="zh-CN" sz="1200" b="1" spc="-10" dirty="0">
                          <a:solidFill>
                            <a:schemeClr val="bg1"/>
                          </a:solidFill>
                          <a:effectLst/>
                          <a:latin typeface="+mn-lt"/>
                          <a:ea typeface="+mn-ea"/>
                          <a:cs typeface="+mn-ea"/>
                          <a:sym typeface="+mn-lt"/>
                        </a:rPr>
                        <a:t>mg</a:t>
                      </a:r>
                      <a:endParaRPr lang="en-GB" sz="1200" b="1" spc="-10" dirty="0">
                        <a:solidFill>
                          <a:schemeClr val="bg1"/>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solidFill>
                      <a:schemeClr val="tx2"/>
                    </a:solidFill>
                  </a:tcPr>
                </a:tc>
                <a:tc>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频率</a:t>
                      </a:r>
                      <a:endParaRPr lang="en-GB" sz="1200" b="1" spc="-10" dirty="0">
                        <a:solidFill>
                          <a:schemeClr val="bg1"/>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solidFill>
                      <a:schemeClr val="tx2"/>
                    </a:solidFill>
                  </a:tcPr>
                </a:tc>
                <a:tc>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联合</a:t>
                      </a:r>
                      <a:r>
                        <a:rPr lang="en-US" altLang="zh-CN" sz="1200" b="1" spc="-10" dirty="0">
                          <a:solidFill>
                            <a:schemeClr val="bg1"/>
                          </a:solidFill>
                          <a:effectLst/>
                          <a:latin typeface="+mn-lt"/>
                          <a:ea typeface="+mn-ea"/>
                          <a:cs typeface="+mn-ea"/>
                          <a:sym typeface="+mn-lt"/>
                        </a:rPr>
                        <a:t>PTA</a:t>
                      </a:r>
                      <a:r>
                        <a:rPr lang="zh-CN" altLang="en-US" sz="1200" b="1" spc="-10" dirty="0">
                          <a:solidFill>
                            <a:schemeClr val="bg1"/>
                          </a:solidFill>
                          <a:effectLst/>
                          <a:latin typeface="+mn-lt"/>
                          <a:ea typeface="+mn-ea"/>
                          <a:cs typeface="+mn-ea"/>
                          <a:sym typeface="+mn-lt"/>
                        </a:rPr>
                        <a:t>，</a:t>
                      </a:r>
                      <a:r>
                        <a:rPr lang="en-US" altLang="zh-CN" sz="1200" b="1" spc="-10" dirty="0">
                          <a:solidFill>
                            <a:schemeClr val="bg1"/>
                          </a:solidFill>
                          <a:effectLst/>
                          <a:latin typeface="+mn-lt"/>
                          <a:ea typeface="+mn-ea"/>
                          <a:cs typeface="+mn-ea"/>
                          <a:sym typeface="+mn-lt"/>
                        </a:rPr>
                        <a:t>%</a:t>
                      </a:r>
                      <a:endParaRPr lang="en-GB" sz="1200" b="1" spc="-10" dirty="0">
                        <a:solidFill>
                          <a:schemeClr val="bg1"/>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solidFill>
                      <a:schemeClr val="tx2"/>
                    </a:solidFill>
                  </a:tcPr>
                </a:tc>
                <a:extLst>
                  <a:ext uri="{0D108BD9-81ED-4DB2-BD59-A6C34878D82A}">
                    <a16:rowId xmlns:a16="http://schemas.microsoft.com/office/drawing/2014/main" val="3813473399"/>
                  </a:ext>
                </a:extLst>
              </a:tr>
              <a:tr h="355462">
                <a:tc>
                  <a:txBody>
                    <a:bodyPr/>
                    <a:lstStyle/>
                    <a:p>
                      <a:pPr algn="ctr">
                        <a:lnSpc>
                          <a:spcPts val="1300"/>
                        </a:lnSpc>
                        <a:spcBef>
                          <a:spcPts val="300"/>
                        </a:spcBef>
                        <a:spcAft>
                          <a:spcPts val="300"/>
                        </a:spcAft>
                      </a:pPr>
                      <a:r>
                        <a:rPr lang="zh-CN" altLang="en-US" sz="1100" b="1" spc="-10" baseline="0" dirty="0">
                          <a:solidFill>
                            <a:schemeClr val="tx1">
                              <a:lumMod val="85000"/>
                              <a:lumOff val="15000"/>
                            </a:schemeClr>
                          </a:solidFill>
                          <a:effectLst/>
                          <a:latin typeface="+mn-lt"/>
                          <a:ea typeface="+mn-ea"/>
                          <a:cs typeface="+mn-ea"/>
                          <a:sym typeface="+mn-lt"/>
                        </a:rPr>
                        <a:t>肾功能亢进</a:t>
                      </a:r>
                      <a:endParaRPr lang="en-GB" sz="1100" b="1" spc="-10" baseline="0" dirty="0">
                        <a:solidFill>
                          <a:schemeClr val="tx1">
                            <a:lumMod val="85000"/>
                            <a:lumOff val="15000"/>
                          </a:schemeClr>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solidFill>
                      <a:schemeClr val="tx2">
                        <a:alpha val="10000"/>
                      </a:schemeClr>
                    </a:solidFill>
                  </a:tcPr>
                </a:tc>
                <a:tc>
                  <a:txBody>
                    <a:bodyPr/>
                    <a:lstStyle/>
                    <a:p>
                      <a:pPr marL="0" indent="0" algn="ctr">
                        <a:lnSpc>
                          <a:spcPts val="1300"/>
                        </a:lnSpc>
                        <a:spcBef>
                          <a:spcPts val="300"/>
                        </a:spcBef>
                        <a:spcAft>
                          <a:spcPts val="300"/>
                        </a:spcAft>
                        <a:buNone/>
                      </a:pPr>
                      <a:r>
                        <a:rPr lang="en-GB" sz="1100" b="1" spc="-10" baseline="0" dirty="0">
                          <a:solidFill>
                            <a:schemeClr val="tx1">
                              <a:lumMod val="85000"/>
                              <a:lumOff val="15000"/>
                            </a:schemeClr>
                          </a:solidFill>
                          <a:effectLst/>
                          <a:latin typeface="+mn-lt"/>
                          <a:ea typeface="+mn-ea"/>
                          <a:cs typeface="+mn-ea"/>
                          <a:sym typeface="+mn-lt"/>
                        </a:rPr>
                        <a:t>2000/667</a:t>
                      </a:r>
                    </a:p>
                  </a:txBody>
                  <a:tcPr marL="144000" marR="72000" marT="72000" marB="72000" anchor="ctr">
                    <a:solidFill>
                      <a:schemeClr val="tx2">
                        <a:alpha val="10000"/>
                      </a:schemeClr>
                    </a:solidFill>
                  </a:tcPr>
                </a:tc>
                <a:tc>
                  <a:txBody>
                    <a:bodyPr/>
                    <a:lstStyle/>
                    <a:p>
                      <a:pPr marL="0" indent="0" algn="ctr">
                        <a:lnSpc>
                          <a:spcPts val="1300"/>
                        </a:lnSpc>
                        <a:spcBef>
                          <a:spcPts val="300"/>
                        </a:spcBef>
                        <a:spcAft>
                          <a:spcPts val="300"/>
                        </a:spcAft>
                        <a:buNone/>
                      </a:pPr>
                      <a:r>
                        <a:rPr lang="en-GB" sz="1100" b="1" spc="-10" baseline="0" dirty="0">
                          <a:solidFill>
                            <a:schemeClr val="accent1">
                              <a:lumMod val="75000"/>
                            </a:schemeClr>
                          </a:solidFill>
                          <a:effectLst/>
                          <a:latin typeface="+mn-lt"/>
                          <a:ea typeface="+mn-ea"/>
                          <a:cs typeface="+mn-ea"/>
                          <a:sym typeface="+mn-lt"/>
                        </a:rPr>
                        <a:t>93.3</a:t>
                      </a:r>
                    </a:p>
                  </a:txBody>
                  <a:tcPr marL="144000" marR="72000" marT="72000" marB="72000" anchor="ctr">
                    <a:solidFill>
                      <a:schemeClr val="tx2">
                        <a:alpha val="10000"/>
                      </a:schemeClr>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1500/500</a:t>
                      </a:r>
                    </a:p>
                  </a:txBody>
                  <a:tcPr marL="144000" marR="72000" marT="72000" marB="72000" anchor="ctr">
                    <a:solidFill>
                      <a:schemeClr val="tx2">
                        <a:alpha val="10000"/>
                      </a:schemeClr>
                    </a:solidFill>
                  </a:tcPr>
                </a:tc>
                <a:tc>
                  <a:txBody>
                    <a:bodyPr/>
                    <a:lstStyle/>
                    <a:p>
                      <a:pPr algn="ctr">
                        <a:lnSpc>
                          <a:spcPts val="1300"/>
                        </a:lnSpc>
                        <a:spcBef>
                          <a:spcPts val="300"/>
                        </a:spcBef>
                        <a:spcAft>
                          <a:spcPts val="300"/>
                        </a:spcAft>
                      </a:pPr>
                      <a:r>
                        <a:rPr lang="en-GB" sz="1100" b="1" spc="-10" baseline="0" dirty="0">
                          <a:solidFill>
                            <a:schemeClr val="tx1">
                              <a:lumMod val="85000"/>
                              <a:lumOff val="15000"/>
                            </a:schemeClr>
                          </a:solidFill>
                          <a:effectLst/>
                          <a:latin typeface="+mn-lt"/>
                          <a:ea typeface="+mn-ea"/>
                          <a:cs typeface="+mn-ea"/>
                          <a:sym typeface="+mn-lt"/>
                        </a:rPr>
                        <a:t>q6h</a:t>
                      </a:r>
                    </a:p>
                  </a:txBody>
                  <a:tcPr marL="144000" marR="72000" marT="72000" marB="72000" anchor="ctr">
                    <a:solidFill>
                      <a:schemeClr val="tx2">
                        <a:alpha val="10000"/>
                      </a:schemeClr>
                    </a:solidFill>
                  </a:tcPr>
                </a:tc>
                <a:tc>
                  <a:txBody>
                    <a:bodyPr/>
                    <a:lstStyle/>
                    <a:p>
                      <a:pPr marL="0" indent="0" algn="ctr" defTabSz="914400" rtl="0" eaLnBrk="1" latinLnBrk="0" hangingPunct="1">
                        <a:lnSpc>
                          <a:spcPts val="1300"/>
                        </a:lnSpc>
                        <a:spcBef>
                          <a:spcPts val="0"/>
                        </a:spcBef>
                        <a:spcAft>
                          <a:spcPts val="300"/>
                        </a:spcAft>
                        <a:buNone/>
                      </a:pPr>
                      <a:r>
                        <a:rPr lang="en-GB" sz="1100" b="1" kern="1200" spc="-10" baseline="0" dirty="0">
                          <a:solidFill>
                            <a:schemeClr val="accent1">
                              <a:lumMod val="75000"/>
                            </a:schemeClr>
                          </a:solidFill>
                          <a:effectLst/>
                          <a:latin typeface="+mn-lt"/>
                          <a:ea typeface="+mn-ea"/>
                          <a:cs typeface="+mn-ea"/>
                          <a:sym typeface="+mn-lt"/>
                        </a:rPr>
                        <a:t>90.2</a:t>
                      </a:r>
                    </a:p>
                  </a:txBody>
                  <a:tcPr marL="144000" marR="72000" marT="72000" marB="72000" anchor="ctr">
                    <a:solidFill>
                      <a:schemeClr val="tx2">
                        <a:alpha val="10000"/>
                      </a:schemeClr>
                    </a:solidFill>
                  </a:tcPr>
                </a:tc>
                <a:extLst>
                  <a:ext uri="{0D108BD9-81ED-4DB2-BD59-A6C34878D82A}">
                    <a16:rowId xmlns:a16="http://schemas.microsoft.com/office/drawing/2014/main" val="2633920324"/>
                  </a:ext>
                </a:extLst>
              </a:tr>
              <a:tr h="355462">
                <a:tc>
                  <a:txBody>
                    <a:bodyPr/>
                    <a:lstStyle/>
                    <a:p>
                      <a:pPr algn="ctr">
                        <a:lnSpc>
                          <a:spcPts val="1300"/>
                        </a:lnSpc>
                        <a:spcBef>
                          <a:spcPts val="300"/>
                        </a:spcBef>
                        <a:spcAft>
                          <a:spcPts val="300"/>
                        </a:spcAft>
                      </a:pPr>
                      <a:r>
                        <a:rPr lang="zh-CN" altLang="en-US" sz="1100" b="1" spc="-10" baseline="0" dirty="0">
                          <a:solidFill>
                            <a:schemeClr val="tx1">
                              <a:lumMod val="85000"/>
                              <a:lumOff val="15000"/>
                            </a:schemeClr>
                          </a:solidFill>
                          <a:effectLst/>
                          <a:latin typeface="+mn-lt"/>
                          <a:ea typeface="+mn-ea"/>
                          <a:cs typeface="+mn-ea"/>
                          <a:sym typeface="+mn-lt"/>
                        </a:rPr>
                        <a:t>正常肾功能</a:t>
                      </a:r>
                      <a:endParaRPr lang="en-GB" sz="1100" b="1" spc="-10" baseline="0" dirty="0">
                        <a:solidFill>
                          <a:schemeClr val="tx1">
                            <a:lumMod val="85000"/>
                            <a:lumOff val="1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ts val="1300"/>
                        </a:lnSpc>
                        <a:spcBef>
                          <a:spcPts val="300"/>
                        </a:spcBef>
                        <a:spcAft>
                          <a:spcPts val="300"/>
                        </a:spcAft>
                        <a:buNone/>
                      </a:pPr>
                      <a:r>
                        <a:rPr lang="en-GB" altLang="zh-CN" sz="1100" b="1" spc="-10" baseline="0" dirty="0">
                          <a:solidFill>
                            <a:schemeClr val="tx1">
                              <a:lumMod val="85000"/>
                              <a:lumOff val="15000"/>
                            </a:schemeClr>
                          </a:solidFill>
                          <a:effectLst/>
                          <a:latin typeface="+mn-lt"/>
                          <a:ea typeface="+mn-ea"/>
                          <a:cs typeface="+mn-ea"/>
                          <a:sym typeface="+mn-lt"/>
                        </a:rPr>
                        <a:t>2000/667</a:t>
                      </a:r>
                    </a:p>
                  </a:txBody>
                  <a:tcPr marL="144000" marR="72000" marT="72000" marB="72000" anchor="ctr">
                    <a:noFill/>
                  </a:tcPr>
                </a:tc>
                <a:tc>
                  <a:txBody>
                    <a:bodyPr/>
                    <a:lstStyle/>
                    <a:p>
                      <a:pPr marL="0" indent="0" algn="ctr">
                        <a:lnSpc>
                          <a:spcPts val="1300"/>
                        </a:lnSpc>
                        <a:spcBef>
                          <a:spcPts val="300"/>
                        </a:spcBef>
                        <a:spcAft>
                          <a:spcPts val="300"/>
                        </a:spcAft>
                        <a:buNone/>
                      </a:pPr>
                      <a:r>
                        <a:rPr lang="en-GB" altLang="zh-CN" sz="1100" b="1" spc="-10" baseline="0" dirty="0">
                          <a:solidFill>
                            <a:schemeClr val="accent1">
                              <a:lumMod val="75000"/>
                            </a:schemeClr>
                          </a:solidFill>
                          <a:effectLst/>
                          <a:latin typeface="+mn-lt"/>
                          <a:ea typeface="+mn-ea"/>
                          <a:cs typeface="+mn-ea"/>
                          <a:sym typeface="+mn-lt"/>
                        </a:rPr>
                        <a:t>97.0</a:t>
                      </a:r>
                    </a:p>
                  </a:txBody>
                  <a:tcPr marL="144000" marR="72000" marT="72000" marB="72000" anchor="ctr">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1500/500</a:t>
                      </a:r>
                    </a:p>
                  </a:txBody>
                  <a:tcPr marL="144000" marR="72000" marT="72000" marB="72000" anchor="ctr">
                    <a:no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en-GB" altLang="zh-CN" sz="1100" b="1" spc="-10" baseline="0" dirty="0">
                          <a:solidFill>
                            <a:schemeClr val="tx1">
                              <a:lumMod val="85000"/>
                              <a:lumOff val="15000"/>
                            </a:schemeClr>
                          </a:solidFill>
                          <a:effectLst/>
                          <a:latin typeface="+mn-lt"/>
                          <a:ea typeface="+mn-ea"/>
                          <a:cs typeface="+mn-ea"/>
                          <a:sym typeface="+mn-lt"/>
                        </a:rPr>
                        <a:t>q6h</a:t>
                      </a:r>
                    </a:p>
                  </a:txBody>
                  <a:tcPr marL="144000" marR="72000" marT="72000" marB="72000" anchor="ctr">
                    <a:noFill/>
                  </a:tcPr>
                </a:tc>
                <a:tc>
                  <a:txBody>
                    <a:bodyPr/>
                    <a:lstStyle/>
                    <a:p>
                      <a:pPr marL="0" indent="0" algn="ctr" defTabSz="914400" rtl="0" eaLnBrk="1" latinLnBrk="0" hangingPunct="1">
                        <a:lnSpc>
                          <a:spcPts val="1300"/>
                        </a:lnSpc>
                        <a:spcBef>
                          <a:spcPts val="0"/>
                        </a:spcBef>
                        <a:spcAft>
                          <a:spcPts val="300"/>
                        </a:spcAft>
                        <a:buNone/>
                      </a:pPr>
                      <a:r>
                        <a:rPr lang="en-GB" sz="1100" b="1" kern="1200" spc="-10" baseline="0" dirty="0">
                          <a:solidFill>
                            <a:schemeClr val="accent1">
                              <a:lumMod val="75000"/>
                            </a:schemeClr>
                          </a:solidFill>
                          <a:effectLst/>
                          <a:latin typeface="+mn-lt"/>
                          <a:ea typeface="+mn-ea"/>
                          <a:cs typeface="+mn-ea"/>
                          <a:sym typeface="+mn-lt"/>
                        </a:rPr>
                        <a:t>96.7</a:t>
                      </a:r>
                    </a:p>
                  </a:txBody>
                  <a:tcPr marL="144000" marR="72000" marT="72000" marB="72000" anchor="ctr">
                    <a:noFill/>
                  </a:tcPr>
                </a:tc>
                <a:extLst>
                  <a:ext uri="{0D108BD9-81ED-4DB2-BD59-A6C34878D82A}">
                    <a16:rowId xmlns:a16="http://schemas.microsoft.com/office/drawing/2014/main" val="3284779033"/>
                  </a:ext>
                </a:extLst>
              </a:tr>
              <a:tr h="355462">
                <a:tc>
                  <a:txBody>
                    <a:bodyPr/>
                    <a:lstStyle/>
                    <a:p>
                      <a:pPr algn="ctr">
                        <a:lnSpc>
                          <a:spcPts val="1300"/>
                        </a:lnSpc>
                        <a:spcBef>
                          <a:spcPts val="300"/>
                        </a:spcBef>
                        <a:spcAft>
                          <a:spcPts val="300"/>
                        </a:spcAft>
                      </a:pPr>
                      <a:r>
                        <a:rPr lang="zh-CN" altLang="en-US" sz="1100" b="1" spc="-10" baseline="0" dirty="0">
                          <a:solidFill>
                            <a:schemeClr val="tx1">
                              <a:lumMod val="85000"/>
                              <a:lumOff val="15000"/>
                            </a:schemeClr>
                          </a:solidFill>
                          <a:effectLst/>
                          <a:latin typeface="+mn-lt"/>
                          <a:ea typeface="+mn-ea"/>
                          <a:cs typeface="+mn-ea"/>
                          <a:sym typeface="+mn-lt"/>
                        </a:rPr>
                        <a:t>轻度肾功能损害</a:t>
                      </a:r>
                      <a:endParaRPr lang="en-GB" sz="1100" b="1" spc="-10" baseline="0" dirty="0">
                        <a:solidFill>
                          <a:schemeClr val="tx1">
                            <a:lumMod val="85000"/>
                            <a:lumOff val="1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ctr">
                        <a:lnSpc>
                          <a:spcPts val="1300"/>
                        </a:lnSpc>
                        <a:spcBef>
                          <a:spcPts val="300"/>
                        </a:spcBef>
                        <a:spcAft>
                          <a:spcPts val="300"/>
                        </a:spcAft>
                        <a:buNone/>
                      </a:pPr>
                      <a:r>
                        <a:rPr lang="en-GB" altLang="zh-CN" sz="1100" b="1" spc="-10" baseline="0" dirty="0">
                          <a:solidFill>
                            <a:schemeClr val="tx1">
                              <a:lumMod val="85000"/>
                              <a:lumOff val="15000"/>
                            </a:schemeClr>
                          </a:solidFill>
                          <a:effectLst/>
                          <a:latin typeface="+mn-lt"/>
                          <a:ea typeface="+mn-ea"/>
                          <a:cs typeface="+mn-ea"/>
                          <a:sym typeface="+mn-lt"/>
                        </a:rPr>
                        <a:t>2000/667</a:t>
                      </a:r>
                    </a:p>
                  </a:txBody>
                  <a:tcPr marL="144000" marR="72000" marT="72000" marB="72000" anchor="ctr">
                    <a:solidFill>
                      <a:schemeClr val="tx2">
                        <a:alpha val="10000"/>
                      </a:schemeClr>
                    </a:solidFill>
                  </a:tcPr>
                </a:tc>
                <a:tc>
                  <a:txBody>
                    <a:bodyPr/>
                    <a:lstStyle/>
                    <a:p>
                      <a:pPr marL="0" indent="0" algn="ctr">
                        <a:lnSpc>
                          <a:spcPts val="1300"/>
                        </a:lnSpc>
                        <a:spcBef>
                          <a:spcPts val="300"/>
                        </a:spcBef>
                        <a:spcAft>
                          <a:spcPts val="300"/>
                        </a:spcAft>
                        <a:buNone/>
                      </a:pPr>
                      <a:r>
                        <a:rPr lang="en-GB" altLang="zh-CN" sz="1100" b="1" spc="-10" baseline="0" dirty="0">
                          <a:solidFill>
                            <a:schemeClr val="accent1">
                              <a:lumMod val="75000"/>
                            </a:schemeClr>
                          </a:solidFill>
                          <a:effectLst/>
                          <a:latin typeface="+mn-lt"/>
                          <a:ea typeface="+mn-ea"/>
                          <a:cs typeface="+mn-ea"/>
                          <a:sym typeface="+mn-lt"/>
                        </a:rPr>
                        <a:t>99.3</a:t>
                      </a:r>
                    </a:p>
                  </a:txBody>
                  <a:tcPr marL="144000" marR="72000" marT="72000" marB="72000" anchor="ctr">
                    <a:solidFill>
                      <a:schemeClr val="tx2">
                        <a:alpha val="10000"/>
                      </a:schemeClr>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1500/500</a:t>
                      </a:r>
                    </a:p>
                  </a:txBody>
                  <a:tcPr marL="144000" marR="72000" marT="72000" marB="72000" anchor="ctr">
                    <a:solidFill>
                      <a:schemeClr val="tx2">
                        <a:alpha val="10000"/>
                      </a:schemeClr>
                    </a:solid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en-GB" altLang="zh-CN" sz="1100" b="1" spc="-10" baseline="0" dirty="0">
                          <a:solidFill>
                            <a:schemeClr val="tx1">
                              <a:lumMod val="85000"/>
                              <a:lumOff val="15000"/>
                            </a:schemeClr>
                          </a:solidFill>
                          <a:effectLst/>
                          <a:latin typeface="+mn-lt"/>
                          <a:ea typeface="+mn-ea"/>
                          <a:cs typeface="+mn-ea"/>
                          <a:sym typeface="+mn-lt"/>
                        </a:rPr>
                        <a:t>q6h</a:t>
                      </a:r>
                    </a:p>
                  </a:txBody>
                  <a:tcPr marL="144000" marR="72000" marT="72000" marB="72000" anchor="ctr">
                    <a:solidFill>
                      <a:schemeClr val="tx2">
                        <a:alpha val="10000"/>
                      </a:schemeClr>
                    </a:solidFill>
                  </a:tcPr>
                </a:tc>
                <a:tc>
                  <a:txBody>
                    <a:bodyPr/>
                    <a:lstStyle/>
                    <a:p>
                      <a:pPr marL="0" indent="0" algn="ctr" defTabSz="914400" rtl="0" eaLnBrk="1" latinLnBrk="0" hangingPunct="1">
                        <a:lnSpc>
                          <a:spcPts val="1300"/>
                        </a:lnSpc>
                        <a:spcBef>
                          <a:spcPts val="0"/>
                        </a:spcBef>
                        <a:spcAft>
                          <a:spcPts val="300"/>
                        </a:spcAft>
                        <a:buNone/>
                      </a:pPr>
                      <a:r>
                        <a:rPr lang="en-GB" sz="1100" b="1" kern="1200" spc="-10" baseline="0" dirty="0">
                          <a:solidFill>
                            <a:schemeClr val="accent1">
                              <a:lumMod val="75000"/>
                            </a:schemeClr>
                          </a:solidFill>
                          <a:effectLst/>
                          <a:latin typeface="+mn-lt"/>
                          <a:ea typeface="+mn-ea"/>
                          <a:cs typeface="+mn-ea"/>
                          <a:sym typeface="+mn-lt"/>
                        </a:rPr>
                        <a:t>99.3</a:t>
                      </a:r>
                    </a:p>
                  </a:txBody>
                  <a:tcPr marL="144000" marR="72000" marT="72000" marB="72000" anchor="ctr">
                    <a:solidFill>
                      <a:schemeClr val="tx2">
                        <a:alpha val="10000"/>
                      </a:schemeClr>
                    </a:solidFill>
                  </a:tcPr>
                </a:tc>
                <a:extLst>
                  <a:ext uri="{0D108BD9-81ED-4DB2-BD59-A6C34878D82A}">
                    <a16:rowId xmlns:a16="http://schemas.microsoft.com/office/drawing/2014/main" val="89474415"/>
                  </a:ext>
                </a:extLst>
              </a:tr>
              <a:tr h="355462">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zh-CN" altLang="en-US" sz="1100" b="1" spc="-10" baseline="0" dirty="0">
                          <a:solidFill>
                            <a:schemeClr val="tx1">
                              <a:lumMod val="85000"/>
                              <a:lumOff val="15000"/>
                            </a:schemeClr>
                          </a:solidFill>
                          <a:effectLst/>
                          <a:latin typeface="+mn-lt"/>
                          <a:ea typeface="+mn-ea"/>
                          <a:cs typeface="+mn-ea"/>
                          <a:sym typeface="+mn-lt"/>
                        </a:rPr>
                        <a:t>中度肾功能损害</a:t>
                      </a:r>
                      <a:endParaRPr lang="en-GB" altLang="zh-CN" sz="1100" b="1" spc="-10" baseline="0" dirty="0">
                        <a:solidFill>
                          <a:schemeClr val="tx1">
                            <a:lumMod val="85000"/>
                            <a:lumOff val="1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ts val="1300"/>
                        </a:lnSpc>
                        <a:spcBef>
                          <a:spcPts val="300"/>
                        </a:spcBef>
                        <a:spcAft>
                          <a:spcPts val="300"/>
                        </a:spcAft>
                        <a:buNone/>
                      </a:pPr>
                      <a:r>
                        <a:rPr lang="en-GB" sz="1100" b="1" spc="-10" baseline="0" dirty="0">
                          <a:solidFill>
                            <a:schemeClr val="tx1">
                              <a:lumMod val="85000"/>
                              <a:lumOff val="15000"/>
                            </a:schemeClr>
                          </a:solidFill>
                          <a:effectLst/>
                          <a:latin typeface="+mn-lt"/>
                          <a:ea typeface="+mn-ea"/>
                          <a:cs typeface="+mn-ea"/>
                          <a:sym typeface="+mn-lt"/>
                        </a:rPr>
                        <a:t>2000/667</a:t>
                      </a:r>
                    </a:p>
                  </a:txBody>
                  <a:tcPr marL="144000" marR="72000" marT="72000" marB="72000" anchor="ctr">
                    <a:noFill/>
                  </a:tcPr>
                </a:tc>
                <a:tc>
                  <a:txBody>
                    <a:bodyPr/>
                    <a:lstStyle/>
                    <a:p>
                      <a:pPr marL="0" indent="0" algn="ctr">
                        <a:lnSpc>
                          <a:spcPts val="1300"/>
                        </a:lnSpc>
                        <a:spcBef>
                          <a:spcPts val="300"/>
                        </a:spcBef>
                        <a:spcAft>
                          <a:spcPts val="300"/>
                        </a:spcAft>
                        <a:buNone/>
                      </a:pPr>
                      <a:r>
                        <a:rPr lang="en-GB" sz="1100" b="1" spc="-10" baseline="0" dirty="0">
                          <a:solidFill>
                            <a:schemeClr val="accent1">
                              <a:lumMod val="75000"/>
                            </a:schemeClr>
                          </a:solidFill>
                          <a:effectLst/>
                          <a:latin typeface="+mn-lt"/>
                          <a:ea typeface="+mn-ea"/>
                          <a:cs typeface="+mn-ea"/>
                          <a:sym typeface="+mn-lt"/>
                        </a:rPr>
                        <a:t>99.8</a:t>
                      </a:r>
                    </a:p>
                  </a:txBody>
                  <a:tcPr marL="144000" marR="72000" marT="72000" marB="72000" anchor="ctr">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750/250</a:t>
                      </a:r>
                    </a:p>
                  </a:txBody>
                  <a:tcPr marL="144000" marR="72000" marT="72000" marB="72000" anchor="ctr">
                    <a:no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en-GB" altLang="zh-CN" sz="1100" b="1" spc="-10" baseline="0" dirty="0">
                          <a:solidFill>
                            <a:schemeClr val="tx1">
                              <a:lumMod val="85000"/>
                              <a:lumOff val="15000"/>
                            </a:schemeClr>
                          </a:solidFill>
                          <a:effectLst/>
                          <a:latin typeface="+mn-lt"/>
                          <a:ea typeface="+mn-ea"/>
                          <a:cs typeface="+mn-ea"/>
                          <a:sym typeface="+mn-lt"/>
                        </a:rPr>
                        <a:t>q6h</a:t>
                      </a:r>
                    </a:p>
                  </a:txBody>
                  <a:tcPr marL="144000" marR="72000" marT="72000" marB="72000" anchor="ctr">
                    <a:noFill/>
                  </a:tcPr>
                </a:tc>
                <a:tc>
                  <a:txBody>
                    <a:bodyPr/>
                    <a:lstStyle/>
                    <a:p>
                      <a:pPr marL="0" indent="0" algn="ctr" defTabSz="914400" rtl="0" eaLnBrk="1" latinLnBrk="0" hangingPunct="1">
                        <a:lnSpc>
                          <a:spcPts val="1300"/>
                        </a:lnSpc>
                        <a:spcBef>
                          <a:spcPts val="0"/>
                        </a:spcBef>
                        <a:spcAft>
                          <a:spcPts val="300"/>
                        </a:spcAft>
                        <a:buNone/>
                      </a:pPr>
                      <a:r>
                        <a:rPr lang="en-GB" sz="1100" b="1" kern="1200" spc="-10" baseline="0" dirty="0">
                          <a:solidFill>
                            <a:schemeClr val="accent1">
                              <a:lumMod val="75000"/>
                            </a:schemeClr>
                          </a:solidFill>
                          <a:effectLst/>
                          <a:latin typeface="+mn-lt"/>
                          <a:ea typeface="+mn-ea"/>
                          <a:cs typeface="+mn-ea"/>
                          <a:sym typeface="+mn-lt"/>
                        </a:rPr>
                        <a:t>95.0</a:t>
                      </a:r>
                    </a:p>
                  </a:txBody>
                  <a:tcPr marL="144000" marR="72000" marT="72000" marB="72000" anchor="ctr">
                    <a:noFill/>
                  </a:tcPr>
                </a:tc>
                <a:extLst>
                  <a:ext uri="{0D108BD9-81ED-4DB2-BD59-A6C34878D82A}">
                    <a16:rowId xmlns:a16="http://schemas.microsoft.com/office/drawing/2014/main" val="10001"/>
                  </a:ext>
                </a:extLst>
              </a:tr>
              <a:tr h="355462">
                <a:tc>
                  <a:txBody>
                    <a:bodyPr/>
                    <a:lstStyle/>
                    <a:p>
                      <a:pPr algn="ctr">
                        <a:lnSpc>
                          <a:spcPts val="1300"/>
                        </a:lnSpc>
                        <a:spcBef>
                          <a:spcPts val="0"/>
                        </a:spcBef>
                        <a:spcAft>
                          <a:spcPts val="0"/>
                        </a:spcAft>
                      </a:pPr>
                      <a:r>
                        <a:rPr lang="zh-CN" altLang="en-US" sz="1100" b="1" u="none" spc="-10" baseline="0" dirty="0">
                          <a:solidFill>
                            <a:schemeClr val="tx1">
                              <a:lumMod val="85000"/>
                              <a:lumOff val="15000"/>
                            </a:schemeClr>
                          </a:solidFill>
                          <a:effectLst/>
                          <a:latin typeface="+mn-lt"/>
                          <a:ea typeface="+mn-ea"/>
                          <a:cs typeface="+mn-ea"/>
                          <a:sym typeface="+mn-lt"/>
                        </a:rPr>
                        <a:t>重度肾功能损害</a:t>
                      </a:r>
                      <a:endParaRPr lang="en-GB" sz="1100" b="1" u="none" spc="-10" baseline="0" dirty="0">
                        <a:solidFill>
                          <a:schemeClr val="tx1">
                            <a:lumMod val="85000"/>
                            <a:lumOff val="15000"/>
                          </a:schemeClr>
                        </a:solidFill>
                        <a:effectLst/>
                        <a:latin typeface="+mn-lt"/>
                        <a:ea typeface="+mn-ea"/>
                        <a:cs typeface="+mn-ea"/>
                        <a:sym typeface="+mn-lt"/>
                      </a:endParaRPr>
                    </a:p>
                  </a:txBody>
                  <a:tcPr marL="144000" marR="72000" marT="72000" marB="72000" anchor="ctr">
                    <a:solidFill>
                      <a:srgbClr val="E5E6EC"/>
                    </a:solidFill>
                  </a:tcPr>
                </a:tc>
                <a:tc>
                  <a:txBody>
                    <a:bodyPr/>
                    <a:lstStyle/>
                    <a:p>
                      <a:pPr marL="0" indent="0" algn="ctr">
                        <a:lnSpc>
                          <a:spcPts val="1300"/>
                        </a:lnSpc>
                        <a:spcBef>
                          <a:spcPts val="300"/>
                        </a:spcBef>
                        <a:spcAft>
                          <a:spcPts val="300"/>
                        </a:spcAft>
                        <a:buNone/>
                      </a:pPr>
                      <a:r>
                        <a:rPr lang="en-PH" sz="1100" b="1" spc="-10" baseline="0" dirty="0">
                          <a:solidFill>
                            <a:schemeClr val="tx1">
                              <a:lumMod val="85000"/>
                              <a:lumOff val="15000"/>
                            </a:schemeClr>
                          </a:solidFill>
                          <a:effectLst/>
                          <a:latin typeface="+mn-lt"/>
                          <a:ea typeface="+mn-ea"/>
                          <a:cs typeface="+mn-ea"/>
                          <a:sym typeface="+mn-lt"/>
                        </a:rPr>
                        <a:t>1350/450</a:t>
                      </a:r>
                    </a:p>
                  </a:txBody>
                  <a:tcPr marL="144000" marR="72000" marT="72000" marB="72000" anchor="ctr">
                    <a:solidFill>
                      <a:srgbClr val="E5E6EC"/>
                    </a:solidFill>
                  </a:tcPr>
                </a:tc>
                <a:tc>
                  <a:txBody>
                    <a:bodyPr/>
                    <a:lstStyle/>
                    <a:p>
                      <a:pPr marL="0" indent="0" algn="ctr">
                        <a:lnSpc>
                          <a:spcPts val="1300"/>
                        </a:lnSpc>
                        <a:spcBef>
                          <a:spcPts val="300"/>
                        </a:spcBef>
                        <a:spcAft>
                          <a:spcPts val="300"/>
                        </a:spcAft>
                        <a:buNone/>
                      </a:pPr>
                      <a:r>
                        <a:rPr lang="en-PH" sz="1100" b="1" spc="-10" baseline="0" dirty="0">
                          <a:solidFill>
                            <a:schemeClr val="accent1">
                              <a:lumMod val="75000"/>
                            </a:schemeClr>
                          </a:solidFill>
                          <a:effectLst/>
                          <a:latin typeface="+mn-lt"/>
                          <a:ea typeface="+mn-ea"/>
                          <a:cs typeface="+mn-ea"/>
                          <a:sym typeface="+mn-lt"/>
                        </a:rPr>
                        <a:t>97.9</a:t>
                      </a:r>
                    </a:p>
                  </a:txBody>
                  <a:tcPr marL="144000" marR="72000" marT="72000" marB="72000" anchor="ctr">
                    <a:solidFill>
                      <a:srgbClr val="E5E6EC"/>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675/225</a:t>
                      </a:r>
                    </a:p>
                  </a:txBody>
                  <a:tcPr marL="144000" marR="72000" marT="72000" marB="72000" anchor="ctr">
                    <a:solidFill>
                      <a:srgbClr val="E5E6EC"/>
                    </a:solid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en-GB" altLang="zh-CN" sz="1100" b="1" spc="-10" baseline="0" dirty="0">
                          <a:solidFill>
                            <a:schemeClr val="tx1">
                              <a:lumMod val="85000"/>
                              <a:lumOff val="15000"/>
                            </a:schemeClr>
                          </a:solidFill>
                          <a:effectLst/>
                          <a:latin typeface="+mn-lt"/>
                          <a:ea typeface="+mn-ea"/>
                          <a:cs typeface="+mn-ea"/>
                          <a:sym typeface="+mn-lt"/>
                        </a:rPr>
                        <a:t>q8h</a:t>
                      </a:r>
                    </a:p>
                  </a:txBody>
                  <a:tcPr marL="144000" marR="72000" marT="72000" marB="72000" anchor="ctr">
                    <a:solidFill>
                      <a:srgbClr val="E5E6EC"/>
                    </a:solidFill>
                  </a:tcPr>
                </a:tc>
                <a:tc>
                  <a:txBody>
                    <a:bodyPr/>
                    <a:lstStyle/>
                    <a:p>
                      <a:pPr marL="0" indent="0" algn="ctr" defTabSz="914400" rtl="0" eaLnBrk="1" latinLnBrk="0" hangingPunct="1">
                        <a:lnSpc>
                          <a:spcPts val="1300"/>
                        </a:lnSpc>
                        <a:spcBef>
                          <a:spcPts val="300"/>
                        </a:spcBef>
                        <a:spcAft>
                          <a:spcPts val="300"/>
                        </a:spcAft>
                        <a:buNone/>
                      </a:pPr>
                      <a:r>
                        <a:rPr lang="en-US" sz="1100" b="1" kern="1200" spc="-10" baseline="0" dirty="0">
                          <a:solidFill>
                            <a:schemeClr val="accent1">
                              <a:lumMod val="75000"/>
                            </a:schemeClr>
                          </a:solidFill>
                          <a:effectLst/>
                          <a:latin typeface="+mn-lt"/>
                          <a:ea typeface="+mn-ea"/>
                          <a:cs typeface="+mn-ea"/>
                          <a:sym typeface="+mn-lt"/>
                        </a:rPr>
                        <a:t>91.2</a:t>
                      </a:r>
                    </a:p>
                  </a:txBody>
                  <a:tcPr marL="144000" marR="72000" marT="72000" marB="72000" anchor="ctr">
                    <a:solidFill>
                      <a:srgbClr val="E5E6EC"/>
                    </a:solidFill>
                  </a:tcPr>
                </a:tc>
                <a:extLst>
                  <a:ext uri="{0D108BD9-81ED-4DB2-BD59-A6C34878D82A}">
                    <a16:rowId xmlns:a16="http://schemas.microsoft.com/office/drawing/2014/main" val="10002"/>
                  </a:ext>
                </a:extLst>
              </a:tr>
              <a:tr h="355462">
                <a:tc>
                  <a:txBody>
                    <a:bodyPr/>
                    <a:lstStyle/>
                    <a:p>
                      <a:pPr algn="ctr">
                        <a:lnSpc>
                          <a:spcPts val="1300"/>
                        </a:lnSpc>
                        <a:spcBef>
                          <a:spcPts val="0"/>
                        </a:spcBef>
                        <a:spcAft>
                          <a:spcPts val="0"/>
                        </a:spcAft>
                      </a:pPr>
                      <a:r>
                        <a:rPr lang="zh-CN" altLang="en-US" sz="1100" b="1" spc="-10" baseline="0" dirty="0">
                          <a:solidFill>
                            <a:schemeClr val="tx1">
                              <a:lumMod val="85000"/>
                              <a:lumOff val="15000"/>
                            </a:schemeClr>
                          </a:solidFill>
                          <a:effectLst/>
                          <a:latin typeface="+mn-lt"/>
                          <a:ea typeface="+mn-ea"/>
                          <a:cs typeface="+mn-ea"/>
                          <a:sym typeface="+mn-lt"/>
                        </a:rPr>
                        <a:t>终末期肾病</a:t>
                      </a:r>
                      <a:endParaRPr lang="en-GB" sz="1100" b="1" spc="-10" baseline="0" dirty="0">
                        <a:solidFill>
                          <a:schemeClr val="tx1">
                            <a:lumMod val="85000"/>
                            <a:lumOff val="15000"/>
                          </a:schemeClr>
                        </a:solidFill>
                        <a:effectLst/>
                        <a:latin typeface="+mn-lt"/>
                        <a:ea typeface="+mn-ea"/>
                        <a:cs typeface="+mn-ea"/>
                        <a:sym typeface="+mn-lt"/>
                      </a:endParaRPr>
                    </a:p>
                  </a:txBody>
                  <a:tcPr marL="144000" marR="72000" marT="72000" marB="72000" anchor="ctr">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defRPr/>
                      </a:pPr>
                      <a:r>
                        <a:rPr lang="en-PH" sz="1100" b="1" spc="-10" baseline="0" dirty="0">
                          <a:solidFill>
                            <a:schemeClr val="tx1">
                              <a:lumMod val="85000"/>
                              <a:lumOff val="15000"/>
                            </a:schemeClr>
                          </a:solidFill>
                          <a:effectLst/>
                          <a:latin typeface="+mn-lt"/>
                          <a:ea typeface="+mn-ea"/>
                          <a:cs typeface="+mn-ea"/>
                          <a:sym typeface="+mn-lt"/>
                        </a:rPr>
                        <a:t>1000/334</a:t>
                      </a:r>
                    </a:p>
                  </a:txBody>
                  <a:tcPr marL="144000" marR="72000" marT="72000" marB="72000" anchor="ctr">
                    <a:lnB w="6350" cap="flat" cmpd="sng" algn="ctr">
                      <a:solidFill>
                        <a:schemeClr val="tx1">
                          <a:lumMod val="50000"/>
                          <a:lumOff val="50000"/>
                        </a:schemeClr>
                      </a:solidFill>
                      <a:prstDash val="solid"/>
                      <a:round/>
                      <a:headEnd type="none" w="med" len="med"/>
                      <a:tailEnd type="none" w="med" len="med"/>
                    </a:lnB>
                    <a:noFill/>
                  </a:tcPr>
                </a:tc>
                <a:tc>
                  <a:txBody>
                    <a:bodyPr/>
                    <a:lstStyle/>
                    <a:p>
                      <a:pPr marL="0" indent="0" algn="ctr">
                        <a:lnSpc>
                          <a:spcPts val="1300"/>
                        </a:lnSpc>
                        <a:spcBef>
                          <a:spcPts val="300"/>
                        </a:spcBef>
                        <a:spcAft>
                          <a:spcPts val="300"/>
                        </a:spcAft>
                        <a:buNone/>
                      </a:pPr>
                      <a:r>
                        <a:rPr lang="en-PH" sz="1100" b="1" spc="-10" baseline="0" dirty="0">
                          <a:solidFill>
                            <a:schemeClr val="accent1">
                              <a:lumMod val="75000"/>
                            </a:schemeClr>
                          </a:solidFill>
                          <a:effectLst/>
                          <a:latin typeface="+mn-lt"/>
                          <a:ea typeface="+mn-ea"/>
                          <a:cs typeface="+mn-ea"/>
                          <a:sym typeface="+mn-lt"/>
                        </a:rPr>
                        <a:t>91.4</a:t>
                      </a:r>
                    </a:p>
                  </a:txBody>
                  <a:tcPr marL="144000" marR="72000" marT="72000" marB="72000" anchor="ctr">
                    <a:lnB w="6350" cap="flat" cmpd="sng" algn="ctr">
                      <a:solidFill>
                        <a:schemeClr val="tx1">
                          <a:lumMod val="50000"/>
                          <a:lumOff val="50000"/>
                        </a:schemeClr>
                      </a:solidFill>
                      <a:prstDash val="solid"/>
                      <a:round/>
                      <a:headEnd type="none" w="med" len="med"/>
                      <a:tailEnd type="none" w="med" len="med"/>
                    </a:lnB>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675/225</a:t>
                      </a:r>
                    </a:p>
                  </a:txBody>
                  <a:tcPr marL="144000" marR="72000" marT="72000" marB="72000" anchor="ctr">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en-GB" altLang="zh-CN" sz="1100" b="1" spc="-10" baseline="0" dirty="0">
                          <a:solidFill>
                            <a:schemeClr val="tx1">
                              <a:lumMod val="85000"/>
                              <a:lumOff val="15000"/>
                            </a:schemeClr>
                          </a:solidFill>
                          <a:effectLst/>
                          <a:latin typeface="+mn-lt"/>
                          <a:ea typeface="+mn-ea"/>
                          <a:cs typeface="+mn-ea"/>
                          <a:sym typeface="+mn-lt"/>
                        </a:rPr>
                        <a:t>q12h</a:t>
                      </a:r>
                    </a:p>
                  </a:txBody>
                  <a:tcPr marL="144000" marR="72000" marT="72000" marB="72000" anchor="ctr">
                    <a:lnB w="6350" cap="flat" cmpd="sng" algn="ctr">
                      <a:solidFill>
                        <a:schemeClr val="tx1">
                          <a:lumMod val="50000"/>
                          <a:lumOff val="50000"/>
                        </a:schemeClr>
                      </a:solidFill>
                      <a:prstDash val="solid"/>
                      <a:round/>
                      <a:headEnd type="none" w="med" len="med"/>
                      <a:tailEnd type="none" w="med" len="med"/>
                    </a:lnB>
                    <a:noFill/>
                  </a:tcPr>
                </a:tc>
                <a:tc>
                  <a:txBody>
                    <a:bodyPr/>
                    <a:lstStyle/>
                    <a:p>
                      <a:pPr marL="0" indent="0" algn="ctr" defTabSz="914400" rtl="0" eaLnBrk="1" latinLnBrk="0" hangingPunct="1">
                        <a:lnSpc>
                          <a:spcPts val="1300"/>
                        </a:lnSpc>
                        <a:spcBef>
                          <a:spcPts val="300"/>
                        </a:spcBef>
                        <a:spcAft>
                          <a:spcPts val="300"/>
                        </a:spcAft>
                        <a:buNone/>
                      </a:pPr>
                      <a:r>
                        <a:rPr lang="en-US" sz="1100" b="1" kern="1200" spc="-10" baseline="0" dirty="0">
                          <a:solidFill>
                            <a:schemeClr val="accent1">
                              <a:lumMod val="75000"/>
                            </a:schemeClr>
                          </a:solidFill>
                          <a:effectLst/>
                          <a:latin typeface="+mn-lt"/>
                          <a:ea typeface="+mn-ea"/>
                          <a:cs typeface="+mn-ea"/>
                          <a:sym typeface="+mn-lt"/>
                        </a:rPr>
                        <a:t>89.1</a:t>
                      </a:r>
                    </a:p>
                  </a:txBody>
                  <a:tcPr marL="144000" marR="72000" marT="72000" marB="72000" anchor="ctr">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13" name="Text Placeholder 2">
            <a:extLst>
              <a:ext uri="{FF2B5EF4-FFF2-40B4-BE49-F238E27FC236}">
                <a16:creationId xmlns:a16="http://schemas.microsoft.com/office/drawing/2014/main" id="{E6C84458-CC44-18FA-2950-46FB4920F805}"/>
              </a:ext>
            </a:extLst>
          </p:cNvPr>
          <p:cNvSpPr txBox="1"/>
          <p:nvPr/>
        </p:nvSpPr>
        <p:spPr>
          <a:xfrm>
            <a:off x="449219" y="5612578"/>
            <a:ext cx="11237086" cy="707377"/>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endPar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a:p>
            <a:pPr marL="0" lvl="0" indent="0">
              <a:buNone/>
              <a:defRPr/>
            </a:pPr>
            <a:r>
              <a:rPr lang="en-US" altLang="zh-CN" sz="1000" dirty="0">
                <a:solidFill>
                  <a:schemeClr val="tx1">
                    <a:lumMod val="75000"/>
                    <a:lumOff val="25000"/>
                  </a:schemeClr>
                </a:solidFill>
                <a:latin typeface="+mn-lt"/>
                <a:ea typeface="+mn-ea"/>
                <a:cs typeface="+mn-ea"/>
                <a:sym typeface="+mn-lt"/>
              </a:rPr>
              <a:t>*</a:t>
            </a:r>
            <a:r>
              <a:rPr lang="zh-CN" altLang="en-US" sz="1000" dirty="0">
                <a:solidFill>
                  <a:schemeClr val="tx1">
                    <a:lumMod val="75000"/>
                    <a:lumOff val="25000"/>
                  </a:schemeClr>
                </a:solidFill>
                <a:latin typeface="+mn-lt"/>
                <a:ea typeface="+mn-ea"/>
                <a:cs typeface="+mn-ea"/>
                <a:sym typeface="+mn-lt"/>
              </a:rPr>
              <a:t>除终末期肾病</a:t>
            </a:r>
            <a:r>
              <a:rPr lang="en-US" altLang="zh-CN" sz="1000" dirty="0" err="1">
                <a:solidFill>
                  <a:schemeClr val="tx1">
                    <a:lumMod val="75000"/>
                    <a:lumOff val="25000"/>
                  </a:schemeClr>
                </a:solidFill>
                <a:latin typeface="+mn-lt"/>
                <a:ea typeface="+mn-ea"/>
                <a:cs typeface="+mn-ea"/>
                <a:sym typeface="+mn-lt"/>
              </a:rPr>
              <a:t>cIAI</a:t>
            </a:r>
            <a:r>
              <a:rPr lang="zh-CN" altLang="en-US" sz="1000" dirty="0">
                <a:solidFill>
                  <a:schemeClr val="tx1">
                    <a:lumMod val="75000"/>
                    <a:lumOff val="25000"/>
                  </a:schemeClr>
                </a:solidFill>
                <a:latin typeface="+mn-lt"/>
                <a:ea typeface="+mn-ea"/>
                <a:cs typeface="+mn-ea"/>
                <a:sym typeface="+mn-lt"/>
              </a:rPr>
              <a:t>患者在稳态时联合</a:t>
            </a:r>
            <a:r>
              <a:rPr lang="en-US" altLang="zh-CN" sz="1000" dirty="0">
                <a:solidFill>
                  <a:schemeClr val="tx1">
                    <a:lumMod val="75000"/>
                    <a:lumOff val="25000"/>
                  </a:schemeClr>
                </a:solidFill>
                <a:latin typeface="+mn-lt"/>
                <a:ea typeface="+mn-ea"/>
                <a:cs typeface="+mn-ea"/>
                <a:sym typeface="+mn-lt"/>
              </a:rPr>
              <a:t>PTA</a:t>
            </a:r>
            <a:r>
              <a:rPr lang="zh-CN" altLang="en-US" sz="1000" dirty="0">
                <a:solidFill>
                  <a:schemeClr val="tx1">
                    <a:lumMod val="75000"/>
                    <a:lumOff val="25000"/>
                  </a:schemeClr>
                </a:solidFill>
                <a:latin typeface="+mn-lt"/>
                <a:ea typeface="+mn-ea"/>
                <a:cs typeface="+mn-ea"/>
                <a:sym typeface="+mn-lt"/>
              </a:rPr>
              <a:t>为</a:t>
            </a:r>
            <a:r>
              <a:rPr lang="en-US" altLang="zh-CN" sz="1000" dirty="0">
                <a:solidFill>
                  <a:schemeClr val="tx1">
                    <a:lumMod val="75000"/>
                    <a:lumOff val="25000"/>
                  </a:schemeClr>
                </a:solidFill>
                <a:latin typeface="+mn-lt"/>
                <a:ea typeface="+mn-ea"/>
                <a:cs typeface="+mn-ea"/>
                <a:sym typeface="+mn-lt"/>
              </a:rPr>
              <a:t>89.1%</a:t>
            </a:r>
            <a:r>
              <a:rPr lang="zh-CN" altLang="en-US" sz="1000" dirty="0">
                <a:solidFill>
                  <a:schemeClr val="tx1">
                    <a:lumMod val="75000"/>
                    <a:lumOff val="25000"/>
                  </a:schemeClr>
                </a:solidFill>
                <a:latin typeface="+mn-lt"/>
                <a:ea typeface="+mn-ea"/>
                <a:cs typeface="+mn-ea"/>
                <a:sym typeface="+mn-lt"/>
              </a:rPr>
              <a:t>以外</a:t>
            </a:r>
            <a:endParaRPr lang="en-US" altLang="zh-CN" sz="1000" dirty="0">
              <a:solidFill>
                <a:schemeClr val="tx1">
                  <a:lumMod val="75000"/>
                  <a:lumOff val="25000"/>
                </a:schemeClr>
              </a:solidFill>
              <a:latin typeface="+mn-lt"/>
              <a:ea typeface="+mn-ea"/>
              <a:cs typeface="+mn-ea"/>
              <a:sym typeface="+mn-lt"/>
            </a:endParaRPr>
          </a:p>
          <a:p>
            <a:pPr marL="0" lvl="0" indent="0">
              <a:buNone/>
              <a:defRPr/>
            </a:pP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注：所有氨曲南</a:t>
            </a:r>
            <a:r>
              <a:rPr kumimoji="0" lang="en-US" altLang="zh-CN"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阿维巴坦</a:t>
            </a:r>
            <a:r>
              <a:rPr lang="zh-CN" altLang="en-US" sz="1000" dirty="0">
                <a:solidFill>
                  <a:schemeClr val="tx1">
                    <a:lumMod val="75000"/>
                    <a:lumOff val="25000"/>
                  </a:schemeClr>
                </a:solidFill>
                <a:latin typeface="+mn-lt"/>
                <a:ea typeface="+mn-ea"/>
                <a:cs typeface="+mn-ea"/>
                <a:sym typeface="+mn-lt"/>
              </a:rPr>
              <a:t>持续输注</a:t>
            </a:r>
            <a:r>
              <a:rPr lang="en-US" altLang="zh-CN" sz="1000" dirty="0">
                <a:solidFill>
                  <a:schemeClr val="tx1">
                    <a:lumMod val="75000"/>
                    <a:lumOff val="25000"/>
                  </a:schemeClr>
                </a:solidFill>
                <a:latin typeface="+mn-lt"/>
                <a:ea typeface="+mn-ea"/>
                <a:cs typeface="+mn-ea"/>
                <a:sym typeface="+mn-lt"/>
              </a:rPr>
              <a:t>3h</a:t>
            </a:r>
            <a:r>
              <a:rPr lang="zh-CN" altLang="en-US" sz="1000" dirty="0">
                <a:solidFill>
                  <a:schemeClr val="tx1">
                    <a:lumMod val="75000"/>
                    <a:lumOff val="25000"/>
                  </a:schemeClr>
                </a:solidFill>
                <a:latin typeface="+mn-lt"/>
                <a:ea typeface="+mn-ea"/>
                <a:cs typeface="+mn-ea"/>
                <a:sym typeface="+mn-lt"/>
              </a:rPr>
              <a:t>；血浆暴露联合</a:t>
            </a:r>
            <a:r>
              <a:rPr lang="en-US" altLang="zh-CN" sz="1000" dirty="0">
                <a:solidFill>
                  <a:schemeClr val="tx1">
                    <a:lumMod val="75000"/>
                    <a:lumOff val="25000"/>
                  </a:schemeClr>
                </a:solidFill>
                <a:latin typeface="+mn-lt"/>
                <a:ea typeface="+mn-ea"/>
                <a:cs typeface="+mn-ea"/>
                <a:sym typeface="+mn-lt"/>
              </a:rPr>
              <a:t>PTA</a:t>
            </a:r>
            <a:r>
              <a:rPr lang="zh-CN" altLang="en-US" sz="1000" dirty="0">
                <a:solidFill>
                  <a:schemeClr val="tx1">
                    <a:lumMod val="75000"/>
                    <a:lumOff val="25000"/>
                  </a:schemeClr>
                </a:solidFill>
                <a:latin typeface="+mn-lt"/>
                <a:ea typeface="+mn-ea"/>
                <a:cs typeface="+mn-ea"/>
                <a:sym typeface="+mn-lt"/>
              </a:rPr>
              <a:t>靶值：氨曲南为</a:t>
            </a:r>
            <a:r>
              <a:rPr lang="en-US" altLang="zh-CN" sz="1000" dirty="0">
                <a:solidFill>
                  <a:schemeClr val="tx1">
                    <a:lumMod val="75000"/>
                    <a:lumOff val="25000"/>
                  </a:schemeClr>
                </a:solidFill>
                <a:latin typeface="+mn-lt"/>
                <a:ea typeface="+mn-ea"/>
                <a:cs typeface="+mn-ea"/>
                <a:sym typeface="+mn-lt"/>
              </a:rPr>
              <a:t>60%fT</a:t>
            </a:r>
            <a:r>
              <a:rPr lang="zh-CN" altLang="en-US" sz="1000" dirty="0">
                <a:solidFill>
                  <a:schemeClr val="tx1">
                    <a:lumMod val="75000"/>
                    <a:lumOff val="25000"/>
                  </a:schemeClr>
                </a:solidFill>
                <a:latin typeface="+mn-lt"/>
                <a:ea typeface="+mn-ea"/>
                <a:cs typeface="+mn-ea"/>
                <a:sym typeface="+mn-lt"/>
              </a:rPr>
              <a:t>＞</a:t>
            </a:r>
            <a:r>
              <a:rPr lang="en-US" altLang="zh-CN" sz="1000" dirty="0">
                <a:solidFill>
                  <a:schemeClr val="tx1">
                    <a:lumMod val="75000"/>
                    <a:lumOff val="25000"/>
                  </a:schemeClr>
                </a:solidFill>
                <a:latin typeface="+mn-lt"/>
                <a:ea typeface="+mn-ea"/>
                <a:cs typeface="+mn-ea"/>
                <a:sym typeface="+mn-lt"/>
              </a:rPr>
              <a:t>8mg/L</a:t>
            </a:r>
            <a:r>
              <a:rPr lang="zh-CN" altLang="en-US" sz="1000" dirty="0">
                <a:solidFill>
                  <a:schemeClr val="tx1">
                    <a:lumMod val="75000"/>
                    <a:lumOff val="25000"/>
                  </a:schemeClr>
                </a:solidFill>
                <a:latin typeface="+mn-lt"/>
                <a:ea typeface="+mn-ea"/>
                <a:cs typeface="+mn-ea"/>
                <a:sym typeface="+mn-lt"/>
              </a:rPr>
              <a:t>、阿维巴坦为</a:t>
            </a:r>
            <a:r>
              <a:rPr lang="en-US" altLang="zh-CN" sz="1000" dirty="0">
                <a:solidFill>
                  <a:schemeClr val="tx1">
                    <a:lumMod val="75000"/>
                    <a:lumOff val="25000"/>
                  </a:schemeClr>
                </a:solidFill>
                <a:latin typeface="+mn-lt"/>
                <a:ea typeface="+mn-ea"/>
                <a:cs typeface="+mn-ea"/>
                <a:sym typeface="+mn-lt"/>
              </a:rPr>
              <a:t>50%fT</a:t>
            </a:r>
            <a:r>
              <a:rPr lang="zh-CN" altLang="en-US" sz="1000" dirty="0">
                <a:solidFill>
                  <a:schemeClr val="tx1">
                    <a:lumMod val="75000"/>
                    <a:lumOff val="25000"/>
                  </a:schemeClr>
                </a:solidFill>
                <a:latin typeface="+mn-lt"/>
                <a:ea typeface="+mn-ea"/>
                <a:cs typeface="+mn-ea"/>
                <a:sym typeface="+mn-lt"/>
              </a:rPr>
              <a:t>＞</a:t>
            </a:r>
            <a:r>
              <a:rPr lang="en-US" altLang="zh-CN" sz="1000" dirty="0">
                <a:solidFill>
                  <a:schemeClr val="tx1">
                    <a:lumMod val="75000"/>
                    <a:lumOff val="25000"/>
                  </a:schemeClr>
                </a:solidFill>
                <a:latin typeface="+mn-lt"/>
                <a:ea typeface="+mn-ea"/>
                <a:cs typeface="+mn-ea"/>
                <a:sym typeface="+mn-lt"/>
              </a:rPr>
              <a:t>2.5mg/L</a:t>
            </a:r>
            <a:r>
              <a:rPr lang="zh-CN" altLang="en-US" sz="1000" dirty="0">
                <a:solidFill>
                  <a:schemeClr val="tx1">
                    <a:lumMod val="75000"/>
                    <a:lumOff val="25000"/>
                  </a:schemeClr>
                </a:solidFill>
                <a:latin typeface="+mn-lt"/>
                <a:ea typeface="+mn-ea"/>
                <a:cs typeface="+mn-ea"/>
                <a:sym typeface="+mn-lt"/>
              </a:rPr>
              <a:t>；</a:t>
            </a:r>
            <a:r>
              <a:rPr lang="en-US" altLang="zh-CN" sz="1000" dirty="0" err="1">
                <a:solidFill>
                  <a:schemeClr val="tx1">
                    <a:lumMod val="75000"/>
                    <a:lumOff val="25000"/>
                  </a:schemeClr>
                </a:solidFill>
                <a:latin typeface="+mn-lt"/>
                <a:ea typeface="+mn-ea"/>
                <a:cs typeface="+mn-ea"/>
                <a:sym typeface="+mn-lt"/>
              </a:rPr>
              <a:t>CrCL</a:t>
            </a:r>
            <a:r>
              <a:rPr lang="zh-CN" altLang="en-US" sz="1000" dirty="0">
                <a:solidFill>
                  <a:schemeClr val="tx1">
                    <a:lumMod val="75000"/>
                    <a:lumOff val="25000"/>
                  </a:schemeClr>
                </a:solidFill>
                <a:latin typeface="+mn-lt"/>
                <a:ea typeface="+mn-ea"/>
                <a:cs typeface="+mn-ea"/>
                <a:sym typeface="+mn-lt"/>
              </a:rPr>
              <a:t>值：肾功能亢进＞</a:t>
            </a:r>
            <a:r>
              <a:rPr lang="en-US" altLang="zh-CN" sz="1000" dirty="0">
                <a:solidFill>
                  <a:schemeClr val="tx1">
                    <a:lumMod val="75000"/>
                    <a:lumOff val="25000"/>
                  </a:schemeClr>
                </a:solidFill>
                <a:latin typeface="+mn-lt"/>
                <a:ea typeface="+mn-ea"/>
                <a:cs typeface="+mn-ea"/>
                <a:sym typeface="+mn-lt"/>
              </a:rPr>
              <a:t>150 mL/min</a:t>
            </a:r>
            <a:r>
              <a:rPr lang="zh-CN" altLang="en-US" sz="1000" dirty="0">
                <a:solidFill>
                  <a:schemeClr val="tx1">
                    <a:lumMod val="75000"/>
                    <a:lumOff val="25000"/>
                  </a:schemeClr>
                </a:solidFill>
                <a:latin typeface="+mn-lt"/>
                <a:ea typeface="+mn-ea"/>
                <a:cs typeface="+mn-ea"/>
                <a:sym typeface="+mn-lt"/>
              </a:rPr>
              <a:t>，正常肾功能＞</a:t>
            </a:r>
            <a:r>
              <a:rPr lang="en-US" altLang="zh-CN" sz="1000" dirty="0">
                <a:solidFill>
                  <a:schemeClr val="tx1">
                    <a:lumMod val="75000"/>
                    <a:lumOff val="25000"/>
                  </a:schemeClr>
                </a:solidFill>
                <a:latin typeface="+mn-lt"/>
                <a:ea typeface="+mn-ea"/>
                <a:cs typeface="+mn-ea"/>
                <a:sym typeface="+mn-lt"/>
              </a:rPr>
              <a:t>80-</a:t>
            </a:r>
            <a:r>
              <a:rPr lang="zh-CN" altLang="en-US" sz="1000" dirty="0">
                <a:solidFill>
                  <a:schemeClr val="tx1">
                    <a:lumMod val="75000"/>
                    <a:lumOff val="25000"/>
                  </a:schemeClr>
                </a:solidFill>
                <a:latin typeface="+mn-lt"/>
                <a:ea typeface="+mn-ea"/>
                <a:cs typeface="+mn-ea"/>
                <a:sym typeface="+mn-lt"/>
              </a:rPr>
              <a:t>≤</a:t>
            </a:r>
            <a:r>
              <a:rPr lang="en-US" altLang="zh-CN" sz="1000" dirty="0">
                <a:solidFill>
                  <a:schemeClr val="tx1">
                    <a:lumMod val="75000"/>
                    <a:lumOff val="25000"/>
                  </a:schemeClr>
                </a:solidFill>
                <a:latin typeface="+mn-lt"/>
                <a:ea typeface="+mn-ea"/>
                <a:cs typeface="+mn-ea"/>
                <a:sym typeface="+mn-lt"/>
              </a:rPr>
              <a:t> 50 mL/min</a:t>
            </a:r>
            <a:r>
              <a:rPr lang="zh-CN" altLang="en-US" sz="1000" dirty="0">
                <a:solidFill>
                  <a:schemeClr val="tx1">
                    <a:lumMod val="75000"/>
                    <a:lumOff val="25000"/>
                  </a:schemeClr>
                </a:solidFill>
                <a:latin typeface="+mn-lt"/>
                <a:ea typeface="+mn-ea"/>
                <a:cs typeface="+mn-ea"/>
                <a:sym typeface="+mn-lt"/>
              </a:rPr>
              <a:t>，轻度肾功能损害＞</a:t>
            </a:r>
            <a:r>
              <a:rPr lang="en-US" altLang="zh-CN" sz="1000" dirty="0">
                <a:solidFill>
                  <a:schemeClr val="tx1">
                    <a:lumMod val="75000"/>
                    <a:lumOff val="25000"/>
                  </a:schemeClr>
                </a:solidFill>
                <a:latin typeface="+mn-lt"/>
                <a:ea typeface="+mn-ea"/>
                <a:cs typeface="+mn-ea"/>
                <a:sym typeface="+mn-lt"/>
              </a:rPr>
              <a:t>50-</a:t>
            </a:r>
            <a:r>
              <a:rPr lang="zh-CN" altLang="en-US" sz="1000" dirty="0">
                <a:solidFill>
                  <a:schemeClr val="tx1">
                    <a:lumMod val="75000"/>
                    <a:lumOff val="25000"/>
                  </a:schemeClr>
                </a:solidFill>
                <a:latin typeface="+mn-lt"/>
                <a:ea typeface="+mn-ea"/>
                <a:cs typeface="+mn-ea"/>
                <a:sym typeface="+mn-lt"/>
              </a:rPr>
              <a:t>≤</a:t>
            </a:r>
            <a:r>
              <a:rPr lang="en-US" altLang="zh-CN" sz="1000" dirty="0">
                <a:solidFill>
                  <a:schemeClr val="tx1">
                    <a:lumMod val="75000"/>
                    <a:lumOff val="25000"/>
                  </a:schemeClr>
                </a:solidFill>
                <a:latin typeface="+mn-lt"/>
                <a:ea typeface="+mn-ea"/>
                <a:cs typeface="+mn-ea"/>
                <a:sym typeface="+mn-lt"/>
              </a:rPr>
              <a:t>80 mL/min</a:t>
            </a:r>
            <a:r>
              <a:rPr lang="zh-CN" altLang="en-US" sz="1000" dirty="0">
                <a:solidFill>
                  <a:schemeClr val="tx1">
                    <a:lumMod val="75000"/>
                    <a:lumOff val="25000"/>
                  </a:schemeClr>
                </a:solidFill>
                <a:latin typeface="+mn-lt"/>
                <a:ea typeface="+mn-ea"/>
                <a:cs typeface="+mn-ea"/>
                <a:sym typeface="+mn-lt"/>
              </a:rPr>
              <a:t>，肾功能中度损害＞</a:t>
            </a:r>
            <a:r>
              <a:rPr lang="en-US" altLang="zh-CN" sz="1000" dirty="0">
                <a:solidFill>
                  <a:schemeClr val="tx1">
                    <a:lumMod val="75000"/>
                    <a:lumOff val="25000"/>
                  </a:schemeClr>
                </a:solidFill>
                <a:latin typeface="+mn-lt"/>
                <a:ea typeface="+mn-ea"/>
                <a:cs typeface="+mn-ea"/>
                <a:sym typeface="+mn-lt"/>
              </a:rPr>
              <a:t>30-</a:t>
            </a:r>
            <a:r>
              <a:rPr lang="zh-CN" altLang="en-US" sz="1000" dirty="0">
                <a:solidFill>
                  <a:schemeClr val="tx1">
                    <a:lumMod val="75000"/>
                    <a:lumOff val="25000"/>
                  </a:schemeClr>
                </a:solidFill>
                <a:latin typeface="+mn-lt"/>
                <a:ea typeface="+mn-ea"/>
                <a:cs typeface="+mn-ea"/>
                <a:sym typeface="+mn-lt"/>
              </a:rPr>
              <a:t>≤</a:t>
            </a:r>
            <a:r>
              <a:rPr lang="en-US" altLang="zh-CN" sz="1000" dirty="0">
                <a:solidFill>
                  <a:schemeClr val="tx1">
                    <a:lumMod val="75000"/>
                    <a:lumOff val="25000"/>
                  </a:schemeClr>
                </a:solidFill>
                <a:latin typeface="+mn-lt"/>
                <a:ea typeface="+mn-ea"/>
                <a:cs typeface="+mn-ea"/>
                <a:sym typeface="+mn-lt"/>
              </a:rPr>
              <a:t>50 mL/min</a:t>
            </a:r>
            <a:r>
              <a:rPr lang="zh-CN" altLang="en-US" sz="1000" dirty="0">
                <a:solidFill>
                  <a:schemeClr val="tx1">
                    <a:lumMod val="75000"/>
                    <a:lumOff val="25000"/>
                  </a:schemeClr>
                </a:solidFill>
                <a:latin typeface="+mn-lt"/>
                <a:ea typeface="+mn-ea"/>
                <a:cs typeface="+mn-ea"/>
                <a:sym typeface="+mn-lt"/>
              </a:rPr>
              <a:t>，重度肾功能损害＞</a:t>
            </a:r>
            <a:r>
              <a:rPr lang="en-US" altLang="zh-CN" sz="1000" dirty="0">
                <a:solidFill>
                  <a:schemeClr val="tx1">
                    <a:lumMod val="75000"/>
                    <a:lumOff val="25000"/>
                  </a:schemeClr>
                </a:solidFill>
                <a:latin typeface="+mn-lt"/>
                <a:ea typeface="+mn-ea"/>
                <a:cs typeface="+mn-ea"/>
                <a:sym typeface="+mn-lt"/>
              </a:rPr>
              <a:t>15-</a:t>
            </a:r>
            <a:r>
              <a:rPr lang="zh-CN" altLang="en-US" sz="1000" dirty="0">
                <a:solidFill>
                  <a:schemeClr val="tx1">
                    <a:lumMod val="75000"/>
                    <a:lumOff val="25000"/>
                  </a:schemeClr>
                </a:solidFill>
                <a:latin typeface="+mn-lt"/>
                <a:ea typeface="+mn-ea"/>
                <a:cs typeface="+mn-ea"/>
                <a:sym typeface="+mn-lt"/>
              </a:rPr>
              <a:t>≤</a:t>
            </a:r>
            <a:r>
              <a:rPr lang="en-US" altLang="zh-CN" sz="1000" dirty="0">
                <a:solidFill>
                  <a:schemeClr val="tx1">
                    <a:lumMod val="75000"/>
                    <a:lumOff val="25000"/>
                  </a:schemeClr>
                </a:solidFill>
                <a:latin typeface="+mn-lt"/>
                <a:ea typeface="+mn-ea"/>
                <a:cs typeface="+mn-ea"/>
                <a:sym typeface="+mn-lt"/>
              </a:rPr>
              <a:t>30 mL/min</a:t>
            </a:r>
            <a:r>
              <a:rPr lang="zh-CN" altLang="en-US" sz="1000" dirty="0">
                <a:solidFill>
                  <a:schemeClr val="tx1">
                    <a:lumMod val="75000"/>
                    <a:lumOff val="25000"/>
                  </a:schemeClr>
                </a:solidFill>
                <a:latin typeface="+mn-lt"/>
                <a:ea typeface="+mn-ea"/>
                <a:cs typeface="+mn-ea"/>
                <a:sym typeface="+mn-lt"/>
              </a:rPr>
              <a:t>，终末期肾病＜</a:t>
            </a:r>
            <a:r>
              <a:rPr lang="en-US" altLang="zh-CN" sz="1000" dirty="0">
                <a:solidFill>
                  <a:schemeClr val="tx1">
                    <a:lumMod val="75000"/>
                    <a:lumOff val="25000"/>
                  </a:schemeClr>
                </a:solidFill>
                <a:latin typeface="+mn-lt"/>
                <a:ea typeface="+mn-ea"/>
                <a:cs typeface="+mn-ea"/>
                <a:sym typeface="+mn-lt"/>
              </a:rPr>
              <a:t>15 mL/min</a:t>
            </a:r>
          </a:p>
          <a:p>
            <a:pPr marL="0" lvl="0" indent="0">
              <a:buNone/>
              <a:defRPr/>
            </a:pPr>
            <a:r>
              <a:rPr lang="en-US" altLang="zh-CN" sz="1000" dirty="0">
                <a:solidFill>
                  <a:schemeClr val="tx1">
                    <a:lumMod val="75000"/>
                    <a:lumOff val="25000"/>
                  </a:schemeClr>
                </a:solidFill>
                <a:latin typeface="+mn-lt"/>
                <a:ea typeface="+mn-ea"/>
                <a:cs typeface="+mn-ea"/>
                <a:sym typeface="+mn-lt"/>
              </a:rPr>
              <a:t>PTA</a:t>
            </a:r>
            <a:r>
              <a:rPr lang="zh-CN" altLang="en-US" sz="1000" dirty="0">
                <a:solidFill>
                  <a:schemeClr val="tx1">
                    <a:lumMod val="75000"/>
                    <a:lumOff val="25000"/>
                  </a:schemeClr>
                </a:solidFill>
                <a:latin typeface="+mn-lt"/>
                <a:ea typeface="+mn-ea"/>
                <a:cs typeface="+mn-ea"/>
                <a:sym typeface="+mn-lt"/>
              </a:rPr>
              <a:t>：药代动力学</a:t>
            </a:r>
            <a:r>
              <a:rPr lang="en-US" altLang="zh-CN" sz="1000" dirty="0">
                <a:solidFill>
                  <a:schemeClr val="tx1">
                    <a:lumMod val="75000"/>
                    <a:lumOff val="25000"/>
                  </a:schemeClr>
                </a:solidFill>
                <a:latin typeface="+mn-lt"/>
                <a:ea typeface="+mn-ea"/>
                <a:cs typeface="+mn-ea"/>
                <a:sym typeface="+mn-lt"/>
              </a:rPr>
              <a:t>/</a:t>
            </a:r>
            <a:r>
              <a:rPr lang="zh-CN" altLang="en-US" sz="1000" dirty="0">
                <a:solidFill>
                  <a:schemeClr val="tx1">
                    <a:lumMod val="75000"/>
                    <a:lumOff val="25000"/>
                  </a:schemeClr>
                </a:solidFill>
                <a:latin typeface="+mn-lt"/>
                <a:ea typeface="+mn-ea"/>
                <a:cs typeface="+mn-ea"/>
                <a:sym typeface="+mn-lt"/>
              </a:rPr>
              <a:t>药效学达标概率；</a:t>
            </a:r>
            <a:r>
              <a:rPr lang="en-US" altLang="zh-CN" sz="1000" dirty="0" err="1">
                <a:solidFill>
                  <a:schemeClr val="tx1">
                    <a:lumMod val="75000"/>
                    <a:lumOff val="25000"/>
                  </a:schemeClr>
                </a:solidFill>
                <a:latin typeface="+mn-lt"/>
                <a:ea typeface="+mn-ea"/>
                <a:cs typeface="+mn-ea"/>
                <a:sym typeface="+mn-lt"/>
              </a:rPr>
              <a:t>cIAI</a:t>
            </a:r>
            <a:r>
              <a:rPr lang="zh-CN" altLang="en-US" sz="1000" dirty="0">
                <a:solidFill>
                  <a:schemeClr val="tx1">
                    <a:lumMod val="75000"/>
                    <a:lumOff val="25000"/>
                  </a:schemeClr>
                </a:solidFill>
                <a:latin typeface="+mn-lt"/>
                <a:ea typeface="+mn-ea"/>
                <a:cs typeface="+mn-ea"/>
                <a:sym typeface="+mn-lt"/>
              </a:rPr>
              <a:t>：复杂性腹腔感染；</a:t>
            </a:r>
            <a:r>
              <a:rPr lang="en-US" altLang="zh-CN" sz="1000" dirty="0">
                <a:solidFill>
                  <a:schemeClr val="tx1">
                    <a:lumMod val="75000"/>
                    <a:lumOff val="25000"/>
                  </a:schemeClr>
                </a:solidFill>
                <a:latin typeface="+mn-lt"/>
                <a:ea typeface="+mn-ea"/>
                <a:cs typeface="+mn-ea"/>
                <a:sym typeface="+mn-lt"/>
              </a:rPr>
              <a:t>NP</a:t>
            </a:r>
            <a:r>
              <a:rPr lang="zh-CN" altLang="en-US" sz="1000" dirty="0">
                <a:solidFill>
                  <a:schemeClr val="tx1">
                    <a:lumMod val="75000"/>
                    <a:lumOff val="25000"/>
                  </a:schemeClr>
                </a:solidFill>
                <a:latin typeface="+mn-lt"/>
                <a:ea typeface="+mn-ea"/>
                <a:cs typeface="+mn-ea"/>
                <a:sym typeface="+mn-lt"/>
              </a:rPr>
              <a:t>：院内肺炎；</a:t>
            </a:r>
            <a:r>
              <a:rPr lang="en-US" altLang="zh-CN" sz="1000" dirty="0">
                <a:solidFill>
                  <a:schemeClr val="tx1">
                    <a:lumMod val="75000"/>
                    <a:lumOff val="25000"/>
                  </a:schemeClr>
                </a:solidFill>
                <a:latin typeface="+mn-lt"/>
                <a:ea typeface="+mn-ea"/>
                <a:cs typeface="+mn-ea"/>
                <a:sym typeface="+mn-lt"/>
              </a:rPr>
              <a:t>HAP</a:t>
            </a:r>
            <a:r>
              <a:rPr lang="zh-CN" altLang="en-US" sz="1000" dirty="0">
                <a:solidFill>
                  <a:schemeClr val="tx1">
                    <a:lumMod val="75000"/>
                    <a:lumOff val="25000"/>
                  </a:schemeClr>
                </a:solidFill>
                <a:latin typeface="+mn-lt"/>
                <a:ea typeface="+mn-ea"/>
                <a:cs typeface="+mn-ea"/>
                <a:sym typeface="+mn-lt"/>
              </a:rPr>
              <a:t>：医院获得性肺炎；</a:t>
            </a:r>
            <a:r>
              <a:rPr lang="en-US" altLang="zh-CN" sz="1000" dirty="0">
                <a:solidFill>
                  <a:schemeClr val="tx1">
                    <a:lumMod val="75000"/>
                    <a:lumOff val="25000"/>
                  </a:schemeClr>
                </a:solidFill>
                <a:latin typeface="+mn-lt"/>
                <a:ea typeface="+mn-ea"/>
                <a:cs typeface="+mn-ea"/>
                <a:sym typeface="+mn-lt"/>
              </a:rPr>
              <a:t>VAP</a:t>
            </a:r>
            <a:r>
              <a:rPr lang="zh-CN" altLang="en-US" sz="1000" dirty="0">
                <a:solidFill>
                  <a:schemeClr val="tx1">
                    <a:lumMod val="75000"/>
                    <a:lumOff val="25000"/>
                  </a:schemeClr>
                </a:solidFill>
                <a:latin typeface="+mn-lt"/>
                <a:ea typeface="+mn-ea"/>
                <a:cs typeface="+mn-ea"/>
                <a:sym typeface="+mn-lt"/>
              </a:rPr>
              <a:t>：呼吸机相关性肺炎</a:t>
            </a:r>
          </a:p>
        </p:txBody>
      </p:sp>
      <p:sp>
        <p:nvSpPr>
          <p:cNvPr id="14" name="Text Placeholder 3">
            <a:extLst>
              <a:ext uri="{FF2B5EF4-FFF2-40B4-BE49-F238E27FC236}">
                <a16:creationId xmlns:a16="http://schemas.microsoft.com/office/drawing/2014/main" id="{5CE1208C-3CD6-B3CA-62D6-8D09548ECFE0}"/>
              </a:ext>
            </a:extLst>
          </p:cNvPr>
          <p:cNvSpPr txBox="1"/>
          <p:nvPr/>
        </p:nvSpPr>
        <p:spPr>
          <a:xfrm>
            <a:off x="330100" y="1557106"/>
            <a:ext cx="11157050" cy="1281430"/>
          </a:xfrm>
          <a:prstGeom prst="rect">
            <a:avLst/>
          </a:prstGeom>
        </p:spPr>
        <p:txBody>
          <a:bodyPr vert="horz" lIns="91440" tIns="45720" rIns="91440" bIns="45720" rtlCol="0">
            <a:normAutofit/>
          </a:bodyPr>
          <a:lstStyle>
            <a:lvl1pPr marL="342900" indent="-3429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1pPr>
            <a:lvl2pPr marL="342900" indent="-342900" algn="l" defTabSz="914400" rtl="0" eaLnBrk="1" latinLnBrk="0" hangingPunct="1">
              <a:lnSpc>
                <a:spcPct val="100000"/>
              </a:lnSpc>
              <a:spcBef>
                <a:spcPts val="400"/>
              </a:spcBef>
              <a:buFont typeface="Arial" panose="020B0604020202020204" pitchFamily="34" charset="0"/>
              <a:buChar char="•"/>
              <a:defRPr sz="22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2pPr>
            <a:lvl3pPr marL="714375" indent="-342900" algn="l" defTabSz="914400" rtl="0" eaLnBrk="1" latinLnBrk="0" hangingPunct="1">
              <a:lnSpc>
                <a:spcPct val="100000"/>
              </a:lnSpc>
              <a:spcBef>
                <a:spcPts val="400"/>
              </a:spcBef>
              <a:buFont typeface="Arial" panose="020B0604020202020204" pitchFamily="34" charset="0"/>
              <a:buChar char="•"/>
              <a:tabLst>
                <a:tab pos="480695" algn="l"/>
              </a:tabLst>
              <a:defRPr sz="22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3pPr>
            <a:lvl4pPr marL="714375" indent="-342900" algn="l" defTabSz="914400" rtl="0" eaLnBrk="1" latinLnBrk="0" hangingPunct="1">
              <a:lnSpc>
                <a:spcPct val="100000"/>
              </a:lnSpc>
              <a:spcBef>
                <a:spcPts val="400"/>
              </a:spcBef>
              <a:buFont typeface="Arial" panose="020B0604020202020204" pitchFamily="34" charset="0"/>
              <a:buChar char="•"/>
              <a:tabLst>
                <a:tab pos="1020445" algn="l"/>
              </a:tabLst>
              <a:defRPr sz="18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4pPr>
            <a:lvl5pPr marL="342900" indent="-342900" algn="l" defTabSz="914400" rtl="0" eaLnBrk="1" latinLnBrk="0" hangingPunct="1">
              <a:lnSpc>
                <a:spcPct val="100000"/>
              </a:lnSpc>
              <a:spcBef>
                <a:spcPts val="400"/>
              </a:spcBef>
              <a:buFont typeface="Arial" panose="020B0604020202020204" pitchFamily="34" charset="0"/>
              <a:buChar char="•"/>
              <a:defRPr sz="22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10000"/>
              </a:lnSpc>
              <a:spcBef>
                <a:spcPts val="0"/>
              </a:spcBef>
              <a:spcAft>
                <a:spcPts val="600"/>
              </a:spcAft>
              <a:buClrTx/>
              <a:buSzTx/>
              <a:buFont typeface="Times New Roman" panose="02020603050405020304" charset="0"/>
              <a:buChar char="•"/>
              <a:tabLst/>
              <a:defRPr/>
            </a:pPr>
            <a:r>
              <a:rPr kumimoji="0" lang="zh-CN" altLang="en-US" sz="1400" b="0" i="0" u="none" strike="noStrike" kern="1200" cap="none" spc="0" normalizeH="0" baseline="0" noProof="0" dirty="0">
                <a:ln>
                  <a:noFill/>
                </a:ln>
                <a:solidFill>
                  <a:schemeClr val="tx1">
                    <a:lumMod val="85000"/>
                    <a:lumOff val="15000"/>
                  </a:schemeClr>
                </a:solidFill>
                <a:effectLst/>
                <a:uLnTx/>
                <a:uFillTx/>
                <a:latin typeface="+mn-lt"/>
                <a:ea typeface="+mn-ea"/>
                <a:cs typeface="+mn-ea"/>
                <a:sym typeface="+mn-lt"/>
              </a:rPr>
              <a:t>除终末期肾病</a:t>
            </a:r>
            <a:r>
              <a:rPr kumimoji="0" lang="en-US" altLang="zh-CN" sz="1400" b="0" i="0" u="none" strike="noStrike" kern="1200" cap="none" spc="0" normalizeH="0" baseline="0" noProof="0" dirty="0" err="1">
                <a:ln>
                  <a:noFill/>
                </a:ln>
                <a:solidFill>
                  <a:schemeClr val="tx1">
                    <a:lumMod val="85000"/>
                    <a:lumOff val="15000"/>
                  </a:schemeClr>
                </a:solidFill>
                <a:effectLst/>
                <a:uLnTx/>
                <a:uFillTx/>
                <a:latin typeface="+mn-lt"/>
                <a:ea typeface="+mn-ea"/>
                <a:cs typeface="+mn-ea"/>
                <a:sym typeface="+mn-lt"/>
              </a:rPr>
              <a:t>cIAI</a:t>
            </a:r>
            <a:r>
              <a:rPr kumimoji="0" lang="zh-CN" altLang="en-US" sz="1400" b="0" i="0" u="none" strike="noStrike" kern="1200" cap="none" spc="0" normalizeH="0" baseline="0" noProof="0" dirty="0">
                <a:ln>
                  <a:noFill/>
                </a:ln>
                <a:solidFill>
                  <a:schemeClr val="tx1">
                    <a:lumMod val="85000"/>
                    <a:lumOff val="15000"/>
                  </a:schemeClr>
                </a:solidFill>
                <a:effectLst/>
                <a:uLnTx/>
                <a:uFillTx/>
                <a:latin typeface="+mn-lt"/>
                <a:ea typeface="+mn-ea"/>
                <a:cs typeface="+mn-ea"/>
                <a:sym typeface="+mn-lt"/>
              </a:rPr>
              <a:t>患者在稳态时联合</a:t>
            </a:r>
            <a:r>
              <a:rPr kumimoji="0" lang="en-US" altLang="zh-CN" sz="1400" b="0" i="0" u="none" strike="noStrike" kern="1200" cap="none" spc="0" normalizeH="0" baseline="0" noProof="0" dirty="0">
                <a:ln>
                  <a:noFill/>
                </a:ln>
                <a:solidFill>
                  <a:schemeClr val="tx1">
                    <a:lumMod val="85000"/>
                    <a:lumOff val="15000"/>
                  </a:schemeClr>
                </a:solidFill>
                <a:effectLst/>
                <a:uLnTx/>
                <a:uFillTx/>
                <a:latin typeface="+mn-lt"/>
                <a:ea typeface="+mn-ea"/>
                <a:cs typeface="+mn-ea"/>
                <a:sym typeface="+mn-lt"/>
              </a:rPr>
              <a:t>PTA</a:t>
            </a:r>
            <a:r>
              <a:rPr lang="zh-CN" altLang="en-US" sz="1400" dirty="0">
                <a:solidFill>
                  <a:schemeClr val="tx1">
                    <a:lumMod val="85000"/>
                    <a:lumOff val="15000"/>
                  </a:schemeClr>
                </a:solidFill>
                <a:latin typeface="+mn-lt"/>
                <a:ea typeface="+mn-ea"/>
                <a:cs typeface="+mn-ea"/>
                <a:sym typeface="+mn-lt"/>
              </a:rPr>
              <a:t>为</a:t>
            </a:r>
            <a:r>
              <a:rPr lang="en-US" altLang="zh-CN" sz="1400" dirty="0">
                <a:solidFill>
                  <a:schemeClr val="tx1">
                    <a:lumMod val="85000"/>
                    <a:lumOff val="15000"/>
                  </a:schemeClr>
                </a:solidFill>
                <a:latin typeface="+mn-lt"/>
                <a:ea typeface="+mn-ea"/>
                <a:cs typeface="+mn-ea"/>
                <a:sym typeface="+mn-lt"/>
              </a:rPr>
              <a:t>89.1%</a:t>
            </a:r>
            <a:r>
              <a:rPr lang="zh-CN" altLang="en-US" sz="1400" dirty="0">
                <a:solidFill>
                  <a:schemeClr val="tx1">
                    <a:lumMod val="85000"/>
                    <a:lumOff val="15000"/>
                  </a:schemeClr>
                </a:solidFill>
                <a:latin typeface="+mn-lt"/>
                <a:ea typeface="+mn-ea"/>
                <a:cs typeface="+mn-ea"/>
                <a:sym typeface="+mn-lt"/>
              </a:rPr>
              <a:t>以外，</a:t>
            </a:r>
            <a:r>
              <a:rPr lang="zh-CN" altLang="en-US" sz="1400" b="1" dirty="0">
                <a:solidFill>
                  <a:schemeClr val="accent1">
                    <a:lumMod val="75000"/>
                  </a:schemeClr>
                </a:solidFill>
                <a:latin typeface="+mn-lt"/>
                <a:ea typeface="+mn-ea"/>
                <a:cs typeface="+mn-ea"/>
                <a:sym typeface="+mn-lt"/>
              </a:rPr>
              <a:t>不同肾功能的</a:t>
            </a:r>
            <a:r>
              <a:rPr lang="en-US" altLang="zh-CN" sz="1400" b="1" dirty="0" err="1">
                <a:solidFill>
                  <a:schemeClr val="accent1">
                    <a:lumMod val="75000"/>
                  </a:schemeClr>
                </a:solidFill>
                <a:latin typeface="+mn-lt"/>
                <a:ea typeface="+mn-ea"/>
                <a:cs typeface="+mn-ea"/>
                <a:sym typeface="+mn-lt"/>
              </a:rPr>
              <a:t>cIAI</a:t>
            </a:r>
            <a:r>
              <a:rPr lang="zh-CN" altLang="en-US" sz="1400" b="1" dirty="0">
                <a:solidFill>
                  <a:schemeClr val="accent1">
                    <a:lumMod val="75000"/>
                  </a:schemeClr>
                </a:solidFill>
                <a:latin typeface="+mn-lt"/>
                <a:ea typeface="+mn-ea"/>
                <a:cs typeface="+mn-ea"/>
                <a:sym typeface="+mn-lt"/>
              </a:rPr>
              <a:t>及</a:t>
            </a:r>
            <a:r>
              <a:rPr lang="en-US" altLang="zh-CN" sz="1400" b="1" dirty="0">
                <a:solidFill>
                  <a:schemeClr val="accent1">
                    <a:lumMod val="75000"/>
                  </a:schemeClr>
                </a:solidFill>
                <a:latin typeface="+mn-lt"/>
                <a:ea typeface="+mn-ea"/>
                <a:cs typeface="+mn-ea"/>
                <a:sym typeface="+mn-lt"/>
              </a:rPr>
              <a:t>HAP/VAP</a:t>
            </a:r>
            <a:r>
              <a:rPr lang="zh-CN" altLang="en-US" sz="1400" b="1" dirty="0">
                <a:solidFill>
                  <a:schemeClr val="accent1">
                    <a:lumMod val="75000"/>
                  </a:schemeClr>
                </a:solidFill>
                <a:latin typeface="+mn-lt"/>
                <a:ea typeface="+mn-ea"/>
                <a:cs typeface="+mn-ea"/>
                <a:sym typeface="+mn-lt"/>
              </a:rPr>
              <a:t>患者在首次给药间隔和稳态时的联合</a:t>
            </a:r>
            <a:r>
              <a:rPr lang="en-US" altLang="zh-CN" sz="1400" b="1" dirty="0">
                <a:solidFill>
                  <a:schemeClr val="accent1">
                    <a:lumMod val="75000"/>
                  </a:schemeClr>
                </a:solidFill>
                <a:latin typeface="+mn-lt"/>
                <a:ea typeface="+mn-ea"/>
                <a:cs typeface="+mn-ea"/>
                <a:sym typeface="+mn-lt"/>
              </a:rPr>
              <a:t>PTA</a:t>
            </a:r>
            <a:r>
              <a:rPr lang="zh-CN" altLang="en-US" sz="1400" b="1" dirty="0">
                <a:solidFill>
                  <a:schemeClr val="accent1">
                    <a:lumMod val="75000"/>
                  </a:schemeClr>
                </a:solidFill>
                <a:latin typeface="+mn-lt"/>
                <a:ea typeface="+mn-ea"/>
                <a:cs typeface="+mn-ea"/>
                <a:sym typeface="+mn-lt"/>
              </a:rPr>
              <a:t>均＞</a:t>
            </a:r>
            <a:r>
              <a:rPr lang="en-US" altLang="zh-CN" sz="1400" b="1" dirty="0">
                <a:solidFill>
                  <a:schemeClr val="accent1">
                    <a:lumMod val="75000"/>
                  </a:schemeClr>
                </a:solidFill>
                <a:latin typeface="+mn-lt"/>
                <a:ea typeface="+mn-ea"/>
                <a:cs typeface="+mn-ea"/>
                <a:sym typeface="+mn-lt"/>
              </a:rPr>
              <a:t>90%</a:t>
            </a:r>
            <a:endParaRPr kumimoji="0" lang="en-GB" sz="1400" b="1" i="0" u="none" strike="noStrike" kern="1200" cap="none" spc="0" normalizeH="0" baseline="0" noProof="0" dirty="0">
              <a:ln>
                <a:noFill/>
              </a:ln>
              <a:solidFill>
                <a:schemeClr val="accent1">
                  <a:lumMod val="75000"/>
                </a:schemeClr>
              </a:solidFill>
              <a:effectLst/>
              <a:uLnTx/>
              <a:uFillTx/>
              <a:latin typeface="+mn-lt"/>
              <a:ea typeface="+mn-ea"/>
              <a:cs typeface="+mn-ea"/>
              <a:sym typeface="+mn-lt"/>
            </a:endParaRPr>
          </a:p>
        </p:txBody>
      </p:sp>
      <p:sp>
        <p:nvSpPr>
          <p:cNvPr id="18" name="Text Placeholder 2">
            <a:extLst>
              <a:ext uri="{FF2B5EF4-FFF2-40B4-BE49-F238E27FC236}">
                <a16:creationId xmlns:a16="http://schemas.microsoft.com/office/drawing/2014/main" id="{EFDA0D13-AEF7-D615-EC1E-1B8197106EF1}"/>
              </a:ext>
            </a:extLst>
          </p:cNvPr>
          <p:cNvSpPr txBox="1"/>
          <p:nvPr/>
        </p:nvSpPr>
        <p:spPr>
          <a:xfrm>
            <a:off x="417897" y="6171815"/>
            <a:ext cx="10575890" cy="348524"/>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r>
              <a:rPr kumimoji="0" lang="en-US" altLang="zh-CN"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Xie R, et al. </a:t>
            </a:r>
            <a:r>
              <a:rPr kumimoji="0" lang="en-US" altLang="zh-CN" sz="800" b="0" i="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Antimicrob</a:t>
            </a:r>
            <a:r>
              <a:rPr kumimoji="0" lang="en-US" altLang="zh-CN"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Agents </a:t>
            </a:r>
            <a:r>
              <a:rPr kumimoji="0" lang="en-US" altLang="zh-CN" sz="800" b="0" i="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Chemother</a:t>
            </a:r>
            <a:r>
              <a:rPr kumimoji="0" lang="en-US" altLang="zh-CN"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2025 Jun 18:e0195024. </a:t>
            </a:r>
            <a:endParaRPr lang="zh-CN" altLang="en-US" sz="800" dirty="0">
              <a:solidFill>
                <a:schemeClr val="tx1">
                  <a:lumMod val="50000"/>
                  <a:lumOff val="50000"/>
                </a:schemeClr>
              </a:solidFill>
              <a:latin typeface="+mn-lt"/>
              <a:ea typeface="+mn-ea"/>
              <a:cs typeface="+mn-ea"/>
              <a:sym typeface="+mn-lt"/>
            </a:endParaRPr>
          </a:p>
        </p:txBody>
      </p:sp>
      <p:graphicFrame>
        <p:nvGraphicFramePr>
          <p:cNvPr id="19" name="Table 5">
            <a:extLst>
              <a:ext uri="{FF2B5EF4-FFF2-40B4-BE49-F238E27FC236}">
                <a16:creationId xmlns:a16="http://schemas.microsoft.com/office/drawing/2014/main" id="{92C2B47B-BE39-29FB-EA6F-BE3168022E96}"/>
              </a:ext>
            </a:extLst>
          </p:cNvPr>
          <p:cNvGraphicFramePr>
            <a:graphicFrameLocks noGrp="1"/>
          </p:cNvGraphicFramePr>
          <p:nvPr>
            <p:extLst>
              <p:ext uri="{D42A27DB-BD31-4B8C-83A1-F6EECF244321}">
                <p14:modId xmlns:p14="http://schemas.microsoft.com/office/powerpoint/2010/main" val="985358433"/>
              </p:ext>
            </p:extLst>
          </p:nvPr>
        </p:nvGraphicFramePr>
        <p:xfrm>
          <a:off x="6143438" y="2036372"/>
          <a:ext cx="5542867" cy="3470811"/>
        </p:xfrm>
        <a:graphic>
          <a:graphicData uri="http://schemas.openxmlformats.org/drawingml/2006/table">
            <a:tbl>
              <a:tblPr firstRow="1" firstCol="1" bandRow="1">
                <a:tableStyleId>{5C22544A-7EE6-4342-B048-85BDC9FD1C3A}</a:tableStyleId>
              </a:tblPr>
              <a:tblGrid>
                <a:gridCol w="1192540">
                  <a:extLst>
                    <a:ext uri="{9D8B030D-6E8A-4147-A177-3AD203B41FA5}">
                      <a16:colId xmlns:a16="http://schemas.microsoft.com/office/drawing/2014/main" val="20001"/>
                    </a:ext>
                  </a:extLst>
                </a:gridCol>
                <a:gridCol w="893620">
                  <a:extLst>
                    <a:ext uri="{9D8B030D-6E8A-4147-A177-3AD203B41FA5}">
                      <a16:colId xmlns:a16="http://schemas.microsoft.com/office/drawing/2014/main" val="606085379"/>
                    </a:ext>
                  </a:extLst>
                </a:gridCol>
                <a:gridCol w="883227">
                  <a:extLst>
                    <a:ext uri="{9D8B030D-6E8A-4147-A177-3AD203B41FA5}">
                      <a16:colId xmlns:a16="http://schemas.microsoft.com/office/drawing/2014/main" val="20002"/>
                    </a:ext>
                  </a:extLst>
                </a:gridCol>
                <a:gridCol w="935810">
                  <a:extLst>
                    <a:ext uri="{9D8B030D-6E8A-4147-A177-3AD203B41FA5}">
                      <a16:colId xmlns:a16="http://schemas.microsoft.com/office/drawing/2014/main" val="20003"/>
                    </a:ext>
                  </a:extLst>
                </a:gridCol>
                <a:gridCol w="687721">
                  <a:extLst>
                    <a:ext uri="{9D8B030D-6E8A-4147-A177-3AD203B41FA5}">
                      <a16:colId xmlns:a16="http://schemas.microsoft.com/office/drawing/2014/main" val="20004"/>
                    </a:ext>
                  </a:extLst>
                </a:gridCol>
                <a:gridCol w="949949">
                  <a:extLst>
                    <a:ext uri="{9D8B030D-6E8A-4147-A177-3AD203B41FA5}">
                      <a16:colId xmlns:a16="http://schemas.microsoft.com/office/drawing/2014/main" val="20005"/>
                    </a:ext>
                  </a:extLst>
                </a:gridCol>
              </a:tblGrid>
              <a:tr h="375910">
                <a:tc gridSpan="6">
                  <a:txBody>
                    <a:bodyPr/>
                    <a:lstStyle/>
                    <a:p>
                      <a:pPr algn="ctr">
                        <a:spcBef>
                          <a:spcPts val="300"/>
                        </a:spcBef>
                        <a:spcAft>
                          <a:spcPts val="300"/>
                        </a:spcAft>
                      </a:pPr>
                      <a:r>
                        <a:rPr lang="en-US" altLang="zh-CN" sz="1200" b="1" spc="-10" dirty="0">
                          <a:solidFill>
                            <a:schemeClr val="bg1"/>
                          </a:solidFill>
                          <a:effectLst/>
                          <a:latin typeface="+mn-lt"/>
                          <a:ea typeface="+mn-ea"/>
                          <a:cs typeface="+mn-ea"/>
                          <a:sym typeface="+mn-lt"/>
                        </a:rPr>
                        <a:t>NP</a:t>
                      </a:r>
                      <a:r>
                        <a:rPr lang="zh-CN" altLang="en-US" sz="1200" b="1" spc="-10" dirty="0">
                          <a:solidFill>
                            <a:schemeClr val="bg1"/>
                          </a:solidFill>
                          <a:effectLst/>
                          <a:latin typeface="+mn-lt"/>
                          <a:ea typeface="+mn-ea"/>
                          <a:cs typeface="+mn-ea"/>
                          <a:sym typeface="+mn-lt"/>
                        </a:rPr>
                        <a:t>（</a:t>
                      </a:r>
                      <a:r>
                        <a:rPr lang="en-US" altLang="zh-CN" sz="1200" b="1" spc="-10" dirty="0">
                          <a:solidFill>
                            <a:schemeClr val="bg1"/>
                          </a:solidFill>
                          <a:effectLst/>
                          <a:latin typeface="+mn-lt"/>
                          <a:ea typeface="+mn-ea"/>
                          <a:cs typeface="+mn-ea"/>
                          <a:sym typeface="+mn-lt"/>
                        </a:rPr>
                        <a:t>HAP/VAP</a:t>
                      </a:r>
                      <a:r>
                        <a:rPr lang="zh-CN" altLang="en-US" sz="1200" b="1" spc="-10" dirty="0">
                          <a:solidFill>
                            <a:schemeClr val="bg1"/>
                          </a:solidFill>
                          <a:effectLst/>
                          <a:latin typeface="+mn-lt"/>
                          <a:ea typeface="+mn-ea"/>
                          <a:cs typeface="+mn-ea"/>
                          <a:sym typeface="+mn-lt"/>
                        </a:rPr>
                        <a:t>）</a:t>
                      </a:r>
                      <a:endParaRPr lang="en-GB" sz="1200" b="1" spc="-10" dirty="0">
                        <a:solidFill>
                          <a:schemeClr val="bg1"/>
                        </a:solidFill>
                        <a:effectLst/>
                        <a:latin typeface="+mn-lt"/>
                        <a:ea typeface="+mn-ea"/>
                        <a:cs typeface="+mn-ea"/>
                        <a:sym typeface="+mn-lt"/>
                      </a:endParaRPr>
                    </a:p>
                  </a:txBody>
                  <a:tcPr marL="144000" marR="72000" marT="72000" marB="72000" anchor="ctr">
                    <a:lnB w="12700" cap="flat" cmpd="sng" algn="ctr">
                      <a:solidFill>
                        <a:schemeClr val="bg1"/>
                      </a:solidFill>
                      <a:prstDash val="solid"/>
                      <a:round/>
                      <a:headEnd type="none" w="med" len="med"/>
                      <a:tailEnd type="none" w="med" len="med"/>
                    </a:lnB>
                    <a:solidFill>
                      <a:schemeClr val="tx2"/>
                    </a:solidFill>
                  </a:tcPr>
                </a:tc>
                <a:tc hMerge="1">
                  <a:txBody>
                    <a:bodyPr/>
                    <a:lstStyle/>
                    <a:p>
                      <a:pPr algn="ctr">
                        <a:spcBef>
                          <a:spcPts val="300"/>
                        </a:spcBef>
                        <a:spcAft>
                          <a:spcPts val="300"/>
                        </a:spcAft>
                      </a:pPr>
                      <a:endParaRPr lang="en-GB" sz="1200" b="1" spc="-10" dirty="0">
                        <a:solidFill>
                          <a:schemeClr val="bg1"/>
                        </a:solidFill>
                        <a:effectLst/>
                        <a:latin typeface="+mn-ea"/>
                        <a:ea typeface="+mn-ea"/>
                        <a:cs typeface="Times New Roman" panose="02020603050405020304" charset="0"/>
                      </a:endParaRPr>
                    </a:p>
                  </a:txBody>
                  <a:tcPr marL="144000" marR="72000" marT="72000" marB="72000"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solidFill>
                      <a:schemeClr val="tx2"/>
                    </a:solidFill>
                  </a:tcPr>
                </a:tc>
                <a:tc hMerge="1">
                  <a:txBody>
                    <a:bodyPr/>
                    <a:lstStyle/>
                    <a:p>
                      <a:endParaRPr lang="zh-CN" altLang="en-US"/>
                    </a:p>
                  </a:txBody>
                  <a:tcPr/>
                </a:tc>
                <a:tc hMerge="1">
                  <a:txBody>
                    <a:bodyPr/>
                    <a:lstStyle/>
                    <a:p>
                      <a:pPr algn="ctr">
                        <a:spcBef>
                          <a:spcPts val="300"/>
                        </a:spcBef>
                        <a:spcAft>
                          <a:spcPts val="300"/>
                        </a:spcAft>
                      </a:pPr>
                      <a:endParaRPr lang="en-GB" sz="1200" b="1" spc="-10" dirty="0">
                        <a:solidFill>
                          <a:schemeClr val="bg1"/>
                        </a:solidFill>
                        <a:effectLst/>
                        <a:latin typeface="+mn-ea"/>
                        <a:ea typeface="+mn-ea"/>
                        <a:cs typeface="Times New Roman" panose="02020603050405020304" charset="0"/>
                      </a:endParaRPr>
                    </a:p>
                  </a:txBody>
                  <a:tcPr marL="144000" marR="72000" marT="72000" marB="72000" anchor="ctr">
                    <a:lnB w="12700" cap="flat" cmpd="sng" algn="ctr">
                      <a:solidFill>
                        <a:schemeClr val="bg1"/>
                      </a:solidFill>
                      <a:prstDash val="solid"/>
                      <a:round/>
                      <a:headEnd type="none" w="med" len="med"/>
                      <a:tailEnd type="none" w="med" len="med"/>
                    </a:lnB>
                    <a:solidFill>
                      <a:schemeClr val="tx2"/>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62586829"/>
                  </a:ext>
                </a:extLst>
              </a:tr>
              <a:tr h="375910">
                <a:tc rowSpan="2">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肾功能</a:t>
                      </a:r>
                      <a:endParaRPr lang="en-GB" sz="1200" b="1" spc="-10" dirty="0">
                        <a:solidFill>
                          <a:schemeClr val="bg1"/>
                        </a:solidFill>
                        <a:effectLst/>
                        <a:latin typeface="+mn-lt"/>
                        <a:ea typeface="+mn-ea"/>
                        <a:cs typeface="+mn-ea"/>
                        <a:sym typeface="+mn-lt"/>
                      </a:endParaRPr>
                    </a:p>
                  </a:txBody>
                  <a:tcPr marL="144000" marR="72000" marT="72000" marB="7200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gridSpan="2">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首次给药间隔</a:t>
                      </a:r>
                      <a:endParaRPr lang="en-GB" sz="1200" b="1" spc="-10" dirty="0">
                        <a:solidFill>
                          <a:schemeClr val="bg1"/>
                        </a:solidFill>
                        <a:effectLst/>
                        <a:latin typeface="+mn-lt"/>
                        <a:ea typeface="+mn-ea"/>
                        <a:cs typeface="+mn-ea"/>
                        <a:sym typeface="+mn-lt"/>
                      </a:endParaRPr>
                    </a:p>
                  </a:txBody>
                  <a:tcPr marL="144000" marR="72000" marT="72000" marB="72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hMerge="1">
                  <a:txBody>
                    <a:bodyPr/>
                    <a:lstStyle/>
                    <a:p>
                      <a:endParaRPr dirty="0"/>
                    </a:p>
                  </a:txBody>
                  <a:tcPr marL="144000" marR="72000" marT="72000" marB="72000">
                    <a:lnB w="12700" cap="flat" cmpd="sng" algn="ctr">
                      <a:solidFill>
                        <a:schemeClr val="bg1"/>
                      </a:solidFill>
                      <a:prstDash val="solid"/>
                      <a:round/>
                      <a:headEnd type="none" w="med" len="med"/>
                      <a:tailEnd type="none" w="med" len="med"/>
                    </a:lnB>
                    <a:solidFill>
                      <a:schemeClr val="tx2"/>
                    </a:solidFill>
                  </a:tcPr>
                </a:tc>
                <a:tc gridSpan="3">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稳态</a:t>
                      </a:r>
                      <a:endParaRPr lang="en-GB" sz="1200" b="1" spc="-10" dirty="0">
                        <a:solidFill>
                          <a:schemeClr val="bg1"/>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hMerge="1">
                  <a:txBody>
                    <a:bodyPr/>
                    <a:lstStyle/>
                    <a:p>
                      <a:endParaRPr/>
                    </a:p>
                  </a:txBody>
                  <a:tcPr marL="144000" marR="72000" marT="72000" marB="72000">
                    <a:lnB w="12700" cap="flat" cmpd="sng" algn="ctr">
                      <a:solidFill>
                        <a:schemeClr val="bg1"/>
                      </a:solidFill>
                      <a:prstDash val="solid"/>
                      <a:round/>
                      <a:headEnd type="none" w="med" len="med"/>
                      <a:tailEnd type="none" w="med" len="med"/>
                    </a:lnB>
                    <a:solidFill>
                      <a:schemeClr val="tx2"/>
                    </a:solidFill>
                  </a:tcPr>
                </a:tc>
                <a:tc hMerge="1">
                  <a:txBody>
                    <a:bodyPr/>
                    <a:lstStyle/>
                    <a:p>
                      <a:endParaRPr dirty="0"/>
                    </a:p>
                  </a:txBody>
                  <a:tcPr marL="144000" marR="72000" marT="72000" marB="72000">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586219">
                <a:tc vMerge="1">
                  <a:txBody>
                    <a:bodyPr/>
                    <a:lstStyle/>
                    <a:p>
                      <a:pPr algn="ctr">
                        <a:spcBef>
                          <a:spcPts val="300"/>
                        </a:spcBef>
                        <a:spcAft>
                          <a:spcPts val="300"/>
                        </a:spcAft>
                      </a:pPr>
                      <a:endParaRPr lang="en-GB" sz="1200" b="1" spc="-10" dirty="0">
                        <a:solidFill>
                          <a:schemeClr val="bg1"/>
                        </a:solidFill>
                        <a:effectLst/>
                        <a:latin typeface="+mn-ea"/>
                        <a:ea typeface="+mn-ea"/>
                        <a:cs typeface="Times New Roman" panose="02020603050405020304" charset="0"/>
                      </a:endParaRPr>
                    </a:p>
                  </a:txBody>
                  <a:tcPr marL="144000" marR="72000" marT="72000" marB="72000">
                    <a:lnT w="12700" cap="flat" cmpd="sng" algn="ctr">
                      <a:solidFill>
                        <a:schemeClr val="bg1"/>
                      </a:solidFill>
                      <a:prstDash val="solid"/>
                      <a:round/>
                      <a:headEnd type="none" w="med" len="med"/>
                      <a:tailEnd type="none" w="med" len="med"/>
                    </a:lnT>
                    <a:solidFill>
                      <a:schemeClr val="tx2"/>
                    </a:solidFill>
                  </a:tcPr>
                </a:tc>
                <a:tc>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负荷剂量，</a:t>
                      </a:r>
                      <a:r>
                        <a:rPr lang="en-US" altLang="zh-CN" sz="1200" b="1" spc="-10" dirty="0">
                          <a:solidFill>
                            <a:schemeClr val="bg1"/>
                          </a:solidFill>
                          <a:effectLst/>
                          <a:latin typeface="+mn-lt"/>
                          <a:ea typeface="+mn-ea"/>
                          <a:cs typeface="+mn-ea"/>
                          <a:sym typeface="+mn-lt"/>
                        </a:rPr>
                        <a:t>mg</a:t>
                      </a:r>
                      <a:endParaRPr lang="en-GB" sz="1200" b="1" spc="-10" dirty="0">
                        <a:solidFill>
                          <a:schemeClr val="bg1"/>
                        </a:solidFill>
                        <a:effectLst/>
                        <a:latin typeface="+mn-lt"/>
                        <a:ea typeface="+mn-ea"/>
                        <a:cs typeface="+mn-ea"/>
                        <a:sym typeface="+mn-lt"/>
                      </a:endParaRPr>
                    </a:p>
                  </a:txBody>
                  <a:tcPr marL="144000" marR="72000" marT="72000" marB="7200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chemeClr val="tx2"/>
                    </a:solidFill>
                  </a:tcPr>
                </a:tc>
                <a:tc>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联合</a:t>
                      </a:r>
                      <a:r>
                        <a:rPr lang="en-US" altLang="zh-CN" sz="1200" b="1" spc="-10" dirty="0">
                          <a:solidFill>
                            <a:schemeClr val="bg1"/>
                          </a:solidFill>
                          <a:effectLst/>
                          <a:latin typeface="+mn-lt"/>
                          <a:ea typeface="+mn-ea"/>
                          <a:cs typeface="+mn-ea"/>
                          <a:sym typeface="+mn-lt"/>
                        </a:rPr>
                        <a:t>PTA</a:t>
                      </a:r>
                      <a:r>
                        <a:rPr lang="zh-CN" altLang="en-US" sz="1200" b="1" spc="-10" dirty="0">
                          <a:solidFill>
                            <a:schemeClr val="bg1"/>
                          </a:solidFill>
                          <a:effectLst/>
                          <a:latin typeface="+mn-lt"/>
                          <a:ea typeface="+mn-ea"/>
                          <a:cs typeface="+mn-ea"/>
                          <a:sym typeface="+mn-lt"/>
                        </a:rPr>
                        <a:t>，</a:t>
                      </a:r>
                      <a:r>
                        <a:rPr lang="en-US" altLang="zh-CN" sz="1200" b="1" spc="-10" dirty="0">
                          <a:solidFill>
                            <a:schemeClr val="bg1"/>
                          </a:solidFill>
                          <a:effectLst/>
                          <a:latin typeface="+mn-lt"/>
                          <a:ea typeface="+mn-ea"/>
                          <a:cs typeface="+mn-ea"/>
                          <a:sym typeface="+mn-lt"/>
                        </a:rPr>
                        <a:t>%</a:t>
                      </a:r>
                      <a:endParaRPr lang="en-GB" sz="1200" b="1" spc="-10" dirty="0">
                        <a:solidFill>
                          <a:schemeClr val="bg1"/>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solidFill>
                      <a:schemeClr val="tx2"/>
                    </a:solidFill>
                  </a:tcPr>
                </a:tc>
                <a:tc>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维持剂量，</a:t>
                      </a:r>
                      <a:r>
                        <a:rPr lang="en-US" altLang="zh-CN" sz="1200" b="1" spc="-10" dirty="0">
                          <a:solidFill>
                            <a:schemeClr val="bg1"/>
                          </a:solidFill>
                          <a:effectLst/>
                          <a:latin typeface="+mn-lt"/>
                          <a:ea typeface="+mn-ea"/>
                          <a:cs typeface="+mn-ea"/>
                          <a:sym typeface="+mn-lt"/>
                        </a:rPr>
                        <a:t>mg</a:t>
                      </a:r>
                      <a:endParaRPr lang="en-GB" sz="1200" b="1" spc="-10" dirty="0">
                        <a:solidFill>
                          <a:schemeClr val="bg1"/>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solidFill>
                      <a:schemeClr val="tx2"/>
                    </a:solidFill>
                  </a:tcPr>
                </a:tc>
                <a:tc>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频率</a:t>
                      </a:r>
                      <a:endParaRPr lang="en-GB" sz="1200" b="1" spc="-10" dirty="0">
                        <a:solidFill>
                          <a:schemeClr val="bg1"/>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solidFill>
                      <a:schemeClr val="tx2"/>
                    </a:solidFill>
                  </a:tcPr>
                </a:tc>
                <a:tc>
                  <a:txBody>
                    <a:bodyPr/>
                    <a:lstStyle/>
                    <a:p>
                      <a:pPr algn="ctr">
                        <a:spcBef>
                          <a:spcPts val="300"/>
                        </a:spcBef>
                        <a:spcAft>
                          <a:spcPts val="300"/>
                        </a:spcAft>
                      </a:pPr>
                      <a:r>
                        <a:rPr lang="zh-CN" altLang="en-US" sz="1200" b="1" spc="-10" dirty="0">
                          <a:solidFill>
                            <a:schemeClr val="bg1"/>
                          </a:solidFill>
                          <a:effectLst/>
                          <a:latin typeface="+mn-lt"/>
                          <a:ea typeface="+mn-ea"/>
                          <a:cs typeface="+mn-ea"/>
                          <a:sym typeface="+mn-lt"/>
                        </a:rPr>
                        <a:t>联合</a:t>
                      </a:r>
                      <a:r>
                        <a:rPr lang="en-US" altLang="zh-CN" sz="1200" b="1" spc="-10" dirty="0">
                          <a:solidFill>
                            <a:schemeClr val="bg1"/>
                          </a:solidFill>
                          <a:effectLst/>
                          <a:latin typeface="+mn-lt"/>
                          <a:ea typeface="+mn-ea"/>
                          <a:cs typeface="+mn-ea"/>
                          <a:sym typeface="+mn-lt"/>
                        </a:rPr>
                        <a:t>PTA</a:t>
                      </a:r>
                      <a:r>
                        <a:rPr lang="zh-CN" altLang="en-US" sz="1200" b="1" spc="-10" dirty="0">
                          <a:solidFill>
                            <a:schemeClr val="bg1"/>
                          </a:solidFill>
                          <a:effectLst/>
                          <a:latin typeface="+mn-lt"/>
                          <a:ea typeface="+mn-ea"/>
                          <a:cs typeface="+mn-ea"/>
                          <a:sym typeface="+mn-lt"/>
                        </a:rPr>
                        <a:t>，</a:t>
                      </a:r>
                      <a:r>
                        <a:rPr lang="en-US" altLang="zh-CN" sz="1200" b="1" spc="-10" dirty="0">
                          <a:solidFill>
                            <a:schemeClr val="bg1"/>
                          </a:solidFill>
                          <a:effectLst/>
                          <a:latin typeface="+mn-lt"/>
                          <a:ea typeface="+mn-ea"/>
                          <a:cs typeface="+mn-ea"/>
                          <a:sym typeface="+mn-lt"/>
                        </a:rPr>
                        <a:t>%</a:t>
                      </a:r>
                      <a:endParaRPr lang="en-GB" sz="1200" b="1" spc="-10" dirty="0">
                        <a:solidFill>
                          <a:schemeClr val="bg1"/>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solidFill>
                      <a:schemeClr val="tx2"/>
                    </a:solidFill>
                  </a:tcPr>
                </a:tc>
                <a:extLst>
                  <a:ext uri="{0D108BD9-81ED-4DB2-BD59-A6C34878D82A}">
                    <a16:rowId xmlns:a16="http://schemas.microsoft.com/office/drawing/2014/main" val="3813473399"/>
                  </a:ext>
                </a:extLst>
              </a:tr>
              <a:tr h="355462">
                <a:tc>
                  <a:txBody>
                    <a:bodyPr/>
                    <a:lstStyle/>
                    <a:p>
                      <a:pPr algn="ctr">
                        <a:lnSpc>
                          <a:spcPts val="1300"/>
                        </a:lnSpc>
                        <a:spcBef>
                          <a:spcPts val="300"/>
                        </a:spcBef>
                        <a:spcAft>
                          <a:spcPts val="300"/>
                        </a:spcAft>
                      </a:pPr>
                      <a:r>
                        <a:rPr lang="zh-CN" altLang="en-US" sz="1100" b="1" spc="-10" baseline="0" dirty="0">
                          <a:solidFill>
                            <a:schemeClr val="tx1">
                              <a:lumMod val="85000"/>
                              <a:lumOff val="15000"/>
                            </a:schemeClr>
                          </a:solidFill>
                          <a:effectLst/>
                          <a:latin typeface="+mn-lt"/>
                          <a:ea typeface="+mn-ea"/>
                          <a:cs typeface="+mn-ea"/>
                          <a:sym typeface="+mn-lt"/>
                        </a:rPr>
                        <a:t>肾功能亢进</a:t>
                      </a:r>
                      <a:endParaRPr lang="en-GB" sz="1100" b="1" spc="-10" baseline="0" dirty="0">
                        <a:solidFill>
                          <a:schemeClr val="tx1">
                            <a:lumMod val="85000"/>
                            <a:lumOff val="15000"/>
                          </a:schemeClr>
                        </a:solidFill>
                        <a:effectLst/>
                        <a:latin typeface="+mn-lt"/>
                        <a:ea typeface="+mn-ea"/>
                        <a:cs typeface="+mn-ea"/>
                        <a:sym typeface="+mn-lt"/>
                      </a:endParaRPr>
                    </a:p>
                  </a:txBody>
                  <a:tcPr marL="144000" marR="72000" marT="72000" marB="72000" anchor="ctr">
                    <a:lnT w="12700" cap="flat" cmpd="sng" algn="ctr">
                      <a:solidFill>
                        <a:schemeClr val="bg1"/>
                      </a:solidFill>
                      <a:prstDash val="solid"/>
                      <a:round/>
                      <a:headEnd type="none" w="med" len="med"/>
                      <a:tailEnd type="none" w="med" len="med"/>
                    </a:lnT>
                    <a:solidFill>
                      <a:schemeClr val="tx2">
                        <a:alpha val="10000"/>
                      </a:schemeClr>
                    </a:solidFill>
                  </a:tcPr>
                </a:tc>
                <a:tc>
                  <a:txBody>
                    <a:bodyPr/>
                    <a:lstStyle/>
                    <a:p>
                      <a:pPr marL="0" indent="0" algn="ctr">
                        <a:lnSpc>
                          <a:spcPts val="1300"/>
                        </a:lnSpc>
                        <a:spcBef>
                          <a:spcPts val="300"/>
                        </a:spcBef>
                        <a:spcAft>
                          <a:spcPts val="300"/>
                        </a:spcAft>
                        <a:buNone/>
                      </a:pPr>
                      <a:r>
                        <a:rPr lang="en-GB" sz="1100" b="1" spc="-10" baseline="0" dirty="0">
                          <a:solidFill>
                            <a:schemeClr val="tx1">
                              <a:lumMod val="85000"/>
                              <a:lumOff val="15000"/>
                            </a:schemeClr>
                          </a:solidFill>
                          <a:effectLst/>
                          <a:latin typeface="+mn-lt"/>
                          <a:ea typeface="+mn-ea"/>
                          <a:cs typeface="+mn-ea"/>
                          <a:sym typeface="+mn-lt"/>
                        </a:rPr>
                        <a:t>2000/667</a:t>
                      </a:r>
                    </a:p>
                  </a:txBody>
                  <a:tcPr marL="144000" marR="72000" marT="72000" marB="72000" anchor="ctr">
                    <a:solidFill>
                      <a:schemeClr val="tx2">
                        <a:alpha val="10000"/>
                      </a:schemeClr>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96.1</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solidFill>
                      <a:schemeClr val="tx2">
                        <a:alpha val="10000"/>
                      </a:schemeClr>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1500/500</a:t>
                      </a:r>
                    </a:p>
                  </a:txBody>
                  <a:tcPr marL="144000" marR="72000" marT="72000" marB="72000" anchor="ctr">
                    <a:solidFill>
                      <a:schemeClr val="tx2">
                        <a:alpha val="10000"/>
                      </a:schemeClr>
                    </a:solidFill>
                  </a:tcPr>
                </a:tc>
                <a:tc>
                  <a:txBody>
                    <a:bodyPr/>
                    <a:lstStyle/>
                    <a:p>
                      <a:pPr algn="ctr">
                        <a:lnSpc>
                          <a:spcPts val="1300"/>
                        </a:lnSpc>
                        <a:spcBef>
                          <a:spcPts val="300"/>
                        </a:spcBef>
                        <a:spcAft>
                          <a:spcPts val="300"/>
                        </a:spcAft>
                      </a:pPr>
                      <a:r>
                        <a:rPr lang="en-GB" sz="1100" b="1" spc="-10" baseline="0" dirty="0">
                          <a:solidFill>
                            <a:schemeClr val="tx1">
                              <a:lumMod val="85000"/>
                              <a:lumOff val="15000"/>
                            </a:schemeClr>
                          </a:solidFill>
                          <a:effectLst/>
                          <a:latin typeface="+mn-lt"/>
                          <a:ea typeface="+mn-ea"/>
                          <a:cs typeface="+mn-ea"/>
                          <a:sym typeface="+mn-lt"/>
                        </a:rPr>
                        <a:t>q6h</a:t>
                      </a:r>
                    </a:p>
                  </a:txBody>
                  <a:tcPr marL="144000" marR="72000" marT="72000" marB="72000" anchor="ctr">
                    <a:solidFill>
                      <a:schemeClr val="tx2">
                        <a:alpha val="10000"/>
                      </a:schemeClr>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95.9</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nchor="ctr">
                    <a:solidFill>
                      <a:schemeClr val="tx2">
                        <a:alpha val="10000"/>
                      </a:schemeClr>
                    </a:solidFill>
                  </a:tcPr>
                </a:tc>
                <a:extLst>
                  <a:ext uri="{0D108BD9-81ED-4DB2-BD59-A6C34878D82A}">
                    <a16:rowId xmlns:a16="http://schemas.microsoft.com/office/drawing/2014/main" val="2633920324"/>
                  </a:ext>
                </a:extLst>
              </a:tr>
              <a:tr h="355462">
                <a:tc>
                  <a:txBody>
                    <a:bodyPr/>
                    <a:lstStyle/>
                    <a:p>
                      <a:pPr algn="ctr">
                        <a:lnSpc>
                          <a:spcPts val="1300"/>
                        </a:lnSpc>
                        <a:spcBef>
                          <a:spcPts val="300"/>
                        </a:spcBef>
                        <a:spcAft>
                          <a:spcPts val="300"/>
                        </a:spcAft>
                      </a:pPr>
                      <a:r>
                        <a:rPr lang="zh-CN" altLang="en-US" sz="1100" b="1" spc="-10" baseline="0" dirty="0">
                          <a:solidFill>
                            <a:schemeClr val="tx1">
                              <a:lumMod val="85000"/>
                              <a:lumOff val="15000"/>
                            </a:schemeClr>
                          </a:solidFill>
                          <a:effectLst/>
                          <a:latin typeface="+mn-lt"/>
                          <a:ea typeface="+mn-ea"/>
                          <a:cs typeface="+mn-ea"/>
                          <a:sym typeface="+mn-lt"/>
                        </a:rPr>
                        <a:t>正常肾功能</a:t>
                      </a:r>
                      <a:endParaRPr lang="en-GB" sz="1100" b="1" spc="-10" baseline="0" dirty="0">
                        <a:solidFill>
                          <a:schemeClr val="tx1">
                            <a:lumMod val="85000"/>
                            <a:lumOff val="1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ts val="1300"/>
                        </a:lnSpc>
                        <a:spcBef>
                          <a:spcPts val="300"/>
                        </a:spcBef>
                        <a:spcAft>
                          <a:spcPts val="300"/>
                        </a:spcAft>
                        <a:buNone/>
                      </a:pPr>
                      <a:r>
                        <a:rPr lang="en-GB" altLang="zh-CN" sz="1100" b="1" spc="-10" baseline="0" dirty="0">
                          <a:solidFill>
                            <a:schemeClr val="tx1">
                              <a:lumMod val="85000"/>
                              <a:lumOff val="15000"/>
                            </a:schemeClr>
                          </a:solidFill>
                          <a:effectLst/>
                          <a:latin typeface="+mn-lt"/>
                          <a:ea typeface="+mn-ea"/>
                          <a:cs typeface="+mn-ea"/>
                          <a:sym typeface="+mn-lt"/>
                        </a:rPr>
                        <a:t>2000/667</a:t>
                      </a:r>
                    </a:p>
                  </a:txBody>
                  <a:tcPr marL="144000" marR="72000" marT="72000" marB="72000" anchor="ctr">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98.3</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1500/500</a:t>
                      </a:r>
                    </a:p>
                  </a:txBody>
                  <a:tcPr marL="144000" marR="72000" marT="72000" marB="72000" anchor="ctr">
                    <a:no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en-GB" altLang="zh-CN" sz="1100" b="1" spc="-10" baseline="0" dirty="0">
                          <a:solidFill>
                            <a:schemeClr val="tx1">
                              <a:lumMod val="85000"/>
                              <a:lumOff val="15000"/>
                            </a:schemeClr>
                          </a:solidFill>
                          <a:effectLst/>
                          <a:latin typeface="+mn-lt"/>
                          <a:ea typeface="+mn-ea"/>
                          <a:cs typeface="+mn-ea"/>
                          <a:sym typeface="+mn-lt"/>
                        </a:rPr>
                        <a:t>q6h</a:t>
                      </a:r>
                    </a:p>
                  </a:txBody>
                  <a:tcPr marL="144000" marR="72000" marT="72000" marB="72000" anchor="ctr">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98.4</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nchor="ctr">
                    <a:noFill/>
                  </a:tcPr>
                </a:tc>
                <a:extLst>
                  <a:ext uri="{0D108BD9-81ED-4DB2-BD59-A6C34878D82A}">
                    <a16:rowId xmlns:a16="http://schemas.microsoft.com/office/drawing/2014/main" val="3284779033"/>
                  </a:ext>
                </a:extLst>
              </a:tr>
              <a:tr h="355462">
                <a:tc>
                  <a:txBody>
                    <a:bodyPr/>
                    <a:lstStyle/>
                    <a:p>
                      <a:pPr algn="ctr">
                        <a:lnSpc>
                          <a:spcPts val="1300"/>
                        </a:lnSpc>
                        <a:spcBef>
                          <a:spcPts val="300"/>
                        </a:spcBef>
                        <a:spcAft>
                          <a:spcPts val="300"/>
                        </a:spcAft>
                      </a:pPr>
                      <a:r>
                        <a:rPr lang="zh-CN" altLang="en-US" sz="1100" b="1" spc="-10" baseline="0" dirty="0">
                          <a:solidFill>
                            <a:schemeClr val="tx1">
                              <a:lumMod val="85000"/>
                              <a:lumOff val="15000"/>
                            </a:schemeClr>
                          </a:solidFill>
                          <a:effectLst/>
                          <a:latin typeface="+mn-lt"/>
                          <a:ea typeface="+mn-ea"/>
                          <a:cs typeface="+mn-ea"/>
                          <a:sym typeface="+mn-lt"/>
                        </a:rPr>
                        <a:t>轻度肾功能损害</a:t>
                      </a:r>
                      <a:endParaRPr lang="en-GB" sz="1100" b="1" spc="-10" baseline="0" dirty="0">
                        <a:solidFill>
                          <a:schemeClr val="tx1">
                            <a:lumMod val="85000"/>
                            <a:lumOff val="1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ctr">
                        <a:lnSpc>
                          <a:spcPts val="1300"/>
                        </a:lnSpc>
                        <a:spcBef>
                          <a:spcPts val="300"/>
                        </a:spcBef>
                        <a:spcAft>
                          <a:spcPts val="300"/>
                        </a:spcAft>
                        <a:buNone/>
                      </a:pPr>
                      <a:r>
                        <a:rPr lang="en-GB" altLang="zh-CN" sz="1100" b="1" spc="-10" baseline="0" dirty="0">
                          <a:solidFill>
                            <a:schemeClr val="tx1">
                              <a:lumMod val="85000"/>
                              <a:lumOff val="15000"/>
                            </a:schemeClr>
                          </a:solidFill>
                          <a:effectLst/>
                          <a:latin typeface="+mn-lt"/>
                          <a:ea typeface="+mn-ea"/>
                          <a:cs typeface="+mn-ea"/>
                          <a:sym typeface="+mn-lt"/>
                        </a:rPr>
                        <a:t>2000/667</a:t>
                      </a:r>
                    </a:p>
                  </a:txBody>
                  <a:tcPr marL="144000" marR="72000" marT="72000" marB="72000" anchor="ctr">
                    <a:solidFill>
                      <a:schemeClr val="tx2">
                        <a:alpha val="10000"/>
                      </a:schemeClr>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99.5</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solidFill>
                      <a:schemeClr val="tx2">
                        <a:alpha val="10000"/>
                      </a:schemeClr>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1500/500</a:t>
                      </a:r>
                    </a:p>
                  </a:txBody>
                  <a:tcPr marL="144000" marR="72000" marT="72000" marB="72000" anchor="ctr">
                    <a:solidFill>
                      <a:schemeClr val="tx2">
                        <a:alpha val="10000"/>
                      </a:schemeClr>
                    </a:solid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en-GB" altLang="zh-CN" sz="1100" b="1" spc="-10" baseline="0" dirty="0">
                          <a:solidFill>
                            <a:schemeClr val="tx1">
                              <a:lumMod val="85000"/>
                              <a:lumOff val="15000"/>
                            </a:schemeClr>
                          </a:solidFill>
                          <a:effectLst/>
                          <a:latin typeface="+mn-lt"/>
                          <a:ea typeface="+mn-ea"/>
                          <a:cs typeface="+mn-ea"/>
                          <a:sym typeface="+mn-lt"/>
                        </a:rPr>
                        <a:t>q6h</a:t>
                      </a:r>
                    </a:p>
                  </a:txBody>
                  <a:tcPr marL="144000" marR="72000" marT="72000" marB="72000" anchor="ctr">
                    <a:solidFill>
                      <a:schemeClr val="tx2">
                        <a:alpha val="10000"/>
                      </a:schemeClr>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99.9</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nchor="ctr">
                    <a:solidFill>
                      <a:schemeClr val="tx2">
                        <a:alpha val="10000"/>
                      </a:schemeClr>
                    </a:solidFill>
                  </a:tcPr>
                </a:tc>
                <a:extLst>
                  <a:ext uri="{0D108BD9-81ED-4DB2-BD59-A6C34878D82A}">
                    <a16:rowId xmlns:a16="http://schemas.microsoft.com/office/drawing/2014/main" val="89474415"/>
                  </a:ext>
                </a:extLst>
              </a:tr>
              <a:tr h="355462">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zh-CN" altLang="en-US" sz="1100" b="1" spc="-10" baseline="0" dirty="0">
                          <a:solidFill>
                            <a:schemeClr val="tx1">
                              <a:lumMod val="85000"/>
                              <a:lumOff val="15000"/>
                            </a:schemeClr>
                          </a:solidFill>
                          <a:effectLst/>
                          <a:latin typeface="+mn-lt"/>
                          <a:ea typeface="+mn-ea"/>
                          <a:cs typeface="+mn-ea"/>
                          <a:sym typeface="+mn-lt"/>
                        </a:rPr>
                        <a:t>中度肾功能损害</a:t>
                      </a:r>
                      <a:endParaRPr lang="en-GB" altLang="zh-CN" sz="1100" b="1" spc="-10" baseline="0" dirty="0">
                        <a:solidFill>
                          <a:schemeClr val="tx1">
                            <a:lumMod val="85000"/>
                            <a:lumOff val="15000"/>
                          </a:schemeClr>
                        </a:solidFill>
                        <a:effectLst/>
                        <a:latin typeface="+mn-lt"/>
                        <a:ea typeface="+mn-ea"/>
                        <a:cs typeface="+mn-ea"/>
                        <a:sym typeface="+mn-lt"/>
                      </a:endParaRPr>
                    </a:p>
                  </a:txBody>
                  <a:tcPr marL="144000" marR="72000" marT="72000" marB="72000" anchor="ctr">
                    <a:noFill/>
                  </a:tcPr>
                </a:tc>
                <a:tc>
                  <a:txBody>
                    <a:bodyPr/>
                    <a:lstStyle/>
                    <a:p>
                      <a:pPr marL="0" indent="0" algn="ctr">
                        <a:lnSpc>
                          <a:spcPts val="1300"/>
                        </a:lnSpc>
                        <a:spcBef>
                          <a:spcPts val="300"/>
                        </a:spcBef>
                        <a:spcAft>
                          <a:spcPts val="300"/>
                        </a:spcAft>
                        <a:buNone/>
                      </a:pPr>
                      <a:r>
                        <a:rPr lang="en-GB" sz="1100" b="1" spc="-10" baseline="0" dirty="0">
                          <a:solidFill>
                            <a:schemeClr val="tx1">
                              <a:lumMod val="85000"/>
                              <a:lumOff val="15000"/>
                            </a:schemeClr>
                          </a:solidFill>
                          <a:effectLst/>
                          <a:latin typeface="+mn-lt"/>
                          <a:ea typeface="+mn-ea"/>
                          <a:cs typeface="+mn-ea"/>
                          <a:sym typeface="+mn-lt"/>
                        </a:rPr>
                        <a:t>2000/667</a:t>
                      </a:r>
                    </a:p>
                  </a:txBody>
                  <a:tcPr marL="144000" marR="72000" marT="72000" marB="72000" anchor="ctr">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99.9</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750/250</a:t>
                      </a:r>
                    </a:p>
                  </a:txBody>
                  <a:tcPr marL="144000" marR="72000" marT="72000" marB="72000" anchor="ctr">
                    <a:no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en-GB" altLang="zh-CN" sz="1100" b="1" spc="-10" baseline="0" dirty="0">
                          <a:solidFill>
                            <a:schemeClr val="tx1">
                              <a:lumMod val="85000"/>
                              <a:lumOff val="15000"/>
                            </a:schemeClr>
                          </a:solidFill>
                          <a:effectLst/>
                          <a:latin typeface="+mn-lt"/>
                          <a:ea typeface="+mn-ea"/>
                          <a:cs typeface="+mn-ea"/>
                          <a:sym typeface="+mn-lt"/>
                        </a:rPr>
                        <a:t>q6h</a:t>
                      </a:r>
                    </a:p>
                  </a:txBody>
                  <a:tcPr marL="144000" marR="72000" marT="72000" marB="72000" anchor="ctr">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98.9</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nchor="ctr">
                    <a:noFill/>
                  </a:tcPr>
                </a:tc>
                <a:extLst>
                  <a:ext uri="{0D108BD9-81ED-4DB2-BD59-A6C34878D82A}">
                    <a16:rowId xmlns:a16="http://schemas.microsoft.com/office/drawing/2014/main" val="10001"/>
                  </a:ext>
                </a:extLst>
              </a:tr>
              <a:tr h="355462">
                <a:tc>
                  <a:txBody>
                    <a:bodyPr/>
                    <a:lstStyle/>
                    <a:p>
                      <a:pPr algn="ctr">
                        <a:lnSpc>
                          <a:spcPts val="1300"/>
                        </a:lnSpc>
                        <a:spcBef>
                          <a:spcPts val="0"/>
                        </a:spcBef>
                        <a:spcAft>
                          <a:spcPts val="0"/>
                        </a:spcAft>
                      </a:pPr>
                      <a:r>
                        <a:rPr lang="zh-CN" altLang="en-US" sz="1100" b="1" u="none" spc="-10" baseline="0" dirty="0">
                          <a:solidFill>
                            <a:schemeClr val="tx1">
                              <a:lumMod val="85000"/>
                              <a:lumOff val="15000"/>
                            </a:schemeClr>
                          </a:solidFill>
                          <a:effectLst/>
                          <a:latin typeface="+mn-lt"/>
                          <a:ea typeface="+mn-ea"/>
                          <a:cs typeface="+mn-ea"/>
                          <a:sym typeface="+mn-lt"/>
                        </a:rPr>
                        <a:t>重度肾功能损害</a:t>
                      </a:r>
                      <a:endParaRPr lang="en-GB" sz="1100" b="1" u="none" spc="-10" baseline="0" dirty="0">
                        <a:solidFill>
                          <a:schemeClr val="tx1">
                            <a:lumMod val="85000"/>
                            <a:lumOff val="15000"/>
                          </a:schemeClr>
                        </a:solidFill>
                        <a:effectLst/>
                        <a:latin typeface="+mn-lt"/>
                        <a:ea typeface="+mn-ea"/>
                        <a:cs typeface="+mn-ea"/>
                        <a:sym typeface="+mn-lt"/>
                      </a:endParaRPr>
                    </a:p>
                  </a:txBody>
                  <a:tcPr marL="144000" marR="72000" marT="72000" marB="72000" anchor="ctr">
                    <a:solidFill>
                      <a:srgbClr val="E5E6EC"/>
                    </a:solidFill>
                  </a:tcPr>
                </a:tc>
                <a:tc>
                  <a:txBody>
                    <a:bodyPr/>
                    <a:lstStyle/>
                    <a:p>
                      <a:pPr marL="0" indent="0" algn="ctr">
                        <a:lnSpc>
                          <a:spcPts val="1300"/>
                        </a:lnSpc>
                        <a:spcBef>
                          <a:spcPts val="300"/>
                        </a:spcBef>
                        <a:spcAft>
                          <a:spcPts val="300"/>
                        </a:spcAft>
                        <a:buNone/>
                      </a:pPr>
                      <a:r>
                        <a:rPr lang="en-PH" sz="1100" b="1" spc="-10" baseline="0" dirty="0">
                          <a:solidFill>
                            <a:schemeClr val="tx1">
                              <a:lumMod val="85000"/>
                              <a:lumOff val="15000"/>
                            </a:schemeClr>
                          </a:solidFill>
                          <a:effectLst/>
                          <a:latin typeface="+mn-lt"/>
                          <a:ea typeface="+mn-ea"/>
                          <a:cs typeface="+mn-ea"/>
                          <a:sym typeface="+mn-lt"/>
                        </a:rPr>
                        <a:t>1350/450</a:t>
                      </a:r>
                    </a:p>
                  </a:txBody>
                  <a:tcPr marL="144000" marR="72000" marT="72000" marB="72000" anchor="ctr">
                    <a:solidFill>
                      <a:srgbClr val="E5E6EC"/>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99.2</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solidFill>
                      <a:srgbClr val="E5E6EC"/>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675/225</a:t>
                      </a:r>
                    </a:p>
                  </a:txBody>
                  <a:tcPr marL="144000" marR="72000" marT="72000" marB="72000" anchor="ctr">
                    <a:solidFill>
                      <a:srgbClr val="E5E6EC"/>
                    </a:solid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en-GB" altLang="zh-CN" sz="1100" b="1" spc="-10" baseline="0" dirty="0">
                          <a:solidFill>
                            <a:schemeClr val="tx1">
                              <a:lumMod val="85000"/>
                              <a:lumOff val="15000"/>
                            </a:schemeClr>
                          </a:solidFill>
                          <a:effectLst/>
                          <a:latin typeface="+mn-lt"/>
                          <a:ea typeface="+mn-ea"/>
                          <a:cs typeface="+mn-ea"/>
                          <a:sym typeface="+mn-lt"/>
                        </a:rPr>
                        <a:t>q8h</a:t>
                      </a:r>
                    </a:p>
                  </a:txBody>
                  <a:tcPr marL="144000" marR="72000" marT="72000" marB="72000" anchor="ctr">
                    <a:solidFill>
                      <a:srgbClr val="E5E6EC"/>
                    </a:solid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97.5</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nchor="ctr">
                    <a:solidFill>
                      <a:srgbClr val="E5E6EC"/>
                    </a:solidFill>
                  </a:tcPr>
                </a:tc>
                <a:extLst>
                  <a:ext uri="{0D108BD9-81ED-4DB2-BD59-A6C34878D82A}">
                    <a16:rowId xmlns:a16="http://schemas.microsoft.com/office/drawing/2014/main" val="10002"/>
                  </a:ext>
                </a:extLst>
              </a:tr>
              <a:tr h="355462">
                <a:tc>
                  <a:txBody>
                    <a:bodyPr/>
                    <a:lstStyle/>
                    <a:p>
                      <a:pPr algn="ctr">
                        <a:lnSpc>
                          <a:spcPts val="1300"/>
                        </a:lnSpc>
                        <a:spcBef>
                          <a:spcPts val="0"/>
                        </a:spcBef>
                        <a:spcAft>
                          <a:spcPts val="0"/>
                        </a:spcAft>
                      </a:pPr>
                      <a:r>
                        <a:rPr lang="zh-CN" altLang="en-US" sz="1100" b="1" spc="-10" baseline="0" dirty="0">
                          <a:solidFill>
                            <a:schemeClr val="tx1">
                              <a:lumMod val="85000"/>
                              <a:lumOff val="15000"/>
                            </a:schemeClr>
                          </a:solidFill>
                          <a:effectLst/>
                          <a:latin typeface="+mn-lt"/>
                          <a:ea typeface="+mn-ea"/>
                          <a:cs typeface="+mn-ea"/>
                          <a:sym typeface="+mn-lt"/>
                        </a:rPr>
                        <a:t>终末期肾病</a:t>
                      </a:r>
                      <a:endParaRPr lang="en-GB" sz="1100" b="1" spc="-10" baseline="0" dirty="0">
                        <a:solidFill>
                          <a:schemeClr val="tx1">
                            <a:lumMod val="85000"/>
                            <a:lumOff val="15000"/>
                          </a:schemeClr>
                        </a:solidFill>
                        <a:effectLst/>
                        <a:latin typeface="+mn-lt"/>
                        <a:ea typeface="+mn-ea"/>
                        <a:cs typeface="+mn-ea"/>
                        <a:sym typeface="+mn-lt"/>
                      </a:endParaRPr>
                    </a:p>
                  </a:txBody>
                  <a:tcPr marL="144000" marR="72000" marT="72000" marB="72000" anchor="ctr">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defRPr/>
                      </a:pPr>
                      <a:r>
                        <a:rPr lang="en-PH" sz="1100" b="1" spc="-10" baseline="0" dirty="0">
                          <a:solidFill>
                            <a:schemeClr val="tx1">
                              <a:lumMod val="85000"/>
                              <a:lumOff val="15000"/>
                            </a:schemeClr>
                          </a:solidFill>
                          <a:effectLst/>
                          <a:latin typeface="+mn-lt"/>
                          <a:ea typeface="+mn-ea"/>
                          <a:cs typeface="+mn-ea"/>
                          <a:sym typeface="+mn-lt"/>
                        </a:rPr>
                        <a:t>1000/334</a:t>
                      </a:r>
                    </a:p>
                  </a:txBody>
                  <a:tcPr marL="144000" marR="72000" marT="72000" marB="72000" anchor="ctr">
                    <a:lnB w="6350" cap="flat" cmpd="sng" algn="ctr">
                      <a:solidFill>
                        <a:schemeClr val="tx1">
                          <a:lumMod val="50000"/>
                          <a:lumOff val="50000"/>
                        </a:schemeClr>
                      </a:solidFill>
                      <a:prstDash val="solid"/>
                      <a:round/>
                      <a:headEnd type="none" w="med" len="med"/>
                      <a:tailEnd type="none" w="med" len="med"/>
                    </a:lnB>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96.3</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lnB w="6350" cap="flat" cmpd="sng" algn="ctr">
                      <a:solidFill>
                        <a:schemeClr val="tx1">
                          <a:lumMod val="50000"/>
                          <a:lumOff val="50000"/>
                        </a:schemeClr>
                      </a:solidFill>
                      <a:prstDash val="solid"/>
                      <a:round/>
                      <a:headEnd type="none" w="med" len="med"/>
                      <a:tailEnd type="none" w="med" len="med"/>
                    </a:lnB>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tx1">
                              <a:lumMod val="85000"/>
                              <a:lumOff val="15000"/>
                            </a:schemeClr>
                          </a:solidFill>
                          <a:effectLst/>
                          <a:latin typeface="+mn-lt"/>
                          <a:ea typeface="+mn-ea"/>
                          <a:cs typeface="+mn-ea"/>
                          <a:sym typeface="+mn-lt"/>
                        </a:rPr>
                        <a:t>675/225</a:t>
                      </a:r>
                    </a:p>
                  </a:txBody>
                  <a:tcPr marL="144000" marR="72000" marT="72000" marB="72000" anchor="ctr">
                    <a:lnB w="6350" cap="flat" cmpd="sng" algn="ctr">
                      <a:solidFill>
                        <a:schemeClr val="tx1">
                          <a:lumMod val="50000"/>
                          <a:lumOff val="50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ts val="1300"/>
                        </a:lnSpc>
                        <a:spcBef>
                          <a:spcPts val="300"/>
                        </a:spcBef>
                        <a:spcAft>
                          <a:spcPts val="300"/>
                        </a:spcAft>
                        <a:buClrTx/>
                        <a:buSzTx/>
                        <a:buFontTx/>
                        <a:buNone/>
                        <a:tabLst/>
                        <a:defRPr/>
                      </a:pPr>
                      <a:r>
                        <a:rPr lang="en-GB" altLang="zh-CN" sz="1100" b="1" spc="-10" baseline="0" dirty="0">
                          <a:solidFill>
                            <a:schemeClr val="tx1">
                              <a:lumMod val="85000"/>
                              <a:lumOff val="15000"/>
                            </a:schemeClr>
                          </a:solidFill>
                          <a:effectLst/>
                          <a:latin typeface="+mn-lt"/>
                          <a:ea typeface="+mn-ea"/>
                          <a:cs typeface="+mn-ea"/>
                          <a:sym typeface="+mn-lt"/>
                        </a:rPr>
                        <a:t>q12h</a:t>
                      </a:r>
                    </a:p>
                  </a:txBody>
                  <a:tcPr marL="144000" marR="72000" marT="72000" marB="72000" anchor="ctr">
                    <a:lnB w="6350" cap="flat" cmpd="sng" algn="ctr">
                      <a:solidFill>
                        <a:schemeClr val="tx1">
                          <a:lumMod val="50000"/>
                          <a:lumOff val="50000"/>
                        </a:schemeClr>
                      </a:solidFill>
                      <a:prstDash val="solid"/>
                      <a:round/>
                      <a:headEnd type="none" w="med" len="med"/>
                      <a:tailEnd type="none" w="med" len="med"/>
                    </a:lnB>
                    <a:noFill/>
                  </a:tcPr>
                </a:tc>
                <a:tc>
                  <a:txBody>
                    <a:bodyPr/>
                    <a:lstStyle/>
                    <a:p>
                      <a:pPr marL="0" indent="0" algn="ctr" defTabSz="914400" rtl="0" eaLnBrk="1" latinLnBrk="0" hangingPunct="1">
                        <a:lnSpc>
                          <a:spcPts val="1300"/>
                        </a:lnSpc>
                        <a:spcBef>
                          <a:spcPts val="300"/>
                        </a:spcBef>
                        <a:spcAft>
                          <a:spcPts val="300"/>
                        </a:spcAft>
                        <a:buNone/>
                      </a:pPr>
                      <a:r>
                        <a:rPr lang="en-GB" sz="1100" b="1" kern="1200" spc="-10" baseline="0" dirty="0">
                          <a:solidFill>
                            <a:schemeClr val="accent1">
                              <a:lumMod val="75000"/>
                            </a:schemeClr>
                          </a:solidFill>
                          <a:effectLst/>
                          <a:latin typeface="+mn-lt"/>
                          <a:ea typeface="+mn-ea"/>
                          <a:cs typeface="+mn-ea"/>
                          <a:sym typeface="+mn-lt"/>
                        </a:rPr>
                        <a:t>96.6</a:t>
                      </a:r>
                      <a:endParaRPr lang="zh-CN" altLang="en-US" sz="1100" b="1" kern="1200" spc="-10" baseline="0" dirty="0">
                        <a:solidFill>
                          <a:schemeClr val="accent1">
                            <a:lumMod val="75000"/>
                          </a:schemeClr>
                        </a:solidFill>
                        <a:effectLst/>
                        <a:latin typeface="+mn-lt"/>
                        <a:ea typeface="+mn-ea"/>
                        <a:cs typeface="+mn-ea"/>
                        <a:sym typeface="+mn-lt"/>
                      </a:endParaRPr>
                    </a:p>
                  </a:txBody>
                  <a:tcPr marL="36195" marR="36195" marT="36195" marB="36195" anchor="ctr">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83173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323361F-588F-FF33-D32D-5173ACF0A041}"/>
              </a:ext>
            </a:extLst>
          </p:cNvPr>
          <p:cNvSpPr/>
          <p:nvPr/>
        </p:nvSpPr>
        <p:spPr bwMode="gray">
          <a:xfrm>
            <a:off x="7562848" y="1552293"/>
            <a:ext cx="3975239" cy="3882340"/>
          </a:xfrm>
          <a:prstGeom prst="rect">
            <a:avLst/>
          </a:prstGeom>
          <a:solidFill>
            <a:srgbClr val="EBF0F6"/>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tabLst/>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2" name="标题 1">
            <a:extLst>
              <a:ext uri="{FF2B5EF4-FFF2-40B4-BE49-F238E27FC236}">
                <a16:creationId xmlns:a16="http://schemas.microsoft.com/office/drawing/2014/main" id="{7A2EC5F4-1F2A-D7AE-0538-7CA1CD66BBED}"/>
              </a:ext>
            </a:extLst>
          </p:cNvPr>
          <p:cNvSpPr>
            <a:spLocks noGrp="1"/>
          </p:cNvSpPr>
          <p:nvPr>
            <p:ph type="title"/>
          </p:nvPr>
        </p:nvSpPr>
        <p:spPr>
          <a:xfrm>
            <a:off x="406262" y="216887"/>
            <a:ext cx="11592328" cy="962640"/>
          </a:xfrm>
        </p:spPr>
        <p:txBody>
          <a:bodyPr>
            <a:normAutofit/>
          </a:bodyPr>
          <a:lstStyle/>
          <a:p>
            <a:r>
              <a:rPr lang="zh-CN" altLang="en-US" sz="2600" dirty="0">
                <a:solidFill>
                  <a:srgbClr val="000548"/>
                </a:solidFill>
                <a:latin typeface="+mn-lt"/>
                <a:ea typeface="+mn-ea"/>
                <a:cs typeface="+mn-ea"/>
                <a:sym typeface="+mn-lt"/>
              </a:rPr>
              <a:t>氨曲南</a:t>
            </a:r>
            <a:r>
              <a:rPr lang="en-US" altLang="zh-CN" sz="2600" dirty="0">
                <a:solidFill>
                  <a:srgbClr val="000548"/>
                </a:solidFill>
                <a:latin typeface="+mn-lt"/>
                <a:ea typeface="+mn-ea"/>
                <a:cs typeface="+mn-ea"/>
                <a:sym typeface="+mn-lt"/>
              </a:rPr>
              <a:t>-</a:t>
            </a:r>
            <a:r>
              <a:rPr lang="zh-CN" altLang="en-US" sz="2600" dirty="0">
                <a:solidFill>
                  <a:srgbClr val="000548"/>
                </a:solidFill>
                <a:latin typeface="+mn-lt"/>
                <a:ea typeface="+mn-ea"/>
                <a:cs typeface="+mn-ea"/>
                <a:sym typeface="+mn-lt"/>
              </a:rPr>
              <a:t>阿维巴坦安全性良好，治疗患者未出现治疗相关严重不良事件</a:t>
            </a:r>
          </a:p>
        </p:txBody>
      </p:sp>
      <p:sp>
        <p:nvSpPr>
          <p:cNvPr id="3" name="文本框 2">
            <a:extLst>
              <a:ext uri="{FF2B5EF4-FFF2-40B4-BE49-F238E27FC236}">
                <a16:creationId xmlns:a16="http://schemas.microsoft.com/office/drawing/2014/main" id="{D0991CCC-81EE-C67A-DB98-B044EDAA60B2}"/>
              </a:ext>
            </a:extLst>
          </p:cNvPr>
          <p:cNvSpPr txBox="1"/>
          <p:nvPr/>
        </p:nvSpPr>
        <p:spPr>
          <a:xfrm>
            <a:off x="653912" y="5992483"/>
            <a:ext cx="7402530" cy="461665"/>
          </a:xfrm>
          <a:prstGeom prst="rect">
            <a:avLst/>
          </a:prstGeom>
          <a:noFill/>
        </p:spPr>
        <p:txBody>
          <a:bodyPr wrap="square">
            <a:spAutoFit/>
          </a:bodyPr>
          <a:lstStyle/>
          <a:p>
            <a:pPr marL="228600" indent="-228600">
              <a:buFont typeface="+mj-lt"/>
              <a:buAutoNum type="arabicPeriod"/>
              <a:defRPr/>
            </a:pPr>
            <a:r>
              <a:rPr lang="zh-CN" altLang="en-US" sz="800" dirty="0">
                <a:solidFill>
                  <a:schemeClr val="bg1">
                    <a:lumMod val="50000"/>
                  </a:schemeClr>
                </a:solidFill>
                <a:cs typeface="+mn-ea"/>
                <a:sym typeface="+mn-lt"/>
              </a:rPr>
              <a:t>注射用氨曲南阿维巴坦钠说明书</a:t>
            </a:r>
            <a:r>
              <a:rPr lang="en-US" altLang="zh-CN" sz="800" dirty="0">
                <a:solidFill>
                  <a:schemeClr val="tx1">
                    <a:lumMod val="50000"/>
                    <a:lumOff val="50000"/>
                  </a:schemeClr>
                </a:solidFill>
                <a:cs typeface="+mn-ea"/>
                <a:sym typeface="+mn-lt"/>
              </a:rPr>
              <a:t> </a:t>
            </a:r>
            <a:r>
              <a:rPr lang="zh-CN" altLang="en-US" sz="800" dirty="0">
                <a:solidFill>
                  <a:schemeClr val="tx1">
                    <a:lumMod val="50000"/>
                    <a:lumOff val="50000"/>
                  </a:schemeClr>
                </a:solidFill>
                <a:cs typeface="+mn-ea"/>
                <a:sym typeface="+mn-lt"/>
              </a:rPr>
              <a:t>（核准日期：</a:t>
            </a:r>
            <a:r>
              <a:rPr lang="en-US" altLang="zh-CN" sz="800" dirty="0">
                <a:solidFill>
                  <a:schemeClr val="tx1">
                    <a:lumMod val="50000"/>
                    <a:lumOff val="50000"/>
                  </a:schemeClr>
                </a:solidFill>
                <a:cs typeface="+mn-ea"/>
                <a:sym typeface="+mn-lt"/>
              </a:rPr>
              <a:t>2025</a:t>
            </a:r>
            <a:r>
              <a:rPr lang="zh-CN" altLang="en-US" sz="800" dirty="0">
                <a:solidFill>
                  <a:schemeClr val="tx1">
                    <a:lumMod val="50000"/>
                    <a:lumOff val="50000"/>
                  </a:schemeClr>
                </a:solidFill>
                <a:cs typeface="+mn-ea"/>
                <a:sym typeface="+mn-lt"/>
              </a:rPr>
              <a:t>年</a:t>
            </a:r>
            <a:r>
              <a:rPr lang="en-US" altLang="zh-CN" sz="800" dirty="0">
                <a:solidFill>
                  <a:schemeClr val="tx1">
                    <a:lumMod val="50000"/>
                    <a:lumOff val="50000"/>
                  </a:schemeClr>
                </a:solidFill>
                <a:cs typeface="+mn-ea"/>
                <a:sym typeface="+mn-lt"/>
              </a:rPr>
              <a:t>6</a:t>
            </a:r>
            <a:r>
              <a:rPr lang="zh-CN" altLang="en-US" sz="800" dirty="0">
                <a:solidFill>
                  <a:schemeClr val="tx1">
                    <a:lumMod val="50000"/>
                    <a:lumOff val="50000"/>
                  </a:schemeClr>
                </a:solidFill>
                <a:cs typeface="+mn-ea"/>
                <a:sym typeface="+mn-lt"/>
              </a:rPr>
              <a:t>月</a:t>
            </a:r>
            <a:r>
              <a:rPr lang="en-US" altLang="zh-CN" sz="800" dirty="0">
                <a:solidFill>
                  <a:schemeClr val="tx1">
                    <a:lumMod val="50000"/>
                    <a:lumOff val="50000"/>
                  </a:schemeClr>
                </a:solidFill>
                <a:cs typeface="+mn-ea"/>
                <a:sym typeface="+mn-lt"/>
              </a:rPr>
              <a:t>24</a:t>
            </a:r>
            <a:r>
              <a:rPr lang="zh-CN" altLang="en-US" sz="800" dirty="0">
                <a:solidFill>
                  <a:schemeClr val="tx1">
                    <a:lumMod val="50000"/>
                    <a:lumOff val="50000"/>
                  </a:schemeClr>
                </a:solidFill>
                <a:cs typeface="+mn-ea"/>
                <a:sym typeface="+mn-lt"/>
              </a:rPr>
              <a:t>日）</a:t>
            </a:r>
            <a:endParaRPr lang="en-US" altLang="zh-CN" sz="800" dirty="0">
              <a:solidFill>
                <a:schemeClr val="tx1">
                  <a:lumMod val="50000"/>
                  <a:lumOff val="50000"/>
                </a:schemeClr>
              </a:solidFill>
              <a:cs typeface="+mn-ea"/>
              <a:sym typeface="+mn-lt"/>
            </a:endParaRPr>
          </a:p>
          <a:p>
            <a:pPr marL="228600" indent="-228600">
              <a:buFont typeface="+mj-lt"/>
              <a:buAutoNum type="arabicPeriod"/>
              <a:defRPr/>
            </a:pPr>
            <a:r>
              <a:rPr lang="en-US" altLang="zh-CN" sz="800" dirty="0">
                <a:solidFill>
                  <a:schemeClr val="tx1">
                    <a:lumMod val="50000"/>
                    <a:lumOff val="50000"/>
                  </a:schemeClr>
                </a:solidFill>
                <a:cs typeface="+mn-ea"/>
                <a:sym typeface="+mn-lt"/>
              </a:rPr>
              <a:t>Carmeli Y, et al. Lancet Infect Dis. 2025 Feb;25(2):218-230. </a:t>
            </a:r>
          </a:p>
          <a:p>
            <a:pPr marL="228600" indent="-228600">
              <a:buFont typeface="+mj-lt"/>
              <a:buAutoNum type="arabicPeriod"/>
              <a:defRPr/>
            </a:pPr>
            <a:r>
              <a:rPr lang="en-US" altLang="zh-CN" sz="800" dirty="0">
                <a:solidFill>
                  <a:schemeClr val="tx1">
                    <a:lumMod val="50000"/>
                    <a:lumOff val="50000"/>
                  </a:schemeClr>
                </a:solidFill>
                <a:cs typeface="+mn-ea"/>
                <a:sym typeface="+mn-lt"/>
              </a:rPr>
              <a:t>G.L. </a:t>
            </a:r>
            <a:r>
              <a:rPr lang="en-US" altLang="zh-CN" sz="800" dirty="0" err="1">
                <a:solidFill>
                  <a:schemeClr val="tx1">
                    <a:lumMod val="50000"/>
                    <a:lumOff val="50000"/>
                  </a:schemeClr>
                </a:solidFill>
                <a:cs typeface="+mn-ea"/>
                <a:sym typeface="+mn-lt"/>
              </a:rPr>
              <a:t>Daikos</a:t>
            </a:r>
            <a:r>
              <a:rPr lang="en-US" altLang="zh-CN" sz="800" dirty="0">
                <a:solidFill>
                  <a:schemeClr val="tx1">
                    <a:lumMod val="50000"/>
                    <a:lumOff val="50000"/>
                  </a:schemeClr>
                </a:solidFill>
                <a:cs typeface="+mn-ea"/>
                <a:sym typeface="+mn-lt"/>
              </a:rPr>
              <a:t>, et al. Poster presented at: European Congress of Clinical Microbiology and Infectious Diseases(E0846); April 27-30, 2024; Barcelona, Spain.</a:t>
            </a:r>
          </a:p>
        </p:txBody>
      </p:sp>
      <p:sp>
        <p:nvSpPr>
          <p:cNvPr id="7" name="文本框 6">
            <a:extLst>
              <a:ext uri="{FF2B5EF4-FFF2-40B4-BE49-F238E27FC236}">
                <a16:creationId xmlns:a16="http://schemas.microsoft.com/office/drawing/2014/main" id="{4BCA4DD6-4BB3-D4C3-ABB2-4B46CBB6E518}"/>
              </a:ext>
            </a:extLst>
          </p:cNvPr>
          <p:cNvSpPr txBox="1"/>
          <p:nvPr/>
        </p:nvSpPr>
        <p:spPr>
          <a:xfrm>
            <a:off x="7697854" y="1653556"/>
            <a:ext cx="3705225" cy="3685624"/>
          </a:xfrm>
          <a:prstGeom prst="rect">
            <a:avLst/>
          </a:prstGeom>
          <a:noFill/>
        </p:spPr>
        <p:txBody>
          <a:bodyPr wrap="square">
            <a:spAutoFit/>
          </a:bodyPr>
          <a:lstStyle/>
          <a:p>
            <a:pPr marL="285750" indent="-285750" algn="just">
              <a:lnSpc>
                <a:spcPct val="150000"/>
              </a:lnSpc>
              <a:spcAft>
                <a:spcPts val="600"/>
              </a:spcAft>
              <a:buFont typeface="Arial" panose="020B0604020202020204" pitchFamily="34" charset="0"/>
              <a:buChar char="•"/>
            </a:pPr>
            <a:r>
              <a:rPr lang="zh-CN" altLang="en-US" sz="1400" spc="-10" dirty="0">
                <a:solidFill>
                  <a:schemeClr val="tx1">
                    <a:lumMod val="85000"/>
                    <a:lumOff val="15000"/>
                  </a:schemeClr>
                </a:solidFill>
                <a:cs typeface="+mn-ea"/>
                <a:sym typeface="+mn-lt"/>
              </a:rPr>
              <a:t>说明书安全性总结：接受氨曲南</a:t>
            </a:r>
            <a:r>
              <a:rPr lang="en-US" altLang="zh-CN" sz="1400" spc="-10" dirty="0">
                <a:solidFill>
                  <a:schemeClr val="tx1">
                    <a:lumMod val="85000"/>
                    <a:lumOff val="15000"/>
                  </a:schemeClr>
                </a:solidFill>
                <a:cs typeface="+mn-ea"/>
                <a:sym typeface="+mn-lt"/>
              </a:rPr>
              <a:t>-</a:t>
            </a:r>
            <a:r>
              <a:rPr lang="zh-CN" altLang="en-US" sz="1400" spc="-10" dirty="0">
                <a:solidFill>
                  <a:schemeClr val="tx1">
                    <a:lumMod val="85000"/>
                    <a:lumOff val="15000"/>
                  </a:schemeClr>
                </a:solidFill>
                <a:cs typeface="+mn-ea"/>
                <a:sym typeface="+mn-lt"/>
              </a:rPr>
              <a:t>阿维巴坦治疗的患者中，最常见的不良反应为贫血（</a:t>
            </a:r>
            <a:r>
              <a:rPr lang="en-US" altLang="zh-CN" sz="1400" spc="-10" dirty="0">
                <a:solidFill>
                  <a:schemeClr val="tx1">
                    <a:lumMod val="85000"/>
                    <a:lumOff val="15000"/>
                  </a:schemeClr>
                </a:solidFill>
                <a:cs typeface="+mn-ea"/>
                <a:sym typeface="+mn-lt"/>
              </a:rPr>
              <a:t>6.9%</a:t>
            </a:r>
            <a:r>
              <a:rPr lang="zh-CN" altLang="en-US" sz="1400" spc="-10" dirty="0">
                <a:solidFill>
                  <a:schemeClr val="tx1">
                    <a:lumMod val="85000"/>
                    <a:lumOff val="15000"/>
                  </a:schemeClr>
                </a:solidFill>
                <a:cs typeface="+mn-ea"/>
                <a:sym typeface="+mn-lt"/>
              </a:rPr>
              <a:t>）、腹泻（</a:t>
            </a:r>
            <a:r>
              <a:rPr lang="en-US" altLang="zh-CN" sz="1400" spc="-10" dirty="0">
                <a:solidFill>
                  <a:schemeClr val="tx1">
                    <a:lumMod val="85000"/>
                    <a:lumOff val="15000"/>
                  </a:schemeClr>
                </a:solidFill>
                <a:cs typeface="+mn-ea"/>
                <a:sym typeface="+mn-lt"/>
              </a:rPr>
              <a:t>6.2%</a:t>
            </a:r>
            <a:r>
              <a:rPr lang="zh-CN" altLang="en-US" sz="1400" spc="-10" dirty="0">
                <a:solidFill>
                  <a:schemeClr val="tx1">
                    <a:lumMod val="85000"/>
                    <a:lumOff val="15000"/>
                  </a:schemeClr>
                </a:solidFill>
                <a:cs typeface="+mn-ea"/>
                <a:sym typeface="+mn-lt"/>
              </a:rPr>
              <a:t>）、丙氨酸氨基转移酶（</a:t>
            </a:r>
            <a:r>
              <a:rPr lang="en-US" altLang="zh-CN" sz="1400" spc="-10" dirty="0">
                <a:solidFill>
                  <a:schemeClr val="tx1">
                    <a:lumMod val="85000"/>
                    <a:lumOff val="15000"/>
                  </a:schemeClr>
                </a:solidFill>
                <a:cs typeface="+mn-ea"/>
                <a:sym typeface="+mn-lt"/>
              </a:rPr>
              <a:t>ALT</a:t>
            </a:r>
            <a:r>
              <a:rPr lang="zh-CN" altLang="en-US" sz="1400" spc="-10" dirty="0">
                <a:solidFill>
                  <a:schemeClr val="tx1">
                    <a:lumMod val="85000"/>
                    <a:lumOff val="15000"/>
                  </a:schemeClr>
                </a:solidFill>
                <a:cs typeface="+mn-ea"/>
                <a:sym typeface="+mn-lt"/>
              </a:rPr>
              <a:t>）升高（</a:t>
            </a:r>
            <a:r>
              <a:rPr lang="en-US" altLang="zh-CN" sz="1400" spc="-10" dirty="0">
                <a:solidFill>
                  <a:schemeClr val="tx1">
                    <a:lumMod val="85000"/>
                    <a:lumOff val="15000"/>
                  </a:schemeClr>
                </a:solidFill>
                <a:cs typeface="+mn-ea"/>
                <a:sym typeface="+mn-lt"/>
              </a:rPr>
              <a:t>6.2%</a:t>
            </a:r>
            <a:r>
              <a:rPr lang="zh-CN" altLang="en-US" sz="1400" spc="-10" dirty="0">
                <a:solidFill>
                  <a:schemeClr val="tx1">
                    <a:lumMod val="85000"/>
                    <a:lumOff val="15000"/>
                  </a:schemeClr>
                </a:solidFill>
                <a:cs typeface="+mn-ea"/>
                <a:sym typeface="+mn-lt"/>
              </a:rPr>
              <a:t>）和天门冬氨酸氨基转移酶（</a:t>
            </a:r>
            <a:r>
              <a:rPr lang="en-US" altLang="zh-CN" sz="1400" spc="-10" dirty="0">
                <a:solidFill>
                  <a:schemeClr val="tx1">
                    <a:lumMod val="85000"/>
                    <a:lumOff val="15000"/>
                  </a:schemeClr>
                </a:solidFill>
                <a:cs typeface="+mn-ea"/>
                <a:sym typeface="+mn-lt"/>
              </a:rPr>
              <a:t>AST</a:t>
            </a:r>
            <a:r>
              <a:rPr lang="zh-CN" altLang="en-US" sz="1400" spc="-10" dirty="0">
                <a:solidFill>
                  <a:schemeClr val="tx1">
                    <a:lumMod val="85000"/>
                    <a:lumOff val="15000"/>
                  </a:schemeClr>
                </a:solidFill>
                <a:cs typeface="+mn-ea"/>
                <a:sym typeface="+mn-lt"/>
              </a:rPr>
              <a:t>） 升高（</a:t>
            </a:r>
            <a:r>
              <a:rPr lang="en-US" altLang="zh-CN" sz="1400" spc="-10" dirty="0">
                <a:solidFill>
                  <a:schemeClr val="tx1">
                    <a:lumMod val="85000"/>
                    <a:lumOff val="15000"/>
                  </a:schemeClr>
                </a:solidFill>
                <a:cs typeface="+mn-ea"/>
                <a:sym typeface="+mn-lt"/>
              </a:rPr>
              <a:t>5.2%</a:t>
            </a:r>
            <a:r>
              <a:rPr lang="zh-CN" altLang="en-US" sz="1400" spc="-10" dirty="0">
                <a:solidFill>
                  <a:schemeClr val="tx1">
                    <a:lumMod val="85000"/>
                    <a:lumOff val="15000"/>
                  </a:schemeClr>
                </a:solidFill>
                <a:cs typeface="+mn-ea"/>
                <a:sym typeface="+mn-lt"/>
              </a:rPr>
              <a:t>）</a:t>
            </a:r>
            <a:r>
              <a:rPr lang="en-US" altLang="zh-CN" sz="1400" spc="-10" baseline="30000" dirty="0">
                <a:solidFill>
                  <a:schemeClr val="tx1">
                    <a:lumMod val="85000"/>
                    <a:lumOff val="15000"/>
                  </a:schemeClr>
                </a:solidFill>
                <a:cs typeface="+mn-ea"/>
                <a:sym typeface="+mn-lt"/>
              </a:rPr>
              <a:t>1</a:t>
            </a:r>
          </a:p>
          <a:p>
            <a:pPr marL="285750" indent="-285750" algn="just">
              <a:lnSpc>
                <a:spcPct val="150000"/>
              </a:lnSpc>
              <a:buFont typeface="Arial" panose="020B0604020202020204" pitchFamily="34" charset="0"/>
              <a:buChar char="•"/>
            </a:pPr>
            <a:r>
              <a:rPr lang="en-US" altLang="zh-CN" sz="1400" spc="-10" dirty="0">
                <a:solidFill>
                  <a:schemeClr val="tx1">
                    <a:lumMod val="85000"/>
                    <a:lumOff val="15000"/>
                  </a:schemeClr>
                </a:solidFill>
                <a:cs typeface="+mn-ea"/>
                <a:sym typeface="+mn-lt"/>
              </a:rPr>
              <a:t>2</a:t>
            </a:r>
            <a:r>
              <a:rPr lang="zh-CN" altLang="en-US" sz="1400" spc="-10" dirty="0">
                <a:solidFill>
                  <a:schemeClr val="tx1">
                    <a:lumMod val="85000"/>
                    <a:lumOff val="15000"/>
                  </a:schemeClr>
                </a:solidFill>
                <a:cs typeface="+mn-ea"/>
                <a:sym typeface="+mn-lt"/>
              </a:rPr>
              <a:t>项</a:t>
            </a:r>
            <a:r>
              <a:rPr lang="en-US" altLang="zh-CN" sz="1400" spc="-10" dirty="0">
                <a:solidFill>
                  <a:schemeClr val="tx1">
                    <a:lumMod val="85000"/>
                    <a:lumOff val="15000"/>
                  </a:schemeClr>
                </a:solidFill>
                <a:cs typeface="+mn-ea"/>
                <a:sym typeface="+mn-lt"/>
              </a:rPr>
              <a:t>Ⅲ</a:t>
            </a:r>
            <a:r>
              <a:rPr lang="zh-CN" altLang="en-US" sz="1400" spc="-10" dirty="0">
                <a:solidFill>
                  <a:schemeClr val="tx1">
                    <a:lumMod val="85000"/>
                    <a:lumOff val="15000"/>
                  </a:schemeClr>
                </a:solidFill>
                <a:cs typeface="+mn-ea"/>
                <a:sym typeface="+mn-lt"/>
              </a:rPr>
              <a:t>期临床试验结果显示，氨曲南</a:t>
            </a:r>
            <a:r>
              <a:rPr lang="en-US" altLang="zh-CN" sz="1400" spc="-10" dirty="0">
                <a:solidFill>
                  <a:schemeClr val="tx1">
                    <a:lumMod val="85000"/>
                    <a:lumOff val="15000"/>
                  </a:schemeClr>
                </a:solidFill>
                <a:cs typeface="+mn-ea"/>
                <a:sym typeface="+mn-lt"/>
              </a:rPr>
              <a:t>-</a:t>
            </a:r>
            <a:r>
              <a:rPr lang="zh-CN" altLang="en-US" sz="1400" spc="-10" dirty="0">
                <a:solidFill>
                  <a:schemeClr val="tx1">
                    <a:lumMod val="85000"/>
                    <a:lumOff val="15000"/>
                  </a:schemeClr>
                </a:solidFill>
                <a:cs typeface="+mn-ea"/>
                <a:sym typeface="+mn-lt"/>
              </a:rPr>
              <a:t>阿维巴坦（</a:t>
            </a:r>
            <a:r>
              <a:rPr lang="en-US" altLang="zh-CN" sz="1400" spc="-10" dirty="0">
                <a:solidFill>
                  <a:schemeClr val="tx1">
                    <a:lumMod val="85000"/>
                    <a:lumOff val="15000"/>
                  </a:schemeClr>
                </a:solidFill>
                <a:cs typeface="+mn-ea"/>
                <a:sym typeface="+mn-lt"/>
              </a:rPr>
              <a:t>±MTZ</a:t>
            </a:r>
            <a:r>
              <a:rPr lang="zh-CN" altLang="en-US" sz="1400" spc="-10" dirty="0">
                <a:solidFill>
                  <a:schemeClr val="tx1">
                    <a:lumMod val="85000"/>
                    <a:lumOff val="15000"/>
                  </a:schemeClr>
                </a:solidFill>
                <a:cs typeface="+mn-ea"/>
                <a:sym typeface="+mn-lt"/>
              </a:rPr>
              <a:t>）</a:t>
            </a:r>
            <a:r>
              <a:rPr lang="zh-CN" altLang="en-US" sz="1400" b="1" spc="-10" dirty="0">
                <a:solidFill>
                  <a:schemeClr val="accent1">
                    <a:lumMod val="75000"/>
                  </a:schemeClr>
                </a:solidFill>
                <a:cs typeface="+mn-ea"/>
                <a:sym typeface="+mn-lt"/>
              </a:rPr>
              <a:t>未出现治疗相关严重不良事件</a:t>
            </a:r>
            <a:r>
              <a:rPr lang="zh-CN" altLang="en-US" sz="1400" spc="-10" dirty="0">
                <a:solidFill>
                  <a:schemeClr val="tx1">
                    <a:lumMod val="85000"/>
                    <a:lumOff val="15000"/>
                  </a:schemeClr>
                </a:solidFill>
                <a:cs typeface="+mn-ea"/>
                <a:sym typeface="+mn-lt"/>
              </a:rPr>
              <a:t>，治疗</a:t>
            </a:r>
            <a:r>
              <a:rPr lang="en-US" altLang="zh-CN" sz="1400" spc="-10" dirty="0" err="1">
                <a:solidFill>
                  <a:schemeClr val="tx1">
                    <a:lumMod val="85000"/>
                    <a:lumOff val="15000"/>
                  </a:schemeClr>
                </a:solidFill>
                <a:cs typeface="+mn-ea"/>
                <a:sym typeface="+mn-lt"/>
              </a:rPr>
              <a:t>cIAI</a:t>
            </a:r>
            <a:r>
              <a:rPr lang="zh-CN" altLang="en-US" sz="1400" spc="-10" dirty="0">
                <a:solidFill>
                  <a:schemeClr val="tx1">
                    <a:lumMod val="85000"/>
                    <a:lumOff val="15000"/>
                  </a:schemeClr>
                </a:solidFill>
                <a:cs typeface="+mn-ea"/>
                <a:sym typeface="+mn-lt"/>
              </a:rPr>
              <a:t>及</a:t>
            </a:r>
            <a:r>
              <a:rPr lang="en-US" altLang="zh-CN" sz="1400" spc="-10" dirty="0">
                <a:solidFill>
                  <a:schemeClr val="tx1">
                    <a:lumMod val="85000"/>
                    <a:lumOff val="15000"/>
                  </a:schemeClr>
                </a:solidFill>
                <a:cs typeface="+mn-ea"/>
                <a:sym typeface="+mn-lt"/>
              </a:rPr>
              <a:t>HAP/VAP</a:t>
            </a:r>
            <a:r>
              <a:rPr lang="zh-CN" altLang="en-US" sz="1400" spc="-10" dirty="0">
                <a:solidFill>
                  <a:schemeClr val="tx1">
                    <a:lumMod val="85000"/>
                    <a:lumOff val="15000"/>
                  </a:schemeClr>
                </a:solidFill>
                <a:cs typeface="+mn-ea"/>
                <a:sym typeface="+mn-lt"/>
              </a:rPr>
              <a:t>患者的治疗相关不良事件主要为</a:t>
            </a:r>
            <a:r>
              <a:rPr lang="en-US" altLang="zh-CN" sz="1400" spc="-10" dirty="0">
                <a:solidFill>
                  <a:schemeClr val="tx1">
                    <a:lumMod val="85000"/>
                    <a:lumOff val="15000"/>
                  </a:schemeClr>
                </a:solidFill>
                <a:cs typeface="+mn-ea"/>
                <a:sym typeface="+mn-lt"/>
              </a:rPr>
              <a:t>ALT</a:t>
            </a:r>
            <a:r>
              <a:rPr lang="zh-CN" altLang="en-US" sz="1400" spc="-10" dirty="0">
                <a:solidFill>
                  <a:schemeClr val="tx1">
                    <a:lumMod val="85000"/>
                    <a:lumOff val="15000"/>
                  </a:schemeClr>
                </a:solidFill>
                <a:cs typeface="+mn-ea"/>
                <a:sym typeface="+mn-lt"/>
              </a:rPr>
              <a:t>升高（</a:t>
            </a:r>
            <a:r>
              <a:rPr lang="en-US" altLang="zh-CN" sz="1400" spc="-10" dirty="0">
                <a:solidFill>
                  <a:schemeClr val="tx1">
                    <a:lumMod val="85000"/>
                    <a:lumOff val="15000"/>
                  </a:schemeClr>
                </a:solidFill>
                <a:cs typeface="+mn-ea"/>
                <a:sym typeface="+mn-lt"/>
              </a:rPr>
              <a:t>2.9%</a:t>
            </a:r>
            <a:r>
              <a:rPr lang="zh-CN" altLang="en-US" sz="1400" spc="-10" dirty="0">
                <a:solidFill>
                  <a:schemeClr val="tx1">
                    <a:lumMod val="85000"/>
                    <a:lumOff val="15000"/>
                  </a:schemeClr>
                </a:solidFill>
                <a:cs typeface="+mn-ea"/>
                <a:sym typeface="+mn-lt"/>
              </a:rPr>
              <a:t>）、</a:t>
            </a:r>
            <a:r>
              <a:rPr lang="en-US" altLang="zh-CN" sz="1400" spc="-10" dirty="0">
                <a:solidFill>
                  <a:schemeClr val="tx1">
                    <a:lumMod val="85000"/>
                    <a:lumOff val="15000"/>
                  </a:schemeClr>
                </a:solidFill>
                <a:cs typeface="+mn-ea"/>
                <a:sym typeface="+mn-lt"/>
              </a:rPr>
              <a:t>AST</a:t>
            </a:r>
            <a:r>
              <a:rPr lang="zh-CN" altLang="en-US" sz="1400" spc="-10" dirty="0">
                <a:solidFill>
                  <a:schemeClr val="tx1">
                    <a:lumMod val="85000"/>
                    <a:lumOff val="15000"/>
                  </a:schemeClr>
                </a:solidFill>
                <a:cs typeface="+mn-ea"/>
                <a:sym typeface="+mn-lt"/>
              </a:rPr>
              <a:t>升高（</a:t>
            </a:r>
            <a:r>
              <a:rPr lang="en-US" altLang="zh-CN" sz="1400" spc="-10" dirty="0">
                <a:solidFill>
                  <a:schemeClr val="tx1">
                    <a:lumMod val="85000"/>
                    <a:lumOff val="15000"/>
                  </a:schemeClr>
                </a:solidFill>
                <a:cs typeface="+mn-ea"/>
                <a:sym typeface="+mn-lt"/>
              </a:rPr>
              <a:t>2.9%</a:t>
            </a:r>
            <a:r>
              <a:rPr lang="zh-CN" altLang="en-US" sz="1400" spc="-10" dirty="0">
                <a:solidFill>
                  <a:schemeClr val="tx1">
                    <a:lumMod val="85000"/>
                    <a:lumOff val="15000"/>
                  </a:schemeClr>
                </a:solidFill>
                <a:cs typeface="+mn-ea"/>
                <a:sym typeface="+mn-lt"/>
              </a:rPr>
              <a:t>）、肝功能异常（</a:t>
            </a:r>
            <a:r>
              <a:rPr lang="en-US" altLang="zh-CN" sz="1400" spc="-10" dirty="0">
                <a:solidFill>
                  <a:schemeClr val="tx1">
                    <a:lumMod val="85000"/>
                    <a:lumOff val="15000"/>
                  </a:schemeClr>
                </a:solidFill>
                <a:cs typeface="+mn-ea"/>
                <a:sym typeface="+mn-lt"/>
              </a:rPr>
              <a:t>2.9%</a:t>
            </a:r>
            <a:r>
              <a:rPr lang="zh-CN" altLang="en-US" sz="1400" spc="-10" dirty="0">
                <a:solidFill>
                  <a:schemeClr val="tx1">
                    <a:lumMod val="85000"/>
                    <a:lumOff val="15000"/>
                  </a:schemeClr>
                </a:solidFill>
                <a:cs typeface="+mn-ea"/>
                <a:sym typeface="+mn-lt"/>
              </a:rPr>
              <a:t>）、腹泻（</a:t>
            </a:r>
            <a:r>
              <a:rPr lang="en-US" altLang="zh-CN" sz="1400" spc="-10" dirty="0">
                <a:solidFill>
                  <a:schemeClr val="tx1">
                    <a:lumMod val="85000"/>
                    <a:lumOff val="15000"/>
                  </a:schemeClr>
                </a:solidFill>
                <a:cs typeface="+mn-ea"/>
                <a:sym typeface="+mn-lt"/>
              </a:rPr>
              <a:t>2.5%</a:t>
            </a:r>
            <a:r>
              <a:rPr lang="zh-CN" altLang="en-US" sz="1400" spc="-10" dirty="0">
                <a:solidFill>
                  <a:schemeClr val="tx1">
                    <a:lumMod val="85000"/>
                    <a:lumOff val="15000"/>
                  </a:schemeClr>
                </a:solidFill>
                <a:cs typeface="+mn-ea"/>
                <a:sym typeface="+mn-lt"/>
              </a:rPr>
              <a:t>）等</a:t>
            </a:r>
            <a:r>
              <a:rPr lang="en-US" altLang="zh-CN" sz="1400" spc="-10" baseline="30000" dirty="0">
                <a:solidFill>
                  <a:schemeClr val="tx1">
                    <a:lumMod val="85000"/>
                    <a:lumOff val="15000"/>
                  </a:schemeClr>
                </a:solidFill>
                <a:cs typeface="+mn-ea"/>
                <a:sym typeface="+mn-lt"/>
              </a:rPr>
              <a:t>2,3</a:t>
            </a:r>
            <a:endParaRPr lang="en-US" altLang="zh-CN" sz="1400" b="1" spc="-10" baseline="30000" dirty="0">
              <a:solidFill>
                <a:schemeClr val="tx1">
                  <a:lumMod val="85000"/>
                  <a:lumOff val="15000"/>
                </a:schemeClr>
              </a:solidFill>
              <a:cs typeface="+mn-ea"/>
              <a:sym typeface="+mn-lt"/>
            </a:endParaRPr>
          </a:p>
        </p:txBody>
      </p:sp>
      <p:graphicFrame>
        <p:nvGraphicFramePr>
          <p:cNvPr id="8" name="Table 5">
            <a:extLst>
              <a:ext uri="{FF2B5EF4-FFF2-40B4-BE49-F238E27FC236}">
                <a16:creationId xmlns:a16="http://schemas.microsoft.com/office/drawing/2014/main" id="{05C2D364-1844-BF2F-ABA4-D20F15F536D8}"/>
              </a:ext>
            </a:extLst>
          </p:cNvPr>
          <p:cNvGraphicFramePr>
            <a:graphicFrameLocks noGrp="1"/>
          </p:cNvGraphicFramePr>
          <p:nvPr>
            <p:extLst>
              <p:ext uri="{D42A27DB-BD31-4B8C-83A1-F6EECF244321}">
                <p14:modId xmlns:p14="http://schemas.microsoft.com/office/powerpoint/2010/main" val="1623981861"/>
              </p:ext>
            </p:extLst>
          </p:nvPr>
        </p:nvGraphicFramePr>
        <p:xfrm>
          <a:off x="653912" y="1936688"/>
          <a:ext cx="6356446" cy="3462182"/>
        </p:xfrm>
        <a:graphic>
          <a:graphicData uri="http://schemas.openxmlformats.org/drawingml/2006/table">
            <a:tbl>
              <a:tblPr firstRow="1" firstCol="1" bandRow="1">
                <a:tableStyleId>{5C22544A-7EE6-4342-B048-85BDC9FD1C3A}</a:tableStyleId>
              </a:tblPr>
              <a:tblGrid>
                <a:gridCol w="2409017">
                  <a:extLst>
                    <a:ext uri="{9D8B030D-6E8A-4147-A177-3AD203B41FA5}">
                      <a16:colId xmlns:a16="http://schemas.microsoft.com/office/drawing/2014/main" val="20000"/>
                    </a:ext>
                  </a:extLst>
                </a:gridCol>
                <a:gridCol w="3947429">
                  <a:extLst>
                    <a:ext uri="{9D8B030D-6E8A-4147-A177-3AD203B41FA5}">
                      <a16:colId xmlns:a16="http://schemas.microsoft.com/office/drawing/2014/main" val="20001"/>
                    </a:ext>
                  </a:extLst>
                </a:gridCol>
              </a:tblGrid>
              <a:tr h="0">
                <a:tc>
                  <a:txBody>
                    <a:bodyPr/>
                    <a:lstStyle/>
                    <a:p>
                      <a:pPr algn="ctr">
                        <a:spcBef>
                          <a:spcPts val="300"/>
                        </a:spcBef>
                        <a:spcAft>
                          <a:spcPts val="300"/>
                        </a:spcAft>
                      </a:pPr>
                      <a:r>
                        <a:rPr lang="zh-CN" altLang="en-US" sz="1400" b="1" spc="-10" dirty="0">
                          <a:solidFill>
                            <a:schemeClr val="bg1"/>
                          </a:solidFill>
                          <a:effectLst/>
                          <a:latin typeface="+mn-lt"/>
                          <a:ea typeface="+mn-ea"/>
                          <a:cs typeface="+mn-ea"/>
                          <a:sym typeface="+mn-lt"/>
                        </a:rPr>
                        <a:t>系统分类</a:t>
                      </a:r>
                      <a:endParaRPr lang="en-GB" sz="1400" b="1" spc="-10" dirty="0">
                        <a:solidFill>
                          <a:schemeClr val="bg1"/>
                        </a:solidFill>
                        <a:effectLst/>
                        <a:latin typeface="+mn-lt"/>
                        <a:ea typeface="+mn-ea"/>
                        <a:cs typeface="+mn-ea"/>
                        <a:sym typeface="+mn-lt"/>
                      </a:endParaRPr>
                    </a:p>
                  </a:txBody>
                  <a:tcPr marL="144000" marR="72000" marT="72000" marB="72000">
                    <a:solidFill>
                      <a:schemeClr val="tx2"/>
                    </a:solidFill>
                  </a:tcPr>
                </a:tc>
                <a:tc>
                  <a:txBody>
                    <a:bodyPr/>
                    <a:lstStyle/>
                    <a:p>
                      <a:pPr algn="ctr">
                        <a:spcBef>
                          <a:spcPts val="300"/>
                        </a:spcBef>
                        <a:spcAft>
                          <a:spcPts val="300"/>
                        </a:spcAft>
                      </a:pPr>
                      <a:r>
                        <a:rPr lang="zh-CN" altLang="en-US" sz="1400" b="1" spc="-10" dirty="0">
                          <a:solidFill>
                            <a:schemeClr val="bg1"/>
                          </a:solidFill>
                          <a:effectLst/>
                          <a:latin typeface="+mn-lt"/>
                          <a:ea typeface="+mn-ea"/>
                          <a:cs typeface="+mn-ea"/>
                          <a:sym typeface="+mn-lt"/>
                        </a:rPr>
                        <a:t>常见（≥</a:t>
                      </a:r>
                      <a:r>
                        <a:rPr lang="en-US" altLang="zh-CN" sz="1400" b="1" spc="-10" dirty="0">
                          <a:solidFill>
                            <a:schemeClr val="bg1"/>
                          </a:solidFill>
                          <a:effectLst/>
                          <a:latin typeface="+mn-lt"/>
                          <a:ea typeface="+mn-ea"/>
                          <a:cs typeface="+mn-ea"/>
                          <a:sym typeface="+mn-lt"/>
                        </a:rPr>
                        <a:t>1/100</a:t>
                      </a:r>
                      <a:r>
                        <a:rPr lang="zh-CN" altLang="en-US" sz="1400" b="1" spc="-10" dirty="0">
                          <a:solidFill>
                            <a:schemeClr val="bg1"/>
                          </a:solidFill>
                          <a:effectLst/>
                          <a:latin typeface="+mn-lt"/>
                          <a:ea typeface="+mn-ea"/>
                          <a:cs typeface="+mn-ea"/>
                          <a:sym typeface="+mn-lt"/>
                        </a:rPr>
                        <a:t>至＜</a:t>
                      </a:r>
                      <a:r>
                        <a:rPr lang="en-US" altLang="zh-CN" sz="1400" b="1" spc="-10" dirty="0">
                          <a:solidFill>
                            <a:schemeClr val="bg1"/>
                          </a:solidFill>
                          <a:effectLst/>
                          <a:latin typeface="+mn-lt"/>
                          <a:ea typeface="+mn-ea"/>
                          <a:cs typeface="+mn-ea"/>
                          <a:sym typeface="+mn-lt"/>
                        </a:rPr>
                        <a:t>1/10</a:t>
                      </a:r>
                      <a:r>
                        <a:rPr lang="zh-CN" altLang="en-US" sz="1400" b="1" spc="-10" dirty="0">
                          <a:solidFill>
                            <a:schemeClr val="bg1"/>
                          </a:solidFill>
                          <a:effectLst/>
                          <a:latin typeface="+mn-lt"/>
                          <a:ea typeface="+mn-ea"/>
                          <a:cs typeface="+mn-ea"/>
                          <a:sym typeface="+mn-lt"/>
                        </a:rPr>
                        <a:t>）</a:t>
                      </a:r>
                      <a:endParaRPr lang="en-GB" sz="1400" b="1" spc="-10" dirty="0">
                        <a:solidFill>
                          <a:schemeClr val="bg1"/>
                        </a:solidFill>
                        <a:effectLst/>
                        <a:latin typeface="+mn-lt"/>
                        <a:ea typeface="+mn-ea"/>
                        <a:cs typeface="+mn-ea"/>
                        <a:sym typeface="+mn-lt"/>
                      </a:endParaRPr>
                    </a:p>
                  </a:txBody>
                  <a:tcPr marL="144000" marR="72000" marT="72000" marB="72000">
                    <a:solidFill>
                      <a:schemeClr val="tx2"/>
                    </a:solidFill>
                  </a:tcPr>
                </a:tc>
                <a:extLst>
                  <a:ext uri="{0D108BD9-81ED-4DB2-BD59-A6C34878D82A}">
                    <a16:rowId xmlns:a16="http://schemas.microsoft.com/office/drawing/2014/main" val="10000"/>
                  </a:ext>
                </a:extLst>
              </a:tr>
              <a:tr h="438437">
                <a:tc>
                  <a:txBody>
                    <a:bodyPr/>
                    <a:lstStyle/>
                    <a:p>
                      <a:pPr>
                        <a:spcBef>
                          <a:spcPts val="300"/>
                        </a:spcBef>
                        <a:spcAft>
                          <a:spcPts val="300"/>
                        </a:spcAft>
                      </a:pPr>
                      <a:r>
                        <a:rPr lang="zh-CN" altLang="en-US" sz="1200" spc="-10" dirty="0">
                          <a:solidFill>
                            <a:schemeClr val="tx1">
                              <a:lumMod val="75000"/>
                              <a:lumOff val="25000"/>
                            </a:schemeClr>
                          </a:solidFill>
                          <a:effectLst/>
                          <a:latin typeface="+mn-lt"/>
                          <a:ea typeface="+mn-ea"/>
                          <a:cs typeface="+mn-ea"/>
                          <a:sym typeface="+mn-lt"/>
                        </a:rPr>
                        <a:t>血液及淋巴系统疾病 </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300"/>
                        </a:spcBef>
                        <a:spcAft>
                          <a:spcPts val="300"/>
                        </a:spcAft>
                      </a:pPr>
                      <a:r>
                        <a:rPr lang="zh-CN" altLang="en-US" sz="1200" spc="-10" dirty="0">
                          <a:solidFill>
                            <a:schemeClr val="tx1">
                              <a:lumMod val="75000"/>
                              <a:lumOff val="25000"/>
                            </a:schemeClr>
                          </a:solidFill>
                          <a:effectLst/>
                          <a:latin typeface="+mn-lt"/>
                          <a:ea typeface="+mn-ea"/>
                          <a:cs typeface="+mn-ea"/>
                          <a:sym typeface="+mn-lt"/>
                        </a:rPr>
                        <a:t>贫血、血小板增多症、血小板减少症 </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extLst>
                  <a:ext uri="{0D108BD9-81ED-4DB2-BD59-A6C34878D82A}">
                    <a16:rowId xmlns:a16="http://schemas.microsoft.com/office/drawing/2014/main" val="10001"/>
                  </a:ext>
                </a:extLst>
              </a:tr>
              <a:tr h="438437">
                <a:tc>
                  <a:txBody>
                    <a:bodyPr/>
                    <a:lstStyle/>
                    <a:p>
                      <a:pPr>
                        <a:spcBef>
                          <a:spcPts val="300"/>
                        </a:spcBef>
                        <a:spcAft>
                          <a:spcPts val="300"/>
                        </a:spcAft>
                      </a:pPr>
                      <a:r>
                        <a:rPr lang="zh-CN" altLang="en-US" sz="1200" spc="-10" dirty="0">
                          <a:solidFill>
                            <a:schemeClr val="tx1">
                              <a:lumMod val="75000"/>
                              <a:lumOff val="25000"/>
                            </a:schemeClr>
                          </a:solidFill>
                          <a:effectLst/>
                          <a:latin typeface="+mn-lt"/>
                          <a:ea typeface="+mn-ea"/>
                          <a:cs typeface="+mn-ea"/>
                          <a:sym typeface="+mn-lt"/>
                        </a:rPr>
                        <a:t>精神病类</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a:lnSpc>
                          <a:spcPts val="1300"/>
                        </a:lnSpc>
                        <a:spcBef>
                          <a:spcPts val="0"/>
                        </a:spcBef>
                        <a:spcAft>
                          <a:spcPts val="0"/>
                        </a:spcAft>
                      </a:pPr>
                      <a:r>
                        <a:rPr lang="zh-CN" altLang="en-US" sz="1200" spc="-10" dirty="0">
                          <a:solidFill>
                            <a:schemeClr val="tx1">
                              <a:lumMod val="75000"/>
                              <a:lumOff val="25000"/>
                            </a:schemeClr>
                          </a:solidFill>
                          <a:effectLst/>
                          <a:latin typeface="+mn-lt"/>
                          <a:ea typeface="+mn-ea"/>
                          <a:cs typeface="+mn-ea"/>
                          <a:sym typeface="+mn-lt"/>
                        </a:rPr>
                        <a:t>意识模糊状态</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noFill/>
                  </a:tcPr>
                </a:tc>
                <a:extLst>
                  <a:ext uri="{0D108BD9-81ED-4DB2-BD59-A6C34878D82A}">
                    <a16:rowId xmlns:a16="http://schemas.microsoft.com/office/drawing/2014/main" val="10002"/>
                  </a:ext>
                </a:extLst>
              </a:tr>
              <a:tr h="438437">
                <a:tc>
                  <a:txBody>
                    <a:bodyPr/>
                    <a:lstStyle/>
                    <a:p>
                      <a:pPr>
                        <a:spcBef>
                          <a:spcPts val="300"/>
                        </a:spcBef>
                        <a:spcAft>
                          <a:spcPts val="300"/>
                        </a:spcAft>
                      </a:pPr>
                      <a:r>
                        <a:rPr lang="zh-CN" altLang="en-US" sz="1200" spc="-10" dirty="0">
                          <a:solidFill>
                            <a:schemeClr val="tx1">
                              <a:lumMod val="75000"/>
                              <a:lumOff val="25000"/>
                            </a:schemeClr>
                          </a:solidFill>
                          <a:effectLst/>
                          <a:latin typeface="+mn-lt"/>
                          <a:ea typeface="+mn-ea"/>
                          <a:cs typeface="+mn-ea"/>
                          <a:sym typeface="+mn-lt"/>
                        </a:rPr>
                        <a:t>各类神经系统疾病 </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0"/>
                        </a:spcBef>
                        <a:spcAft>
                          <a:spcPts val="0"/>
                        </a:spcAft>
                      </a:pPr>
                      <a:r>
                        <a:rPr lang="zh-CN" altLang="en-US" sz="1200" spc="-10" dirty="0">
                          <a:solidFill>
                            <a:schemeClr val="tx1">
                              <a:lumMod val="75000"/>
                              <a:lumOff val="25000"/>
                            </a:schemeClr>
                          </a:solidFill>
                          <a:effectLst/>
                          <a:latin typeface="+mn-lt"/>
                          <a:ea typeface="+mn-ea"/>
                          <a:cs typeface="+mn-ea"/>
                          <a:sym typeface="+mn-lt"/>
                        </a:rPr>
                        <a:t>头晕</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extLst>
                  <a:ext uri="{0D108BD9-81ED-4DB2-BD59-A6C34878D82A}">
                    <a16:rowId xmlns:a16="http://schemas.microsoft.com/office/drawing/2014/main" val="10003"/>
                  </a:ext>
                </a:extLst>
              </a:tr>
              <a:tr h="438437">
                <a:tc>
                  <a:txBody>
                    <a:bodyPr/>
                    <a:lstStyle/>
                    <a:p>
                      <a:pPr>
                        <a:spcBef>
                          <a:spcPts val="300"/>
                        </a:spcBef>
                        <a:spcAft>
                          <a:spcPts val="300"/>
                        </a:spcAft>
                      </a:pPr>
                      <a:r>
                        <a:rPr lang="zh-CN" altLang="en-US" sz="1200" spc="-10" dirty="0">
                          <a:solidFill>
                            <a:schemeClr val="tx1">
                              <a:lumMod val="75000"/>
                              <a:lumOff val="25000"/>
                            </a:schemeClr>
                          </a:solidFill>
                          <a:effectLst/>
                          <a:latin typeface="+mn-lt"/>
                          <a:ea typeface="+mn-ea"/>
                          <a:cs typeface="+mn-ea"/>
                          <a:sym typeface="+mn-lt"/>
                        </a:rPr>
                        <a:t>胃肠系统疾病 </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a:lnSpc>
                          <a:spcPts val="1300"/>
                        </a:lnSpc>
                        <a:spcBef>
                          <a:spcPts val="0"/>
                        </a:spcBef>
                        <a:spcAft>
                          <a:spcPts val="0"/>
                        </a:spcAft>
                      </a:pPr>
                      <a:r>
                        <a:rPr lang="zh-CN" altLang="en-US" sz="1200" spc="-10" dirty="0">
                          <a:solidFill>
                            <a:schemeClr val="tx1">
                              <a:lumMod val="75000"/>
                              <a:lumOff val="25000"/>
                            </a:schemeClr>
                          </a:solidFill>
                          <a:effectLst/>
                          <a:latin typeface="+mn-lt"/>
                          <a:ea typeface="+mn-ea"/>
                          <a:cs typeface="+mn-ea"/>
                          <a:sym typeface="+mn-lt"/>
                        </a:rPr>
                        <a:t>腹泻、恶心、呕吐、腹痛</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noFill/>
                  </a:tcPr>
                </a:tc>
                <a:extLst>
                  <a:ext uri="{0D108BD9-81ED-4DB2-BD59-A6C34878D82A}">
                    <a16:rowId xmlns:a16="http://schemas.microsoft.com/office/drawing/2014/main" val="1692184405"/>
                  </a:ext>
                </a:extLst>
              </a:tr>
              <a:tr h="438437">
                <a:tc>
                  <a:txBody>
                    <a:bodyPr/>
                    <a:lstStyle/>
                    <a:p>
                      <a:pPr>
                        <a:spcBef>
                          <a:spcPts val="300"/>
                        </a:spcBef>
                        <a:spcAft>
                          <a:spcPts val="300"/>
                        </a:spcAft>
                      </a:pPr>
                      <a:r>
                        <a:rPr lang="zh-CN" altLang="en-US" sz="1200" spc="-10" dirty="0">
                          <a:solidFill>
                            <a:schemeClr val="tx1">
                              <a:lumMod val="75000"/>
                              <a:lumOff val="25000"/>
                            </a:schemeClr>
                          </a:solidFill>
                          <a:effectLst/>
                          <a:latin typeface="+mn-lt"/>
                          <a:ea typeface="+mn-ea"/>
                          <a:cs typeface="+mn-ea"/>
                          <a:sym typeface="+mn-lt"/>
                        </a:rPr>
                        <a:t>肝胆系统疾病</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0"/>
                        </a:spcBef>
                        <a:spcAft>
                          <a:spcPts val="0"/>
                        </a:spcAft>
                      </a:pPr>
                      <a:r>
                        <a:rPr lang="en-US" altLang="zh-CN" sz="1200" spc="-10" dirty="0">
                          <a:solidFill>
                            <a:schemeClr val="tx1">
                              <a:lumMod val="75000"/>
                              <a:lumOff val="25000"/>
                            </a:schemeClr>
                          </a:solidFill>
                          <a:effectLst/>
                          <a:latin typeface="+mn-lt"/>
                          <a:ea typeface="+mn-ea"/>
                          <a:cs typeface="+mn-ea"/>
                          <a:sym typeface="+mn-lt"/>
                        </a:rPr>
                        <a:t>AST</a:t>
                      </a:r>
                      <a:r>
                        <a:rPr lang="zh-CN" altLang="en-US" sz="1200" spc="-10" dirty="0">
                          <a:solidFill>
                            <a:schemeClr val="tx1">
                              <a:lumMod val="75000"/>
                              <a:lumOff val="25000"/>
                            </a:schemeClr>
                          </a:solidFill>
                          <a:effectLst/>
                          <a:latin typeface="+mn-lt"/>
                          <a:ea typeface="+mn-ea"/>
                          <a:cs typeface="+mn-ea"/>
                          <a:sym typeface="+mn-lt"/>
                        </a:rPr>
                        <a:t>升高、</a:t>
                      </a:r>
                      <a:r>
                        <a:rPr lang="en-US" altLang="zh-CN" sz="1200" spc="-10" dirty="0">
                          <a:solidFill>
                            <a:schemeClr val="tx1">
                              <a:lumMod val="75000"/>
                              <a:lumOff val="25000"/>
                            </a:schemeClr>
                          </a:solidFill>
                          <a:effectLst/>
                          <a:latin typeface="+mn-lt"/>
                          <a:ea typeface="+mn-ea"/>
                          <a:cs typeface="+mn-ea"/>
                          <a:sym typeface="+mn-lt"/>
                        </a:rPr>
                        <a:t>ALT</a:t>
                      </a:r>
                      <a:r>
                        <a:rPr lang="zh-CN" altLang="en-US" sz="1200" spc="-10" dirty="0">
                          <a:solidFill>
                            <a:schemeClr val="tx1">
                              <a:lumMod val="75000"/>
                              <a:lumOff val="25000"/>
                            </a:schemeClr>
                          </a:solidFill>
                          <a:effectLst/>
                          <a:latin typeface="+mn-lt"/>
                          <a:ea typeface="+mn-ea"/>
                          <a:cs typeface="+mn-ea"/>
                          <a:sym typeface="+mn-lt"/>
                        </a:rPr>
                        <a:t>升高、 转氨酶升高 </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extLst>
                  <a:ext uri="{0D108BD9-81ED-4DB2-BD59-A6C34878D82A}">
                    <a16:rowId xmlns:a16="http://schemas.microsoft.com/office/drawing/2014/main" val="833367727"/>
                  </a:ext>
                </a:extLst>
              </a:tr>
              <a:tr h="438437">
                <a:tc>
                  <a:txBody>
                    <a:bodyPr/>
                    <a:lstStyle/>
                    <a:p>
                      <a:pPr>
                        <a:spcBef>
                          <a:spcPts val="300"/>
                        </a:spcBef>
                        <a:spcAft>
                          <a:spcPts val="300"/>
                        </a:spcAft>
                      </a:pPr>
                      <a:r>
                        <a:rPr lang="zh-CN" altLang="en-US" sz="1200" spc="-10" dirty="0">
                          <a:solidFill>
                            <a:schemeClr val="tx1">
                              <a:lumMod val="75000"/>
                              <a:lumOff val="25000"/>
                            </a:schemeClr>
                          </a:solidFill>
                          <a:effectLst/>
                          <a:latin typeface="+mn-lt"/>
                          <a:ea typeface="+mn-ea"/>
                          <a:cs typeface="+mn-ea"/>
                          <a:sym typeface="+mn-lt"/>
                        </a:rPr>
                        <a:t>皮肤及皮下组织类疾病 </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noFill/>
                  </a:tcPr>
                </a:tc>
                <a:tc>
                  <a:txBody>
                    <a:bodyPr/>
                    <a:lstStyle/>
                    <a:p>
                      <a:pPr>
                        <a:lnSpc>
                          <a:spcPts val="1300"/>
                        </a:lnSpc>
                        <a:spcBef>
                          <a:spcPts val="0"/>
                        </a:spcBef>
                        <a:spcAft>
                          <a:spcPts val="0"/>
                        </a:spcAft>
                      </a:pPr>
                      <a:r>
                        <a:rPr lang="zh-CN" altLang="en-US" sz="1200" spc="-10" dirty="0">
                          <a:solidFill>
                            <a:schemeClr val="tx1">
                              <a:lumMod val="75000"/>
                              <a:lumOff val="25000"/>
                            </a:schemeClr>
                          </a:solidFill>
                          <a:effectLst/>
                          <a:latin typeface="+mn-lt"/>
                          <a:ea typeface="+mn-ea"/>
                          <a:cs typeface="+mn-ea"/>
                          <a:sym typeface="+mn-lt"/>
                        </a:rPr>
                        <a:t>皮疹</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noFill/>
                  </a:tcPr>
                </a:tc>
                <a:extLst>
                  <a:ext uri="{0D108BD9-81ED-4DB2-BD59-A6C34878D82A}">
                    <a16:rowId xmlns:a16="http://schemas.microsoft.com/office/drawing/2014/main" val="3500543195"/>
                  </a:ext>
                </a:extLst>
              </a:tr>
              <a:tr h="438437">
                <a:tc>
                  <a:txBody>
                    <a:bodyPr/>
                    <a:lstStyle/>
                    <a:p>
                      <a:pPr>
                        <a:spcBef>
                          <a:spcPts val="300"/>
                        </a:spcBef>
                        <a:spcAft>
                          <a:spcPts val="300"/>
                        </a:spcAft>
                      </a:pPr>
                      <a:r>
                        <a:rPr lang="zh-CN" altLang="en-US" sz="1200" spc="-10" dirty="0">
                          <a:solidFill>
                            <a:schemeClr val="tx1">
                              <a:lumMod val="75000"/>
                              <a:lumOff val="25000"/>
                            </a:schemeClr>
                          </a:solidFill>
                          <a:effectLst/>
                          <a:latin typeface="+mn-lt"/>
                          <a:ea typeface="+mn-ea"/>
                          <a:cs typeface="+mn-ea"/>
                          <a:sym typeface="+mn-lt"/>
                        </a:rPr>
                        <a:t>全身性疾病及给药部位各种反应 </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0"/>
                        </a:spcBef>
                        <a:spcAft>
                          <a:spcPts val="0"/>
                        </a:spcAft>
                      </a:pPr>
                      <a:r>
                        <a:rPr lang="zh-CN" altLang="en-US" sz="1200" spc="-10" dirty="0">
                          <a:solidFill>
                            <a:schemeClr val="tx1">
                              <a:lumMod val="75000"/>
                              <a:lumOff val="25000"/>
                            </a:schemeClr>
                          </a:solidFill>
                          <a:effectLst/>
                          <a:latin typeface="+mn-lt"/>
                          <a:ea typeface="+mn-ea"/>
                          <a:cs typeface="+mn-ea"/>
                          <a:sym typeface="+mn-lt"/>
                        </a:rPr>
                        <a:t>静脉炎、血栓性静脉炎、输液部位渗出、注射部位疼痛、发热 </a:t>
                      </a:r>
                      <a:endParaRPr lang="en-GB" sz="1200" spc="-10" dirty="0">
                        <a:solidFill>
                          <a:schemeClr val="tx1">
                            <a:lumMod val="75000"/>
                            <a:lumOff val="25000"/>
                          </a:schemeClr>
                        </a:solidFill>
                        <a:effectLst/>
                        <a:latin typeface="+mn-lt"/>
                        <a:ea typeface="+mn-ea"/>
                        <a:cs typeface="+mn-ea"/>
                        <a:sym typeface="+mn-lt"/>
                      </a:endParaRPr>
                    </a:p>
                  </a:txBody>
                  <a:tcPr marL="144000" marR="72000" marT="72000" marB="72000" anchor="ctr">
                    <a:solidFill>
                      <a:schemeClr val="tx2">
                        <a:alpha val="10000"/>
                      </a:schemeClr>
                    </a:solidFill>
                  </a:tcPr>
                </a:tc>
                <a:extLst>
                  <a:ext uri="{0D108BD9-81ED-4DB2-BD59-A6C34878D82A}">
                    <a16:rowId xmlns:a16="http://schemas.microsoft.com/office/drawing/2014/main" val="2016226566"/>
                  </a:ext>
                </a:extLst>
              </a:tr>
            </a:tbl>
          </a:graphicData>
        </a:graphic>
      </p:graphicFrame>
      <p:sp>
        <p:nvSpPr>
          <p:cNvPr id="11" name="矩形: 圆顶角 10">
            <a:extLst>
              <a:ext uri="{FF2B5EF4-FFF2-40B4-BE49-F238E27FC236}">
                <a16:creationId xmlns:a16="http://schemas.microsoft.com/office/drawing/2014/main" id="{C39B81B7-849B-A80E-365A-7F342ECA5EF6}"/>
              </a:ext>
            </a:extLst>
          </p:cNvPr>
          <p:cNvSpPr/>
          <p:nvPr/>
        </p:nvSpPr>
        <p:spPr>
          <a:xfrm>
            <a:off x="653912" y="1552293"/>
            <a:ext cx="6356446" cy="365886"/>
          </a:xfrm>
          <a:prstGeom prst="round2SameRect">
            <a:avLst/>
          </a:prstGeom>
          <a:solidFill>
            <a:srgbClr val="000D45"/>
          </a:solidFill>
          <a:ln w="12700" cap="flat" cmpd="sng" algn="ctr">
            <a:noFill/>
            <a:prstDash val="solid"/>
            <a:miter lim="800000"/>
          </a:ln>
          <a:effectLst/>
        </p:spPr>
        <p:txBody>
          <a:bodyPr rtlCol="0" anchor="ctr"/>
          <a:lstStyle/>
          <a:p>
            <a:pPr lvl="0" algn="ctr">
              <a:defRPr/>
            </a:pPr>
            <a:r>
              <a:rPr kumimoji="0" lang="zh-CN" altLang="en-US" sz="1400" b="1" i="0" u="none" strike="noStrike" kern="0" cap="none" spc="0" normalizeH="0" baseline="0" noProof="0" dirty="0">
                <a:ln>
                  <a:noFill/>
                </a:ln>
                <a:solidFill>
                  <a:schemeClr val="bg1"/>
                </a:solidFill>
                <a:effectLst/>
                <a:uLnTx/>
                <a:uFillTx/>
                <a:cs typeface="+mn-ea"/>
                <a:sym typeface="+mn-lt"/>
              </a:rPr>
              <a:t>按照系统器官分类列出的药物</a:t>
            </a:r>
            <a:r>
              <a:rPr lang="zh-CN" altLang="en-US" sz="1400" b="1" kern="0" dirty="0">
                <a:solidFill>
                  <a:schemeClr val="bg1"/>
                </a:solidFill>
                <a:cs typeface="+mn-ea"/>
                <a:sym typeface="+mn-lt"/>
              </a:rPr>
              <a:t>常见</a:t>
            </a:r>
            <a:r>
              <a:rPr kumimoji="0" lang="zh-CN" altLang="en-US" sz="1400" b="1" i="0" u="none" strike="noStrike" kern="0" cap="none" spc="0" normalizeH="0" baseline="0" noProof="0" dirty="0">
                <a:ln>
                  <a:noFill/>
                </a:ln>
                <a:solidFill>
                  <a:schemeClr val="bg1"/>
                </a:solidFill>
                <a:effectLst/>
                <a:uLnTx/>
                <a:uFillTx/>
                <a:cs typeface="+mn-ea"/>
                <a:sym typeface="+mn-lt"/>
              </a:rPr>
              <a:t>不良反应</a:t>
            </a:r>
            <a:r>
              <a:rPr kumimoji="0" lang="en-US" altLang="zh-CN" sz="1400" b="1" i="0" u="none" strike="noStrike" kern="0" cap="none" spc="0" normalizeH="0" baseline="30000" noProof="0" dirty="0">
                <a:ln>
                  <a:noFill/>
                </a:ln>
                <a:solidFill>
                  <a:schemeClr val="bg1"/>
                </a:solidFill>
                <a:effectLst/>
                <a:uLnTx/>
                <a:uFillTx/>
                <a:cs typeface="+mn-ea"/>
                <a:sym typeface="+mn-lt"/>
              </a:rPr>
              <a:t>*1</a:t>
            </a:r>
            <a:r>
              <a:rPr kumimoji="0" lang="zh-CN" altLang="en-US" sz="1400" b="1" i="0" u="none" strike="noStrike" kern="0" cap="none" spc="0" normalizeH="0" baseline="30000" noProof="0" dirty="0">
                <a:ln>
                  <a:noFill/>
                </a:ln>
                <a:solidFill>
                  <a:schemeClr val="bg1"/>
                </a:solidFill>
                <a:effectLst/>
                <a:uLnTx/>
                <a:uFillTx/>
                <a:cs typeface="+mn-ea"/>
                <a:sym typeface="+mn-lt"/>
              </a:rPr>
              <a:t> </a:t>
            </a:r>
          </a:p>
        </p:txBody>
      </p:sp>
      <p:sp>
        <p:nvSpPr>
          <p:cNvPr id="12" name="文本框 11">
            <a:extLst>
              <a:ext uri="{FF2B5EF4-FFF2-40B4-BE49-F238E27FC236}">
                <a16:creationId xmlns:a16="http://schemas.microsoft.com/office/drawing/2014/main" id="{B5D0C339-EDA9-1155-4DC7-D4BC440743B4}"/>
              </a:ext>
            </a:extLst>
          </p:cNvPr>
          <p:cNvSpPr txBox="1"/>
          <p:nvPr/>
        </p:nvSpPr>
        <p:spPr>
          <a:xfrm>
            <a:off x="681206" y="5484664"/>
            <a:ext cx="6881643" cy="246221"/>
          </a:xfrm>
          <a:prstGeom prst="rect">
            <a:avLst/>
          </a:prstGeom>
          <a:noFill/>
        </p:spPr>
        <p:txBody>
          <a:bodyPr wrap="square">
            <a:spAutoFit/>
          </a:bodyPr>
          <a:lstStyle/>
          <a:p>
            <a:r>
              <a:rPr lang="en-US" altLang="zh-CN" sz="1000" spc="-10" dirty="0">
                <a:solidFill>
                  <a:schemeClr val="tx1">
                    <a:lumMod val="75000"/>
                    <a:lumOff val="25000"/>
                  </a:schemeClr>
                </a:solidFill>
                <a:cs typeface="+mn-ea"/>
                <a:sym typeface="+mn-lt"/>
              </a:rPr>
              <a:t>*</a:t>
            </a:r>
            <a:r>
              <a:rPr lang="zh-CN" altLang="en-US" sz="1000" spc="-10" dirty="0">
                <a:solidFill>
                  <a:schemeClr val="tx1">
                    <a:lumMod val="75000"/>
                    <a:lumOff val="25000"/>
                  </a:schemeClr>
                </a:solidFill>
                <a:cs typeface="+mn-ea"/>
                <a:sym typeface="+mn-lt"/>
              </a:rPr>
              <a:t>使用氨曲南单药和</a:t>
            </a:r>
            <a:r>
              <a:rPr lang="en-US" altLang="zh-CN" sz="1000" spc="-10" dirty="0">
                <a:solidFill>
                  <a:schemeClr val="tx1">
                    <a:lumMod val="75000"/>
                    <a:lumOff val="25000"/>
                  </a:schemeClr>
                </a:solidFill>
                <a:cs typeface="+mn-ea"/>
                <a:sym typeface="+mn-lt"/>
              </a:rPr>
              <a:t>/</a:t>
            </a:r>
            <a:r>
              <a:rPr lang="zh-CN" altLang="en-US" sz="1000" spc="-10" dirty="0">
                <a:solidFill>
                  <a:schemeClr val="tx1">
                    <a:lumMod val="75000"/>
                    <a:lumOff val="25000"/>
                  </a:schemeClr>
                </a:solidFill>
                <a:cs typeface="+mn-ea"/>
                <a:sym typeface="+mn-lt"/>
              </a:rPr>
              <a:t>或在</a:t>
            </a:r>
            <a:r>
              <a:rPr lang="en-US" altLang="zh-CN" sz="1000" spc="-10" dirty="0">
                <a:solidFill>
                  <a:schemeClr val="tx1">
                    <a:lumMod val="75000"/>
                    <a:lumOff val="25000"/>
                  </a:schemeClr>
                </a:solidFill>
                <a:cs typeface="+mn-ea"/>
                <a:sym typeface="+mn-lt"/>
              </a:rPr>
              <a:t>Ⅱ</a:t>
            </a:r>
            <a:r>
              <a:rPr lang="zh-CN" altLang="en-US" sz="1000" spc="-10" dirty="0">
                <a:solidFill>
                  <a:schemeClr val="tx1">
                    <a:lumMod val="75000"/>
                    <a:lumOff val="25000"/>
                  </a:schemeClr>
                </a:solidFill>
                <a:cs typeface="+mn-ea"/>
                <a:sym typeface="+mn-lt"/>
              </a:rPr>
              <a:t>期</a:t>
            </a:r>
            <a:r>
              <a:rPr lang="en-US" altLang="zh-CN" sz="1000" spc="-10" dirty="0">
                <a:solidFill>
                  <a:schemeClr val="tx1">
                    <a:lumMod val="75000"/>
                    <a:lumOff val="25000"/>
                  </a:schemeClr>
                </a:solidFill>
                <a:cs typeface="+mn-ea"/>
                <a:sym typeface="+mn-lt"/>
              </a:rPr>
              <a:t>/Ⅲ</a:t>
            </a:r>
            <a:r>
              <a:rPr lang="zh-CN" altLang="en-US" sz="1000" spc="-10" dirty="0">
                <a:solidFill>
                  <a:schemeClr val="tx1">
                    <a:lumMod val="75000"/>
                    <a:lumOff val="25000"/>
                  </a:schemeClr>
                </a:solidFill>
                <a:cs typeface="+mn-ea"/>
                <a:sym typeface="+mn-lt"/>
              </a:rPr>
              <a:t>期临床试验中使用氨曲南</a:t>
            </a:r>
            <a:r>
              <a:rPr lang="en-US" altLang="zh-CN" sz="1000" spc="-10" dirty="0">
                <a:solidFill>
                  <a:schemeClr val="tx1">
                    <a:lumMod val="75000"/>
                    <a:lumOff val="25000"/>
                  </a:schemeClr>
                </a:solidFill>
                <a:cs typeface="+mn-ea"/>
                <a:sym typeface="+mn-lt"/>
              </a:rPr>
              <a:t>-</a:t>
            </a:r>
            <a:r>
              <a:rPr lang="zh-CN" altLang="en-US" sz="1000" spc="-10" dirty="0">
                <a:solidFill>
                  <a:schemeClr val="tx1">
                    <a:lumMod val="75000"/>
                    <a:lumOff val="25000"/>
                  </a:schemeClr>
                </a:solidFill>
                <a:cs typeface="+mn-ea"/>
                <a:sym typeface="+mn-lt"/>
              </a:rPr>
              <a:t>阿维巴坦（</a:t>
            </a:r>
            <a:r>
              <a:rPr lang="en-US" altLang="zh-CN" sz="1000" spc="-10" dirty="0">
                <a:solidFill>
                  <a:schemeClr val="tx1">
                    <a:lumMod val="75000"/>
                    <a:lumOff val="25000"/>
                  </a:schemeClr>
                </a:solidFill>
                <a:cs typeface="+mn-ea"/>
                <a:sym typeface="+mn-lt"/>
              </a:rPr>
              <a:t>N = 305</a:t>
            </a:r>
            <a:r>
              <a:rPr lang="zh-CN" altLang="en-US" sz="1000" spc="-10" dirty="0">
                <a:solidFill>
                  <a:schemeClr val="tx1">
                    <a:lumMod val="75000"/>
                    <a:lumOff val="25000"/>
                  </a:schemeClr>
                </a:solidFill>
                <a:cs typeface="+mn-ea"/>
                <a:sym typeface="+mn-lt"/>
              </a:rPr>
              <a:t>）发现的药物不良反应</a:t>
            </a:r>
          </a:p>
        </p:txBody>
      </p:sp>
      <p:sp>
        <p:nvSpPr>
          <p:cNvPr id="4" name="文本框 3">
            <a:extLst>
              <a:ext uri="{FF2B5EF4-FFF2-40B4-BE49-F238E27FC236}">
                <a16:creationId xmlns:a16="http://schemas.microsoft.com/office/drawing/2014/main" id="{3D3AA72F-97C2-D300-C352-F4ECB4E15D41}"/>
              </a:ext>
            </a:extLst>
          </p:cNvPr>
          <p:cNvSpPr txBox="1"/>
          <p:nvPr/>
        </p:nvSpPr>
        <p:spPr>
          <a:xfrm>
            <a:off x="681206" y="5702186"/>
            <a:ext cx="6881643" cy="246221"/>
          </a:xfrm>
          <a:prstGeom prst="rect">
            <a:avLst/>
          </a:prstGeom>
          <a:noFill/>
        </p:spPr>
        <p:txBody>
          <a:bodyPr wrap="square">
            <a:spAutoFit/>
          </a:bodyPr>
          <a:lstStyle/>
          <a:p>
            <a:r>
              <a:rPr lang="en-US" altLang="zh-CN" sz="1000" spc="-10" dirty="0" err="1">
                <a:solidFill>
                  <a:schemeClr val="tx1">
                    <a:lumMod val="75000"/>
                    <a:lumOff val="25000"/>
                  </a:schemeClr>
                </a:solidFill>
                <a:cs typeface="+mn-ea"/>
                <a:sym typeface="+mn-lt"/>
              </a:rPr>
              <a:t>cIAI</a:t>
            </a:r>
            <a:r>
              <a:rPr lang="zh-CN" altLang="en-US" sz="1000" spc="-10" dirty="0">
                <a:solidFill>
                  <a:schemeClr val="tx1">
                    <a:lumMod val="75000"/>
                    <a:lumOff val="25000"/>
                  </a:schemeClr>
                </a:solidFill>
                <a:cs typeface="+mn-ea"/>
                <a:sym typeface="+mn-lt"/>
              </a:rPr>
              <a:t>：复杂性腹腔内感染；</a:t>
            </a:r>
            <a:r>
              <a:rPr lang="en-US" altLang="zh-CN" sz="1000" spc="-10" dirty="0">
                <a:solidFill>
                  <a:schemeClr val="tx1">
                    <a:lumMod val="75000"/>
                    <a:lumOff val="25000"/>
                  </a:schemeClr>
                </a:solidFill>
                <a:cs typeface="+mn-ea"/>
                <a:sym typeface="+mn-lt"/>
              </a:rPr>
              <a:t>HAP</a:t>
            </a:r>
            <a:r>
              <a:rPr lang="zh-CN" altLang="en-US" sz="1000" spc="-10" dirty="0">
                <a:solidFill>
                  <a:schemeClr val="tx1">
                    <a:lumMod val="75000"/>
                    <a:lumOff val="25000"/>
                  </a:schemeClr>
                </a:solidFill>
                <a:cs typeface="+mn-ea"/>
                <a:sym typeface="+mn-lt"/>
              </a:rPr>
              <a:t>：医院获得性肺炎；</a:t>
            </a:r>
            <a:r>
              <a:rPr lang="en-US" altLang="zh-CN" sz="1000" spc="-10" dirty="0">
                <a:solidFill>
                  <a:schemeClr val="tx1">
                    <a:lumMod val="75000"/>
                    <a:lumOff val="25000"/>
                  </a:schemeClr>
                </a:solidFill>
                <a:cs typeface="+mn-ea"/>
                <a:sym typeface="+mn-lt"/>
              </a:rPr>
              <a:t>VAP</a:t>
            </a:r>
            <a:r>
              <a:rPr lang="zh-CN" altLang="en-US" sz="1000" spc="-10" dirty="0">
                <a:solidFill>
                  <a:schemeClr val="tx1">
                    <a:lumMod val="75000"/>
                    <a:lumOff val="25000"/>
                  </a:schemeClr>
                </a:solidFill>
                <a:cs typeface="+mn-ea"/>
                <a:sym typeface="+mn-lt"/>
              </a:rPr>
              <a:t>：呼吸机相关性肺炎</a:t>
            </a:r>
          </a:p>
        </p:txBody>
      </p:sp>
    </p:spTree>
    <p:extLst>
      <p:ext uri="{BB962C8B-B14F-4D97-AF65-F5344CB8AC3E}">
        <p14:creationId xmlns:p14="http://schemas.microsoft.com/office/powerpoint/2010/main" val="612854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FD473A-CFB5-B833-A99D-DC1F35600018}"/>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7EAE850-1048-1A15-E070-211E1A182D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548CD-5D4D-B04A-A769-B1AE8BE662B8}" type="slidenum">
              <a:rPr kumimoji="0" lang="es-MX" sz="1000" b="0" i="0" u="none" strike="noStrike" kern="1200" cap="none" spc="0" normalizeH="0" baseline="0" noProof="0" smtClean="0">
                <a:ln>
                  <a:noFill/>
                </a:ln>
                <a:solidFill>
                  <a:srgbClr val="000D45"/>
                </a:solidFill>
                <a:effectLst/>
                <a:uLnTx/>
                <a:uFillTx/>
                <a:latin typeface="+mn-lt"/>
                <a:ea typeface="+mn-ea"/>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s-MX" sz="1000" b="0" i="0" u="none" strike="noStrike" kern="1200" cap="none" spc="0" normalizeH="0" baseline="0" noProof="0" dirty="0">
              <a:ln>
                <a:noFill/>
              </a:ln>
              <a:solidFill>
                <a:srgbClr val="000D45"/>
              </a:solidFill>
              <a:effectLst/>
              <a:uLnTx/>
              <a:uFillTx/>
              <a:latin typeface="+mn-lt"/>
              <a:ea typeface="+mn-ea"/>
              <a:cs typeface="+mn-ea"/>
              <a:sym typeface="+mn-lt"/>
            </a:endParaRPr>
          </a:p>
        </p:txBody>
      </p:sp>
      <p:sp>
        <p:nvSpPr>
          <p:cNvPr id="4" name="标题 3">
            <a:extLst>
              <a:ext uri="{FF2B5EF4-FFF2-40B4-BE49-F238E27FC236}">
                <a16:creationId xmlns:a16="http://schemas.microsoft.com/office/drawing/2014/main" id="{15F82E35-F9B0-3D4E-4663-DDAFCC5A8CCC}"/>
              </a:ext>
            </a:extLst>
          </p:cNvPr>
          <p:cNvSpPr>
            <a:spLocks noGrp="1"/>
          </p:cNvSpPr>
          <p:nvPr>
            <p:ph type="title"/>
          </p:nvPr>
        </p:nvSpPr>
        <p:spPr/>
        <p:txBody>
          <a:bodyPr/>
          <a:lstStyle/>
          <a:p>
            <a:r>
              <a:rPr lang="zh-CN" altLang="en-US" sz="2800" dirty="0">
                <a:solidFill>
                  <a:schemeClr val="tx2"/>
                </a:solidFill>
                <a:latin typeface="+mn-lt"/>
                <a:ea typeface="+mn-ea"/>
                <a:cs typeface="+mn-ea"/>
                <a:sym typeface="+mn-lt"/>
              </a:rPr>
              <a:t>目录</a:t>
            </a:r>
          </a:p>
        </p:txBody>
      </p:sp>
      <p:grpSp>
        <p:nvGrpSpPr>
          <p:cNvPr id="2" name="组合 1">
            <a:extLst>
              <a:ext uri="{FF2B5EF4-FFF2-40B4-BE49-F238E27FC236}">
                <a16:creationId xmlns:a16="http://schemas.microsoft.com/office/drawing/2014/main" id="{811CFBFA-31DD-8318-C032-FFF104766E1A}"/>
              </a:ext>
            </a:extLst>
          </p:cNvPr>
          <p:cNvGrpSpPr/>
          <p:nvPr/>
        </p:nvGrpSpPr>
        <p:grpSpPr>
          <a:xfrm>
            <a:off x="1489710" y="2331521"/>
            <a:ext cx="9000000" cy="792679"/>
            <a:chOff x="514350" y="1475104"/>
            <a:chExt cx="9000000" cy="792679"/>
          </a:xfrm>
        </p:grpSpPr>
        <p:sp>
          <p:nvSpPr>
            <p:cNvPr id="6" name="矩形: 单圆角 5">
              <a:extLst>
                <a:ext uri="{FF2B5EF4-FFF2-40B4-BE49-F238E27FC236}">
                  <a16:creationId xmlns:a16="http://schemas.microsoft.com/office/drawing/2014/main" id="{9D14E327-BF08-29E5-7E65-CC9F76B057C0}"/>
                </a:ext>
              </a:extLst>
            </p:cNvPr>
            <p:cNvSpPr/>
            <p:nvPr/>
          </p:nvSpPr>
          <p:spPr>
            <a:xfrm>
              <a:off x="514350" y="1534358"/>
              <a:ext cx="9000000" cy="733425"/>
            </a:xfrm>
            <a:prstGeom prst="round1Rect">
              <a:avLst>
                <a:gd name="adj" fmla="val 26018"/>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cs typeface="+mn-ea"/>
                <a:sym typeface="+mn-lt"/>
              </a:endParaRPr>
            </a:p>
          </p:txBody>
        </p:sp>
        <p:sp>
          <p:nvSpPr>
            <p:cNvPr id="7" name="任意多边形: 形状 6">
              <a:extLst>
                <a:ext uri="{FF2B5EF4-FFF2-40B4-BE49-F238E27FC236}">
                  <a16:creationId xmlns:a16="http://schemas.microsoft.com/office/drawing/2014/main" id="{4279A5E9-4AD4-F5F5-D67B-D2F62EAFD0A6}"/>
                </a:ext>
              </a:extLst>
            </p:cNvPr>
            <p:cNvSpPr/>
            <p:nvPr/>
          </p:nvSpPr>
          <p:spPr>
            <a:xfrm>
              <a:off x="1338263" y="1534358"/>
              <a:ext cx="678481"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cs typeface="+mn-ea"/>
                <a:sym typeface="+mn-lt"/>
              </a:endParaRPr>
            </a:p>
          </p:txBody>
        </p:sp>
        <p:sp>
          <p:nvSpPr>
            <p:cNvPr id="8" name="任意多边形: 形状 7">
              <a:extLst>
                <a:ext uri="{FF2B5EF4-FFF2-40B4-BE49-F238E27FC236}">
                  <a16:creationId xmlns:a16="http://schemas.microsoft.com/office/drawing/2014/main" id="{98936B47-8B35-F9D6-B78A-B53D676902FD}"/>
                </a:ext>
              </a:extLst>
            </p:cNvPr>
            <p:cNvSpPr/>
            <p:nvPr/>
          </p:nvSpPr>
          <p:spPr>
            <a:xfrm>
              <a:off x="514351" y="1534358"/>
              <a:ext cx="1469055"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cs typeface="+mn-ea"/>
                <a:sym typeface="+mn-lt"/>
              </a:endParaRPr>
            </a:p>
          </p:txBody>
        </p:sp>
        <p:sp>
          <p:nvSpPr>
            <p:cNvPr id="9" name="文本框 8">
              <a:extLst>
                <a:ext uri="{FF2B5EF4-FFF2-40B4-BE49-F238E27FC236}">
                  <a16:creationId xmlns:a16="http://schemas.microsoft.com/office/drawing/2014/main" id="{189865DB-D0DB-EDCD-0D7B-E78B9236A8C7}"/>
                </a:ext>
              </a:extLst>
            </p:cNvPr>
            <p:cNvSpPr txBox="1"/>
            <p:nvPr/>
          </p:nvSpPr>
          <p:spPr>
            <a:xfrm>
              <a:off x="937370" y="1624071"/>
              <a:ext cx="512961" cy="553998"/>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cs typeface="+mn-ea"/>
                  <a:sym typeface="+mn-lt"/>
                </a:rPr>
                <a:t>01</a:t>
              </a:r>
              <a:endParaRPr kumimoji="0" lang="zh-CN" altLang="en-US" sz="3600" b="0" i="0" u="none" strike="noStrike" kern="1200" cap="none" spc="0" normalizeH="0" baseline="0" noProof="0" dirty="0">
                <a:ln>
                  <a:noFill/>
                </a:ln>
                <a:solidFill>
                  <a:srgbClr val="FFFFFF"/>
                </a:solidFill>
                <a:effectLst/>
                <a:uLnTx/>
                <a:uFillTx/>
                <a:cs typeface="+mn-ea"/>
                <a:sym typeface="+mn-lt"/>
              </a:endParaRPr>
            </a:p>
          </p:txBody>
        </p:sp>
        <p:sp>
          <p:nvSpPr>
            <p:cNvPr id="10" name="文本框 9">
              <a:extLst>
                <a:ext uri="{FF2B5EF4-FFF2-40B4-BE49-F238E27FC236}">
                  <a16:creationId xmlns:a16="http://schemas.microsoft.com/office/drawing/2014/main" id="{8713A90C-7C17-0CF3-5AA8-FE9CBB084D41}"/>
                </a:ext>
              </a:extLst>
            </p:cNvPr>
            <p:cNvSpPr txBox="1"/>
            <p:nvPr/>
          </p:nvSpPr>
          <p:spPr>
            <a:xfrm>
              <a:off x="2168129" y="1475104"/>
              <a:ext cx="5575244" cy="626582"/>
            </a:xfrm>
            <a:prstGeom prst="rect">
              <a:avLst/>
            </a:prstGeom>
            <a:noFill/>
          </p:spPr>
          <p:txBody>
            <a:bodyPr wrap="none" lIns="0" tIns="0" rIns="0" bIns="0" rtlCol="0" anchor="t">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cs typeface="+mn-ea"/>
                  <a:sym typeface="+mn-lt"/>
                </a:rPr>
                <a:t>CRE</a:t>
              </a:r>
              <a:r>
                <a:rPr kumimoji="0" lang="zh-CN" altLang="en-US" sz="2400" b="0" i="0" u="none" strike="noStrike" kern="1200" cap="none" spc="0" normalizeH="0" baseline="0" noProof="0" dirty="0">
                  <a:ln>
                    <a:noFill/>
                  </a:ln>
                  <a:solidFill>
                    <a:srgbClr val="000000"/>
                  </a:solidFill>
                  <a:effectLst/>
                  <a:uLnTx/>
                  <a:uFillTx/>
                  <a:cs typeface="+mn-ea"/>
                  <a:sym typeface="+mn-lt"/>
                </a:rPr>
                <a:t>流行病学及碳青霉烯酶酶型分布特点</a:t>
              </a:r>
              <a:endParaRPr kumimoji="0" lang="en-US" altLang="zh-CN" sz="2400" b="0" i="0" u="none" strike="noStrike" kern="1200" cap="none" spc="0" normalizeH="0" baseline="0" noProof="0" dirty="0">
                <a:ln>
                  <a:noFill/>
                </a:ln>
                <a:solidFill>
                  <a:srgbClr val="000000"/>
                </a:solidFill>
                <a:effectLst/>
                <a:uLnTx/>
                <a:uFillTx/>
                <a:cs typeface="+mn-ea"/>
                <a:sym typeface="+mn-lt"/>
              </a:endParaRPr>
            </a:p>
          </p:txBody>
        </p:sp>
      </p:grpSp>
      <p:grpSp>
        <p:nvGrpSpPr>
          <p:cNvPr id="11" name="组合 10">
            <a:extLst>
              <a:ext uri="{FF2B5EF4-FFF2-40B4-BE49-F238E27FC236}">
                <a16:creationId xmlns:a16="http://schemas.microsoft.com/office/drawing/2014/main" id="{4A8AF482-19D8-3DB4-352B-8ECBD8B950E7}"/>
              </a:ext>
            </a:extLst>
          </p:cNvPr>
          <p:cNvGrpSpPr/>
          <p:nvPr/>
        </p:nvGrpSpPr>
        <p:grpSpPr>
          <a:xfrm>
            <a:off x="1489710" y="3531632"/>
            <a:ext cx="9000000" cy="733425"/>
            <a:chOff x="514350" y="1534358"/>
            <a:chExt cx="9000000" cy="733425"/>
          </a:xfrm>
        </p:grpSpPr>
        <p:sp>
          <p:nvSpPr>
            <p:cNvPr id="12" name="矩形: 单圆角 11">
              <a:extLst>
                <a:ext uri="{FF2B5EF4-FFF2-40B4-BE49-F238E27FC236}">
                  <a16:creationId xmlns:a16="http://schemas.microsoft.com/office/drawing/2014/main" id="{0AC157C1-43EE-2B92-F1ED-FB29C1DFC3A2}"/>
                </a:ext>
              </a:extLst>
            </p:cNvPr>
            <p:cNvSpPr/>
            <p:nvPr/>
          </p:nvSpPr>
          <p:spPr>
            <a:xfrm>
              <a:off x="514350" y="1534358"/>
              <a:ext cx="9000000" cy="733425"/>
            </a:xfrm>
            <a:prstGeom prst="round1Rect">
              <a:avLst>
                <a:gd name="adj" fmla="val 26018"/>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cs typeface="+mn-ea"/>
                <a:sym typeface="+mn-lt"/>
              </a:endParaRPr>
            </a:p>
          </p:txBody>
        </p:sp>
        <p:sp>
          <p:nvSpPr>
            <p:cNvPr id="13" name="任意多边形: 形状 12">
              <a:extLst>
                <a:ext uri="{FF2B5EF4-FFF2-40B4-BE49-F238E27FC236}">
                  <a16:creationId xmlns:a16="http://schemas.microsoft.com/office/drawing/2014/main" id="{605E6BEC-9027-C1C3-0C88-BB4D9AACCE8C}"/>
                </a:ext>
              </a:extLst>
            </p:cNvPr>
            <p:cNvSpPr/>
            <p:nvPr/>
          </p:nvSpPr>
          <p:spPr>
            <a:xfrm>
              <a:off x="1338263" y="1534358"/>
              <a:ext cx="678481"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cs typeface="+mn-ea"/>
                <a:sym typeface="+mn-lt"/>
              </a:endParaRPr>
            </a:p>
          </p:txBody>
        </p:sp>
        <p:sp>
          <p:nvSpPr>
            <p:cNvPr id="14" name="任意多边形: 形状 13">
              <a:extLst>
                <a:ext uri="{FF2B5EF4-FFF2-40B4-BE49-F238E27FC236}">
                  <a16:creationId xmlns:a16="http://schemas.microsoft.com/office/drawing/2014/main" id="{3CEA7807-C0FA-5FCC-0A2F-AF3F8B2814AD}"/>
                </a:ext>
              </a:extLst>
            </p:cNvPr>
            <p:cNvSpPr/>
            <p:nvPr/>
          </p:nvSpPr>
          <p:spPr>
            <a:xfrm>
              <a:off x="514351" y="1534358"/>
              <a:ext cx="1469055"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cs typeface="+mn-ea"/>
                <a:sym typeface="+mn-lt"/>
              </a:endParaRPr>
            </a:p>
          </p:txBody>
        </p:sp>
        <p:sp>
          <p:nvSpPr>
            <p:cNvPr id="15" name="文本框 14">
              <a:extLst>
                <a:ext uri="{FF2B5EF4-FFF2-40B4-BE49-F238E27FC236}">
                  <a16:creationId xmlns:a16="http://schemas.microsoft.com/office/drawing/2014/main" id="{44BD6873-B5CD-9513-4A11-4D6B7ACDE3CE}"/>
                </a:ext>
              </a:extLst>
            </p:cNvPr>
            <p:cNvSpPr txBox="1"/>
            <p:nvPr/>
          </p:nvSpPr>
          <p:spPr>
            <a:xfrm>
              <a:off x="937370" y="1624071"/>
              <a:ext cx="512961" cy="553998"/>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cs typeface="+mn-ea"/>
                  <a:sym typeface="+mn-lt"/>
                </a:rPr>
                <a:t>02</a:t>
              </a:r>
              <a:endParaRPr kumimoji="0" lang="zh-CN" altLang="en-US" sz="3600" b="0" i="0" u="none" strike="noStrike" kern="1200" cap="none" spc="0" normalizeH="0" baseline="0" noProof="0" dirty="0">
                <a:ln>
                  <a:noFill/>
                </a:ln>
                <a:solidFill>
                  <a:srgbClr val="FFFFFF"/>
                </a:solidFill>
                <a:effectLst/>
                <a:uLnTx/>
                <a:uFillTx/>
                <a:cs typeface="+mn-ea"/>
                <a:sym typeface="+mn-lt"/>
              </a:endParaRPr>
            </a:p>
          </p:txBody>
        </p:sp>
        <p:sp>
          <p:nvSpPr>
            <p:cNvPr id="16" name="文本框 15">
              <a:extLst>
                <a:ext uri="{FF2B5EF4-FFF2-40B4-BE49-F238E27FC236}">
                  <a16:creationId xmlns:a16="http://schemas.microsoft.com/office/drawing/2014/main" id="{EB767D16-4983-2B05-7E11-A454468F96E0}"/>
                </a:ext>
              </a:extLst>
            </p:cNvPr>
            <p:cNvSpPr txBox="1"/>
            <p:nvPr/>
          </p:nvSpPr>
          <p:spPr>
            <a:xfrm>
              <a:off x="2168129" y="1716404"/>
              <a:ext cx="3488134" cy="369332"/>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000000"/>
                  </a:solidFill>
                  <a:cs typeface="+mn-ea"/>
                  <a:sym typeface="+mn-lt"/>
                </a:rPr>
                <a:t>氨曲南</a:t>
              </a:r>
              <a:r>
                <a:rPr lang="en-US" altLang="zh-CN" sz="2400" dirty="0">
                  <a:solidFill>
                    <a:srgbClr val="000000"/>
                  </a:solidFill>
                  <a:cs typeface="+mn-ea"/>
                  <a:sym typeface="+mn-lt"/>
                </a:rPr>
                <a:t>-</a:t>
              </a:r>
              <a:r>
                <a:rPr lang="zh-CN" altLang="en-US" sz="2400" dirty="0">
                  <a:solidFill>
                    <a:srgbClr val="000000"/>
                  </a:solidFill>
                  <a:cs typeface="+mn-ea"/>
                  <a:sym typeface="+mn-lt"/>
                </a:rPr>
                <a:t>阿维巴坦药物简介</a:t>
              </a:r>
              <a:endParaRPr kumimoji="0" lang="zh-CN" altLang="en-US" sz="2400" b="1" i="0" u="none" strike="noStrike" kern="1200" cap="none" spc="0" normalizeH="0" baseline="0" noProof="0" dirty="0">
                <a:ln>
                  <a:noFill/>
                </a:ln>
                <a:solidFill>
                  <a:srgbClr val="000D45"/>
                </a:solidFill>
                <a:effectLst/>
                <a:uLnTx/>
                <a:uFillTx/>
                <a:cs typeface="+mn-ea"/>
                <a:sym typeface="+mn-lt"/>
              </a:endParaRPr>
            </a:p>
          </p:txBody>
        </p:sp>
      </p:grpSp>
      <p:grpSp>
        <p:nvGrpSpPr>
          <p:cNvPr id="23" name="组合 22">
            <a:extLst>
              <a:ext uri="{FF2B5EF4-FFF2-40B4-BE49-F238E27FC236}">
                <a16:creationId xmlns:a16="http://schemas.microsoft.com/office/drawing/2014/main" id="{FD63F922-260D-A83B-B1A7-C32632A9DE6C}"/>
              </a:ext>
            </a:extLst>
          </p:cNvPr>
          <p:cNvGrpSpPr/>
          <p:nvPr/>
        </p:nvGrpSpPr>
        <p:grpSpPr>
          <a:xfrm>
            <a:off x="1489710" y="4634388"/>
            <a:ext cx="9000000" cy="792679"/>
            <a:chOff x="514350" y="1475104"/>
            <a:chExt cx="9000000" cy="792679"/>
          </a:xfrm>
        </p:grpSpPr>
        <p:sp>
          <p:nvSpPr>
            <p:cNvPr id="24" name="矩形: 单圆角 23">
              <a:extLst>
                <a:ext uri="{FF2B5EF4-FFF2-40B4-BE49-F238E27FC236}">
                  <a16:creationId xmlns:a16="http://schemas.microsoft.com/office/drawing/2014/main" id="{3F0476D8-72DA-159A-9216-182146B4D66E}"/>
                </a:ext>
              </a:extLst>
            </p:cNvPr>
            <p:cNvSpPr/>
            <p:nvPr/>
          </p:nvSpPr>
          <p:spPr>
            <a:xfrm>
              <a:off x="514350" y="1534358"/>
              <a:ext cx="9000000" cy="733425"/>
            </a:xfrm>
            <a:prstGeom prst="round1Rect">
              <a:avLst>
                <a:gd name="adj" fmla="val 26018"/>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cs typeface="+mn-ea"/>
                <a:sym typeface="+mn-lt"/>
              </a:endParaRPr>
            </a:p>
          </p:txBody>
        </p:sp>
        <p:sp>
          <p:nvSpPr>
            <p:cNvPr id="25" name="任意多边形: 形状 24">
              <a:extLst>
                <a:ext uri="{FF2B5EF4-FFF2-40B4-BE49-F238E27FC236}">
                  <a16:creationId xmlns:a16="http://schemas.microsoft.com/office/drawing/2014/main" id="{B86E7E4F-B6D7-B46B-BA3E-C6D7B9F975AD}"/>
                </a:ext>
              </a:extLst>
            </p:cNvPr>
            <p:cNvSpPr/>
            <p:nvPr/>
          </p:nvSpPr>
          <p:spPr>
            <a:xfrm>
              <a:off x="1338263" y="1534358"/>
              <a:ext cx="678481"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cs typeface="+mn-ea"/>
                <a:sym typeface="+mn-lt"/>
              </a:endParaRPr>
            </a:p>
          </p:txBody>
        </p:sp>
        <p:sp>
          <p:nvSpPr>
            <p:cNvPr id="26" name="任意多边形: 形状 25">
              <a:extLst>
                <a:ext uri="{FF2B5EF4-FFF2-40B4-BE49-F238E27FC236}">
                  <a16:creationId xmlns:a16="http://schemas.microsoft.com/office/drawing/2014/main" id="{BED4EF6B-BCE6-87D2-C57E-685E7ECD3281}"/>
                </a:ext>
              </a:extLst>
            </p:cNvPr>
            <p:cNvSpPr/>
            <p:nvPr/>
          </p:nvSpPr>
          <p:spPr>
            <a:xfrm>
              <a:off x="514351" y="1534358"/>
              <a:ext cx="1469055" cy="733425"/>
            </a:xfrm>
            <a:custGeom>
              <a:avLst/>
              <a:gdLst>
                <a:gd name="connsiteX0" fmla="*/ 0 w 1469055"/>
                <a:gd name="connsiteY0" fmla="*/ 0 h 733425"/>
                <a:gd name="connsiteX1" fmla="*/ 1469055 w 1469055"/>
                <a:gd name="connsiteY1" fmla="*/ 0 h 733425"/>
                <a:gd name="connsiteX2" fmla="*/ 1285699 w 1469055"/>
                <a:gd name="connsiteY2" fmla="*/ 733425 h 733425"/>
                <a:gd name="connsiteX3" fmla="*/ 0 w 1469055"/>
                <a:gd name="connsiteY3" fmla="*/ 733425 h 733425"/>
              </a:gdLst>
              <a:ahLst/>
              <a:cxnLst>
                <a:cxn ang="0">
                  <a:pos x="connsiteX0" y="connsiteY0"/>
                </a:cxn>
                <a:cxn ang="0">
                  <a:pos x="connsiteX1" y="connsiteY1"/>
                </a:cxn>
                <a:cxn ang="0">
                  <a:pos x="connsiteX2" y="connsiteY2"/>
                </a:cxn>
                <a:cxn ang="0">
                  <a:pos x="connsiteX3" y="connsiteY3"/>
                </a:cxn>
              </a:cxnLst>
              <a:rect l="l" t="t" r="r" b="b"/>
              <a:pathLst>
                <a:path w="1469055" h="733425">
                  <a:moveTo>
                    <a:pt x="0" y="0"/>
                  </a:moveTo>
                  <a:lnTo>
                    <a:pt x="1469055" y="0"/>
                  </a:lnTo>
                  <a:lnTo>
                    <a:pt x="1285699" y="733425"/>
                  </a:lnTo>
                  <a:lnTo>
                    <a:pt x="0" y="733425"/>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6000" b="0" i="0" u="none" strike="noStrike" kern="1200" cap="none" spc="0" normalizeH="0" baseline="0" noProof="0" dirty="0">
                <a:ln>
                  <a:noFill/>
                </a:ln>
                <a:solidFill>
                  <a:srgbClr val="FFFFFF"/>
                </a:solidFill>
                <a:effectLst/>
                <a:uLnTx/>
                <a:uFillTx/>
                <a:cs typeface="+mn-ea"/>
                <a:sym typeface="+mn-lt"/>
              </a:endParaRPr>
            </a:p>
          </p:txBody>
        </p:sp>
        <p:sp>
          <p:nvSpPr>
            <p:cNvPr id="27" name="文本框 26">
              <a:extLst>
                <a:ext uri="{FF2B5EF4-FFF2-40B4-BE49-F238E27FC236}">
                  <a16:creationId xmlns:a16="http://schemas.microsoft.com/office/drawing/2014/main" id="{971BB936-035F-FB8E-A2CF-E2B9600F175E}"/>
                </a:ext>
              </a:extLst>
            </p:cNvPr>
            <p:cNvSpPr txBox="1"/>
            <p:nvPr/>
          </p:nvSpPr>
          <p:spPr>
            <a:xfrm>
              <a:off x="937370" y="1624071"/>
              <a:ext cx="512961" cy="553998"/>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0" normalizeH="0" baseline="0" noProof="0" dirty="0">
                  <a:ln>
                    <a:noFill/>
                  </a:ln>
                  <a:solidFill>
                    <a:srgbClr val="FFFFFF"/>
                  </a:solidFill>
                  <a:effectLst/>
                  <a:uLnTx/>
                  <a:uFillTx/>
                  <a:cs typeface="+mn-ea"/>
                  <a:sym typeface="+mn-lt"/>
                </a:rPr>
                <a:t>03</a:t>
              </a:r>
              <a:endParaRPr kumimoji="0" lang="zh-CN" altLang="en-US" sz="3600" b="0" i="0" u="none" strike="noStrike" kern="1200" cap="none" spc="0" normalizeH="0" baseline="0" noProof="0" dirty="0">
                <a:ln>
                  <a:noFill/>
                </a:ln>
                <a:solidFill>
                  <a:srgbClr val="FFFFFF"/>
                </a:solidFill>
                <a:effectLst/>
                <a:uLnTx/>
                <a:uFillTx/>
                <a:cs typeface="+mn-ea"/>
                <a:sym typeface="+mn-lt"/>
              </a:endParaRPr>
            </a:p>
          </p:txBody>
        </p:sp>
        <p:sp>
          <p:nvSpPr>
            <p:cNvPr id="28" name="文本框 27">
              <a:extLst>
                <a:ext uri="{FF2B5EF4-FFF2-40B4-BE49-F238E27FC236}">
                  <a16:creationId xmlns:a16="http://schemas.microsoft.com/office/drawing/2014/main" id="{1AD3C48E-89CF-0F8B-8A8F-EBC7D4C5B49C}"/>
                </a:ext>
              </a:extLst>
            </p:cNvPr>
            <p:cNvSpPr txBox="1"/>
            <p:nvPr/>
          </p:nvSpPr>
          <p:spPr>
            <a:xfrm>
              <a:off x="2168129" y="1475104"/>
              <a:ext cx="5334794" cy="626582"/>
            </a:xfrm>
            <a:prstGeom prst="rect">
              <a:avLst/>
            </a:prstGeom>
            <a:noFill/>
          </p:spPr>
          <p:txBody>
            <a:bodyPr wrap="none" lIns="0" tIns="0" rIns="0" bIns="0" rtlCol="0" anchor="t">
              <a:spAutoFit/>
            </a:bodyPr>
            <a:lstStyle/>
            <a:p>
              <a:pPr lvl="0">
                <a:lnSpc>
                  <a:spcPct val="200000"/>
                </a:lnSpc>
              </a:pPr>
              <a:r>
                <a:rPr lang="zh-CN" altLang="en-US" sz="2400" b="1" dirty="0">
                  <a:solidFill>
                    <a:srgbClr val="000D45"/>
                  </a:solidFill>
                  <a:cs typeface="+mn-ea"/>
                  <a:sym typeface="+mn-lt"/>
                </a:rPr>
                <a:t>氨曲南</a:t>
              </a:r>
              <a:r>
                <a:rPr lang="en-US" altLang="zh-CN" sz="2400" b="1" dirty="0">
                  <a:solidFill>
                    <a:srgbClr val="000D45"/>
                  </a:solidFill>
                  <a:cs typeface="+mn-ea"/>
                  <a:sym typeface="+mn-lt"/>
                </a:rPr>
                <a:t>-</a:t>
              </a:r>
              <a:r>
                <a:rPr lang="zh-CN" altLang="en-US" sz="2400" b="1" dirty="0">
                  <a:solidFill>
                    <a:srgbClr val="000D45"/>
                  </a:solidFill>
                  <a:cs typeface="+mn-ea"/>
                  <a:sym typeface="+mn-lt"/>
                </a:rPr>
                <a:t>阿维巴坦的临床研究和指南推荐</a:t>
              </a:r>
              <a:endParaRPr lang="en-US" altLang="zh-CN" sz="2400" b="1" dirty="0">
                <a:solidFill>
                  <a:srgbClr val="000D45"/>
                </a:solidFill>
                <a:cs typeface="+mn-ea"/>
                <a:sym typeface="+mn-lt"/>
              </a:endParaRPr>
            </a:p>
          </p:txBody>
        </p:sp>
      </p:grpSp>
    </p:spTree>
    <p:extLst>
      <p:ext uri="{BB962C8B-B14F-4D97-AF65-F5344CB8AC3E}">
        <p14:creationId xmlns:p14="http://schemas.microsoft.com/office/powerpoint/2010/main" val="2150634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0FF7AB-09D2-ACF2-3077-DBBA31139189}"/>
              </a:ext>
            </a:extLst>
          </p:cNvPr>
          <p:cNvGraphicFramePr>
            <a:graphicFrameLocks noChangeAspect="1"/>
          </p:cNvGraphicFramePr>
          <p:nvPr>
            <p:custDataLst>
              <p:tags r:id="rId1"/>
            </p:custDataLst>
            <p:extLst>
              <p:ext uri="{D42A27DB-BD31-4B8C-83A1-F6EECF244321}">
                <p14:modId xmlns:p14="http://schemas.microsoft.com/office/powerpoint/2010/main" val="1772546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5" name="think-cell data - do not delete" hidden="1">
                        <a:extLst>
                          <a:ext uri="{FF2B5EF4-FFF2-40B4-BE49-F238E27FC236}">
                            <a16:creationId xmlns:a16="http://schemas.microsoft.com/office/drawing/2014/main" id="{450FF7AB-09D2-ACF2-3077-DBBA3113918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441A6F72-8415-77E0-8EA7-9AA30254C77F}"/>
              </a:ext>
            </a:extLst>
          </p:cNvPr>
          <p:cNvSpPr>
            <a:spLocks noGrp="1"/>
          </p:cNvSpPr>
          <p:nvPr>
            <p:ph type="sldNum" sz="quarter" idx="12"/>
          </p:nvPr>
        </p:nvSpPr>
        <p:spPr/>
        <p:txBody>
          <a:bodyPr/>
          <a:lstStyle/>
          <a:p>
            <a:fld id="{356548CD-5D4D-B04A-A769-B1AE8BE662B8}" type="slidenum">
              <a:rPr lang="es-MX" smtClean="0"/>
              <a:t>35</a:t>
            </a:fld>
            <a:endParaRPr lang="es-MX" dirty="0"/>
          </a:p>
        </p:txBody>
      </p:sp>
      <p:sp>
        <p:nvSpPr>
          <p:cNvPr id="6" name="Rectangle 91">
            <a:extLst>
              <a:ext uri="{FF2B5EF4-FFF2-40B4-BE49-F238E27FC236}">
                <a16:creationId xmlns:a16="http://schemas.microsoft.com/office/drawing/2014/main" id="{65A18085-CCF5-F3A3-573C-53D4F832DEDC}"/>
              </a:ext>
            </a:extLst>
          </p:cNvPr>
          <p:cNvSpPr/>
          <p:nvPr/>
        </p:nvSpPr>
        <p:spPr>
          <a:xfrm>
            <a:off x="453885" y="2745434"/>
            <a:ext cx="11358599" cy="1015831"/>
          </a:xfrm>
          <a:prstGeom prst="rect">
            <a:avLst/>
          </a:prstGeom>
          <a:solidFill>
            <a:srgbClr val="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7" name="Rectangle: Rounded Corners 112">
            <a:extLst>
              <a:ext uri="{FF2B5EF4-FFF2-40B4-BE49-F238E27FC236}">
                <a16:creationId xmlns:a16="http://schemas.microsoft.com/office/drawing/2014/main" id="{1875A38C-2740-40DF-BE43-01122815883F}"/>
              </a:ext>
            </a:extLst>
          </p:cNvPr>
          <p:cNvSpPr/>
          <p:nvPr/>
        </p:nvSpPr>
        <p:spPr>
          <a:xfrm>
            <a:off x="280241" y="1544243"/>
            <a:ext cx="5804114" cy="3659573"/>
          </a:xfrm>
          <a:prstGeom prst="roundRect">
            <a:avLst>
              <a:gd name="adj" fmla="val 6727"/>
            </a:avLst>
          </a:prstGeom>
          <a:solidFill>
            <a:srgbClr val="000D45">
              <a:lumMod val="10000"/>
              <a:lumOff val="90000"/>
              <a:alpha val="27952"/>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8" name="Double Bracket 97">
            <a:extLst>
              <a:ext uri="{FF2B5EF4-FFF2-40B4-BE49-F238E27FC236}">
                <a16:creationId xmlns:a16="http://schemas.microsoft.com/office/drawing/2014/main" id="{3B7136D7-5320-A719-15EA-C4E8ACCA1506}"/>
              </a:ext>
            </a:extLst>
          </p:cNvPr>
          <p:cNvSpPr/>
          <p:nvPr/>
        </p:nvSpPr>
        <p:spPr>
          <a:xfrm rot="5400000">
            <a:off x="6224643" y="-825151"/>
            <a:ext cx="152403" cy="10484795"/>
          </a:xfrm>
          <a:custGeom>
            <a:avLst/>
            <a:gdLst>
              <a:gd name="connsiteX0" fmla="*/ 0 w 914400"/>
              <a:gd name="connsiteY0" fmla="*/ 152403 h 10484795"/>
              <a:gd name="connsiteX1" fmla="*/ 152403 w 914400"/>
              <a:gd name="connsiteY1" fmla="*/ 0 h 10484795"/>
              <a:gd name="connsiteX2" fmla="*/ 761997 w 914400"/>
              <a:gd name="connsiteY2" fmla="*/ 0 h 10484795"/>
              <a:gd name="connsiteX3" fmla="*/ 914400 w 914400"/>
              <a:gd name="connsiteY3" fmla="*/ 152403 h 10484795"/>
              <a:gd name="connsiteX4" fmla="*/ 914400 w 914400"/>
              <a:gd name="connsiteY4" fmla="*/ 10332392 h 10484795"/>
              <a:gd name="connsiteX5" fmla="*/ 761997 w 914400"/>
              <a:gd name="connsiteY5" fmla="*/ 10484795 h 10484795"/>
              <a:gd name="connsiteX6" fmla="*/ 152403 w 914400"/>
              <a:gd name="connsiteY6" fmla="*/ 10484795 h 10484795"/>
              <a:gd name="connsiteX7" fmla="*/ 0 w 914400"/>
              <a:gd name="connsiteY7" fmla="*/ 10332392 h 10484795"/>
              <a:gd name="connsiteX8" fmla="*/ 0 w 914400"/>
              <a:gd name="connsiteY8" fmla="*/ 152403 h 10484795"/>
              <a:gd name="connsiteX0" fmla="*/ 152403 w 914400"/>
              <a:gd name="connsiteY0" fmla="*/ 10484795 h 10484795"/>
              <a:gd name="connsiteX1" fmla="*/ 0 w 914400"/>
              <a:gd name="connsiteY1" fmla="*/ 10332392 h 10484795"/>
              <a:gd name="connsiteX2" fmla="*/ 0 w 914400"/>
              <a:gd name="connsiteY2" fmla="*/ 152403 h 10484795"/>
              <a:gd name="connsiteX3" fmla="*/ 152403 w 914400"/>
              <a:gd name="connsiteY3" fmla="*/ 0 h 10484795"/>
              <a:gd name="connsiteX4" fmla="*/ 761997 w 914400"/>
              <a:gd name="connsiteY4" fmla="*/ 0 h 10484795"/>
              <a:gd name="connsiteX5" fmla="*/ 914400 w 914400"/>
              <a:gd name="connsiteY5" fmla="*/ 152403 h 10484795"/>
              <a:gd name="connsiteX6" fmla="*/ 914400 w 914400"/>
              <a:gd name="connsiteY6" fmla="*/ 10332392 h 10484795"/>
              <a:gd name="connsiteX7" fmla="*/ 761997 w 914400"/>
              <a:gd name="connsiteY7" fmla="*/ 10484795 h 10484795"/>
              <a:gd name="connsiteX0" fmla="*/ 0 w 914400"/>
              <a:gd name="connsiteY0" fmla="*/ 152403 h 10484795"/>
              <a:gd name="connsiteX1" fmla="*/ 152403 w 914400"/>
              <a:gd name="connsiteY1" fmla="*/ 0 h 10484795"/>
              <a:gd name="connsiteX2" fmla="*/ 761997 w 914400"/>
              <a:gd name="connsiteY2" fmla="*/ 0 h 10484795"/>
              <a:gd name="connsiteX3" fmla="*/ 914400 w 914400"/>
              <a:gd name="connsiteY3" fmla="*/ 152403 h 10484795"/>
              <a:gd name="connsiteX4" fmla="*/ 914400 w 914400"/>
              <a:gd name="connsiteY4" fmla="*/ 10332392 h 10484795"/>
              <a:gd name="connsiteX5" fmla="*/ 761997 w 914400"/>
              <a:gd name="connsiteY5" fmla="*/ 10484795 h 10484795"/>
              <a:gd name="connsiteX6" fmla="*/ 152403 w 914400"/>
              <a:gd name="connsiteY6" fmla="*/ 10484795 h 10484795"/>
              <a:gd name="connsiteX7" fmla="*/ 0 w 914400"/>
              <a:gd name="connsiteY7" fmla="*/ 10332392 h 10484795"/>
              <a:gd name="connsiteX8" fmla="*/ 0 w 914400"/>
              <a:gd name="connsiteY8" fmla="*/ 152403 h 10484795"/>
              <a:gd name="connsiteX0" fmla="*/ 152403 w 914400"/>
              <a:gd name="connsiteY0" fmla="*/ 10484795 h 10484795"/>
              <a:gd name="connsiteX1" fmla="*/ 0 w 914400"/>
              <a:gd name="connsiteY1" fmla="*/ 10332392 h 10484795"/>
              <a:gd name="connsiteX2" fmla="*/ 0 w 914400"/>
              <a:gd name="connsiteY2" fmla="*/ 152403 h 10484795"/>
              <a:gd name="connsiteX3" fmla="*/ 152403 w 914400"/>
              <a:gd name="connsiteY3" fmla="*/ 0 h 10484795"/>
              <a:gd name="connsiteX4" fmla="*/ 761997 w 914400"/>
              <a:gd name="connsiteY4" fmla="*/ 0 h 10484795"/>
              <a:gd name="connsiteX5" fmla="*/ 914400 w 914400"/>
              <a:gd name="connsiteY5" fmla="*/ 152403 h 10484795"/>
              <a:gd name="connsiteX6" fmla="*/ 914400 w 914400"/>
              <a:gd name="connsiteY6" fmla="*/ 10332392 h 10484795"/>
              <a:gd name="connsiteX0" fmla="*/ 0 w 914400"/>
              <a:gd name="connsiteY0" fmla="*/ 152403 h 10484795"/>
              <a:gd name="connsiteX1" fmla="*/ 152403 w 914400"/>
              <a:gd name="connsiteY1" fmla="*/ 0 h 10484795"/>
              <a:gd name="connsiteX2" fmla="*/ 761997 w 914400"/>
              <a:gd name="connsiteY2" fmla="*/ 0 h 10484795"/>
              <a:gd name="connsiteX3" fmla="*/ 914400 w 914400"/>
              <a:gd name="connsiteY3" fmla="*/ 152403 h 10484795"/>
              <a:gd name="connsiteX4" fmla="*/ 914400 w 914400"/>
              <a:gd name="connsiteY4" fmla="*/ 10332392 h 10484795"/>
              <a:gd name="connsiteX5" fmla="*/ 761997 w 914400"/>
              <a:gd name="connsiteY5" fmla="*/ 10484795 h 10484795"/>
              <a:gd name="connsiteX6" fmla="*/ 152403 w 914400"/>
              <a:gd name="connsiteY6" fmla="*/ 10484795 h 10484795"/>
              <a:gd name="connsiteX7" fmla="*/ 0 w 914400"/>
              <a:gd name="connsiteY7" fmla="*/ 10332392 h 10484795"/>
              <a:gd name="connsiteX8" fmla="*/ 0 w 914400"/>
              <a:gd name="connsiteY8" fmla="*/ 152403 h 10484795"/>
              <a:gd name="connsiteX0" fmla="*/ 0 w 914400"/>
              <a:gd name="connsiteY0" fmla="*/ 10332392 h 10484795"/>
              <a:gd name="connsiteX1" fmla="*/ 0 w 914400"/>
              <a:gd name="connsiteY1" fmla="*/ 152403 h 10484795"/>
              <a:gd name="connsiteX2" fmla="*/ 152403 w 914400"/>
              <a:gd name="connsiteY2" fmla="*/ 0 h 10484795"/>
              <a:gd name="connsiteX3" fmla="*/ 761997 w 914400"/>
              <a:gd name="connsiteY3" fmla="*/ 0 h 10484795"/>
              <a:gd name="connsiteX4" fmla="*/ 914400 w 914400"/>
              <a:gd name="connsiteY4" fmla="*/ 152403 h 10484795"/>
              <a:gd name="connsiteX5" fmla="*/ 914400 w 914400"/>
              <a:gd name="connsiteY5" fmla="*/ 10332392 h 10484795"/>
              <a:gd name="connsiteX0" fmla="*/ 0 w 914400"/>
              <a:gd name="connsiteY0" fmla="*/ 152403 h 10484795"/>
              <a:gd name="connsiteX1" fmla="*/ 152403 w 914400"/>
              <a:gd name="connsiteY1" fmla="*/ 0 h 10484795"/>
              <a:gd name="connsiteX2" fmla="*/ 761997 w 914400"/>
              <a:gd name="connsiteY2" fmla="*/ 0 h 10484795"/>
              <a:gd name="connsiteX3" fmla="*/ 914400 w 914400"/>
              <a:gd name="connsiteY3" fmla="*/ 152403 h 10484795"/>
              <a:gd name="connsiteX4" fmla="*/ 914400 w 914400"/>
              <a:gd name="connsiteY4" fmla="*/ 10332392 h 10484795"/>
              <a:gd name="connsiteX5" fmla="*/ 761997 w 914400"/>
              <a:gd name="connsiteY5" fmla="*/ 10484795 h 10484795"/>
              <a:gd name="connsiteX6" fmla="*/ 0 w 914400"/>
              <a:gd name="connsiteY6" fmla="*/ 10332392 h 10484795"/>
              <a:gd name="connsiteX7" fmla="*/ 0 w 914400"/>
              <a:gd name="connsiteY7" fmla="*/ 152403 h 10484795"/>
              <a:gd name="connsiteX0" fmla="*/ 0 w 914400"/>
              <a:gd name="connsiteY0" fmla="*/ 10332392 h 10484795"/>
              <a:gd name="connsiteX1" fmla="*/ 0 w 914400"/>
              <a:gd name="connsiteY1" fmla="*/ 152403 h 10484795"/>
              <a:gd name="connsiteX2" fmla="*/ 152403 w 914400"/>
              <a:gd name="connsiteY2" fmla="*/ 0 h 10484795"/>
              <a:gd name="connsiteX3" fmla="*/ 761997 w 914400"/>
              <a:gd name="connsiteY3" fmla="*/ 0 h 10484795"/>
              <a:gd name="connsiteX4" fmla="*/ 914400 w 914400"/>
              <a:gd name="connsiteY4" fmla="*/ 152403 h 10484795"/>
              <a:gd name="connsiteX5" fmla="*/ 914400 w 914400"/>
              <a:gd name="connsiteY5" fmla="*/ 10332392 h 10484795"/>
              <a:gd name="connsiteX0" fmla="*/ 0 w 914400"/>
              <a:gd name="connsiteY0" fmla="*/ 152403 h 10484795"/>
              <a:gd name="connsiteX1" fmla="*/ 152403 w 914400"/>
              <a:gd name="connsiteY1" fmla="*/ 0 h 10484795"/>
              <a:gd name="connsiteX2" fmla="*/ 761997 w 914400"/>
              <a:gd name="connsiteY2" fmla="*/ 0 h 10484795"/>
              <a:gd name="connsiteX3" fmla="*/ 914400 w 914400"/>
              <a:gd name="connsiteY3" fmla="*/ 152403 h 10484795"/>
              <a:gd name="connsiteX4" fmla="*/ 914400 w 914400"/>
              <a:gd name="connsiteY4" fmla="*/ 10332392 h 10484795"/>
              <a:gd name="connsiteX5" fmla="*/ 761997 w 914400"/>
              <a:gd name="connsiteY5" fmla="*/ 10484795 h 10484795"/>
              <a:gd name="connsiteX6" fmla="*/ 0 w 914400"/>
              <a:gd name="connsiteY6" fmla="*/ 10332392 h 10484795"/>
              <a:gd name="connsiteX7" fmla="*/ 0 w 914400"/>
              <a:gd name="connsiteY7" fmla="*/ 152403 h 10484795"/>
              <a:gd name="connsiteX0" fmla="*/ 0 w 914400"/>
              <a:gd name="connsiteY0" fmla="*/ 152403 h 10484795"/>
              <a:gd name="connsiteX1" fmla="*/ 152403 w 914400"/>
              <a:gd name="connsiteY1" fmla="*/ 0 h 10484795"/>
              <a:gd name="connsiteX2" fmla="*/ 761997 w 914400"/>
              <a:gd name="connsiteY2" fmla="*/ 0 h 10484795"/>
              <a:gd name="connsiteX3" fmla="*/ 914400 w 914400"/>
              <a:gd name="connsiteY3" fmla="*/ 152403 h 10484795"/>
              <a:gd name="connsiteX4" fmla="*/ 914400 w 914400"/>
              <a:gd name="connsiteY4" fmla="*/ 10332392 h 10484795"/>
              <a:gd name="connsiteX0" fmla="*/ 0 w 914400"/>
              <a:gd name="connsiteY0" fmla="*/ 152403 h 10484795"/>
              <a:gd name="connsiteX1" fmla="*/ 152403 w 914400"/>
              <a:gd name="connsiteY1" fmla="*/ 0 h 10484795"/>
              <a:gd name="connsiteX2" fmla="*/ 761997 w 914400"/>
              <a:gd name="connsiteY2" fmla="*/ 0 h 10484795"/>
              <a:gd name="connsiteX3" fmla="*/ 914400 w 914400"/>
              <a:gd name="connsiteY3" fmla="*/ 152403 h 10484795"/>
              <a:gd name="connsiteX4" fmla="*/ 914400 w 914400"/>
              <a:gd name="connsiteY4" fmla="*/ 10332392 h 10484795"/>
              <a:gd name="connsiteX5" fmla="*/ 761997 w 914400"/>
              <a:gd name="connsiteY5" fmla="*/ 10484795 h 10484795"/>
              <a:gd name="connsiteX6" fmla="*/ 0 w 914400"/>
              <a:gd name="connsiteY6" fmla="*/ 10332392 h 10484795"/>
              <a:gd name="connsiteX7" fmla="*/ 0 w 914400"/>
              <a:gd name="connsiteY7" fmla="*/ 152403 h 10484795"/>
              <a:gd name="connsiteX0" fmla="*/ 761997 w 914400"/>
              <a:gd name="connsiteY0" fmla="*/ 0 h 10484795"/>
              <a:gd name="connsiteX1" fmla="*/ 914400 w 914400"/>
              <a:gd name="connsiteY1" fmla="*/ 152403 h 10484795"/>
              <a:gd name="connsiteX2" fmla="*/ 914400 w 914400"/>
              <a:gd name="connsiteY2" fmla="*/ 10332392 h 10484795"/>
              <a:gd name="connsiteX0" fmla="*/ 0 w 914400"/>
              <a:gd name="connsiteY0" fmla="*/ 806975 h 11139367"/>
              <a:gd name="connsiteX1" fmla="*/ 761997 w 914400"/>
              <a:gd name="connsiteY1" fmla="*/ 654572 h 11139367"/>
              <a:gd name="connsiteX2" fmla="*/ 914400 w 914400"/>
              <a:gd name="connsiteY2" fmla="*/ 806975 h 11139367"/>
              <a:gd name="connsiteX3" fmla="*/ 914400 w 914400"/>
              <a:gd name="connsiteY3" fmla="*/ 10986964 h 11139367"/>
              <a:gd name="connsiteX4" fmla="*/ 761997 w 914400"/>
              <a:gd name="connsiteY4" fmla="*/ 11139367 h 11139367"/>
              <a:gd name="connsiteX5" fmla="*/ 0 w 914400"/>
              <a:gd name="connsiteY5" fmla="*/ 10986964 h 11139367"/>
              <a:gd name="connsiteX6" fmla="*/ 0 w 914400"/>
              <a:gd name="connsiteY6" fmla="*/ 806975 h 11139367"/>
              <a:gd name="connsiteX0" fmla="*/ 761997 w 914400"/>
              <a:gd name="connsiteY0" fmla="*/ 654572 h 11139367"/>
              <a:gd name="connsiteX1" fmla="*/ 914400 w 914400"/>
              <a:gd name="connsiteY1" fmla="*/ 806975 h 11139367"/>
              <a:gd name="connsiteX2" fmla="*/ 914400 w 914400"/>
              <a:gd name="connsiteY2" fmla="*/ 10986964 h 11139367"/>
              <a:gd name="connsiteX0" fmla="*/ 0 w 914400"/>
              <a:gd name="connsiteY0" fmla="*/ 10332392 h 10484795"/>
              <a:gd name="connsiteX1" fmla="*/ 761997 w 914400"/>
              <a:gd name="connsiteY1" fmla="*/ 0 h 10484795"/>
              <a:gd name="connsiteX2" fmla="*/ 914400 w 914400"/>
              <a:gd name="connsiteY2" fmla="*/ 152403 h 10484795"/>
              <a:gd name="connsiteX3" fmla="*/ 914400 w 914400"/>
              <a:gd name="connsiteY3" fmla="*/ 10332392 h 10484795"/>
              <a:gd name="connsiteX4" fmla="*/ 761997 w 914400"/>
              <a:gd name="connsiteY4" fmla="*/ 10484795 h 10484795"/>
              <a:gd name="connsiteX5" fmla="*/ 0 w 914400"/>
              <a:gd name="connsiteY5" fmla="*/ 10332392 h 10484795"/>
              <a:gd name="connsiteX0" fmla="*/ 761997 w 914400"/>
              <a:gd name="connsiteY0" fmla="*/ 0 h 10484795"/>
              <a:gd name="connsiteX1" fmla="*/ 914400 w 914400"/>
              <a:gd name="connsiteY1" fmla="*/ 152403 h 10484795"/>
              <a:gd name="connsiteX2" fmla="*/ 914400 w 914400"/>
              <a:gd name="connsiteY2" fmla="*/ 10332392 h 10484795"/>
              <a:gd name="connsiteX0" fmla="*/ 0 w 152403"/>
              <a:gd name="connsiteY0" fmla="*/ 10484795 h 10484795"/>
              <a:gd name="connsiteX1" fmla="*/ 0 w 152403"/>
              <a:gd name="connsiteY1" fmla="*/ 0 h 10484795"/>
              <a:gd name="connsiteX2" fmla="*/ 152403 w 152403"/>
              <a:gd name="connsiteY2" fmla="*/ 152403 h 10484795"/>
              <a:gd name="connsiteX3" fmla="*/ 152403 w 152403"/>
              <a:gd name="connsiteY3" fmla="*/ 10332392 h 10484795"/>
              <a:gd name="connsiteX4" fmla="*/ 0 w 152403"/>
              <a:gd name="connsiteY4" fmla="*/ 10484795 h 10484795"/>
              <a:gd name="connsiteX0" fmla="*/ 0 w 152403"/>
              <a:gd name="connsiteY0" fmla="*/ 0 h 10484795"/>
              <a:gd name="connsiteX1" fmla="*/ 152403 w 152403"/>
              <a:gd name="connsiteY1" fmla="*/ 152403 h 10484795"/>
              <a:gd name="connsiteX2" fmla="*/ 152403 w 152403"/>
              <a:gd name="connsiteY2" fmla="*/ 10332392 h 10484795"/>
            </a:gdLst>
            <a:ahLst/>
            <a:cxnLst>
              <a:cxn ang="0">
                <a:pos x="connsiteX0" y="connsiteY0"/>
              </a:cxn>
              <a:cxn ang="0">
                <a:pos x="connsiteX1" y="connsiteY1"/>
              </a:cxn>
              <a:cxn ang="0">
                <a:pos x="connsiteX2" y="connsiteY2"/>
              </a:cxn>
            </a:cxnLst>
            <a:rect l="l" t="t" r="r" b="b"/>
            <a:pathLst>
              <a:path w="152403" h="10484795" stroke="0" extrusionOk="0">
                <a:moveTo>
                  <a:pt x="0" y="10484795"/>
                </a:moveTo>
                <a:lnTo>
                  <a:pt x="0" y="0"/>
                </a:lnTo>
                <a:cubicBezTo>
                  <a:pt x="84170" y="0"/>
                  <a:pt x="152403" y="68233"/>
                  <a:pt x="152403" y="152403"/>
                </a:cubicBezTo>
                <a:lnTo>
                  <a:pt x="152403" y="10332392"/>
                </a:lnTo>
                <a:cubicBezTo>
                  <a:pt x="152403" y="10416562"/>
                  <a:pt x="84170" y="10484795"/>
                  <a:pt x="0" y="10484795"/>
                </a:cubicBezTo>
                <a:close/>
              </a:path>
              <a:path w="152403" h="10484795" fill="none">
                <a:moveTo>
                  <a:pt x="0" y="0"/>
                </a:moveTo>
                <a:cubicBezTo>
                  <a:pt x="84170" y="0"/>
                  <a:pt x="152403" y="68233"/>
                  <a:pt x="152403" y="152403"/>
                </a:cubicBezTo>
                <a:lnTo>
                  <a:pt x="152403" y="10332392"/>
                </a:lnTo>
              </a:path>
            </a:pathLst>
          </a:custGeom>
          <a:noFill/>
          <a:ln w="19050" cap="flat" cmpd="sng" algn="ctr">
            <a:solidFill>
              <a:srgbClr val="405C87"/>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9" name="Double Bracket 96">
            <a:extLst>
              <a:ext uri="{FF2B5EF4-FFF2-40B4-BE49-F238E27FC236}">
                <a16:creationId xmlns:a16="http://schemas.microsoft.com/office/drawing/2014/main" id="{CCF2A48B-BBFA-064A-C9BF-13470049C178}"/>
              </a:ext>
            </a:extLst>
          </p:cNvPr>
          <p:cNvSpPr/>
          <p:nvPr/>
        </p:nvSpPr>
        <p:spPr>
          <a:xfrm rot="5400000">
            <a:off x="4448876" y="188045"/>
            <a:ext cx="914400" cy="7695257"/>
          </a:xfrm>
          <a:custGeom>
            <a:avLst/>
            <a:gdLst>
              <a:gd name="connsiteX0" fmla="*/ 0 w 914400"/>
              <a:gd name="connsiteY0" fmla="*/ 152403 h 7847660"/>
              <a:gd name="connsiteX1" fmla="*/ 152403 w 914400"/>
              <a:gd name="connsiteY1" fmla="*/ 0 h 7847660"/>
              <a:gd name="connsiteX2" fmla="*/ 761997 w 914400"/>
              <a:gd name="connsiteY2" fmla="*/ 0 h 7847660"/>
              <a:gd name="connsiteX3" fmla="*/ 914400 w 914400"/>
              <a:gd name="connsiteY3" fmla="*/ 152403 h 7847660"/>
              <a:gd name="connsiteX4" fmla="*/ 914400 w 914400"/>
              <a:gd name="connsiteY4" fmla="*/ 7695257 h 7847660"/>
              <a:gd name="connsiteX5" fmla="*/ 761997 w 914400"/>
              <a:gd name="connsiteY5" fmla="*/ 7847660 h 7847660"/>
              <a:gd name="connsiteX6" fmla="*/ 152403 w 914400"/>
              <a:gd name="connsiteY6" fmla="*/ 7847660 h 7847660"/>
              <a:gd name="connsiteX7" fmla="*/ 0 w 914400"/>
              <a:gd name="connsiteY7" fmla="*/ 7695257 h 7847660"/>
              <a:gd name="connsiteX8" fmla="*/ 0 w 914400"/>
              <a:gd name="connsiteY8" fmla="*/ 152403 h 7847660"/>
              <a:gd name="connsiteX0" fmla="*/ 152403 w 914400"/>
              <a:gd name="connsiteY0" fmla="*/ 7847660 h 7847660"/>
              <a:gd name="connsiteX1" fmla="*/ 0 w 914400"/>
              <a:gd name="connsiteY1" fmla="*/ 7695257 h 7847660"/>
              <a:gd name="connsiteX2" fmla="*/ 0 w 914400"/>
              <a:gd name="connsiteY2" fmla="*/ 152403 h 7847660"/>
              <a:gd name="connsiteX3" fmla="*/ 152403 w 914400"/>
              <a:gd name="connsiteY3" fmla="*/ 0 h 7847660"/>
              <a:gd name="connsiteX4" fmla="*/ 761997 w 914400"/>
              <a:gd name="connsiteY4" fmla="*/ 0 h 7847660"/>
              <a:gd name="connsiteX5" fmla="*/ 914400 w 914400"/>
              <a:gd name="connsiteY5" fmla="*/ 152403 h 7847660"/>
              <a:gd name="connsiteX6" fmla="*/ 914400 w 914400"/>
              <a:gd name="connsiteY6" fmla="*/ 7695257 h 7847660"/>
              <a:gd name="connsiteX7" fmla="*/ 761997 w 914400"/>
              <a:gd name="connsiteY7" fmla="*/ 7847660 h 7847660"/>
              <a:gd name="connsiteX0" fmla="*/ 0 w 914400"/>
              <a:gd name="connsiteY0" fmla="*/ 152403 h 7847660"/>
              <a:gd name="connsiteX1" fmla="*/ 152403 w 914400"/>
              <a:gd name="connsiteY1" fmla="*/ 0 h 7847660"/>
              <a:gd name="connsiteX2" fmla="*/ 761997 w 914400"/>
              <a:gd name="connsiteY2" fmla="*/ 0 h 7847660"/>
              <a:gd name="connsiteX3" fmla="*/ 914400 w 914400"/>
              <a:gd name="connsiteY3" fmla="*/ 152403 h 7847660"/>
              <a:gd name="connsiteX4" fmla="*/ 914400 w 914400"/>
              <a:gd name="connsiteY4" fmla="*/ 7695257 h 7847660"/>
              <a:gd name="connsiteX5" fmla="*/ 761997 w 914400"/>
              <a:gd name="connsiteY5" fmla="*/ 7847660 h 7847660"/>
              <a:gd name="connsiteX6" fmla="*/ 152403 w 914400"/>
              <a:gd name="connsiteY6" fmla="*/ 7847660 h 7847660"/>
              <a:gd name="connsiteX7" fmla="*/ 0 w 914400"/>
              <a:gd name="connsiteY7" fmla="*/ 7695257 h 7847660"/>
              <a:gd name="connsiteX8" fmla="*/ 0 w 914400"/>
              <a:gd name="connsiteY8" fmla="*/ 152403 h 7847660"/>
              <a:gd name="connsiteX0" fmla="*/ 152403 w 914400"/>
              <a:gd name="connsiteY0" fmla="*/ 7847660 h 7847660"/>
              <a:gd name="connsiteX1" fmla="*/ 0 w 914400"/>
              <a:gd name="connsiteY1" fmla="*/ 7695257 h 7847660"/>
              <a:gd name="connsiteX2" fmla="*/ 0 w 914400"/>
              <a:gd name="connsiteY2" fmla="*/ 152403 h 7847660"/>
              <a:gd name="connsiteX3" fmla="*/ 761997 w 914400"/>
              <a:gd name="connsiteY3" fmla="*/ 0 h 7847660"/>
              <a:gd name="connsiteX4" fmla="*/ 914400 w 914400"/>
              <a:gd name="connsiteY4" fmla="*/ 152403 h 7847660"/>
              <a:gd name="connsiteX5" fmla="*/ 914400 w 914400"/>
              <a:gd name="connsiteY5" fmla="*/ 7695257 h 7847660"/>
              <a:gd name="connsiteX6" fmla="*/ 761997 w 914400"/>
              <a:gd name="connsiteY6" fmla="*/ 7847660 h 7847660"/>
              <a:gd name="connsiteX0" fmla="*/ 0 w 914400"/>
              <a:gd name="connsiteY0" fmla="*/ 612402 h 8307659"/>
              <a:gd name="connsiteX1" fmla="*/ 761997 w 914400"/>
              <a:gd name="connsiteY1" fmla="*/ 459999 h 8307659"/>
              <a:gd name="connsiteX2" fmla="*/ 914400 w 914400"/>
              <a:gd name="connsiteY2" fmla="*/ 612402 h 8307659"/>
              <a:gd name="connsiteX3" fmla="*/ 914400 w 914400"/>
              <a:gd name="connsiteY3" fmla="*/ 8155256 h 8307659"/>
              <a:gd name="connsiteX4" fmla="*/ 761997 w 914400"/>
              <a:gd name="connsiteY4" fmla="*/ 8307659 h 8307659"/>
              <a:gd name="connsiteX5" fmla="*/ 152403 w 914400"/>
              <a:gd name="connsiteY5" fmla="*/ 8307659 h 8307659"/>
              <a:gd name="connsiteX6" fmla="*/ 0 w 914400"/>
              <a:gd name="connsiteY6" fmla="*/ 8155256 h 8307659"/>
              <a:gd name="connsiteX7" fmla="*/ 0 w 914400"/>
              <a:gd name="connsiteY7" fmla="*/ 612402 h 8307659"/>
              <a:gd name="connsiteX0" fmla="*/ 152403 w 914400"/>
              <a:gd name="connsiteY0" fmla="*/ 8307659 h 8307659"/>
              <a:gd name="connsiteX1" fmla="*/ 0 w 914400"/>
              <a:gd name="connsiteY1" fmla="*/ 8155256 h 8307659"/>
              <a:gd name="connsiteX2" fmla="*/ 0 w 914400"/>
              <a:gd name="connsiteY2" fmla="*/ 612402 h 8307659"/>
              <a:gd name="connsiteX3" fmla="*/ 761997 w 914400"/>
              <a:gd name="connsiteY3" fmla="*/ 459999 h 8307659"/>
              <a:gd name="connsiteX4" fmla="*/ 914400 w 914400"/>
              <a:gd name="connsiteY4" fmla="*/ 612402 h 8307659"/>
              <a:gd name="connsiteX5" fmla="*/ 914400 w 914400"/>
              <a:gd name="connsiteY5" fmla="*/ 8155256 h 8307659"/>
              <a:gd name="connsiteX6" fmla="*/ 761997 w 914400"/>
              <a:gd name="connsiteY6" fmla="*/ 8307659 h 8307659"/>
              <a:gd name="connsiteX0" fmla="*/ 0 w 914400"/>
              <a:gd name="connsiteY0" fmla="*/ 612402 h 8307659"/>
              <a:gd name="connsiteX1" fmla="*/ 761997 w 914400"/>
              <a:gd name="connsiteY1" fmla="*/ 459999 h 8307659"/>
              <a:gd name="connsiteX2" fmla="*/ 914400 w 914400"/>
              <a:gd name="connsiteY2" fmla="*/ 612402 h 8307659"/>
              <a:gd name="connsiteX3" fmla="*/ 914400 w 914400"/>
              <a:gd name="connsiteY3" fmla="*/ 8155256 h 8307659"/>
              <a:gd name="connsiteX4" fmla="*/ 761997 w 914400"/>
              <a:gd name="connsiteY4" fmla="*/ 8307659 h 8307659"/>
              <a:gd name="connsiteX5" fmla="*/ 152403 w 914400"/>
              <a:gd name="connsiteY5" fmla="*/ 8307659 h 8307659"/>
              <a:gd name="connsiteX6" fmla="*/ 0 w 914400"/>
              <a:gd name="connsiteY6" fmla="*/ 8155256 h 8307659"/>
              <a:gd name="connsiteX7" fmla="*/ 0 w 914400"/>
              <a:gd name="connsiteY7" fmla="*/ 612402 h 8307659"/>
              <a:gd name="connsiteX0" fmla="*/ 152403 w 914400"/>
              <a:gd name="connsiteY0" fmla="*/ 8307659 h 8307659"/>
              <a:gd name="connsiteX1" fmla="*/ 0 w 914400"/>
              <a:gd name="connsiteY1" fmla="*/ 8155256 h 8307659"/>
              <a:gd name="connsiteX2" fmla="*/ 761997 w 914400"/>
              <a:gd name="connsiteY2" fmla="*/ 459999 h 8307659"/>
              <a:gd name="connsiteX3" fmla="*/ 914400 w 914400"/>
              <a:gd name="connsiteY3" fmla="*/ 612402 h 8307659"/>
              <a:gd name="connsiteX4" fmla="*/ 914400 w 914400"/>
              <a:gd name="connsiteY4" fmla="*/ 8155256 h 8307659"/>
              <a:gd name="connsiteX5" fmla="*/ 761997 w 914400"/>
              <a:gd name="connsiteY5" fmla="*/ 8307659 h 8307659"/>
              <a:gd name="connsiteX0" fmla="*/ 0 w 914400"/>
              <a:gd name="connsiteY0" fmla="*/ 612402 h 8307659"/>
              <a:gd name="connsiteX1" fmla="*/ 761997 w 914400"/>
              <a:gd name="connsiteY1" fmla="*/ 459999 h 8307659"/>
              <a:gd name="connsiteX2" fmla="*/ 914400 w 914400"/>
              <a:gd name="connsiteY2" fmla="*/ 612402 h 8307659"/>
              <a:gd name="connsiteX3" fmla="*/ 914400 w 914400"/>
              <a:gd name="connsiteY3" fmla="*/ 8155256 h 8307659"/>
              <a:gd name="connsiteX4" fmla="*/ 761997 w 914400"/>
              <a:gd name="connsiteY4" fmla="*/ 8307659 h 8307659"/>
              <a:gd name="connsiteX5" fmla="*/ 152403 w 914400"/>
              <a:gd name="connsiteY5" fmla="*/ 8307659 h 8307659"/>
              <a:gd name="connsiteX6" fmla="*/ 0 w 914400"/>
              <a:gd name="connsiteY6" fmla="*/ 8155256 h 8307659"/>
              <a:gd name="connsiteX7" fmla="*/ 0 w 914400"/>
              <a:gd name="connsiteY7" fmla="*/ 612402 h 8307659"/>
              <a:gd name="connsiteX0" fmla="*/ 152403 w 914400"/>
              <a:gd name="connsiteY0" fmla="*/ 8307659 h 8307659"/>
              <a:gd name="connsiteX1" fmla="*/ 0 w 914400"/>
              <a:gd name="connsiteY1" fmla="*/ 8155256 h 8307659"/>
              <a:gd name="connsiteX2" fmla="*/ 914400 w 914400"/>
              <a:gd name="connsiteY2" fmla="*/ 612402 h 8307659"/>
              <a:gd name="connsiteX3" fmla="*/ 914400 w 914400"/>
              <a:gd name="connsiteY3" fmla="*/ 8155256 h 8307659"/>
              <a:gd name="connsiteX4" fmla="*/ 761997 w 914400"/>
              <a:gd name="connsiteY4" fmla="*/ 8307659 h 8307659"/>
              <a:gd name="connsiteX0" fmla="*/ 0 w 914400"/>
              <a:gd name="connsiteY0" fmla="*/ 942856 h 8638113"/>
              <a:gd name="connsiteX1" fmla="*/ 914400 w 914400"/>
              <a:gd name="connsiteY1" fmla="*/ 942856 h 8638113"/>
              <a:gd name="connsiteX2" fmla="*/ 914400 w 914400"/>
              <a:gd name="connsiteY2" fmla="*/ 8485710 h 8638113"/>
              <a:gd name="connsiteX3" fmla="*/ 761997 w 914400"/>
              <a:gd name="connsiteY3" fmla="*/ 8638113 h 8638113"/>
              <a:gd name="connsiteX4" fmla="*/ 152403 w 914400"/>
              <a:gd name="connsiteY4" fmla="*/ 8638113 h 8638113"/>
              <a:gd name="connsiteX5" fmla="*/ 0 w 914400"/>
              <a:gd name="connsiteY5" fmla="*/ 8485710 h 8638113"/>
              <a:gd name="connsiteX6" fmla="*/ 0 w 914400"/>
              <a:gd name="connsiteY6" fmla="*/ 942856 h 8638113"/>
              <a:gd name="connsiteX0" fmla="*/ 152403 w 914400"/>
              <a:gd name="connsiteY0" fmla="*/ 8638113 h 8638113"/>
              <a:gd name="connsiteX1" fmla="*/ 0 w 914400"/>
              <a:gd name="connsiteY1" fmla="*/ 8485710 h 8638113"/>
              <a:gd name="connsiteX2" fmla="*/ 914400 w 914400"/>
              <a:gd name="connsiteY2" fmla="*/ 942856 h 8638113"/>
              <a:gd name="connsiteX3" fmla="*/ 914400 w 914400"/>
              <a:gd name="connsiteY3" fmla="*/ 8485710 h 8638113"/>
              <a:gd name="connsiteX4" fmla="*/ 761997 w 914400"/>
              <a:gd name="connsiteY4" fmla="*/ 8638113 h 8638113"/>
              <a:gd name="connsiteX0" fmla="*/ 0 w 914400"/>
              <a:gd name="connsiteY0" fmla="*/ 7542854 h 7695257"/>
              <a:gd name="connsiteX1" fmla="*/ 914400 w 914400"/>
              <a:gd name="connsiteY1" fmla="*/ 0 h 7695257"/>
              <a:gd name="connsiteX2" fmla="*/ 914400 w 914400"/>
              <a:gd name="connsiteY2" fmla="*/ 7542854 h 7695257"/>
              <a:gd name="connsiteX3" fmla="*/ 761997 w 914400"/>
              <a:gd name="connsiteY3" fmla="*/ 7695257 h 7695257"/>
              <a:gd name="connsiteX4" fmla="*/ 152403 w 914400"/>
              <a:gd name="connsiteY4" fmla="*/ 7695257 h 7695257"/>
              <a:gd name="connsiteX5" fmla="*/ 0 w 914400"/>
              <a:gd name="connsiteY5" fmla="*/ 7542854 h 7695257"/>
              <a:gd name="connsiteX0" fmla="*/ 152403 w 914400"/>
              <a:gd name="connsiteY0" fmla="*/ 7695257 h 7695257"/>
              <a:gd name="connsiteX1" fmla="*/ 0 w 914400"/>
              <a:gd name="connsiteY1" fmla="*/ 7542854 h 7695257"/>
              <a:gd name="connsiteX2" fmla="*/ 914400 w 914400"/>
              <a:gd name="connsiteY2" fmla="*/ 0 h 7695257"/>
              <a:gd name="connsiteX3" fmla="*/ 914400 w 914400"/>
              <a:gd name="connsiteY3" fmla="*/ 7542854 h 7695257"/>
              <a:gd name="connsiteX4" fmla="*/ 761997 w 914400"/>
              <a:gd name="connsiteY4" fmla="*/ 7695257 h 7695257"/>
              <a:gd name="connsiteX0" fmla="*/ 0 w 914400"/>
              <a:gd name="connsiteY0" fmla="*/ 7542854 h 7695257"/>
              <a:gd name="connsiteX1" fmla="*/ 914400 w 914400"/>
              <a:gd name="connsiteY1" fmla="*/ 0 h 7695257"/>
              <a:gd name="connsiteX2" fmla="*/ 914400 w 914400"/>
              <a:gd name="connsiteY2" fmla="*/ 7542854 h 7695257"/>
              <a:gd name="connsiteX3" fmla="*/ 761997 w 914400"/>
              <a:gd name="connsiteY3" fmla="*/ 7695257 h 7695257"/>
              <a:gd name="connsiteX4" fmla="*/ 152403 w 914400"/>
              <a:gd name="connsiteY4" fmla="*/ 7695257 h 7695257"/>
              <a:gd name="connsiteX5" fmla="*/ 0 w 914400"/>
              <a:gd name="connsiteY5" fmla="*/ 7542854 h 7695257"/>
              <a:gd name="connsiteX0" fmla="*/ 914400 w 914400"/>
              <a:gd name="connsiteY0" fmla="*/ 0 h 7695257"/>
              <a:gd name="connsiteX1" fmla="*/ 914400 w 914400"/>
              <a:gd name="connsiteY1" fmla="*/ 7542854 h 7695257"/>
              <a:gd name="connsiteX2" fmla="*/ 761997 w 914400"/>
              <a:gd name="connsiteY2" fmla="*/ 7695257 h 7695257"/>
            </a:gdLst>
            <a:ahLst/>
            <a:cxnLst>
              <a:cxn ang="0">
                <a:pos x="connsiteX0" y="connsiteY0"/>
              </a:cxn>
              <a:cxn ang="0">
                <a:pos x="connsiteX1" y="connsiteY1"/>
              </a:cxn>
              <a:cxn ang="0">
                <a:pos x="connsiteX2" y="connsiteY2"/>
              </a:cxn>
            </a:cxnLst>
            <a:rect l="l" t="t" r="r" b="b"/>
            <a:pathLst>
              <a:path w="914400" h="7695257" stroke="0" extrusionOk="0">
                <a:moveTo>
                  <a:pt x="0" y="7542854"/>
                </a:moveTo>
                <a:lnTo>
                  <a:pt x="914400" y="0"/>
                </a:lnTo>
                <a:lnTo>
                  <a:pt x="914400" y="7542854"/>
                </a:lnTo>
                <a:cubicBezTo>
                  <a:pt x="914400" y="7627024"/>
                  <a:pt x="846167" y="7695257"/>
                  <a:pt x="761997" y="7695257"/>
                </a:cubicBezTo>
                <a:lnTo>
                  <a:pt x="152403" y="7695257"/>
                </a:lnTo>
                <a:cubicBezTo>
                  <a:pt x="68233" y="7695257"/>
                  <a:pt x="0" y="7627024"/>
                  <a:pt x="0" y="7542854"/>
                </a:cubicBezTo>
                <a:close/>
              </a:path>
              <a:path w="914400" h="7695257" fill="none">
                <a:moveTo>
                  <a:pt x="914400" y="0"/>
                </a:moveTo>
                <a:lnTo>
                  <a:pt x="914400" y="7542854"/>
                </a:lnTo>
                <a:cubicBezTo>
                  <a:pt x="914400" y="7627024"/>
                  <a:pt x="846167" y="7695257"/>
                  <a:pt x="761997" y="7695257"/>
                </a:cubicBezTo>
              </a:path>
            </a:pathLst>
          </a:custGeom>
          <a:noFill/>
          <a:ln w="19050" cap="flat" cmpd="sng" algn="ctr">
            <a:solidFill>
              <a:srgbClr val="405C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0" name="Double Bracket 92">
            <a:extLst>
              <a:ext uri="{FF2B5EF4-FFF2-40B4-BE49-F238E27FC236}">
                <a16:creationId xmlns:a16="http://schemas.microsoft.com/office/drawing/2014/main" id="{EE13B083-6AC0-9BDC-75FA-4C005BE08959}"/>
              </a:ext>
            </a:extLst>
          </p:cNvPr>
          <p:cNvSpPr/>
          <p:nvPr/>
        </p:nvSpPr>
        <p:spPr>
          <a:xfrm rot="5400000">
            <a:off x="8869503" y="-167186"/>
            <a:ext cx="152403" cy="5082089"/>
          </a:xfrm>
          <a:custGeom>
            <a:avLst/>
            <a:gdLst>
              <a:gd name="connsiteX0" fmla="*/ 0 w 914400"/>
              <a:gd name="connsiteY0" fmla="*/ 152403 h 5082089"/>
              <a:gd name="connsiteX1" fmla="*/ 152403 w 914400"/>
              <a:gd name="connsiteY1" fmla="*/ 0 h 5082089"/>
              <a:gd name="connsiteX2" fmla="*/ 761997 w 914400"/>
              <a:gd name="connsiteY2" fmla="*/ 0 h 5082089"/>
              <a:gd name="connsiteX3" fmla="*/ 914400 w 914400"/>
              <a:gd name="connsiteY3" fmla="*/ 152403 h 5082089"/>
              <a:gd name="connsiteX4" fmla="*/ 914400 w 914400"/>
              <a:gd name="connsiteY4" fmla="*/ 4929686 h 5082089"/>
              <a:gd name="connsiteX5" fmla="*/ 761997 w 914400"/>
              <a:gd name="connsiteY5" fmla="*/ 5082089 h 5082089"/>
              <a:gd name="connsiteX6" fmla="*/ 152403 w 914400"/>
              <a:gd name="connsiteY6" fmla="*/ 5082089 h 5082089"/>
              <a:gd name="connsiteX7" fmla="*/ 0 w 914400"/>
              <a:gd name="connsiteY7" fmla="*/ 4929686 h 5082089"/>
              <a:gd name="connsiteX8" fmla="*/ 0 w 914400"/>
              <a:gd name="connsiteY8"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4" fmla="*/ 761997 w 914400"/>
              <a:gd name="connsiteY4" fmla="*/ 0 h 5082089"/>
              <a:gd name="connsiteX5" fmla="*/ 914400 w 914400"/>
              <a:gd name="connsiteY5" fmla="*/ 152403 h 5082089"/>
              <a:gd name="connsiteX6" fmla="*/ 914400 w 914400"/>
              <a:gd name="connsiteY6" fmla="*/ 4929686 h 5082089"/>
              <a:gd name="connsiteX7" fmla="*/ 761997 w 914400"/>
              <a:gd name="connsiteY7" fmla="*/ 5082089 h 5082089"/>
              <a:gd name="connsiteX0" fmla="*/ 0 w 914400"/>
              <a:gd name="connsiteY0" fmla="*/ 152403 h 5082089"/>
              <a:gd name="connsiteX1" fmla="*/ 152403 w 914400"/>
              <a:gd name="connsiteY1" fmla="*/ 0 h 5082089"/>
              <a:gd name="connsiteX2" fmla="*/ 761997 w 914400"/>
              <a:gd name="connsiteY2" fmla="*/ 0 h 5082089"/>
              <a:gd name="connsiteX3" fmla="*/ 914400 w 914400"/>
              <a:gd name="connsiteY3" fmla="*/ 152403 h 5082089"/>
              <a:gd name="connsiteX4" fmla="*/ 914400 w 914400"/>
              <a:gd name="connsiteY4" fmla="*/ 4929686 h 5082089"/>
              <a:gd name="connsiteX5" fmla="*/ 761997 w 914400"/>
              <a:gd name="connsiteY5" fmla="*/ 5082089 h 5082089"/>
              <a:gd name="connsiteX6" fmla="*/ 152403 w 914400"/>
              <a:gd name="connsiteY6" fmla="*/ 5082089 h 5082089"/>
              <a:gd name="connsiteX7" fmla="*/ 0 w 914400"/>
              <a:gd name="connsiteY7" fmla="*/ 4929686 h 5082089"/>
              <a:gd name="connsiteX8" fmla="*/ 0 w 914400"/>
              <a:gd name="connsiteY8"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4" fmla="*/ 761997 w 914400"/>
              <a:gd name="connsiteY4" fmla="*/ 0 h 5082089"/>
              <a:gd name="connsiteX5" fmla="*/ 914400 w 914400"/>
              <a:gd name="connsiteY5" fmla="*/ 4929686 h 5082089"/>
              <a:gd name="connsiteX6" fmla="*/ 761997 w 914400"/>
              <a:gd name="connsiteY6" fmla="*/ 5082089 h 5082089"/>
              <a:gd name="connsiteX0" fmla="*/ 0 w 914400"/>
              <a:gd name="connsiteY0" fmla="*/ 152403 h 5082089"/>
              <a:gd name="connsiteX1" fmla="*/ 152403 w 914400"/>
              <a:gd name="connsiteY1" fmla="*/ 0 h 5082089"/>
              <a:gd name="connsiteX2" fmla="*/ 761997 w 914400"/>
              <a:gd name="connsiteY2" fmla="*/ 0 h 5082089"/>
              <a:gd name="connsiteX3" fmla="*/ 914400 w 914400"/>
              <a:gd name="connsiteY3" fmla="*/ 152403 h 5082089"/>
              <a:gd name="connsiteX4" fmla="*/ 914400 w 914400"/>
              <a:gd name="connsiteY4" fmla="*/ 4929686 h 5082089"/>
              <a:gd name="connsiteX5" fmla="*/ 761997 w 914400"/>
              <a:gd name="connsiteY5" fmla="*/ 5082089 h 5082089"/>
              <a:gd name="connsiteX6" fmla="*/ 152403 w 914400"/>
              <a:gd name="connsiteY6" fmla="*/ 5082089 h 5082089"/>
              <a:gd name="connsiteX7" fmla="*/ 0 w 914400"/>
              <a:gd name="connsiteY7" fmla="*/ 4929686 h 5082089"/>
              <a:gd name="connsiteX8" fmla="*/ 0 w 914400"/>
              <a:gd name="connsiteY8"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4" fmla="*/ 914400 w 914400"/>
              <a:gd name="connsiteY4" fmla="*/ 4929686 h 5082089"/>
              <a:gd name="connsiteX5" fmla="*/ 761997 w 914400"/>
              <a:gd name="connsiteY5" fmla="*/ 5082089 h 5082089"/>
              <a:gd name="connsiteX0" fmla="*/ 0 w 914400"/>
              <a:gd name="connsiteY0" fmla="*/ 152403 h 5082089"/>
              <a:gd name="connsiteX1" fmla="*/ 152403 w 914400"/>
              <a:gd name="connsiteY1" fmla="*/ 0 h 5082089"/>
              <a:gd name="connsiteX2" fmla="*/ 761997 w 914400"/>
              <a:gd name="connsiteY2" fmla="*/ 0 h 5082089"/>
              <a:gd name="connsiteX3" fmla="*/ 914400 w 914400"/>
              <a:gd name="connsiteY3" fmla="*/ 152403 h 5082089"/>
              <a:gd name="connsiteX4" fmla="*/ 914400 w 914400"/>
              <a:gd name="connsiteY4" fmla="*/ 4929686 h 5082089"/>
              <a:gd name="connsiteX5" fmla="*/ 761997 w 914400"/>
              <a:gd name="connsiteY5" fmla="*/ 5082089 h 5082089"/>
              <a:gd name="connsiteX6" fmla="*/ 152403 w 914400"/>
              <a:gd name="connsiteY6" fmla="*/ 5082089 h 5082089"/>
              <a:gd name="connsiteX7" fmla="*/ 0 w 914400"/>
              <a:gd name="connsiteY7" fmla="*/ 4929686 h 5082089"/>
              <a:gd name="connsiteX8" fmla="*/ 0 w 914400"/>
              <a:gd name="connsiteY8"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0" fmla="*/ 0 w 914400"/>
              <a:gd name="connsiteY0" fmla="*/ 152403 h 5082089"/>
              <a:gd name="connsiteX1" fmla="*/ 152403 w 914400"/>
              <a:gd name="connsiteY1" fmla="*/ 0 h 5082089"/>
              <a:gd name="connsiteX2" fmla="*/ 761997 w 914400"/>
              <a:gd name="connsiteY2" fmla="*/ 0 h 5082089"/>
              <a:gd name="connsiteX3" fmla="*/ 914400 w 914400"/>
              <a:gd name="connsiteY3" fmla="*/ 4929686 h 5082089"/>
              <a:gd name="connsiteX4" fmla="*/ 761997 w 914400"/>
              <a:gd name="connsiteY4" fmla="*/ 5082089 h 5082089"/>
              <a:gd name="connsiteX5" fmla="*/ 152403 w 914400"/>
              <a:gd name="connsiteY5" fmla="*/ 5082089 h 5082089"/>
              <a:gd name="connsiteX6" fmla="*/ 0 w 914400"/>
              <a:gd name="connsiteY6" fmla="*/ 4929686 h 5082089"/>
              <a:gd name="connsiteX7" fmla="*/ 0 w 914400"/>
              <a:gd name="connsiteY7"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0" fmla="*/ 0 w 914400"/>
              <a:gd name="connsiteY0" fmla="*/ 152403 h 5082089"/>
              <a:gd name="connsiteX1" fmla="*/ 152403 w 914400"/>
              <a:gd name="connsiteY1" fmla="*/ 0 h 5082089"/>
              <a:gd name="connsiteX2" fmla="*/ 914400 w 914400"/>
              <a:gd name="connsiteY2" fmla="*/ 4929686 h 5082089"/>
              <a:gd name="connsiteX3" fmla="*/ 761997 w 914400"/>
              <a:gd name="connsiteY3" fmla="*/ 5082089 h 5082089"/>
              <a:gd name="connsiteX4" fmla="*/ 152403 w 914400"/>
              <a:gd name="connsiteY4" fmla="*/ 5082089 h 5082089"/>
              <a:gd name="connsiteX5" fmla="*/ 0 w 914400"/>
              <a:gd name="connsiteY5" fmla="*/ 4929686 h 5082089"/>
              <a:gd name="connsiteX6" fmla="*/ 0 w 914400"/>
              <a:gd name="connsiteY6"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0" fmla="*/ 0 w 761997"/>
              <a:gd name="connsiteY0" fmla="*/ 152403 h 5082089"/>
              <a:gd name="connsiteX1" fmla="*/ 152403 w 761997"/>
              <a:gd name="connsiteY1" fmla="*/ 0 h 5082089"/>
              <a:gd name="connsiteX2" fmla="*/ 761997 w 761997"/>
              <a:gd name="connsiteY2" fmla="*/ 5082089 h 5082089"/>
              <a:gd name="connsiteX3" fmla="*/ 152403 w 761997"/>
              <a:gd name="connsiteY3" fmla="*/ 5082089 h 5082089"/>
              <a:gd name="connsiteX4" fmla="*/ 0 w 761997"/>
              <a:gd name="connsiteY4" fmla="*/ 4929686 h 5082089"/>
              <a:gd name="connsiteX5" fmla="*/ 0 w 761997"/>
              <a:gd name="connsiteY5" fmla="*/ 152403 h 5082089"/>
              <a:gd name="connsiteX0" fmla="*/ 152403 w 761997"/>
              <a:gd name="connsiteY0" fmla="*/ 5082089 h 5082089"/>
              <a:gd name="connsiteX1" fmla="*/ 0 w 761997"/>
              <a:gd name="connsiteY1" fmla="*/ 4929686 h 5082089"/>
              <a:gd name="connsiteX2" fmla="*/ 0 w 761997"/>
              <a:gd name="connsiteY2" fmla="*/ 152403 h 5082089"/>
              <a:gd name="connsiteX3" fmla="*/ 152403 w 761997"/>
              <a:gd name="connsiteY3" fmla="*/ 0 h 5082089"/>
              <a:gd name="connsiteX0" fmla="*/ 0 w 152403"/>
              <a:gd name="connsiteY0" fmla="*/ 152403 h 5082089"/>
              <a:gd name="connsiteX1" fmla="*/ 152403 w 152403"/>
              <a:gd name="connsiteY1" fmla="*/ 0 h 5082089"/>
              <a:gd name="connsiteX2" fmla="*/ 152403 w 152403"/>
              <a:gd name="connsiteY2" fmla="*/ 5082089 h 5082089"/>
              <a:gd name="connsiteX3" fmla="*/ 0 w 152403"/>
              <a:gd name="connsiteY3" fmla="*/ 4929686 h 5082089"/>
              <a:gd name="connsiteX4" fmla="*/ 0 w 152403"/>
              <a:gd name="connsiteY4" fmla="*/ 152403 h 5082089"/>
              <a:gd name="connsiteX0" fmla="*/ 152403 w 152403"/>
              <a:gd name="connsiteY0" fmla="*/ 5082089 h 5082089"/>
              <a:gd name="connsiteX1" fmla="*/ 0 w 152403"/>
              <a:gd name="connsiteY1" fmla="*/ 4929686 h 5082089"/>
              <a:gd name="connsiteX2" fmla="*/ 0 w 152403"/>
              <a:gd name="connsiteY2" fmla="*/ 152403 h 5082089"/>
              <a:gd name="connsiteX3" fmla="*/ 152403 w 152403"/>
              <a:gd name="connsiteY3" fmla="*/ 0 h 5082089"/>
            </a:gdLst>
            <a:ahLst/>
            <a:cxnLst>
              <a:cxn ang="0">
                <a:pos x="connsiteX0" y="connsiteY0"/>
              </a:cxn>
              <a:cxn ang="0">
                <a:pos x="connsiteX1" y="connsiteY1"/>
              </a:cxn>
              <a:cxn ang="0">
                <a:pos x="connsiteX2" y="connsiteY2"/>
              </a:cxn>
              <a:cxn ang="0">
                <a:pos x="connsiteX3" y="connsiteY3"/>
              </a:cxn>
            </a:cxnLst>
            <a:rect l="l" t="t" r="r" b="b"/>
            <a:pathLst>
              <a:path w="152403" h="5082089" stroke="0" extrusionOk="0">
                <a:moveTo>
                  <a:pt x="0" y="152403"/>
                </a:moveTo>
                <a:cubicBezTo>
                  <a:pt x="0" y="68233"/>
                  <a:pt x="68233" y="0"/>
                  <a:pt x="152403" y="0"/>
                </a:cubicBezTo>
                <a:lnTo>
                  <a:pt x="152403" y="5082089"/>
                </a:lnTo>
                <a:cubicBezTo>
                  <a:pt x="68233" y="5082089"/>
                  <a:pt x="0" y="5013856"/>
                  <a:pt x="0" y="4929686"/>
                </a:cubicBezTo>
                <a:lnTo>
                  <a:pt x="0" y="152403"/>
                </a:lnTo>
                <a:close/>
              </a:path>
              <a:path w="152403" h="5082089" fill="none">
                <a:moveTo>
                  <a:pt x="152403" y="5082089"/>
                </a:moveTo>
                <a:cubicBezTo>
                  <a:pt x="68233" y="5082089"/>
                  <a:pt x="0" y="5013856"/>
                  <a:pt x="0" y="4929686"/>
                </a:cubicBezTo>
                <a:lnTo>
                  <a:pt x="0" y="152403"/>
                </a:lnTo>
                <a:cubicBezTo>
                  <a:pt x="0" y="68233"/>
                  <a:pt x="68233" y="0"/>
                  <a:pt x="152403" y="0"/>
                </a:cubicBezTo>
              </a:path>
            </a:pathLst>
          </a:custGeom>
          <a:noFill/>
          <a:ln w="19050" cap="flat" cmpd="sng" algn="ctr">
            <a:solidFill>
              <a:srgbClr val="405C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1" name="Rectangle 93">
            <a:extLst>
              <a:ext uri="{FF2B5EF4-FFF2-40B4-BE49-F238E27FC236}">
                <a16:creationId xmlns:a16="http://schemas.microsoft.com/office/drawing/2014/main" id="{CF397C26-CD67-21BC-A51F-6BDA56E15C5F}"/>
              </a:ext>
            </a:extLst>
          </p:cNvPr>
          <p:cNvSpPr/>
          <p:nvPr/>
        </p:nvSpPr>
        <p:spPr>
          <a:xfrm>
            <a:off x="6170369" y="2567168"/>
            <a:ext cx="5642115" cy="869092"/>
          </a:xfrm>
          <a:prstGeom prst="rect">
            <a:avLst/>
          </a:prstGeom>
          <a:solidFill>
            <a:srgbClr val="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2" name="Double Bracket 90">
            <a:extLst>
              <a:ext uri="{FF2B5EF4-FFF2-40B4-BE49-F238E27FC236}">
                <a16:creationId xmlns:a16="http://schemas.microsoft.com/office/drawing/2014/main" id="{FB3465B2-6B7E-E7E1-9660-9A062F39F5C9}"/>
              </a:ext>
            </a:extLst>
          </p:cNvPr>
          <p:cNvSpPr/>
          <p:nvPr/>
        </p:nvSpPr>
        <p:spPr>
          <a:xfrm rot="5400000">
            <a:off x="2716746" y="133391"/>
            <a:ext cx="853437" cy="5173529"/>
          </a:xfrm>
          <a:custGeom>
            <a:avLst/>
            <a:gdLst>
              <a:gd name="connsiteX0" fmla="*/ 0 w 914400"/>
              <a:gd name="connsiteY0" fmla="*/ 152403 h 5082089"/>
              <a:gd name="connsiteX1" fmla="*/ 152403 w 914400"/>
              <a:gd name="connsiteY1" fmla="*/ 0 h 5082089"/>
              <a:gd name="connsiteX2" fmla="*/ 761997 w 914400"/>
              <a:gd name="connsiteY2" fmla="*/ 0 h 5082089"/>
              <a:gd name="connsiteX3" fmla="*/ 914400 w 914400"/>
              <a:gd name="connsiteY3" fmla="*/ 152403 h 5082089"/>
              <a:gd name="connsiteX4" fmla="*/ 914400 w 914400"/>
              <a:gd name="connsiteY4" fmla="*/ 4929686 h 5082089"/>
              <a:gd name="connsiteX5" fmla="*/ 761997 w 914400"/>
              <a:gd name="connsiteY5" fmla="*/ 5082089 h 5082089"/>
              <a:gd name="connsiteX6" fmla="*/ 152403 w 914400"/>
              <a:gd name="connsiteY6" fmla="*/ 5082089 h 5082089"/>
              <a:gd name="connsiteX7" fmla="*/ 0 w 914400"/>
              <a:gd name="connsiteY7" fmla="*/ 4929686 h 5082089"/>
              <a:gd name="connsiteX8" fmla="*/ 0 w 914400"/>
              <a:gd name="connsiteY8"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4" fmla="*/ 761997 w 914400"/>
              <a:gd name="connsiteY4" fmla="*/ 0 h 5082089"/>
              <a:gd name="connsiteX5" fmla="*/ 914400 w 914400"/>
              <a:gd name="connsiteY5" fmla="*/ 152403 h 5082089"/>
              <a:gd name="connsiteX6" fmla="*/ 914400 w 914400"/>
              <a:gd name="connsiteY6" fmla="*/ 4929686 h 5082089"/>
              <a:gd name="connsiteX7" fmla="*/ 761997 w 914400"/>
              <a:gd name="connsiteY7" fmla="*/ 5082089 h 5082089"/>
              <a:gd name="connsiteX0" fmla="*/ 0 w 914400"/>
              <a:gd name="connsiteY0" fmla="*/ 152403 h 5082089"/>
              <a:gd name="connsiteX1" fmla="*/ 152403 w 914400"/>
              <a:gd name="connsiteY1" fmla="*/ 0 h 5082089"/>
              <a:gd name="connsiteX2" fmla="*/ 761997 w 914400"/>
              <a:gd name="connsiteY2" fmla="*/ 0 h 5082089"/>
              <a:gd name="connsiteX3" fmla="*/ 914400 w 914400"/>
              <a:gd name="connsiteY3" fmla="*/ 152403 h 5082089"/>
              <a:gd name="connsiteX4" fmla="*/ 914400 w 914400"/>
              <a:gd name="connsiteY4" fmla="*/ 4929686 h 5082089"/>
              <a:gd name="connsiteX5" fmla="*/ 761997 w 914400"/>
              <a:gd name="connsiteY5" fmla="*/ 5082089 h 5082089"/>
              <a:gd name="connsiteX6" fmla="*/ 152403 w 914400"/>
              <a:gd name="connsiteY6" fmla="*/ 5082089 h 5082089"/>
              <a:gd name="connsiteX7" fmla="*/ 0 w 914400"/>
              <a:gd name="connsiteY7" fmla="*/ 4929686 h 5082089"/>
              <a:gd name="connsiteX8" fmla="*/ 0 w 914400"/>
              <a:gd name="connsiteY8"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4" fmla="*/ 914400 w 914400"/>
              <a:gd name="connsiteY4" fmla="*/ 152403 h 5082089"/>
              <a:gd name="connsiteX5" fmla="*/ 914400 w 914400"/>
              <a:gd name="connsiteY5" fmla="*/ 4929686 h 5082089"/>
              <a:gd name="connsiteX6" fmla="*/ 761997 w 914400"/>
              <a:gd name="connsiteY6" fmla="*/ 5082089 h 5082089"/>
              <a:gd name="connsiteX0" fmla="*/ 0 w 914400"/>
              <a:gd name="connsiteY0" fmla="*/ 152403 h 5082089"/>
              <a:gd name="connsiteX1" fmla="*/ 152403 w 914400"/>
              <a:gd name="connsiteY1" fmla="*/ 0 h 5082089"/>
              <a:gd name="connsiteX2" fmla="*/ 761997 w 914400"/>
              <a:gd name="connsiteY2" fmla="*/ 0 h 5082089"/>
              <a:gd name="connsiteX3" fmla="*/ 914400 w 914400"/>
              <a:gd name="connsiteY3" fmla="*/ 152403 h 5082089"/>
              <a:gd name="connsiteX4" fmla="*/ 914400 w 914400"/>
              <a:gd name="connsiteY4" fmla="*/ 4929686 h 5082089"/>
              <a:gd name="connsiteX5" fmla="*/ 761997 w 914400"/>
              <a:gd name="connsiteY5" fmla="*/ 5082089 h 5082089"/>
              <a:gd name="connsiteX6" fmla="*/ 152403 w 914400"/>
              <a:gd name="connsiteY6" fmla="*/ 5082089 h 5082089"/>
              <a:gd name="connsiteX7" fmla="*/ 0 w 914400"/>
              <a:gd name="connsiteY7" fmla="*/ 4929686 h 5082089"/>
              <a:gd name="connsiteX8" fmla="*/ 0 w 914400"/>
              <a:gd name="connsiteY8"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4" fmla="*/ 914400 w 914400"/>
              <a:gd name="connsiteY4" fmla="*/ 4929686 h 5082089"/>
              <a:gd name="connsiteX5" fmla="*/ 761997 w 914400"/>
              <a:gd name="connsiteY5" fmla="*/ 5082089 h 5082089"/>
              <a:gd name="connsiteX0" fmla="*/ 0 w 914400"/>
              <a:gd name="connsiteY0" fmla="*/ 152403 h 5082089"/>
              <a:gd name="connsiteX1" fmla="*/ 152403 w 914400"/>
              <a:gd name="connsiteY1" fmla="*/ 0 h 5082089"/>
              <a:gd name="connsiteX2" fmla="*/ 914400 w 914400"/>
              <a:gd name="connsiteY2" fmla="*/ 152403 h 5082089"/>
              <a:gd name="connsiteX3" fmla="*/ 914400 w 914400"/>
              <a:gd name="connsiteY3" fmla="*/ 4929686 h 5082089"/>
              <a:gd name="connsiteX4" fmla="*/ 761997 w 914400"/>
              <a:gd name="connsiteY4" fmla="*/ 5082089 h 5082089"/>
              <a:gd name="connsiteX5" fmla="*/ 152403 w 914400"/>
              <a:gd name="connsiteY5" fmla="*/ 5082089 h 5082089"/>
              <a:gd name="connsiteX6" fmla="*/ 0 w 914400"/>
              <a:gd name="connsiteY6" fmla="*/ 4929686 h 5082089"/>
              <a:gd name="connsiteX7" fmla="*/ 0 w 914400"/>
              <a:gd name="connsiteY7"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4" fmla="*/ 914400 w 914400"/>
              <a:gd name="connsiteY4" fmla="*/ 4929686 h 5082089"/>
              <a:gd name="connsiteX5" fmla="*/ 761997 w 914400"/>
              <a:gd name="connsiteY5" fmla="*/ 5082089 h 5082089"/>
              <a:gd name="connsiteX0" fmla="*/ 0 w 914400"/>
              <a:gd name="connsiteY0" fmla="*/ 152403 h 5082089"/>
              <a:gd name="connsiteX1" fmla="*/ 152403 w 914400"/>
              <a:gd name="connsiteY1" fmla="*/ 0 h 5082089"/>
              <a:gd name="connsiteX2" fmla="*/ 914400 w 914400"/>
              <a:gd name="connsiteY2" fmla="*/ 4929686 h 5082089"/>
              <a:gd name="connsiteX3" fmla="*/ 761997 w 914400"/>
              <a:gd name="connsiteY3" fmla="*/ 5082089 h 5082089"/>
              <a:gd name="connsiteX4" fmla="*/ 152403 w 914400"/>
              <a:gd name="connsiteY4" fmla="*/ 5082089 h 5082089"/>
              <a:gd name="connsiteX5" fmla="*/ 0 w 914400"/>
              <a:gd name="connsiteY5" fmla="*/ 4929686 h 5082089"/>
              <a:gd name="connsiteX6" fmla="*/ 0 w 914400"/>
              <a:gd name="connsiteY6"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4" fmla="*/ 914400 w 914400"/>
              <a:gd name="connsiteY4" fmla="*/ 4929686 h 5082089"/>
              <a:gd name="connsiteX5" fmla="*/ 761997 w 914400"/>
              <a:gd name="connsiteY5" fmla="*/ 5082089 h 5082089"/>
              <a:gd name="connsiteX0" fmla="*/ 0 w 914400"/>
              <a:gd name="connsiteY0" fmla="*/ 152403 h 5082089"/>
              <a:gd name="connsiteX1" fmla="*/ 152403 w 914400"/>
              <a:gd name="connsiteY1" fmla="*/ 0 h 5082089"/>
              <a:gd name="connsiteX2" fmla="*/ 914400 w 914400"/>
              <a:gd name="connsiteY2" fmla="*/ 4929686 h 5082089"/>
              <a:gd name="connsiteX3" fmla="*/ 761997 w 914400"/>
              <a:gd name="connsiteY3" fmla="*/ 5082089 h 5082089"/>
              <a:gd name="connsiteX4" fmla="*/ 152403 w 914400"/>
              <a:gd name="connsiteY4" fmla="*/ 5082089 h 5082089"/>
              <a:gd name="connsiteX5" fmla="*/ 0 w 914400"/>
              <a:gd name="connsiteY5" fmla="*/ 4929686 h 5082089"/>
              <a:gd name="connsiteX6" fmla="*/ 0 w 914400"/>
              <a:gd name="connsiteY6" fmla="*/ 152403 h 5082089"/>
              <a:gd name="connsiteX0" fmla="*/ 152403 w 914400"/>
              <a:gd name="connsiteY0" fmla="*/ 5082089 h 5082089"/>
              <a:gd name="connsiteX1" fmla="*/ 0 w 914400"/>
              <a:gd name="connsiteY1" fmla="*/ 4929686 h 5082089"/>
              <a:gd name="connsiteX2" fmla="*/ 0 w 914400"/>
              <a:gd name="connsiteY2" fmla="*/ 152403 h 5082089"/>
              <a:gd name="connsiteX3" fmla="*/ 152403 w 914400"/>
              <a:gd name="connsiteY3" fmla="*/ 0 h 5082089"/>
              <a:gd name="connsiteX0" fmla="*/ 761997 w 914400"/>
              <a:gd name="connsiteY0" fmla="*/ 5082089 h 5173529"/>
              <a:gd name="connsiteX1" fmla="*/ 152403 w 914400"/>
              <a:gd name="connsiteY1" fmla="*/ 5082089 h 5173529"/>
              <a:gd name="connsiteX2" fmla="*/ 0 w 914400"/>
              <a:gd name="connsiteY2" fmla="*/ 4929686 h 5173529"/>
              <a:gd name="connsiteX3" fmla="*/ 0 w 914400"/>
              <a:gd name="connsiteY3" fmla="*/ 152403 h 5173529"/>
              <a:gd name="connsiteX4" fmla="*/ 152403 w 914400"/>
              <a:gd name="connsiteY4" fmla="*/ 0 h 5173529"/>
              <a:gd name="connsiteX5" fmla="*/ 914400 w 914400"/>
              <a:gd name="connsiteY5" fmla="*/ 4929686 h 5173529"/>
              <a:gd name="connsiteX6" fmla="*/ 853437 w 914400"/>
              <a:gd name="connsiteY6" fmla="*/ 5173529 h 5173529"/>
              <a:gd name="connsiteX0" fmla="*/ 152403 w 914400"/>
              <a:gd name="connsiteY0" fmla="*/ 5082089 h 5173529"/>
              <a:gd name="connsiteX1" fmla="*/ 0 w 914400"/>
              <a:gd name="connsiteY1" fmla="*/ 4929686 h 5173529"/>
              <a:gd name="connsiteX2" fmla="*/ 0 w 914400"/>
              <a:gd name="connsiteY2" fmla="*/ 152403 h 5173529"/>
              <a:gd name="connsiteX3" fmla="*/ 152403 w 914400"/>
              <a:gd name="connsiteY3" fmla="*/ 0 h 5173529"/>
              <a:gd name="connsiteX0" fmla="*/ 761997 w 853437"/>
              <a:gd name="connsiteY0" fmla="*/ 5082089 h 5173529"/>
              <a:gd name="connsiteX1" fmla="*/ 152403 w 853437"/>
              <a:gd name="connsiteY1" fmla="*/ 5082089 h 5173529"/>
              <a:gd name="connsiteX2" fmla="*/ 0 w 853437"/>
              <a:gd name="connsiteY2" fmla="*/ 4929686 h 5173529"/>
              <a:gd name="connsiteX3" fmla="*/ 0 w 853437"/>
              <a:gd name="connsiteY3" fmla="*/ 152403 h 5173529"/>
              <a:gd name="connsiteX4" fmla="*/ 152403 w 853437"/>
              <a:gd name="connsiteY4" fmla="*/ 0 h 5173529"/>
              <a:gd name="connsiteX5" fmla="*/ 853437 w 853437"/>
              <a:gd name="connsiteY5" fmla="*/ 5173529 h 5173529"/>
              <a:gd name="connsiteX0" fmla="*/ 152403 w 853437"/>
              <a:gd name="connsiteY0" fmla="*/ 5082089 h 5173529"/>
              <a:gd name="connsiteX1" fmla="*/ 0 w 853437"/>
              <a:gd name="connsiteY1" fmla="*/ 4929686 h 5173529"/>
              <a:gd name="connsiteX2" fmla="*/ 0 w 853437"/>
              <a:gd name="connsiteY2" fmla="*/ 152403 h 5173529"/>
              <a:gd name="connsiteX3" fmla="*/ 152403 w 853437"/>
              <a:gd name="connsiteY3" fmla="*/ 0 h 5173529"/>
              <a:gd name="connsiteX0" fmla="*/ 152403 w 853437"/>
              <a:gd name="connsiteY0" fmla="*/ 5082089 h 5173529"/>
              <a:gd name="connsiteX1" fmla="*/ 0 w 853437"/>
              <a:gd name="connsiteY1" fmla="*/ 4929686 h 5173529"/>
              <a:gd name="connsiteX2" fmla="*/ 0 w 853437"/>
              <a:gd name="connsiteY2" fmla="*/ 152403 h 5173529"/>
              <a:gd name="connsiteX3" fmla="*/ 152403 w 853437"/>
              <a:gd name="connsiteY3" fmla="*/ 0 h 5173529"/>
              <a:gd name="connsiteX4" fmla="*/ 853437 w 853437"/>
              <a:gd name="connsiteY4" fmla="*/ 5173529 h 5173529"/>
              <a:gd name="connsiteX0" fmla="*/ 152403 w 853437"/>
              <a:gd name="connsiteY0" fmla="*/ 5082089 h 5173529"/>
              <a:gd name="connsiteX1" fmla="*/ 0 w 853437"/>
              <a:gd name="connsiteY1" fmla="*/ 4929686 h 5173529"/>
              <a:gd name="connsiteX2" fmla="*/ 0 w 853437"/>
              <a:gd name="connsiteY2" fmla="*/ 152403 h 5173529"/>
              <a:gd name="connsiteX3" fmla="*/ 152403 w 853437"/>
              <a:gd name="connsiteY3" fmla="*/ 0 h 5173529"/>
            </a:gdLst>
            <a:ahLst/>
            <a:cxnLst>
              <a:cxn ang="0">
                <a:pos x="connsiteX0" y="connsiteY0"/>
              </a:cxn>
              <a:cxn ang="0">
                <a:pos x="connsiteX1" y="connsiteY1"/>
              </a:cxn>
              <a:cxn ang="0">
                <a:pos x="connsiteX2" y="connsiteY2"/>
              </a:cxn>
              <a:cxn ang="0">
                <a:pos x="connsiteX3" y="connsiteY3"/>
              </a:cxn>
            </a:cxnLst>
            <a:rect l="l" t="t" r="r" b="b"/>
            <a:pathLst>
              <a:path w="853437" h="5173529" stroke="0" extrusionOk="0">
                <a:moveTo>
                  <a:pt x="152403" y="5082089"/>
                </a:moveTo>
                <a:cubicBezTo>
                  <a:pt x="68233" y="5082089"/>
                  <a:pt x="0" y="5013856"/>
                  <a:pt x="0" y="4929686"/>
                </a:cubicBezTo>
                <a:lnTo>
                  <a:pt x="0" y="152403"/>
                </a:lnTo>
                <a:cubicBezTo>
                  <a:pt x="0" y="68233"/>
                  <a:pt x="68233" y="0"/>
                  <a:pt x="152403" y="0"/>
                </a:cubicBezTo>
                <a:lnTo>
                  <a:pt x="853437" y="5173529"/>
                </a:lnTo>
              </a:path>
              <a:path w="853437" h="5173529" fill="none">
                <a:moveTo>
                  <a:pt x="152403" y="5082089"/>
                </a:moveTo>
                <a:cubicBezTo>
                  <a:pt x="68233" y="5082089"/>
                  <a:pt x="0" y="5013856"/>
                  <a:pt x="0" y="4929686"/>
                </a:cubicBezTo>
                <a:lnTo>
                  <a:pt x="0" y="152403"/>
                </a:lnTo>
                <a:cubicBezTo>
                  <a:pt x="0" y="68233"/>
                  <a:pt x="68233" y="0"/>
                  <a:pt x="152403" y="0"/>
                </a:cubicBezTo>
              </a:path>
            </a:pathLst>
          </a:custGeom>
          <a:noFill/>
          <a:ln w="19050" cap="flat" cmpd="sng" algn="ctr">
            <a:solidFill>
              <a:srgbClr val="405C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3" name="Text Placeholder 2">
            <a:extLst>
              <a:ext uri="{FF2B5EF4-FFF2-40B4-BE49-F238E27FC236}">
                <a16:creationId xmlns:a16="http://schemas.microsoft.com/office/drawing/2014/main" id="{EEC2034A-ECBD-3BE0-0A6C-75593D3DB390}"/>
              </a:ext>
            </a:extLst>
          </p:cNvPr>
          <p:cNvSpPr txBox="1">
            <a:spLocks/>
          </p:cNvSpPr>
          <p:nvPr/>
        </p:nvSpPr>
        <p:spPr>
          <a:xfrm>
            <a:off x="453885" y="5171158"/>
            <a:ext cx="10969489" cy="1052858"/>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tabLst/>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2788" indent="-223838" algn="l" defTabSz="914400" rtl="0" eaLnBrk="1" latinLnBrk="0" hangingPunct="1">
              <a:lnSpc>
                <a:spcPct val="100000"/>
              </a:lnSpc>
              <a:spcBef>
                <a:spcPts val="400"/>
              </a:spcBef>
              <a:buFont typeface="Arial" panose="020B0604020202020204" pitchFamily="34" charset="0"/>
              <a:buChar char="•"/>
              <a:tabLst>
                <a:tab pos="481013"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3838" algn="l" defTabSz="914400" rtl="0" eaLnBrk="1" latinLnBrk="0" hangingPunct="1">
              <a:lnSpc>
                <a:spcPct val="100000"/>
              </a:lnSpc>
              <a:spcBef>
                <a:spcPts val="400"/>
              </a:spcBef>
              <a:buFont typeface="Arial" panose="020B0604020202020204" pitchFamily="34" charset="0"/>
              <a:buChar char="•"/>
              <a:tabLst>
                <a:tab pos="1020763"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3838" algn="l" defTabSz="914400" rtl="0" eaLnBrk="1" latinLnBrk="0" hangingPunct="1">
              <a:lnSpc>
                <a:spcPct val="100000"/>
              </a:lnSpc>
              <a:spcBef>
                <a:spcPts val="400"/>
              </a:spcBef>
              <a:buFont typeface="Arial" panose="020B0604020202020204" pitchFamily="34" charset="0"/>
              <a:buChar char="•"/>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PD, </a:t>
            </a:r>
            <a:r>
              <a:rPr kumimoji="0" lang="zh-CN" altLang="en-US"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cs typeface="Noto Sans" panose="020B0502040504020204" pitchFamily="34" charset="0"/>
              </a:rPr>
              <a:t>药效动力学</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PK, </a:t>
            </a:r>
            <a:r>
              <a:rPr kumimoji="0" lang="zh-CN" altLang="en-US"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cs typeface="Noto Sans" panose="020B0502040504020204" pitchFamily="34" charset="0"/>
              </a:rPr>
              <a:t>药代动力学</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a:t>
            </a:r>
            <a:b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b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1. Wright H, et al. </a:t>
            </a:r>
            <a:r>
              <a:rPr kumimoji="0" lang="en-GB"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Clin Microbiol Infect</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2017;23:704–12; 2. ZAVICEFTA</a:t>
            </a:r>
            <a:r>
              <a:rPr kumimoji="0" lang="en-GB" sz="800" b="0" i="0" u="none" strike="noStrike" kern="1200" cap="none" spc="0" normalizeH="0" baseline="3000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(ceftazidime–avibactam) Summary of Product Characteristics. Pfizer, 2024; 3. AVYCAZ</a:t>
            </a:r>
            <a:r>
              <a:rPr kumimoji="0" lang="en-GB" sz="800" b="0" i="0" u="none" strike="noStrike" kern="1200" cap="none" spc="0" normalizeH="0" baseline="3000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(ceftazidime–avibactam) US Prescribing Information. Allergan, 2022; </a:t>
            </a:r>
            <a:b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b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4. CAYSTON</a:t>
            </a:r>
            <a:r>
              <a:rPr kumimoji="0" lang="en-GB" sz="800" b="0" i="0" u="none" strike="noStrike" kern="1200" cap="none" spc="0" normalizeH="0" baseline="3000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(aztreonam) Summary of Product Characteristics. Gilead Sciences, 2023; 5. Das S, et a. </a:t>
            </a:r>
            <a:r>
              <a:rPr kumimoji="0" lang="fr-FR"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Eur J Clin Pharmacol </a:t>
            </a:r>
            <a:r>
              <a:rPr kumimoji="0" lang="fr-FR"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2024;80:529–43; 6.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Chauzy A, et al. </a:t>
            </a:r>
            <a:r>
              <a:rPr kumimoji="0" lang="en-GB"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CPT Pharmacometrics Syst Pharmacol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2019;8:815–24; 7.</a:t>
            </a:r>
            <a:r>
              <a:rPr kumimoji="0" lang="fr-FR"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Chauzy A, et al. </a:t>
            </a:r>
            <a:r>
              <a:rPr kumimoji="0" lang="fr-FR"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Clin Microbiol Infect </a:t>
            </a:r>
            <a:r>
              <a:rPr kumimoji="0" lang="fr-FR"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2019;25:515.e1-515.e4; 8. Sy SKB, et al. </a:t>
            </a:r>
            <a:r>
              <a:rPr kumimoji="0" lang="fr-FR"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CPT Pharmacometrics Syst Pharmacol </a:t>
            </a:r>
            <a:r>
              <a:rPr kumimoji="0" lang="fr-FR"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207;6:197-207; 9.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Rossolini GM, et al. </a:t>
            </a:r>
            <a:r>
              <a:rPr kumimoji="0" lang="en-GB"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J Glob Antimicrob Resist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2022;30:214–21; 10. </a:t>
            </a:r>
            <a:r>
              <a:rPr kumimoji="0" lang="fr-FR"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Rossolini GM, et al. </a:t>
            </a:r>
            <a:r>
              <a:rPr kumimoji="0" lang="fr-FR"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J Glob Antimicrob Resist </a:t>
            </a:r>
            <a:r>
              <a:rPr kumimoji="0" lang="fr-FR"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2024;36:123–31;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11. Esposito S, et al. </a:t>
            </a:r>
            <a:r>
              <a:rPr kumimoji="0" lang="en-GB"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J Glob Antimicrob Resist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2021;24:14–22; 12. Karlowsky JA</a:t>
            </a:r>
            <a:r>
              <a:rPr kumimoji="0" lang="en-GB"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et al. </a:t>
            </a:r>
            <a:r>
              <a:rPr kumimoji="0" lang="en-GB"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Antimicrob Agents Chemother</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2017;61:e00472-17; 13. ClinicalTrials.gov NCT01689207.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hlinkClick r:id="rId5">
                  <a:extLst>
                    <a:ext uri="{A12FA001-AC4F-418D-AE19-62706E023703}">
                      <ahyp:hlinkClr xmlns:ahyp="http://schemas.microsoft.com/office/drawing/2018/hyperlinkcolor" val="tx"/>
                    </a:ext>
                  </a:extLst>
                </a:hlinkClick>
              </a:rPr>
              <a:t>https://clinicaltrials.gov/study/NCT01689207</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(Accessed March 2025); 14.Cornely OA</a:t>
            </a:r>
            <a:r>
              <a:rPr kumimoji="0" lang="en-GB"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et al</a:t>
            </a:r>
            <a:r>
              <a:rPr kumimoji="0" lang="en-GB"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J Antimicrob Chemother</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2020;75:618–27; 15. Carmeli Y, et al. </a:t>
            </a:r>
            <a:r>
              <a:rPr kumimoji="0" lang="en-GB" sz="800" b="0" i="1"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Lancet Infect Dis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2024:S1473–3099(24)00499-7; 16. ClinicalTrials.gov NCT03580044. </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hlinkClick r:id="rId6">
                  <a:extLst>
                    <a:ext uri="{A12FA001-AC4F-418D-AE19-62706E023703}">
                      <ahyp:hlinkClr xmlns:ahyp="http://schemas.microsoft.com/office/drawing/2018/hyperlinkcolor" val="tx"/>
                    </a:ext>
                  </a:extLst>
                </a:hlinkClick>
              </a:rPr>
              <a:t>https://clinicaltrials.gov/ct2/show/NCT03580044</a:t>
            </a:r>
            <a:r>
              <a:rPr kumimoji="0" lang="en-GB" sz="800" b="0" i="0" u="none" strike="noStrike" kern="1200" cap="none" spc="0" normalizeH="0" baseline="0" noProof="0" dirty="0">
                <a:ln>
                  <a:noFill/>
                </a:ln>
                <a:solidFill>
                  <a:schemeClr val="bg1">
                    <a:lumMod val="50000"/>
                  </a:schemeClr>
                </a:solidFill>
                <a:effectLst/>
                <a:uLnTx/>
                <a:uFillTx/>
                <a:latin typeface="Noto Sans" panose="020B0502040504020204" pitchFamily="34" charset="0"/>
                <a:ea typeface="Noto Sans" panose="020B0502040504020204" pitchFamily="34" charset="0"/>
                <a:cs typeface="Noto Sans" panose="020B0502040504020204" pitchFamily="34" charset="0"/>
              </a:rPr>
              <a:t> (Accessed March 2025).</a:t>
            </a:r>
          </a:p>
        </p:txBody>
      </p:sp>
      <p:grpSp>
        <p:nvGrpSpPr>
          <p:cNvPr id="14" name="Group 59">
            <a:extLst>
              <a:ext uri="{FF2B5EF4-FFF2-40B4-BE49-F238E27FC236}">
                <a16:creationId xmlns:a16="http://schemas.microsoft.com/office/drawing/2014/main" id="{D2234D84-E96C-D257-0506-6985EAF763A6}"/>
              </a:ext>
            </a:extLst>
          </p:cNvPr>
          <p:cNvGrpSpPr/>
          <p:nvPr/>
        </p:nvGrpSpPr>
        <p:grpSpPr>
          <a:xfrm>
            <a:off x="528254" y="2520950"/>
            <a:ext cx="1668300" cy="879160"/>
            <a:chOff x="528254" y="2320346"/>
            <a:chExt cx="1668300" cy="879160"/>
          </a:xfrm>
        </p:grpSpPr>
        <p:sp>
          <p:nvSpPr>
            <p:cNvPr id="15" name="Rectangle: Rounded Corners 2">
              <a:extLst>
                <a:ext uri="{FF2B5EF4-FFF2-40B4-BE49-F238E27FC236}">
                  <a16:creationId xmlns:a16="http://schemas.microsoft.com/office/drawing/2014/main" id="{4ABCAC11-809E-032B-381E-3504C7A98497}"/>
                </a:ext>
              </a:extLst>
            </p:cNvPr>
            <p:cNvSpPr/>
            <p:nvPr/>
          </p:nvSpPr>
          <p:spPr>
            <a:xfrm>
              <a:off x="532290" y="2374006"/>
              <a:ext cx="1664264" cy="825500"/>
            </a:xfrm>
            <a:prstGeom prst="roundRect">
              <a:avLst>
                <a:gd name="adj" fmla="val 25115"/>
              </a:avLst>
            </a:prstGeom>
            <a:solidFill>
              <a:srgbClr val="000D45">
                <a:alpha val="52000"/>
              </a:srgbClr>
            </a:solidFill>
            <a:ln w="19050" cap="flat" cmpd="sng" algn="ctr">
              <a:noFill/>
              <a:prstDash val="solid"/>
              <a:miter lim="800000"/>
            </a:ln>
            <a:effectLst>
              <a:outerShdw blurRad="50800" dist="38100" dir="5400000" sx="103000" sy="103000" algn="t" rotWithShape="0">
                <a:srgbClr val="405C87">
                  <a:lumMod val="60000"/>
                  <a:lumOff val="4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6" name="Rectangle: Rounded Corners 2">
              <a:extLst>
                <a:ext uri="{FF2B5EF4-FFF2-40B4-BE49-F238E27FC236}">
                  <a16:creationId xmlns:a16="http://schemas.microsoft.com/office/drawing/2014/main" id="{44DAB9A6-5B49-DC31-9033-3DBF5837D775}"/>
                </a:ext>
              </a:extLst>
            </p:cNvPr>
            <p:cNvSpPr/>
            <p:nvPr/>
          </p:nvSpPr>
          <p:spPr>
            <a:xfrm>
              <a:off x="528254" y="2320346"/>
              <a:ext cx="1664264" cy="825500"/>
            </a:xfrm>
            <a:prstGeom prst="roundRect">
              <a:avLst>
                <a:gd name="adj" fmla="val 26993"/>
              </a:avLst>
            </a:prstGeom>
            <a:noFill/>
            <a:ln w="19050" cap="flat" cmpd="sng" algn="ctr">
              <a:solidFill>
                <a:srgbClr val="405C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17" name="Rectangle: Rounded Corners 2">
              <a:extLst>
                <a:ext uri="{FF2B5EF4-FFF2-40B4-BE49-F238E27FC236}">
                  <a16:creationId xmlns:a16="http://schemas.microsoft.com/office/drawing/2014/main" id="{D8AB5C2F-B4C8-0EC3-CCC7-4950A4B0A482}"/>
                </a:ext>
              </a:extLst>
            </p:cNvPr>
            <p:cNvSpPr/>
            <p:nvPr/>
          </p:nvSpPr>
          <p:spPr>
            <a:xfrm>
              <a:off x="528254" y="2539555"/>
              <a:ext cx="1664264" cy="430935"/>
            </a:xfrm>
            <a:prstGeom prst="roundRect">
              <a:avLst/>
            </a:prstGeom>
            <a:noFill/>
            <a:ln w="190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rPr>
                <a:t>已有的氨曲南 </a:t>
              </a:r>
              <a:r>
                <a:rPr kumimoji="0" lang="en-PH" sz="12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rPr>
                <a:t>&amp;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rPr>
                <a:t>阿维巴坦数据</a:t>
              </a:r>
              <a:r>
                <a:rPr kumimoji="0" lang="en-PH" sz="1200" b="0" i="0" u="none" strike="noStrike" kern="0" cap="none" spc="0" normalizeH="0" baseline="3000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rPr>
                <a:t>1-4</a:t>
              </a:r>
              <a:endParaRPr kumimoji="0" lang="en-GB" sz="12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nvGrpSpPr>
          <p:cNvPr id="18" name="Group 60">
            <a:extLst>
              <a:ext uri="{FF2B5EF4-FFF2-40B4-BE49-F238E27FC236}">
                <a16:creationId xmlns:a16="http://schemas.microsoft.com/office/drawing/2014/main" id="{E0A5E28E-40EA-13D4-360B-B337617400EA}"/>
              </a:ext>
            </a:extLst>
          </p:cNvPr>
          <p:cNvGrpSpPr/>
          <p:nvPr/>
        </p:nvGrpSpPr>
        <p:grpSpPr>
          <a:xfrm>
            <a:off x="2357054" y="2520950"/>
            <a:ext cx="1668300" cy="879160"/>
            <a:chOff x="528254" y="2320346"/>
            <a:chExt cx="1668300" cy="879160"/>
          </a:xfrm>
        </p:grpSpPr>
        <p:sp>
          <p:nvSpPr>
            <p:cNvPr id="19" name="Rectangle: Rounded Corners 2">
              <a:extLst>
                <a:ext uri="{FF2B5EF4-FFF2-40B4-BE49-F238E27FC236}">
                  <a16:creationId xmlns:a16="http://schemas.microsoft.com/office/drawing/2014/main" id="{DD8C3236-07D8-EDF2-435B-5FFB8915C84E}"/>
                </a:ext>
              </a:extLst>
            </p:cNvPr>
            <p:cNvSpPr/>
            <p:nvPr/>
          </p:nvSpPr>
          <p:spPr>
            <a:xfrm>
              <a:off x="532290" y="2374006"/>
              <a:ext cx="1664264" cy="825500"/>
            </a:xfrm>
            <a:prstGeom prst="roundRect">
              <a:avLst>
                <a:gd name="adj" fmla="val 25115"/>
              </a:avLst>
            </a:prstGeom>
            <a:solidFill>
              <a:srgbClr val="000D45">
                <a:alpha val="52000"/>
              </a:srgbClr>
            </a:solidFill>
            <a:ln w="19050" cap="flat" cmpd="sng" algn="ctr">
              <a:noFill/>
              <a:prstDash val="solid"/>
              <a:miter lim="800000"/>
            </a:ln>
            <a:effectLst>
              <a:outerShdw blurRad="50800" dist="38100" dir="5400000" sx="103000" sy="103000" algn="t" rotWithShape="0">
                <a:srgbClr val="405C87">
                  <a:lumMod val="60000"/>
                  <a:lumOff val="4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0" name="Rectangle: Rounded Corners 2">
              <a:extLst>
                <a:ext uri="{FF2B5EF4-FFF2-40B4-BE49-F238E27FC236}">
                  <a16:creationId xmlns:a16="http://schemas.microsoft.com/office/drawing/2014/main" id="{B1AEDD06-1AC0-16A2-FAF9-D64B4BC44460}"/>
                </a:ext>
              </a:extLst>
            </p:cNvPr>
            <p:cNvSpPr/>
            <p:nvPr/>
          </p:nvSpPr>
          <p:spPr>
            <a:xfrm>
              <a:off x="528254" y="2320346"/>
              <a:ext cx="1664264" cy="825500"/>
            </a:xfrm>
            <a:prstGeom prst="roundRect">
              <a:avLst>
                <a:gd name="adj" fmla="val 26993"/>
              </a:avLst>
            </a:prstGeom>
            <a:noFill/>
            <a:ln w="19050" cap="flat" cmpd="sng" algn="ctr">
              <a:solidFill>
                <a:srgbClr val="405C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1" name="Rectangle: Rounded Corners 2">
              <a:extLst>
                <a:ext uri="{FF2B5EF4-FFF2-40B4-BE49-F238E27FC236}">
                  <a16:creationId xmlns:a16="http://schemas.microsoft.com/office/drawing/2014/main" id="{E91CE1B4-B8A9-EE75-C2D8-B33B91DFEAD0}"/>
                </a:ext>
              </a:extLst>
            </p:cNvPr>
            <p:cNvSpPr/>
            <p:nvPr/>
          </p:nvSpPr>
          <p:spPr>
            <a:xfrm>
              <a:off x="528254" y="2539555"/>
              <a:ext cx="1664264" cy="430935"/>
            </a:xfrm>
            <a:prstGeom prst="roundRect">
              <a:avLst/>
            </a:prstGeom>
            <a:noFill/>
            <a:ln w="190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rPr>
                <a:t>临床前</a:t>
              </a:r>
              <a:r>
                <a:rPr kumimoji="0" lang="en-US" altLang="zh-CN" sz="12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rPr>
                <a:t>PK/PD</a:t>
              </a:r>
              <a:r>
                <a:rPr kumimoji="0" lang="zh-CN" altLang="en-US" sz="12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rPr>
                <a:t>分析</a:t>
              </a:r>
              <a:r>
                <a:rPr kumimoji="0" lang="en-PH" sz="1200" b="0" i="0" u="none" strike="noStrike" kern="0" cap="none" spc="0" normalizeH="0" baseline="3000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rPr>
                <a:t>5,6</a:t>
              </a:r>
              <a:endParaRPr kumimoji="0" lang="en-GB" sz="1200" b="0" i="0" u="none" strike="noStrike" kern="0" cap="none" spc="0" normalizeH="0" baseline="3000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nvGrpSpPr>
          <p:cNvPr id="22" name="Group 64">
            <a:extLst>
              <a:ext uri="{FF2B5EF4-FFF2-40B4-BE49-F238E27FC236}">
                <a16:creationId xmlns:a16="http://schemas.microsoft.com/office/drawing/2014/main" id="{81EF356D-E898-CA83-204C-D9A3C635A253}"/>
              </a:ext>
            </a:extLst>
          </p:cNvPr>
          <p:cNvGrpSpPr/>
          <p:nvPr/>
        </p:nvGrpSpPr>
        <p:grpSpPr>
          <a:xfrm>
            <a:off x="4181818" y="2520950"/>
            <a:ext cx="1668300" cy="879160"/>
            <a:chOff x="528254" y="2320346"/>
            <a:chExt cx="1668300" cy="879160"/>
          </a:xfrm>
        </p:grpSpPr>
        <p:sp>
          <p:nvSpPr>
            <p:cNvPr id="23" name="Rectangle: Rounded Corners 2">
              <a:extLst>
                <a:ext uri="{FF2B5EF4-FFF2-40B4-BE49-F238E27FC236}">
                  <a16:creationId xmlns:a16="http://schemas.microsoft.com/office/drawing/2014/main" id="{2E5A7316-8386-8641-A0E5-F638431DD6CF}"/>
                </a:ext>
              </a:extLst>
            </p:cNvPr>
            <p:cNvSpPr/>
            <p:nvPr/>
          </p:nvSpPr>
          <p:spPr>
            <a:xfrm>
              <a:off x="532290" y="2374006"/>
              <a:ext cx="1664264" cy="825500"/>
            </a:xfrm>
            <a:prstGeom prst="roundRect">
              <a:avLst>
                <a:gd name="adj" fmla="val 25115"/>
              </a:avLst>
            </a:prstGeom>
            <a:solidFill>
              <a:srgbClr val="000D45">
                <a:alpha val="52000"/>
              </a:srgbClr>
            </a:solidFill>
            <a:ln w="19050" cap="flat" cmpd="sng" algn="ctr">
              <a:noFill/>
              <a:prstDash val="solid"/>
              <a:miter lim="800000"/>
            </a:ln>
            <a:effectLst>
              <a:outerShdw blurRad="50800" dist="38100" dir="5400000" sx="103000" sy="103000" algn="t" rotWithShape="0">
                <a:srgbClr val="405C87">
                  <a:lumMod val="60000"/>
                  <a:lumOff val="4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4" name="Rectangle: Rounded Corners 2">
              <a:extLst>
                <a:ext uri="{FF2B5EF4-FFF2-40B4-BE49-F238E27FC236}">
                  <a16:creationId xmlns:a16="http://schemas.microsoft.com/office/drawing/2014/main" id="{6DAD3047-A8AD-C7FB-B897-769ACFDA9D30}"/>
                </a:ext>
              </a:extLst>
            </p:cNvPr>
            <p:cNvSpPr/>
            <p:nvPr/>
          </p:nvSpPr>
          <p:spPr>
            <a:xfrm>
              <a:off x="528254" y="2320346"/>
              <a:ext cx="1664264" cy="825500"/>
            </a:xfrm>
            <a:prstGeom prst="roundRect">
              <a:avLst>
                <a:gd name="adj" fmla="val 26993"/>
              </a:avLst>
            </a:prstGeom>
            <a:noFill/>
            <a:ln w="19050" cap="flat" cmpd="sng" algn="ctr">
              <a:solidFill>
                <a:srgbClr val="405C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5" name="Rectangle: Rounded Corners 2">
              <a:extLst>
                <a:ext uri="{FF2B5EF4-FFF2-40B4-BE49-F238E27FC236}">
                  <a16:creationId xmlns:a16="http://schemas.microsoft.com/office/drawing/2014/main" id="{F64344D3-A908-ABED-6DE7-538E5269FBC0}"/>
                </a:ext>
              </a:extLst>
            </p:cNvPr>
            <p:cNvSpPr/>
            <p:nvPr/>
          </p:nvSpPr>
          <p:spPr>
            <a:xfrm>
              <a:off x="528254" y="2539555"/>
              <a:ext cx="1664264" cy="430935"/>
            </a:xfrm>
            <a:prstGeom prst="roundRect">
              <a:avLst/>
            </a:prstGeom>
            <a:noFill/>
            <a:ln w="190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rPr>
                <a:t>体外、体内及模型数据</a:t>
              </a:r>
              <a:endParaRPr kumimoji="0" lang="en-US" altLang="zh-CN" sz="12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PH" sz="1200" b="0" i="0" u="none" strike="noStrike" kern="0" cap="none" spc="0" normalizeH="0" baseline="3000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rPr>
                <a:t>6-12</a:t>
              </a:r>
              <a:endParaRPr kumimoji="0" lang="en-GB" sz="1200" b="0" i="0" u="none" strike="noStrike" kern="0" cap="none" spc="0" normalizeH="0" baseline="3000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nvGrpSpPr>
          <p:cNvPr id="26" name="Group 68">
            <a:extLst>
              <a:ext uri="{FF2B5EF4-FFF2-40B4-BE49-F238E27FC236}">
                <a16:creationId xmlns:a16="http://schemas.microsoft.com/office/drawing/2014/main" id="{30D95484-1EB9-2C37-7E13-7454DC5AFD3B}"/>
              </a:ext>
            </a:extLst>
          </p:cNvPr>
          <p:cNvGrpSpPr/>
          <p:nvPr/>
        </p:nvGrpSpPr>
        <p:grpSpPr>
          <a:xfrm>
            <a:off x="8141780" y="2515100"/>
            <a:ext cx="1668300" cy="879160"/>
            <a:chOff x="528254" y="2320346"/>
            <a:chExt cx="1668300" cy="879160"/>
          </a:xfrm>
        </p:grpSpPr>
        <p:sp>
          <p:nvSpPr>
            <p:cNvPr id="27" name="Rectangle: Rounded Corners 2">
              <a:extLst>
                <a:ext uri="{FF2B5EF4-FFF2-40B4-BE49-F238E27FC236}">
                  <a16:creationId xmlns:a16="http://schemas.microsoft.com/office/drawing/2014/main" id="{7C4E7B7C-40FB-EEA5-6831-C56958FD7A6D}"/>
                </a:ext>
              </a:extLst>
            </p:cNvPr>
            <p:cNvSpPr/>
            <p:nvPr/>
          </p:nvSpPr>
          <p:spPr>
            <a:xfrm>
              <a:off x="532290" y="2374006"/>
              <a:ext cx="1664264" cy="825500"/>
            </a:xfrm>
            <a:prstGeom prst="roundRect">
              <a:avLst>
                <a:gd name="adj" fmla="val 25115"/>
              </a:avLst>
            </a:prstGeom>
            <a:solidFill>
              <a:srgbClr val="88E8BF">
                <a:alpha val="37000"/>
              </a:srgbClr>
            </a:solidFill>
            <a:ln w="19050" cap="flat" cmpd="sng" algn="ctr">
              <a:noFill/>
              <a:prstDash val="solid"/>
              <a:miter lim="800000"/>
            </a:ln>
            <a:effectLst>
              <a:outerShdw blurRad="50800" dist="38100" dir="5400000" sx="103000" sy="103000" algn="t" rotWithShape="0">
                <a:srgbClr val="405C87">
                  <a:lumMod val="60000"/>
                  <a:lumOff val="40000"/>
                  <a:alpha val="2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8" name="Rectangle: Rounded Corners 2">
              <a:extLst>
                <a:ext uri="{FF2B5EF4-FFF2-40B4-BE49-F238E27FC236}">
                  <a16:creationId xmlns:a16="http://schemas.microsoft.com/office/drawing/2014/main" id="{4AE3A7B1-4239-A690-6791-9B4E4489BA93}"/>
                </a:ext>
              </a:extLst>
            </p:cNvPr>
            <p:cNvSpPr/>
            <p:nvPr/>
          </p:nvSpPr>
          <p:spPr>
            <a:xfrm>
              <a:off x="528254" y="2320346"/>
              <a:ext cx="1664264" cy="825500"/>
            </a:xfrm>
            <a:prstGeom prst="roundRect">
              <a:avLst>
                <a:gd name="adj" fmla="val 26993"/>
              </a:avLst>
            </a:prstGeom>
            <a:noFill/>
            <a:ln w="19050" cap="flat" cmpd="sng" algn="ctr">
              <a:solidFill>
                <a:srgbClr val="88E8B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29" name="Rectangle: Rounded Corners 2">
              <a:extLst>
                <a:ext uri="{FF2B5EF4-FFF2-40B4-BE49-F238E27FC236}">
                  <a16:creationId xmlns:a16="http://schemas.microsoft.com/office/drawing/2014/main" id="{85962B06-E13A-5EA2-FC5C-1C4F4CD64D80}"/>
                </a:ext>
              </a:extLst>
            </p:cNvPr>
            <p:cNvSpPr/>
            <p:nvPr/>
          </p:nvSpPr>
          <p:spPr>
            <a:xfrm>
              <a:off x="528254" y="2539555"/>
              <a:ext cx="1664264" cy="430935"/>
            </a:xfrm>
            <a:prstGeom prst="roundRect">
              <a:avLst/>
            </a:prstGeom>
            <a:noFill/>
            <a:ln w="190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II</a:t>
              </a:r>
              <a:r>
                <a:rPr kumimoji="0" lang="en-PH"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a </a:t>
              </a:r>
              <a:r>
                <a:rPr kumimoji="0" lang="zh-CN" altLang="en-US"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期</a:t>
              </a:r>
              <a:r>
                <a:rPr kumimoji="0" lang="en-PH"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 </a:t>
              </a:r>
              <a:br>
                <a:rPr kumimoji="0" lang="en-PH"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br>
              <a:r>
                <a:rPr kumimoji="0" lang="en-PH"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REJUVENATE</a:t>
              </a:r>
              <a:r>
                <a:rPr kumimoji="0" lang="en-PH" sz="1200" b="0" i="0" u="none" strike="noStrike" kern="0" cap="none" spc="0" normalizeH="0" baseline="3000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14</a:t>
              </a:r>
              <a:endParaRPr kumimoji="0" lang="en-GB" sz="1200" b="0" i="0" u="none" strike="noStrike" kern="0" cap="none" spc="0" normalizeH="0" baseline="3000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nvGrpSpPr>
          <p:cNvPr id="30" name="Group 72">
            <a:extLst>
              <a:ext uri="{FF2B5EF4-FFF2-40B4-BE49-F238E27FC236}">
                <a16:creationId xmlns:a16="http://schemas.microsoft.com/office/drawing/2014/main" id="{43F55F0F-F592-D6DE-BC2E-CEB0CD3CF710}"/>
              </a:ext>
            </a:extLst>
          </p:cNvPr>
          <p:cNvGrpSpPr/>
          <p:nvPr/>
        </p:nvGrpSpPr>
        <p:grpSpPr>
          <a:xfrm>
            <a:off x="6300844" y="2526226"/>
            <a:ext cx="1668300" cy="879160"/>
            <a:chOff x="528254" y="2320346"/>
            <a:chExt cx="1668300" cy="879160"/>
          </a:xfrm>
        </p:grpSpPr>
        <p:sp>
          <p:nvSpPr>
            <p:cNvPr id="31" name="Rectangle: Rounded Corners 2">
              <a:extLst>
                <a:ext uri="{FF2B5EF4-FFF2-40B4-BE49-F238E27FC236}">
                  <a16:creationId xmlns:a16="http://schemas.microsoft.com/office/drawing/2014/main" id="{09082F8A-0D6B-3907-1D07-395E0C7BA383}"/>
                </a:ext>
              </a:extLst>
            </p:cNvPr>
            <p:cNvSpPr/>
            <p:nvPr/>
          </p:nvSpPr>
          <p:spPr>
            <a:xfrm>
              <a:off x="532290" y="2374006"/>
              <a:ext cx="1664264" cy="825500"/>
            </a:xfrm>
            <a:prstGeom prst="roundRect">
              <a:avLst>
                <a:gd name="adj" fmla="val 25115"/>
              </a:avLst>
            </a:prstGeom>
            <a:solidFill>
              <a:srgbClr val="88E8BF">
                <a:alpha val="37000"/>
              </a:srgbClr>
            </a:solidFill>
            <a:ln w="19050" cap="flat" cmpd="sng" algn="ctr">
              <a:noFill/>
              <a:prstDash val="solid"/>
              <a:miter lim="800000"/>
            </a:ln>
            <a:effectLst>
              <a:outerShdw blurRad="50800" dist="38100" dir="5400000" sx="103000" sy="103000" algn="t" rotWithShape="0">
                <a:srgbClr val="405C87">
                  <a:lumMod val="60000"/>
                  <a:lumOff val="40000"/>
                  <a:alpha val="2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32" name="Rectangle: Rounded Corners 2">
              <a:extLst>
                <a:ext uri="{FF2B5EF4-FFF2-40B4-BE49-F238E27FC236}">
                  <a16:creationId xmlns:a16="http://schemas.microsoft.com/office/drawing/2014/main" id="{2886064A-2D41-800E-85F4-9497D7E65C4E}"/>
                </a:ext>
              </a:extLst>
            </p:cNvPr>
            <p:cNvSpPr/>
            <p:nvPr/>
          </p:nvSpPr>
          <p:spPr>
            <a:xfrm>
              <a:off x="528254" y="2320346"/>
              <a:ext cx="1664264" cy="825500"/>
            </a:xfrm>
            <a:prstGeom prst="roundRect">
              <a:avLst>
                <a:gd name="adj" fmla="val 26993"/>
              </a:avLst>
            </a:prstGeom>
            <a:noFill/>
            <a:ln w="19050" cap="flat" cmpd="sng" algn="ctr">
              <a:solidFill>
                <a:srgbClr val="88E8B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33" name="Rectangle: Rounded Corners 2">
              <a:extLst>
                <a:ext uri="{FF2B5EF4-FFF2-40B4-BE49-F238E27FC236}">
                  <a16:creationId xmlns:a16="http://schemas.microsoft.com/office/drawing/2014/main" id="{579FCAD1-327D-1256-4C05-C6D96CFF9A49}"/>
                </a:ext>
              </a:extLst>
            </p:cNvPr>
            <p:cNvSpPr/>
            <p:nvPr/>
          </p:nvSpPr>
          <p:spPr>
            <a:xfrm>
              <a:off x="528254" y="2539555"/>
              <a:ext cx="1664264" cy="430935"/>
            </a:xfrm>
            <a:prstGeom prst="roundRect">
              <a:avLst/>
            </a:prstGeom>
            <a:noFill/>
            <a:ln w="190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PH"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I</a:t>
              </a:r>
              <a:r>
                <a:rPr kumimoji="0" lang="zh-CN" altLang="en-US"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期 </a:t>
              </a:r>
              <a:r>
                <a:rPr kumimoji="0" lang="en-PH" sz="1200" b="0" i="0" u="none" strike="noStrike" kern="0" cap="none" spc="0" normalizeH="0" baseline="3000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13</a:t>
              </a:r>
              <a:endParaRPr kumimoji="0" lang="en-GB" sz="1200" b="0" i="0" u="none" strike="noStrike" kern="0" cap="none" spc="0" normalizeH="0" baseline="3000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nvGrpSpPr>
          <p:cNvPr id="34" name="Group 76">
            <a:extLst>
              <a:ext uri="{FF2B5EF4-FFF2-40B4-BE49-F238E27FC236}">
                <a16:creationId xmlns:a16="http://schemas.microsoft.com/office/drawing/2014/main" id="{34D7B5B4-FA9C-4F5E-FB9E-66A3F5DDC9EB}"/>
              </a:ext>
            </a:extLst>
          </p:cNvPr>
          <p:cNvGrpSpPr/>
          <p:nvPr/>
        </p:nvGrpSpPr>
        <p:grpSpPr>
          <a:xfrm>
            <a:off x="9983127" y="2499396"/>
            <a:ext cx="1668300" cy="879160"/>
            <a:chOff x="528254" y="2320346"/>
            <a:chExt cx="1668300" cy="879160"/>
          </a:xfrm>
        </p:grpSpPr>
        <p:sp>
          <p:nvSpPr>
            <p:cNvPr id="35" name="Rectangle: Rounded Corners 2">
              <a:extLst>
                <a:ext uri="{FF2B5EF4-FFF2-40B4-BE49-F238E27FC236}">
                  <a16:creationId xmlns:a16="http://schemas.microsoft.com/office/drawing/2014/main" id="{8F4493BA-33FF-0692-0C61-2D3F2A04A6E6}"/>
                </a:ext>
              </a:extLst>
            </p:cNvPr>
            <p:cNvSpPr/>
            <p:nvPr/>
          </p:nvSpPr>
          <p:spPr>
            <a:xfrm>
              <a:off x="532290" y="2374006"/>
              <a:ext cx="1664264" cy="825500"/>
            </a:xfrm>
            <a:prstGeom prst="roundRect">
              <a:avLst>
                <a:gd name="adj" fmla="val 25115"/>
              </a:avLst>
            </a:prstGeom>
            <a:solidFill>
              <a:srgbClr val="88E8BF">
                <a:alpha val="37000"/>
              </a:srgbClr>
            </a:solidFill>
            <a:ln w="19050" cap="flat" cmpd="sng" algn="ctr">
              <a:noFill/>
              <a:prstDash val="solid"/>
              <a:miter lim="800000"/>
            </a:ln>
            <a:effectLst>
              <a:outerShdw blurRad="50800" dist="38100" dir="5400000" sx="103000" sy="103000" algn="t" rotWithShape="0">
                <a:srgbClr val="405C87">
                  <a:lumMod val="60000"/>
                  <a:lumOff val="40000"/>
                  <a:alpha val="2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36" name="Rectangle: Rounded Corners 2">
              <a:extLst>
                <a:ext uri="{FF2B5EF4-FFF2-40B4-BE49-F238E27FC236}">
                  <a16:creationId xmlns:a16="http://schemas.microsoft.com/office/drawing/2014/main" id="{4116BEA5-8D80-3368-71C0-38793E086101}"/>
                </a:ext>
              </a:extLst>
            </p:cNvPr>
            <p:cNvSpPr/>
            <p:nvPr/>
          </p:nvSpPr>
          <p:spPr>
            <a:xfrm>
              <a:off x="528254" y="2320346"/>
              <a:ext cx="1664264" cy="825500"/>
            </a:xfrm>
            <a:prstGeom prst="roundRect">
              <a:avLst>
                <a:gd name="adj" fmla="val 26993"/>
              </a:avLst>
            </a:prstGeom>
            <a:noFill/>
            <a:ln w="19050" cap="flat" cmpd="sng" algn="ctr">
              <a:solidFill>
                <a:srgbClr val="88E8B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37" name="Rectangle: Rounded Corners 2">
              <a:extLst>
                <a:ext uri="{FF2B5EF4-FFF2-40B4-BE49-F238E27FC236}">
                  <a16:creationId xmlns:a16="http://schemas.microsoft.com/office/drawing/2014/main" id="{731B8739-662F-12A9-DB38-B5FF4BE85FAC}"/>
                </a:ext>
              </a:extLst>
            </p:cNvPr>
            <p:cNvSpPr/>
            <p:nvPr/>
          </p:nvSpPr>
          <p:spPr>
            <a:xfrm>
              <a:off x="528254" y="2539555"/>
              <a:ext cx="1664264" cy="430935"/>
            </a:xfrm>
            <a:prstGeom prst="roundRect">
              <a:avLst/>
            </a:prstGeom>
            <a:noFill/>
            <a:ln w="190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PH"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III </a:t>
              </a:r>
              <a:r>
                <a:rPr kumimoji="0" lang="zh-CN" altLang="en-US"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期</a:t>
              </a:r>
              <a:br>
                <a:rPr kumimoji="0" lang="en-PH"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br>
              <a:r>
                <a:rPr kumimoji="0" lang="en-PH"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REVISIT</a:t>
              </a:r>
              <a:r>
                <a:rPr kumimoji="0" lang="en-PH" sz="1200" b="0" i="0" u="none" strike="noStrike" kern="0" cap="none" spc="0" normalizeH="0" baseline="3000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15</a:t>
              </a:r>
              <a:endParaRPr kumimoji="0" lang="en-GB" sz="1200" b="0" i="0" u="none" strike="noStrike" kern="0" cap="none" spc="0" normalizeH="0" baseline="3000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grpSp>
        <p:nvGrpSpPr>
          <p:cNvPr id="38" name="Group 81">
            <a:extLst>
              <a:ext uri="{FF2B5EF4-FFF2-40B4-BE49-F238E27FC236}">
                <a16:creationId xmlns:a16="http://schemas.microsoft.com/office/drawing/2014/main" id="{E50478BB-C2F5-9A48-D26F-665E50B38700}"/>
              </a:ext>
            </a:extLst>
          </p:cNvPr>
          <p:cNvGrpSpPr/>
          <p:nvPr/>
        </p:nvGrpSpPr>
        <p:grpSpPr>
          <a:xfrm>
            <a:off x="9983127" y="3445731"/>
            <a:ext cx="1668300" cy="879160"/>
            <a:chOff x="528254" y="2320346"/>
            <a:chExt cx="1668300" cy="879160"/>
          </a:xfrm>
        </p:grpSpPr>
        <p:sp>
          <p:nvSpPr>
            <p:cNvPr id="39" name="Rectangle: Rounded Corners 2">
              <a:extLst>
                <a:ext uri="{FF2B5EF4-FFF2-40B4-BE49-F238E27FC236}">
                  <a16:creationId xmlns:a16="http://schemas.microsoft.com/office/drawing/2014/main" id="{4D83BE0F-6D42-E1F0-07B1-A4AEB8432505}"/>
                </a:ext>
              </a:extLst>
            </p:cNvPr>
            <p:cNvSpPr/>
            <p:nvPr/>
          </p:nvSpPr>
          <p:spPr>
            <a:xfrm>
              <a:off x="532290" y="2374006"/>
              <a:ext cx="1664264" cy="825500"/>
            </a:xfrm>
            <a:prstGeom prst="roundRect">
              <a:avLst>
                <a:gd name="adj" fmla="val 25115"/>
              </a:avLst>
            </a:prstGeom>
            <a:solidFill>
              <a:srgbClr val="88E8BF">
                <a:alpha val="37000"/>
              </a:srgbClr>
            </a:solidFill>
            <a:ln w="19050" cap="flat" cmpd="sng" algn="ctr">
              <a:noFill/>
              <a:prstDash val="solid"/>
              <a:miter lim="800000"/>
            </a:ln>
            <a:effectLst>
              <a:outerShdw blurRad="50800" dist="38100" dir="5400000" sx="103000" sy="103000" algn="t" rotWithShape="0">
                <a:srgbClr val="405C87">
                  <a:lumMod val="60000"/>
                  <a:lumOff val="40000"/>
                  <a:alpha val="2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40" name="Rectangle: Rounded Corners 2">
              <a:extLst>
                <a:ext uri="{FF2B5EF4-FFF2-40B4-BE49-F238E27FC236}">
                  <a16:creationId xmlns:a16="http://schemas.microsoft.com/office/drawing/2014/main" id="{FF59F41F-1632-7AE1-4571-A86368EF09B5}"/>
                </a:ext>
              </a:extLst>
            </p:cNvPr>
            <p:cNvSpPr/>
            <p:nvPr/>
          </p:nvSpPr>
          <p:spPr>
            <a:xfrm>
              <a:off x="528254" y="2320346"/>
              <a:ext cx="1664264" cy="825500"/>
            </a:xfrm>
            <a:prstGeom prst="roundRect">
              <a:avLst>
                <a:gd name="adj" fmla="val 26993"/>
              </a:avLst>
            </a:prstGeom>
            <a:noFill/>
            <a:ln w="19050" cap="flat" cmpd="sng" algn="ctr">
              <a:solidFill>
                <a:srgbClr val="88E8B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3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41" name="Rectangle: Rounded Corners 2">
              <a:extLst>
                <a:ext uri="{FF2B5EF4-FFF2-40B4-BE49-F238E27FC236}">
                  <a16:creationId xmlns:a16="http://schemas.microsoft.com/office/drawing/2014/main" id="{5B7CB924-37CE-3804-F1A3-6EA5657C65C5}"/>
                </a:ext>
              </a:extLst>
            </p:cNvPr>
            <p:cNvSpPr/>
            <p:nvPr/>
          </p:nvSpPr>
          <p:spPr>
            <a:xfrm>
              <a:off x="528254" y="2539555"/>
              <a:ext cx="1664264" cy="430935"/>
            </a:xfrm>
            <a:prstGeom prst="roundRect">
              <a:avLst/>
            </a:prstGeom>
            <a:noFill/>
            <a:ln w="1905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PH"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III </a:t>
              </a:r>
              <a:r>
                <a:rPr kumimoji="0" lang="zh-CN" altLang="en-US"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期</a:t>
              </a:r>
              <a:br>
                <a:rPr kumimoji="0" lang="en-PH"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br>
              <a:r>
                <a:rPr kumimoji="0" lang="en-PH" sz="1200" b="0" i="0" u="none" strike="noStrike" kern="0" cap="none" spc="0" normalizeH="0" baseline="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ASSEMBLE</a:t>
              </a:r>
              <a:r>
                <a:rPr kumimoji="0" lang="en-PH" sz="1200" b="0" i="0" u="none" strike="noStrike" kern="0" cap="none" spc="0" normalizeH="0" baseline="3000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rPr>
                <a:t>16</a:t>
              </a:r>
              <a:endParaRPr kumimoji="0" lang="en-GB" sz="1200" b="0" i="0" u="none" strike="noStrike" kern="0" cap="none" spc="0" normalizeH="0" baseline="30000" noProof="0" dirty="0">
                <a:ln>
                  <a:noFill/>
                </a:ln>
                <a:solidFill>
                  <a:srgbClr val="405C87"/>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grpSp>
      <p:sp>
        <p:nvSpPr>
          <p:cNvPr id="42" name="TextBox 85">
            <a:extLst>
              <a:ext uri="{FF2B5EF4-FFF2-40B4-BE49-F238E27FC236}">
                <a16:creationId xmlns:a16="http://schemas.microsoft.com/office/drawing/2014/main" id="{53125022-8B52-FA30-4DC6-6123D1B8254E}"/>
              </a:ext>
            </a:extLst>
          </p:cNvPr>
          <p:cNvSpPr txBox="1"/>
          <p:nvPr/>
        </p:nvSpPr>
        <p:spPr>
          <a:xfrm>
            <a:off x="6376454" y="1608017"/>
            <a:ext cx="2247900" cy="369332"/>
          </a:xfrm>
          <a:prstGeom prst="rect">
            <a:avLst/>
          </a:prstGeom>
          <a:noFill/>
        </p:spPr>
        <p:txBody>
          <a:bodyPr wrap="square" rtlCol="0">
            <a:spAutoFit/>
          </a:bodyPr>
          <a:lstStyle/>
          <a:p>
            <a:pPr>
              <a:defRPr/>
            </a:pPr>
            <a:r>
              <a:rPr lang="zh-CN" altLang="en-US" b="1" dirty="0">
                <a:solidFill>
                  <a:srgbClr val="000D45"/>
                </a:solidFill>
                <a:latin typeface="Noto Sans" panose="020B0502040504020204" pitchFamily="34" charset="0"/>
                <a:ea typeface="Noto Sans" panose="020B0502040504020204" pitchFamily="34" charset="0"/>
                <a:cs typeface="Noto Sans" panose="020B0502040504020204" pitchFamily="34" charset="0"/>
              </a:rPr>
              <a:t>临床阶段</a:t>
            </a:r>
            <a:endParaRPr lang="en-GB" b="1"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3" name="TextBox 86">
            <a:extLst>
              <a:ext uri="{FF2B5EF4-FFF2-40B4-BE49-F238E27FC236}">
                <a16:creationId xmlns:a16="http://schemas.microsoft.com/office/drawing/2014/main" id="{5586FA9E-ADBB-4827-9708-51AD54F35620}"/>
              </a:ext>
            </a:extLst>
          </p:cNvPr>
          <p:cNvSpPr txBox="1"/>
          <p:nvPr/>
        </p:nvSpPr>
        <p:spPr>
          <a:xfrm>
            <a:off x="702457" y="1654184"/>
            <a:ext cx="2486728" cy="276999"/>
          </a:xfrm>
          <a:prstGeom prst="rect">
            <a:avLst/>
          </a:prstGeom>
          <a:noFill/>
        </p:spPr>
        <p:txBody>
          <a:bodyPr wrap="square" lIns="0" tIns="0" rIns="0" bIns="0" rtlCol="0">
            <a:spAutoFit/>
          </a:bodyPr>
          <a:lstStyle/>
          <a:p>
            <a:pPr>
              <a:defRPr/>
            </a:pPr>
            <a:r>
              <a:rPr lang="zh-CN" altLang="en-US" b="1" dirty="0">
                <a:solidFill>
                  <a:srgbClr val="000D45"/>
                </a:solidFill>
                <a:latin typeface="Noto Sans" panose="020B0502040504020204" pitchFamily="34" charset="0"/>
                <a:ea typeface="Noto Sans" panose="020B0502040504020204" pitchFamily="34" charset="0"/>
                <a:cs typeface="Noto Sans" panose="020B0502040504020204" pitchFamily="34" charset="0"/>
              </a:rPr>
              <a:t>临床前阶段</a:t>
            </a:r>
            <a:endParaRPr lang="en-GB" b="1"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4" name="TextBox 94">
            <a:extLst>
              <a:ext uri="{FF2B5EF4-FFF2-40B4-BE49-F238E27FC236}">
                <a16:creationId xmlns:a16="http://schemas.microsoft.com/office/drawing/2014/main" id="{0D5B96B7-47D8-6AFF-1CB9-C3AA996A4543}"/>
              </a:ext>
            </a:extLst>
          </p:cNvPr>
          <p:cNvSpPr txBox="1"/>
          <p:nvPr/>
        </p:nvSpPr>
        <p:spPr>
          <a:xfrm>
            <a:off x="8321606" y="1923122"/>
            <a:ext cx="1248198" cy="292388"/>
          </a:xfrm>
          <a:prstGeom prst="rect">
            <a:avLst/>
          </a:prstGeom>
          <a:noFill/>
        </p:spPr>
        <p:txBody>
          <a:bodyPr wrap="square" rtlCol="0">
            <a:spAutoFit/>
          </a:bodyPr>
          <a:lstStyle/>
          <a:p>
            <a:pPr algn="ctr">
              <a:defRPr/>
            </a:pPr>
            <a:r>
              <a:rPr lang="zh-CN" altLang="en-US" sz="1300" b="1" dirty="0">
                <a:solidFill>
                  <a:srgbClr val="000D45"/>
                </a:solidFill>
                <a:latin typeface="Noto Sans" panose="020B0502040504020204" pitchFamily="34" charset="0"/>
                <a:ea typeface="Noto Sans" panose="020B0502040504020204" pitchFamily="34" charset="0"/>
                <a:cs typeface="Noto Sans" panose="020B0502040504020204" pitchFamily="34" charset="0"/>
              </a:rPr>
              <a:t>安全性</a:t>
            </a:r>
            <a:endParaRPr lang="en-GB" sz="1300" b="1"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5" name="TextBox 95">
            <a:extLst>
              <a:ext uri="{FF2B5EF4-FFF2-40B4-BE49-F238E27FC236}">
                <a16:creationId xmlns:a16="http://schemas.microsoft.com/office/drawing/2014/main" id="{71D88CF7-56B2-0254-0911-6B4EF97A9439}"/>
              </a:ext>
            </a:extLst>
          </p:cNvPr>
          <p:cNvSpPr txBox="1"/>
          <p:nvPr/>
        </p:nvSpPr>
        <p:spPr>
          <a:xfrm>
            <a:off x="1518984" y="1923122"/>
            <a:ext cx="3340401" cy="292388"/>
          </a:xfrm>
          <a:prstGeom prst="rect">
            <a:avLst/>
          </a:prstGeom>
          <a:noFill/>
        </p:spPr>
        <p:txBody>
          <a:bodyPr wrap="square" rtlCol="0">
            <a:spAutoFit/>
          </a:bodyPr>
          <a:lstStyle/>
          <a:p>
            <a:pPr algn="ctr">
              <a:defRPr/>
            </a:pPr>
            <a:r>
              <a:rPr lang="zh-CN" altLang="en-US" sz="1300" b="1" dirty="0">
                <a:solidFill>
                  <a:srgbClr val="000D45"/>
                </a:solidFill>
                <a:latin typeface="Noto Sans" panose="020B0502040504020204" pitchFamily="34" charset="0"/>
                <a:ea typeface="Noto Sans" panose="020B0502040504020204" pitchFamily="34" charset="0"/>
                <a:cs typeface="Noto Sans" panose="020B0502040504020204" pitchFamily="34" charset="0"/>
              </a:rPr>
              <a:t>抗菌活性分析</a:t>
            </a:r>
            <a:endParaRPr lang="en-GB" sz="1300" b="1"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6" name="Rectangle 98">
            <a:extLst>
              <a:ext uri="{FF2B5EF4-FFF2-40B4-BE49-F238E27FC236}">
                <a16:creationId xmlns:a16="http://schemas.microsoft.com/office/drawing/2014/main" id="{6658C726-4B8C-0603-9524-2AFD67222E11}"/>
              </a:ext>
            </a:extLst>
          </p:cNvPr>
          <p:cNvSpPr/>
          <p:nvPr/>
        </p:nvSpPr>
        <p:spPr>
          <a:xfrm>
            <a:off x="648140" y="3499391"/>
            <a:ext cx="11164344" cy="532653"/>
          </a:xfrm>
          <a:prstGeom prst="rect">
            <a:avLst/>
          </a:prstGeom>
          <a:no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47" name="TextBox 101">
            <a:extLst>
              <a:ext uri="{FF2B5EF4-FFF2-40B4-BE49-F238E27FC236}">
                <a16:creationId xmlns:a16="http://schemas.microsoft.com/office/drawing/2014/main" id="{574B22C1-0039-C0C0-726E-6AB63F3DCC69}"/>
              </a:ext>
            </a:extLst>
          </p:cNvPr>
          <p:cNvSpPr txBox="1"/>
          <p:nvPr/>
        </p:nvSpPr>
        <p:spPr>
          <a:xfrm>
            <a:off x="6511602" y="4668978"/>
            <a:ext cx="4924619" cy="461665"/>
          </a:xfrm>
          <a:prstGeom prst="rect">
            <a:avLst/>
          </a:prstGeom>
          <a:noFill/>
        </p:spPr>
        <p:txBody>
          <a:bodyPr wrap="square" rtlCol="0">
            <a:spAutoFit/>
          </a:bodyPr>
          <a:lstStyle/>
          <a:p>
            <a:pPr algn="ctr">
              <a:defRPr/>
            </a:pPr>
            <a:r>
              <a:rPr lang="zh-CN" alt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疗效验证</a:t>
            </a:r>
            <a:r>
              <a:rPr lang="en-PH" sz="1200" baseline="30000" dirty="0">
                <a:solidFill>
                  <a:srgbClr val="000D45"/>
                </a:solidFill>
                <a:latin typeface="Noto Sans" panose="020B0502040504020204" pitchFamily="34" charset="0"/>
                <a:ea typeface="Noto Sans" panose="020B0502040504020204" pitchFamily="34" charset="0"/>
                <a:cs typeface="Noto Sans" panose="020B0502040504020204" pitchFamily="34" charset="0"/>
              </a:rPr>
              <a:t>14</a:t>
            </a:r>
            <a:br>
              <a:rPr lang="en-PH"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br>
            <a:r>
              <a:rPr lang="en-PH"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(REJUVENATE</a:t>
            </a:r>
            <a:r>
              <a:rPr lang="zh-CN" altLang="en-US"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研究中疗效为次要终点</a:t>
            </a:r>
            <a:r>
              <a:rPr lang="en-PH" sz="1200" dirty="0">
                <a:solidFill>
                  <a:srgbClr val="000D45"/>
                </a:solidFill>
                <a:latin typeface="Noto Sans" panose="020B0502040504020204" pitchFamily="34" charset="0"/>
                <a:ea typeface="Noto Sans" panose="020B0502040504020204" pitchFamily="34" charset="0"/>
                <a:cs typeface="Noto Sans" panose="020B0502040504020204" pitchFamily="34" charset="0"/>
              </a:rPr>
              <a:t>)</a:t>
            </a:r>
            <a:endParaRPr lang="en-GB" sz="1200"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8" name="TextBox 102">
            <a:extLst>
              <a:ext uri="{FF2B5EF4-FFF2-40B4-BE49-F238E27FC236}">
                <a16:creationId xmlns:a16="http://schemas.microsoft.com/office/drawing/2014/main" id="{481C2123-8086-B929-8C4C-E302BD6E0054}"/>
              </a:ext>
            </a:extLst>
          </p:cNvPr>
          <p:cNvSpPr txBox="1"/>
          <p:nvPr/>
        </p:nvSpPr>
        <p:spPr>
          <a:xfrm>
            <a:off x="4042321" y="4586731"/>
            <a:ext cx="1803761" cy="292388"/>
          </a:xfrm>
          <a:prstGeom prst="rect">
            <a:avLst/>
          </a:prstGeom>
          <a:noFill/>
        </p:spPr>
        <p:txBody>
          <a:bodyPr wrap="square" rtlCol="0">
            <a:spAutoFit/>
          </a:bodyPr>
          <a:lstStyle/>
          <a:p>
            <a:pPr algn="ctr">
              <a:defRPr/>
            </a:pPr>
            <a:r>
              <a:rPr lang="zh-CN" altLang="en-US" sz="1300" b="1" dirty="0">
                <a:solidFill>
                  <a:srgbClr val="000D45"/>
                </a:solidFill>
                <a:latin typeface="Noto Sans" panose="020B0502040504020204" pitchFamily="34" charset="0"/>
                <a:ea typeface="Noto Sans" panose="020B0502040504020204" pitchFamily="34" charset="0"/>
                <a:cs typeface="Noto Sans" panose="020B0502040504020204" pitchFamily="34" charset="0"/>
              </a:rPr>
              <a:t>剂量优化</a:t>
            </a:r>
            <a:endParaRPr lang="en-GB" sz="1300" b="1" dirty="0">
              <a:solidFill>
                <a:srgbClr val="000D45"/>
              </a:solidFill>
              <a:latin typeface="Noto Sans" panose="020B0502040504020204" pitchFamily="34" charset="0"/>
              <a:ea typeface="Noto Sans" panose="020B0502040504020204" pitchFamily="34" charset="0"/>
              <a:cs typeface="Noto Sans" panose="020B0502040504020204" pitchFamily="34" charset="0"/>
            </a:endParaRPr>
          </a:p>
        </p:txBody>
      </p:sp>
      <p:sp>
        <p:nvSpPr>
          <p:cNvPr id="49" name="Rectangle: Rounded Corners 112">
            <a:extLst>
              <a:ext uri="{FF2B5EF4-FFF2-40B4-BE49-F238E27FC236}">
                <a16:creationId xmlns:a16="http://schemas.microsoft.com/office/drawing/2014/main" id="{1681D697-E8EB-AF86-74B5-BEDBD43B3C26}"/>
              </a:ext>
            </a:extLst>
          </p:cNvPr>
          <p:cNvSpPr/>
          <p:nvPr/>
        </p:nvSpPr>
        <p:spPr>
          <a:xfrm>
            <a:off x="6111341" y="1562057"/>
            <a:ext cx="5804114" cy="3591287"/>
          </a:xfrm>
          <a:prstGeom prst="roundRect">
            <a:avLst>
              <a:gd name="adj" fmla="val 6727"/>
            </a:avLst>
          </a:prstGeom>
          <a:noFill/>
          <a:ln w="19050" cap="flat" cmpd="sng" algn="ctr">
            <a:solidFill>
              <a:srgbClr val="00C987"/>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50" name="Double Bracket 109">
            <a:extLst>
              <a:ext uri="{FF2B5EF4-FFF2-40B4-BE49-F238E27FC236}">
                <a16:creationId xmlns:a16="http://schemas.microsoft.com/office/drawing/2014/main" id="{D8BB9B2B-2EFF-E80D-AE36-0F6C63030C42}"/>
              </a:ext>
            </a:extLst>
          </p:cNvPr>
          <p:cNvSpPr/>
          <p:nvPr/>
        </p:nvSpPr>
        <p:spPr>
          <a:xfrm rot="16200000">
            <a:off x="8929522" y="2173429"/>
            <a:ext cx="88777" cy="4846808"/>
          </a:xfrm>
          <a:custGeom>
            <a:avLst/>
            <a:gdLst>
              <a:gd name="connsiteX0" fmla="*/ 0 w 532653"/>
              <a:gd name="connsiteY0" fmla="*/ 88777 h 4846808"/>
              <a:gd name="connsiteX1" fmla="*/ 88777 w 532653"/>
              <a:gd name="connsiteY1" fmla="*/ 0 h 4846808"/>
              <a:gd name="connsiteX2" fmla="*/ 443876 w 532653"/>
              <a:gd name="connsiteY2" fmla="*/ 0 h 4846808"/>
              <a:gd name="connsiteX3" fmla="*/ 532653 w 532653"/>
              <a:gd name="connsiteY3" fmla="*/ 88777 h 4846808"/>
              <a:gd name="connsiteX4" fmla="*/ 532653 w 532653"/>
              <a:gd name="connsiteY4" fmla="*/ 4758031 h 4846808"/>
              <a:gd name="connsiteX5" fmla="*/ 443876 w 532653"/>
              <a:gd name="connsiteY5" fmla="*/ 4846808 h 4846808"/>
              <a:gd name="connsiteX6" fmla="*/ 88777 w 532653"/>
              <a:gd name="connsiteY6" fmla="*/ 4846808 h 4846808"/>
              <a:gd name="connsiteX7" fmla="*/ 0 w 532653"/>
              <a:gd name="connsiteY7" fmla="*/ 4758031 h 4846808"/>
              <a:gd name="connsiteX8" fmla="*/ 0 w 532653"/>
              <a:gd name="connsiteY8"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4" fmla="*/ 443876 w 532653"/>
              <a:gd name="connsiteY4" fmla="*/ 0 h 4846808"/>
              <a:gd name="connsiteX5" fmla="*/ 532653 w 532653"/>
              <a:gd name="connsiteY5" fmla="*/ 88777 h 4846808"/>
              <a:gd name="connsiteX6" fmla="*/ 532653 w 532653"/>
              <a:gd name="connsiteY6" fmla="*/ 4758031 h 4846808"/>
              <a:gd name="connsiteX7" fmla="*/ 443876 w 532653"/>
              <a:gd name="connsiteY7" fmla="*/ 4846808 h 4846808"/>
              <a:gd name="connsiteX0" fmla="*/ 0 w 532653"/>
              <a:gd name="connsiteY0" fmla="*/ 88777 h 4846808"/>
              <a:gd name="connsiteX1" fmla="*/ 88777 w 532653"/>
              <a:gd name="connsiteY1" fmla="*/ 0 h 4846808"/>
              <a:gd name="connsiteX2" fmla="*/ 443876 w 532653"/>
              <a:gd name="connsiteY2" fmla="*/ 0 h 4846808"/>
              <a:gd name="connsiteX3" fmla="*/ 532653 w 532653"/>
              <a:gd name="connsiteY3" fmla="*/ 88777 h 4846808"/>
              <a:gd name="connsiteX4" fmla="*/ 532653 w 532653"/>
              <a:gd name="connsiteY4" fmla="*/ 4758031 h 4846808"/>
              <a:gd name="connsiteX5" fmla="*/ 443876 w 532653"/>
              <a:gd name="connsiteY5" fmla="*/ 4846808 h 4846808"/>
              <a:gd name="connsiteX6" fmla="*/ 88777 w 532653"/>
              <a:gd name="connsiteY6" fmla="*/ 4846808 h 4846808"/>
              <a:gd name="connsiteX7" fmla="*/ 0 w 532653"/>
              <a:gd name="connsiteY7" fmla="*/ 4758031 h 4846808"/>
              <a:gd name="connsiteX8" fmla="*/ 0 w 532653"/>
              <a:gd name="connsiteY8"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4" fmla="*/ 443876 w 532653"/>
              <a:gd name="connsiteY4" fmla="*/ 0 h 4846808"/>
              <a:gd name="connsiteX5" fmla="*/ 532653 w 532653"/>
              <a:gd name="connsiteY5" fmla="*/ 88777 h 4846808"/>
              <a:gd name="connsiteX6" fmla="*/ 532653 w 532653"/>
              <a:gd name="connsiteY6" fmla="*/ 4758031 h 4846808"/>
              <a:gd name="connsiteX0" fmla="*/ 0 w 532653"/>
              <a:gd name="connsiteY0" fmla="*/ 88777 h 4846808"/>
              <a:gd name="connsiteX1" fmla="*/ 88777 w 532653"/>
              <a:gd name="connsiteY1" fmla="*/ 0 h 4846808"/>
              <a:gd name="connsiteX2" fmla="*/ 443876 w 532653"/>
              <a:gd name="connsiteY2" fmla="*/ 0 h 4846808"/>
              <a:gd name="connsiteX3" fmla="*/ 532653 w 532653"/>
              <a:gd name="connsiteY3" fmla="*/ 88777 h 4846808"/>
              <a:gd name="connsiteX4" fmla="*/ 532653 w 532653"/>
              <a:gd name="connsiteY4" fmla="*/ 4758031 h 4846808"/>
              <a:gd name="connsiteX5" fmla="*/ 443876 w 532653"/>
              <a:gd name="connsiteY5" fmla="*/ 4846808 h 4846808"/>
              <a:gd name="connsiteX6" fmla="*/ 88777 w 532653"/>
              <a:gd name="connsiteY6" fmla="*/ 4846808 h 4846808"/>
              <a:gd name="connsiteX7" fmla="*/ 0 w 532653"/>
              <a:gd name="connsiteY7" fmla="*/ 4758031 h 4846808"/>
              <a:gd name="connsiteX8" fmla="*/ 0 w 532653"/>
              <a:gd name="connsiteY8"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4" fmla="*/ 443876 w 532653"/>
              <a:gd name="connsiteY4" fmla="*/ 0 h 4846808"/>
              <a:gd name="connsiteX5" fmla="*/ 532653 w 532653"/>
              <a:gd name="connsiteY5" fmla="*/ 88777 h 4846808"/>
              <a:gd name="connsiteX0" fmla="*/ 0 w 532653"/>
              <a:gd name="connsiteY0" fmla="*/ 88777 h 5135063"/>
              <a:gd name="connsiteX1" fmla="*/ 88777 w 532653"/>
              <a:gd name="connsiteY1" fmla="*/ 0 h 5135063"/>
              <a:gd name="connsiteX2" fmla="*/ 443876 w 532653"/>
              <a:gd name="connsiteY2" fmla="*/ 0 h 5135063"/>
              <a:gd name="connsiteX3" fmla="*/ 532653 w 532653"/>
              <a:gd name="connsiteY3" fmla="*/ 88777 h 5135063"/>
              <a:gd name="connsiteX4" fmla="*/ 532653 w 532653"/>
              <a:gd name="connsiteY4" fmla="*/ 4758031 h 5135063"/>
              <a:gd name="connsiteX5" fmla="*/ 88777 w 532653"/>
              <a:gd name="connsiteY5" fmla="*/ 4846808 h 5135063"/>
              <a:gd name="connsiteX6" fmla="*/ 0 w 532653"/>
              <a:gd name="connsiteY6" fmla="*/ 4758031 h 5135063"/>
              <a:gd name="connsiteX7" fmla="*/ 0 w 532653"/>
              <a:gd name="connsiteY7" fmla="*/ 88777 h 5135063"/>
              <a:gd name="connsiteX0" fmla="*/ 88777 w 532653"/>
              <a:gd name="connsiteY0" fmla="*/ 4846808 h 5135063"/>
              <a:gd name="connsiteX1" fmla="*/ 0 w 532653"/>
              <a:gd name="connsiteY1" fmla="*/ 4758031 h 5135063"/>
              <a:gd name="connsiteX2" fmla="*/ 0 w 532653"/>
              <a:gd name="connsiteY2" fmla="*/ 88777 h 5135063"/>
              <a:gd name="connsiteX3" fmla="*/ 88777 w 532653"/>
              <a:gd name="connsiteY3" fmla="*/ 0 h 5135063"/>
              <a:gd name="connsiteX4" fmla="*/ 443876 w 532653"/>
              <a:gd name="connsiteY4" fmla="*/ 0 h 5135063"/>
              <a:gd name="connsiteX5" fmla="*/ 532653 w 532653"/>
              <a:gd name="connsiteY5" fmla="*/ 88777 h 5135063"/>
              <a:gd name="connsiteX0" fmla="*/ 0 w 532653"/>
              <a:gd name="connsiteY0" fmla="*/ 88777 h 4846808"/>
              <a:gd name="connsiteX1" fmla="*/ 88777 w 532653"/>
              <a:gd name="connsiteY1" fmla="*/ 0 h 4846808"/>
              <a:gd name="connsiteX2" fmla="*/ 443876 w 532653"/>
              <a:gd name="connsiteY2" fmla="*/ 0 h 4846808"/>
              <a:gd name="connsiteX3" fmla="*/ 532653 w 532653"/>
              <a:gd name="connsiteY3" fmla="*/ 88777 h 4846808"/>
              <a:gd name="connsiteX4" fmla="*/ 88777 w 532653"/>
              <a:gd name="connsiteY4" fmla="*/ 4846808 h 4846808"/>
              <a:gd name="connsiteX5" fmla="*/ 0 w 532653"/>
              <a:gd name="connsiteY5" fmla="*/ 4758031 h 4846808"/>
              <a:gd name="connsiteX6" fmla="*/ 0 w 532653"/>
              <a:gd name="connsiteY6"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4" fmla="*/ 443876 w 532653"/>
              <a:gd name="connsiteY4" fmla="*/ 0 h 4846808"/>
              <a:gd name="connsiteX5" fmla="*/ 532653 w 532653"/>
              <a:gd name="connsiteY5" fmla="*/ 88777 h 4846808"/>
              <a:gd name="connsiteX0" fmla="*/ 0 w 532653"/>
              <a:gd name="connsiteY0" fmla="*/ 88777 h 4846808"/>
              <a:gd name="connsiteX1" fmla="*/ 88777 w 532653"/>
              <a:gd name="connsiteY1" fmla="*/ 0 h 4846808"/>
              <a:gd name="connsiteX2" fmla="*/ 443876 w 532653"/>
              <a:gd name="connsiteY2" fmla="*/ 0 h 4846808"/>
              <a:gd name="connsiteX3" fmla="*/ 532653 w 532653"/>
              <a:gd name="connsiteY3" fmla="*/ 88777 h 4846808"/>
              <a:gd name="connsiteX4" fmla="*/ 88777 w 532653"/>
              <a:gd name="connsiteY4" fmla="*/ 4846808 h 4846808"/>
              <a:gd name="connsiteX5" fmla="*/ 0 w 532653"/>
              <a:gd name="connsiteY5" fmla="*/ 4758031 h 4846808"/>
              <a:gd name="connsiteX6" fmla="*/ 0 w 532653"/>
              <a:gd name="connsiteY6"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0" fmla="*/ 0 w 532653"/>
              <a:gd name="connsiteY0" fmla="*/ 88777 h 4846808"/>
              <a:gd name="connsiteX1" fmla="*/ 88777 w 532653"/>
              <a:gd name="connsiteY1" fmla="*/ 0 h 4846808"/>
              <a:gd name="connsiteX2" fmla="*/ 532653 w 532653"/>
              <a:gd name="connsiteY2" fmla="*/ 88777 h 4846808"/>
              <a:gd name="connsiteX3" fmla="*/ 88777 w 532653"/>
              <a:gd name="connsiteY3" fmla="*/ 4846808 h 4846808"/>
              <a:gd name="connsiteX4" fmla="*/ 0 w 532653"/>
              <a:gd name="connsiteY4" fmla="*/ 4758031 h 4846808"/>
              <a:gd name="connsiteX5" fmla="*/ 0 w 532653"/>
              <a:gd name="connsiteY5"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0" fmla="*/ 0 w 88777"/>
              <a:gd name="connsiteY0" fmla="*/ 88777 h 4846808"/>
              <a:gd name="connsiteX1" fmla="*/ 88777 w 88777"/>
              <a:gd name="connsiteY1" fmla="*/ 0 h 4846808"/>
              <a:gd name="connsiteX2" fmla="*/ 88777 w 88777"/>
              <a:gd name="connsiteY2" fmla="*/ 4846808 h 4846808"/>
              <a:gd name="connsiteX3" fmla="*/ 0 w 88777"/>
              <a:gd name="connsiteY3" fmla="*/ 4758031 h 4846808"/>
              <a:gd name="connsiteX4" fmla="*/ 0 w 88777"/>
              <a:gd name="connsiteY4" fmla="*/ 88777 h 4846808"/>
              <a:gd name="connsiteX0" fmla="*/ 88777 w 88777"/>
              <a:gd name="connsiteY0" fmla="*/ 4846808 h 4846808"/>
              <a:gd name="connsiteX1" fmla="*/ 0 w 88777"/>
              <a:gd name="connsiteY1" fmla="*/ 4758031 h 4846808"/>
              <a:gd name="connsiteX2" fmla="*/ 0 w 88777"/>
              <a:gd name="connsiteY2" fmla="*/ 88777 h 4846808"/>
              <a:gd name="connsiteX3" fmla="*/ 88777 w 88777"/>
              <a:gd name="connsiteY3" fmla="*/ 0 h 4846808"/>
            </a:gdLst>
            <a:ahLst/>
            <a:cxnLst>
              <a:cxn ang="0">
                <a:pos x="connsiteX0" y="connsiteY0"/>
              </a:cxn>
              <a:cxn ang="0">
                <a:pos x="connsiteX1" y="connsiteY1"/>
              </a:cxn>
              <a:cxn ang="0">
                <a:pos x="connsiteX2" y="connsiteY2"/>
              </a:cxn>
              <a:cxn ang="0">
                <a:pos x="connsiteX3" y="connsiteY3"/>
              </a:cxn>
            </a:cxnLst>
            <a:rect l="l" t="t" r="r" b="b"/>
            <a:pathLst>
              <a:path w="88777" h="4846808" stroke="0" extrusionOk="0">
                <a:moveTo>
                  <a:pt x="0" y="88777"/>
                </a:moveTo>
                <a:cubicBezTo>
                  <a:pt x="0" y="39747"/>
                  <a:pt x="39747" y="0"/>
                  <a:pt x="88777" y="0"/>
                </a:cubicBezTo>
                <a:lnTo>
                  <a:pt x="88777" y="4846808"/>
                </a:lnTo>
                <a:cubicBezTo>
                  <a:pt x="39747" y="4846808"/>
                  <a:pt x="0" y="4807061"/>
                  <a:pt x="0" y="4758031"/>
                </a:cubicBezTo>
                <a:lnTo>
                  <a:pt x="0" y="88777"/>
                </a:lnTo>
                <a:close/>
              </a:path>
              <a:path w="88777" h="4846808" fill="none">
                <a:moveTo>
                  <a:pt x="88777" y="4846808"/>
                </a:moveTo>
                <a:cubicBezTo>
                  <a:pt x="39747" y="4846808"/>
                  <a:pt x="0" y="4807061"/>
                  <a:pt x="0" y="4758031"/>
                </a:cubicBezTo>
                <a:lnTo>
                  <a:pt x="0" y="88777"/>
                </a:lnTo>
                <a:cubicBezTo>
                  <a:pt x="0" y="39747"/>
                  <a:pt x="39747" y="0"/>
                  <a:pt x="88777" y="0"/>
                </a:cubicBezTo>
              </a:path>
            </a:pathLst>
          </a:custGeom>
          <a:noFill/>
          <a:ln w="19050" cap="flat" cmpd="sng" algn="ctr">
            <a:solidFill>
              <a:srgbClr val="405C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51" name="Rectangle 115">
            <a:extLst>
              <a:ext uri="{FF2B5EF4-FFF2-40B4-BE49-F238E27FC236}">
                <a16:creationId xmlns:a16="http://schemas.microsoft.com/office/drawing/2014/main" id="{EBAD004A-D44D-1EB2-1A71-269B41D4996A}"/>
              </a:ext>
            </a:extLst>
          </p:cNvPr>
          <p:cNvSpPr/>
          <p:nvPr/>
        </p:nvSpPr>
        <p:spPr>
          <a:xfrm>
            <a:off x="6376454" y="4533374"/>
            <a:ext cx="1945152" cy="190526"/>
          </a:xfrm>
          <a:prstGeom prst="rect">
            <a:avLst/>
          </a:prstGeom>
          <a:solidFill>
            <a:srgbClr val="FFFFFF"/>
          </a:solidFill>
          <a:ln w="19050" cap="flat" cmpd="sng" algn="ctr">
            <a:solidFill>
              <a:srgbClr val="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
        <p:nvSpPr>
          <p:cNvPr id="52" name="Double Bracket 109">
            <a:extLst>
              <a:ext uri="{FF2B5EF4-FFF2-40B4-BE49-F238E27FC236}">
                <a16:creationId xmlns:a16="http://schemas.microsoft.com/office/drawing/2014/main" id="{340DC3B9-5F28-A97F-1A21-A2BCE66EE349}"/>
              </a:ext>
            </a:extLst>
          </p:cNvPr>
          <p:cNvSpPr/>
          <p:nvPr/>
        </p:nvSpPr>
        <p:spPr>
          <a:xfrm rot="16200000">
            <a:off x="8931513" y="2171171"/>
            <a:ext cx="88777" cy="4846808"/>
          </a:xfrm>
          <a:custGeom>
            <a:avLst/>
            <a:gdLst>
              <a:gd name="connsiteX0" fmla="*/ 0 w 532653"/>
              <a:gd name="connsiteY0" fmla="*/ 88777 h 4846808"/>
              <a:gd name="connsiteX1" fmla="*/ 88777 w 532653"/>
              <a:gd name="connsiteY1" fmla="*/ 0 h 4846808"/>
              <a:gd name="connsiteX2" fmla="*/ 443876 w 532653"/>
              <a:gd name="connsiteY2" fmla="*/ 0 h 4846808"/>
              <a:gd name="connsiteX3" fmla="*/ 532653 w 532653"/>
              <a:gd name="connsiteY3" fmla="*/ 88777 h 4846808"/>
              <a:gd name="connsiteX4" fmla="*/ 532653 w 532653"/>
              <a:gd name="connsiteY4" fmla="*/ 4758031 h 4846808"/>
              <a:gd name="connsiteX5" fmla="*/ 443876 w 532653"/>
              <a:gd name="connsiteY5" fmla="*/ 4846808 h 4846808"/>
              <a:gd name="connsiteX6" fmla="*/ 88777 w 532653"/>
              <a:gd name="connsiteY6" fmla="*/ 4846808 h 4846808"/>
              <a:gd name="connsiteX7" fmla="*/ 0 w 532653"/>
              <a:gd name="connsiteY7" fmla="*/ 4758031 h 4846808"/>
              <a:gd name="connsiteX8" fmla="*/ 0 w 532653"/>
              <a:gd name="connsiteY8"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4" fmla="*/ 443876 w 532653"/>
              <a:gd name="connsiteY4" fmla="*/ 0 h 4846808"/>
              <a:gd name="connsiteX5" fmla="*/ 532653 w 532653"/>
              <a:gd name="connsiteY5" fmla="*/ 88777 h 4846808"/>
              <a:gd name="connsiteX6" fmla="*/ 532653 w 532653"/>
              <a:gd name="connsiteY6" fmla="*/ 4758031 h 4846808"/>
              <a:gd name="connsiteX7" fmla="*/ 443876 w 532653"/>
              <a:gd name="connsiteY7" fmla="*/ 4846808 h 4846808"/>
              <a:gd name="connsiteX0" fmla="*/ 0 w 532653"/>
              <a:gd name="connsiteY0" fmla="*/ 88777 h 4846808"/>
              <a:gd name="connsiteX1" fmla="*/ 88777 w 532653"/>
              <a:gd name="connsiteY1" fmla="*/ 0 h 4846808"/>
              <a:gd name="connsiteX2" fmla="*/ 443876 w 532653"/>
              <a:gd name="connsiteY2" fmla="*/ 0 h 4846808"/>
              <a:gd name="connsiteX3" fmla="*/ 532653 w 532653"/>
              <a:gd name="connsiteY3" fmla="*/ 88777 h 4846808"/>
              <a:gd name="connsiteX4" fmla="*/ 532653 w 532653"/>
              <a:gd name="connsiteY4" fmla="*/ 4758031 h 4846808"/>
              <a:gd name="connsiteX5" fmla="*/ 443876 w 532653"/>
              <a:gd name="connsiteY5" fmla="*/ 4846808 h 4846808"/>
              <a:gd name="connsiteX6" fmla="*/ 88777 w 532653"/>
              <a:gd name="connsiteY6" fmla="*/ 4846808 h 4846808"/>
              <a:gd name="connsiteX7" fmla="*/ 0 w 532653"/>
              <a:gd name="connsiteY7" fmla="*/ 4758031 h 4846808"/>
              <a:gd name="connsiteX8" fmla="*/ 0 w 532653"/>
              <a:gd name="connsiteY8"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4" fmla="*/ 443876 w 532653"/>
              <a:gd name="connsiteY4" fmla="*/ 0 h 4846808"/>
              <a:gd name="connsiteX5" fmla="*/ 532653 w 532653"/>
              <a:gd name="connsiteY5" fmla="*/ 88777 h 4846808"/>
              <a:gd name="connsiteX6" fmla="*/ 532653 w 532653"/>
              <a:gd name="connsiteY6" fmla="*/ 4758031 h 4846808"/>
              <a:gd name="connsiteX0" fmla="*/ 0 w 532653"/>
              <a:gd name="connsiteY0" fmla="*/ 88777 h 4846808"/>
              <a:gd name="connsiteX1" fmla="*/ 88777 w 532653"/>
              <a:gd name="connsiteY1" fmla="*/ 0 h 4846808"/>
              <a:gd name="connsiteX2" fmla="*/ 443876 w 532653"/>
              <a:gd name="connsiteY2" fmla="*/ 0 h 4846808"/>
              <a:gd name="connsiteX3" fmla="*/ 532653 w 532653"/>
              <a:gd name="connsiteY3" fmla="*/ 88777 h 4846808"/>
              <a:gd name="connsiteX4" fmla="*/ 532653 w 532653"/>
              <a:gd name="connsiteY4" fmla="*/ 4758031 h 4846808"/>
              <a:gd name="connsiteX5" fmla="*/ 443876 w 532653"/>
              <a:gd name="connsiteY5" fmla="*/ 4846808 h 4846808"/>
              <a:gd name="connsiteX6" fmla="*/ 88777 w 532653"/>
              <a:gd name="connsiteY6" fmla="*/ 4846808 h 4846808"/>
              <a:gd name="connsiteX7" fmla="*/ 0 w 532653"/>
              <a:gd name="connsiteY7" fmla="*/ 4758031 h 4846808"/>
              <a:gd name="connsiteX8" fmla="*/ 0 w 532653"/>
              <a:gd name="connsiteY8"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4" fmla="*/ 443876 w 532653"/>
              <a:gd name="connsiteY4" fmla="*/ 0 h 4846808"/>
              <a:gd name="connsiteX5" fmla="*/ 532653 w 532653"/>
              <a:gd name="connsiteY5" fmla="*/ 88777 h 4846808"/>
              <a:gd name="connsiteX0" fmla="*/ 0 w 532653"/>
              <a:gd name="connsiteY0" fmla="*/ 88777 h 5135063"/>
              <a:gd name="connsiteX1" fmla="*/ 88777 w 532653"/>
              <a:gd name="connsiteY1" fmla="*/ 0 h 5135063"/>
              <a:gd name="connsiteX2" fmla="*/ 443876 w 532653"/>
              <a:gd name="connsiteY2" fmla="*/ 0 h 5135063"/>
              <a:gd name="connsiteX3" fmla="*/ 532653 w 532653"/>
              <a:gd name="connsiteY3" fmla="*/ 88777 h 5135063"/>
              <a:gd name="connsiteX4" fmla="*/ 532653 w 532653"/>
              <a:gd name="connsiteY4" fmla="*/ 4758031 h 5135063"/>
              <a:gd name="connsiteX5" fmla="*/ 88777 w 532653"/>
              <a:gd name="connsiteY5" fmla="*/ 4846808 h 5135063"/>
              <a:gd name="connsiteX6" fmla="*/ 0 w 532653"/>
              <a:gd name="connsiteY6" fmla="*/ 4758031 h 5135063"/>
              <a:gd name="connsiteX7" fmla="*/ 0 w 532653"/>
              <a:gd name="connsiteY7" fmla="*/ 88777 h 5135063"/>
              <a:gd name="connsiteX0" fmla="*/ 88777 w 532653"/>
              <a:gd name="connsiteY0" fmla="*/ 4846808 h 5135063"/>
              <a:gd name="connsiteX1" fmla="*/ 0 w 532653"/>
              <a:gd name="connsiteY1" fmla="*/ 4758031 h 5135063"/>
              <a:gd name="connsiteX2" fmla="*/ 0 w 532653"/>
              <a:gd name="connsiteY2" fmla="*/ 88777 h 5135063"/>
              <a:gd name="connsiteX3" fmla="*/ 88777 w 532653"/>
              <a:gd name="connsiteY3" fmla="*/ 0 h 5135063"/>
              <a:gd name="connsiteX4" fmla="*/ 443876 w 532653"/>
              <a:gd name="connsiteY4" fmla="*/ 0 h 5135063"/>
              <a:gd name="connsiteX5" fmla="*/ 532653 w 532653"/>
              <a:gd name="connsiteY5" fmla="*/ 88777 h 5135063"/>
              <a:gd name="connsiteX0" fmla="*/ 0 w 532653"/>
              <a:gd name="connsiteY0" fmla="*/ 88777 h 4846808"/>
              <a:gd name="connsiteX1" fmla="*/ 88777 w 532653"/>
              <a:gd name="connsiteY1" fmla="*/ 0 h 4846808"/>
              <a:gd name="connsiteX2" fmla="*/ 443876 w 532653"/>
              <a:gd name="connsiteY2" fmla="*/ 0 h 4846808"/>
              <a:gd name="connsiteX3" fmla="*/ 532653 w 532653"/>
              <a:gd name="connsiteY3" fmla="*/ 88777 h 4846808"/>
              <a:gd name="connsiteX4" fmla="*/ 88777 w 532653"/>
              <a:gd name="connsiteY4" fmla="*/ 4846808 h 4846808"/>
              <a:gd name="connsiteX5" fmla="*/ 0 w 532653"/>
              <a:gd name="connsiteY5" fmla="*/ 4758031 h 4846808"/>
              <a:gd name="connsiteX6" fmla="*/ 0 w 532653"/>
              <a:gd name="connsiteY6"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4" fmla="*/ 443876 w 532653"/>
              <a:gd name="connsiteY4" fmla="*/ 0 h 4846808"/>
              <a:gd name="connsiteX5" fmla="*/ 532653 w 532653"/>
              <a:gd name="connsiteY5" fmla="*/ 88777 h 4846808"/>
              <a:gd name="connsiteX0" fmla="*/ 0 w 532653"/>
              <a:gd name="connsiteY0" fmla="*/ 88777 h 4846808"/>
              <a:gd name="connsiteX1" fmla="*/ 88777 w 532653"/>
              <a:gd name="connsiteY1" fmla="*/ 0 h 4846808"/>
              <a:gd name="connsiteX2" fmla="*/ 443876 w 532653"/>
              <a:gd name="connsiteY2" fmla="*/ 0 h 4846808"/>
              <a:gd name="connsiteX3" fmla="*/ 532653 w 532653"/>
              <a:gd name="connsiteY3" fmla="*/ 88777 h 4846808"/>
              <a:gd name="connsiteX4" fmla="*/ 88777 w 532653"/>
              <a:gd name="connsiteY4" fmla="*/ 4846808 h 4846808"/>
              <a:gd name="connsiteX5" fmla="*/ 0 w 532653"/>
              <a:gd name="connsiteY5" fmla="*/ 4758031 h 4846808"/>
              <a:gd name="connsiteX6" fmla="*/ 0 w 532653"/>
              <a:gd name="connsiteY6"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0" fmla="*/ 0 w 532653"/>
              <a:gd name="connsiteY0" fmla="*/ 88777 h 4846808"/>
              <a:gd name="connsiteX1" fmla="*/ 88777 w 532653"/>
              <a:gd name="connsiteY1" fmla="*/ 0 h 4846808"/>
              <a:gd name="connsiteX2" fmla="*/ 532653 w 532653"/>
              <a:gd name="connsiteY2" fmla="*/ 88777 h 4846808"/>
              <a:gd name="connsiteX3" fmla="*/ 88777 w 532653"/>
              <a:gd name="connsiteY3" fmla="*/ 4846808 h 4846808"/>
              <a:gd name="connsiteX4" fmla="*/ 0 w 532653"/>
              <a:gd name="connsiteY4" fmla="*/ 4758031 h 4846808"/>
              <a:gd name="connsiteX5" fmla="*/ 0 w 532653"/>
              <a:gd name="connsiteY5" fmla="*/ 88777 h 4846808"/>
              <a:gd name="connsiteX0" fmla="*/ 88777 w 532653"/>
              <a:gd name="connsiteY0" fmla="*/ 4846808 h 4846808"/>
              <a:gd name="connsiteX1" fmla="*/ 0 w 532653"/>
              <a:gd name="connsiteY1" fmla="*/ 4758031 h 4846808"/>
              <a:gd name="connsiteX2" fmla="*/ 0 w 532653"/>
              <a:gd name="connsiteY2" fmla="*/ 88777 h 4846808"/>
              <a:gd name="connsiteX3" fmla="*/ 88777 w 532653"/>
              <a:gd name="connsiteY3" fmla="*/ 0 h 4846808"/>
              <a:gd name="connsiteX0" fmla="*/ 0 w 88777"/>
              <a:gd name="connsiteY0" fmla="*/ 88777 h 4846808"/>
              <a:gd name="connsiteX1" fmla="*/ 88777 w 88777"/>
              <a:gd name="connsiteY1" fmla="*/ 0 h 4846808"/>
              <a:gd name="connsiteX2" fmla="*/ 88777 w 88777"/>
              <a:gd name="connsiteY2" fmla="*/ 4846808 h 4846808"/>
              <a:gd name="connsiteX3" fmla="*/ 0 w 88777"/>
              <a:gd name="connsiteY3" fmla="*/ 4758031 h 4846808"/>
              <a:gd name="connsiteX4" fmla="*/ 0 w 88777"/>
              <a:gd name="connsiteY4" fmla="*/ 88777 h 4846808"/>
              <a:gd name="connsiteX0" fmla="*/ 88777 w 88777"/>
              <a:gd name="connsiteY0" fmla="*/ 4846808 h 4846808"/>
              <a:gd name="connsiteX1" fmla="*/ 0 w 88777"/>
              <a:gd name="connsiteY1" fmla="*/ 4758031 h 4846808"/>
              <a:gd name="connsiteX2" fmla="*/ 0 w 88777"/>
              <a:gd name="connsiteY2" fmla="*/ 88777 h 4846808"/>
              <a:gd name="connsiteX3" fmla="*/ 88777 w 88777"/>
              <a:gd name="connsiteY3" fmla="*/ 0 h 4846808"/>
            </a:gdLst>
            <a:ahLst/>
            <a:cxnLst>
              <a:cxn ang="0">
                <a:pos x="connsiteX0" y="connsiteY0"/>
              </a:cxn>
              <a:cxn ang="0">
                <a:pos x="connsiteX1" y="connsiteY1"/>
              </a:cxn>
              <a:cxn ang="0">
                <a:pos x="connsiteX2" y="connsiteY2"/>
              </a:cxn>
              <a:cxn ang="0">
                <a:pos x="connsiteX3" y="connsiteY3"/>
              </a:cxn>
            </a:cxnLst>
            <a:rect l="l" t="t" r="r" b="b"/>
            <a:pathLst>
              <a:path w="88777" h="4846808" stroke="0" extrusionOk="0">
                <a:moveTo>
                  <a:pt x="0" y="88777"/>
                </a:moveTo>
                <a:cubicBezTo>
                  <a:pt x="0" y="39747"/>
                  <a:pt x="39747" y="0"/>
                  <a:pt x="88777" y="0"/>
                </a:cubicBezTo>
                <a:lnTo>
                  <a:pt x="88777" y="4846808"/>
                </a:lnTo>
                <a:cubicBezTo>
                  <a:pt x="39747" y="4846808"/>
                  <a:pt x="0" y="4807061"/>
                  <a:pt x="0" y="4758031"/>
                </a:cubicBezTo>
                <a:lnTo>
                  <a:pt x="0" y="88777"/>
                </a:lnTo>
                <a:close/>
              </a:path>
              <a:path w="88777" h="4846808" fill="none">
                <a:moveTo>
                  <a:pt x="88777" y="4846808"/>
                </a:moveTo>
                <a:cubicBezTo>
                  <a:pt x="39747" y="4846808"/>
                  <a:pt x="0" y="4807061"/>
                  <a:pt x="0" y="4758031"/>
                </a:cubicBezTo>
                <a:lnTo>
                  <a:pt x="0" y="88777"/>
                </a:lnTo>
                <a:cubicBezTo>
                  <a:pt x="0" y="39747"/>
                  <a:pt x="39747" y="0"/>
                  <a:pt x="88777" y="0"/>
                </a:cubicBezTo>
              </a:path>
            </a:pathLst>
          </a:custGeom>
          <a:noFill/>
          <a:ln w="19050" cap="flat" cmpd="sng" algn="ctr">
            <a:solidFill>
              <a:srgbClr val="405C87"/>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cxnSp>
        <p:nvCxnSpPr>
          <p:cNvPr id="53" name="Straight Connector 118">
            <a:extLst>
              <a:ext uri="{FF2B5EF4-FFF2-40B4-BE49-F238E27FC236}">
                <a16:creationId xmlns:a16="http://schemas.microsoft.com/office/drawing/2014/main" id="{4AAADB74-BDA1-4DC7-FE77-A48B5FF82EC2}"/>
              </a:ext>
            </a:extLst>
          </p:cNvPr>
          <p:cNvCxnSpPr>
            <a:cxnSpLocks/>
          </p:cNvCxnSpPr>
          <p:nvPr/>
        </p:nvCxnSpPr>
        <p:spPr>
          <a:xfrm>
            <a:off x="2221563" y="2944618"/>
            <a:ext cx="105712" cy="0"/>
          </a:xfrm>
          <a:prstGeom prst="line">
            <a:avLst/>
          </a:prstGeom>
          <a:noFill/>
          <a:ln w="19050" cap="flat" cmpd="sng" algn="ctr">
            <a:solidFill>
              <a:srgbClr val="405C87"/>
            </a:solidFill>
            <a:prstDash val="solid"/>
            <a:miter lim="800000"/>
          </a:ln>
          <a:effectLst/>
        </p:spPr>
      </p:cxnSp>
      <p:cxnSp>
        <p:nvCxnSpPr>
          <p:cNvPr id="54" name="Straight Connector 123">
            <a:extLst>
              <a:ext uri="{FF2B5EF4-FFF2-40B4-BE49-F238E27FC236}">
                <a16:creationId xmlns:a16="http://schemas.microsoft.com/office/drawing/2014/main" id="{5EA84918-E503-D09F-96A4-04EEE17A0BCC}"/>
              </a:ext>
            </a:extLst>
          </p:cNvPr>
          <p:cNvCxnSpPr>
            <a:cxnSpLocks/>
          </p:cNvCxnSpPr>
          <p:nvPr/>
        </p:nvCxnSpPr>
        <p:spPr>
          <a:xfrm>
            <a:off x="4046367" y="2934294"/>
            <a:ext cx="105712" cy="0"/>
          </a:xfrm>
          <a:prstGeom prst="line">
            <a:avLst/>
          </a:prstGeom>
          <a:noFill/>
          <a:ln w="19050" cap="flat" cmpd="sng" algn="ctr">
            <a:solidFill>
              <a:srgbClr val="405C87"/>
            </a:solidFill>
            <a:prstDash val="solid"/>
            <a:miter lim="800000"/>
          </a:ln>
          <a:effectLst/>
        </p:spPr>
      </p:cxnSp>
      <p:cxnSp>
        <p:nvCxnSpPr>
          <p:cNvPr id="55" name="Straight Connector 124">
            <a:extLst>
              <a:ext uri="{FF2B5EF4-FFF2-40B4-BE49-F238E27FC236}">
                <a16:creationId xmlns:a16="http://schemas.microsoft.com/office/drawing/2014/main" id="{B8F29AE2-F10B-9272-4501-33F0D705E4CC}"/>
              </a:ext>
            </a:extLst>
          </p:cNvPr>
          <p:cNvCxnSpPr>
            <a:cxnSpLocks/>
          </p:cNvCxnSpPr>
          <p:nvPr/>
        </p:nvCxnSpPr>
        <p:spPr>
          <a:xfrm>
            <a:off x="5885962" y="2944618"/>
            <a:ext cx="365327" cy="0"/>
          </a:xfrm>
          <a:prstGeom prst="line">
            <a:avLst/>
          </a:prstGeom>
          <a:noFill/>
          <a:ln w="19050" cap="flat" cmpd="sng" algn="ctr">
            <a:solidFill>
              <a:srgbClr val="405C87"/>
            </a:solidFill>
            <a:prstDash val="solid"/>
            <a:miter lim="800000"/>
          </a:ln>
          <a:effectLst/>
        </p:spPr>
      </p:cxnSp>
      <p:cxnSp>
        <p:nvCxnSpPr>
          <p:cNvPr id="56" name="Straight Connector 131">
            <a:extLst>
              <a:ext uri="{FF2B5EF4-FFF2-40B4-BE49-F238E27FC236}">
                <a16:creationId xmlns:a16="http://schemas.microsoft.com/office/drawing/2014/main" id="{AD496974-C260-FBCC-3C53-6CE44AB1EF84}"/>
              </a:ext>
            </a:extLst>
          </p:cNvPr>
          <p:cNvCxnSpPr>
            <a:cxnSpLocks/>
          </p:cNvCxnSpPr>
          <p:nvPr/>
        </p:nvCxnSpPr>
        <p:spPr>
          <a:xfrm>
            <a:off x="7997983" y="2948250"/>
            <a:ext cx="105712" cy="0"/>
          </a:xfrm>
          <a:prstGeom prst="line">
            <a:avLst/>
          </a:prstGeom>
          <a:noFill/>
          <a:ln w="19050" cap="flat" cmpd="sng" algn="ctr">
            <a:solidFill>
              <a:srgbClr val="405C87"/>
            </a:solidFill>
            <a:prstDash val="solid"/>
            <a:miter lim="800000"/>
          </a:ln>
          <a:effectLst/>
        </p:spPr>
      </p:cxnSp>
      <p:cxnSp>
        <p:nvCxnSpPr>
          <p:cNvPr id="57" name="Straight Connector 132">
            <a:extLst>
              <a:ext uri="{FF2B5EF4-FFF2-40B4-BE49-F238E27FC236}">
                <a16:creationId xmlns:a16="http://schemas.microsoft.com/office/drawing/2014/main" id="{6FD761AF-EDAB-98EF-2A7A-8D362D5B3B1D}"/>
              </a:ext>
            </a:extLst>
          </p:cNvPr>
          <p:cNvCxnSpPr>
            <a:cxnSpLocks/>
          </p:cNvCxnSpPr>
          <p:nvPr/>
        </p:nvCxnSpPr>
        <p:spPr>
          <a:xfrm>
            <a:off x="9840809" y="2934294"/>
            <a:ext cx="105712" cy="0"/>
          </a:xfrm>
          <a:prstGeom prst="line">
            <a:avLst/>
          </a:prstGeom>
          <a:noFill/>
          <a:ln w="19050" cap="flat" cmpd="sng" algn="ctr">
            <a:solidFill>
              <a:srgbClr val="405C87"/>
            </a:solidFill>
            <a:prstDash val="solid"/>
            <a:miter lim="800000"/>
          </a:ln>
          <a:effectLst/>
        </p:spPr>
      </p:cxnSp>
      <p:sp>
        <p:nvSpPr>
          <p:cNvPr id="58" name="Title 3">
            <a:extLst>
              <a:ext uri="{FF2B5EF4-FFF2-40B4-BE49-F238E27FC236}">
                <a16:creationId xmlns:a16="http://schemas.microsoft.com/office/drawing/2014/main" id="{3086EA37-0283-DA67-EECE-E71A76A580DC}"/>
              </a:ext>
            </a:extLst>
          </p:cNvPr>
          <p:cNvSpPr txBox="1">
            <a:spLocks/>
          </p:cNvSpPr>
          <p:nvPr/>
        </p:nvSpPr>
        <p:spPr>
          <a:xfrm>
            <a:off x="453887" y="253435"/>
            <a:ext cx="9421633" cy="880709"/>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zh-CN" altLang="en-US" sz="2600" b="1" i="0" u="none" strike="noStrike" kern="1200" cap="none" spc="0" normalizeH="0" baseline="0" noProof="0" dirty="0">
                <a:ln>
                  <a:noFill/>
                </a:ln>
                <a:solidFill>
                  <a:srgbClr val="00C987"/>
                </a:solidFill>
                <a:effectLst/>
                <a:uLnTx/>
                <a:uFillTx/>
                <a:latin typeface="Noto Sans" panose="020B0502040504020204" pitchFamily="34" charset="0"/>
                <a:cs typeface="Noto Sans" panose="020B0502040504020204" pitchFamily="34" charset="0"/>
              </a:rPr>
              <a:t>氨曲南</a:t>
            </a:r>
            <a:r>
              <a:rPr kumimoji="0" lang="en-GB" sz="2600" b="1" i="0" u="none" strike="noStrike" kern="1200" cap="none" spc="0" normalizeH="0" baseline="0" noProof="0" dirty="0">
                <a:ln>
                  <a:noFill/>
                </a:ln>
                <a:solidFill>
                  <a:srgbClr val="00C987"/>
                </a:solidFill>
                <a:effectLst/>
                <a:uLnTx/>
                <a:uFillTx/>
                <a:latin typeface="Noto Sans" panose="020B0502040504020204" pitchFamily="34" charset="0"/>
                <a:ea typeface="Noto Sans" panose="020B0502040504020204" pitchFamily="34" charset="0"/>
                <a:cs typeface="Noto Sans" panose="020B0502040504020204" pitchFamily="34" charset="0"/>
              </a:rPr>
              <a:t>–</a:t>
            </a:r>
            <a:r>
              <a:rPr kumimoji="0" lang="zh-CN" altLang="en-US" sz="2600" b="1" i="0" u="none" strike="noStrike" kern="1200" cap="none" spc="0" normalizeH="0" baseline="0" noProof="0" dirty="0">
                <a:ln>
                  <a:noFill/>
                </a:ln>
                <a:solidFill>
                  <a:srgbClr val="00C987"/>
                </a:solidFill>
                <a:effectLst/>
                <a:uLnTx/>
                <a:uFillTx/>
                <a:latin typeface="Noto Sans" panose="020B0502040504020204" pitchFamily="34" charset="0"/>
                <a:cs typeface="Noto Sans" panose="020B0502040504020204" pitchFamily="34" charset="0"/>
              </a:rPr>
              <a:t>阿维巴坦</a:t>
            </a:r>
            <a:r>
              <a:rPr kumimoji="0" lang="en-GB" sz="2600" b="1" i="0" u="none" strike="noStrike" kern="1200" cap="none" spc="0" normalizeH="0" baseline="0" noProof="0" dirty="0">
                <a:ln>
                  <a:noFill/>
                </a:ln>
                <a:solidFill>
                  <a:srgbClr val="000D45"/>
                </a:solidFill>
                <a:effectLst/>
                <a:uLnTx/>
                <a:uFillTx/>
                <a:latin typeface="Noto Sans" panose="020B0502040504020204" pitchFamily="34" charset="0"/>
                <a:ea typeface="Noto Sans" panose="020B0502040504020204" pitchFamily="34" charset="0"/>
                <a:cs typeface="Noto Sans" panose="020B0502040504020204" pitchFamily="34" charset="0"/>
              </a:rPr>
              <a:t>: </a:t>
            </a:r>
            <a:r>
              <a:rPr kumimoji="0" lang="zh-CN" altLang="en-US" sz="2600" b="1" i="0" u="none" strike="noStrike" kern="1200" cap="none" spc="0" normalizeH="0" baseline="0" noProof="0" dirty="0">
                <a:ln>
                  <a:noFill/>
                </a:ln>
                <a:solidFill>
                  <a:srgbClr val="000D45"/>
                </a:solidFill>
                <a:effectLst/>
                <a:uLnTx/>
                <a:uFillTx/>
                <a:latin typeface="Noto Sans" panose="020B0502040504020204" pitchFamily="34" charset="0"/>
                <a:cs typeface="Noto Sans" panose="020B0502040504020204" pitchFamily="34" charset="0"/>
              </a:rPr>
              <a:t>临床开发项目从剂量优化到临床验证</a:t>
            </a:r>
            <a:endParaRPr kumimoji="0" lang="en-GB" sz="2600" b="1" i="0" u="none" strike="noStrike" kern="1200" cap="none" spc="0" normalizeH="0" baseline="0" noProof="0" dirty="0">
              <a:ln>
                <a:noFill/>
              </a:ln>
              <a:solidFill>
                <a:srgbClr val="000D45"/>
              </a:solidFill>
              <a:effectLst/>
              <a:uLnTx/>
              <a:uFillTx/>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534798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360" y="174919"/>
            <a:ext cx="11095161" cy="1021761"/>
          </a:xfrm>
        </p:spPr>
        <p:txBody>
          <a:bodyPr/>
          <a:lstStyle/>
          <a:p>
            <a:pPr>
              <a:lnSpc>
                <a:spcPct val="100000"/>
              </a:lnSpc>
              <a:defRPr/>
            </a:pPr>
            <a:r>
              <a:rPr lang="en-US" dirty="0" err="1">
                <a:solidFill>
                  <a:srgbClr val="000548"/>
                </a:solidFill>
                <a:latin typeface="+mn-lt"/>
                <a:ea typeface="+mn-ea"/>
                <a:cs typeface="+mn-ea"/>
                <a:sym typeface="+mn-lt"/>
              </a:rPr>
              <a:t>Ⅱa</a:t>
            </a:r>
            <a:r>
              <a:rPr lang="zh-CN" altLang="en-US" dirty="0">
                <a:solidFill>
                  <a:srgbClr val="000548"/>
                </a:solidFill>
                <a:latin typeface="+mn-lt"/>
                <a:ea typeface="+mn-ea"/>
                <a:cs typeface="+mn-ea"/>
                <a:sym typeface="+mn-lt"/>
              </a:rPr>
              <a:t>期</a:t>
            </a:r>
            <a:r>
              <a:rPr lang="en-US" altLang="zh-CN" dirty="0">
                <a:solidFill>
                  <a:srgbClr val="000548"/>
                </a:solidFill>
                <a:latin typeface="+mn-lt"/>
                <a:ea typeface="+mn-ea"/>
                <a:cs typeface="+mn-ea"/>
                <a:sym typeface="+mn-lt"/>
              </a:rPr>
              <a:t>/Ⅲ</a:t>
            </a:r>
            <a:r>
              <a:rPr lang="zh-CN" altLang="en-US" dirty="0">
                <a:solidFill>
                  <a:srgbClr val="000548"/>
                </a:solidFill>
                <a:latin typeface="+mn-lt"/>
                <a:ea typeface="+mn-ea"/>
                <a:cs typeface="+mn-ea"/>
                <a:sym typeface="+mn-lt"/>
              </a:rPr>
              <a:t>期研究结果</a:t>
            </a:r>
            <a:r>
              <a:rPr lang="en-US" dirty="0" err="1">
                <a:solidFill>
                  <a:srgbClr val="000548"/>
                </a:solidFill>
                <a:latin typeface="+mn-lt"/>
                <a:ea typeface="+mn-ea"/>
                <a:cs typeface="+mn-ea"/>
                <a:sym typeface="+mn-lt"/>
              </a:rPr>
              <a:t>表明</a:t>
            </a:r>
            <a:r>
              <a:rPr lang="zh-CN" altLang="en-US" dirty="0">
                <a:solidFill>
                  <a:srgbClr val="000548"/>
                </a:solidFill>
                <a:latin typeface="+mn-lt"/>
                <a:ea typeface="+mn-ea"/>
                <a:cs typeface="+mn-ea"/>
                <a:sym typeface="+mn-lt"/>
              </a:rPr>
              <a:t>：</a:t>
            </a:r>
            <a:br>
              <a:rPr lang="en-US" altLang="zh-CN" dirty="0">
                <a:solidFill>
                  <a:srgbClr val="000548"/>
                </a:solidFill>
                <a:latin typeface="+mn-lt"/>
                <a:ea typeface="+mn-ea"/>
                <a:cs typeface="+mn-ea"/>
                <a:sym typeface="+mn-lt"/>
              </a:rPr>
            </a:br>
            <a:r>
              <a:rPr lang="zh-CN" altLang="en-US" dirty="0">
                <a:solidFill>
                  <a:srgbClr val="000548"/>
                </a:solidFill>
                <a:latin typeface="+mn-lt"/>
                <a:ea typeface="+mn-ea"/>
                <a:cs typeface="+mn-ea"/>
                <a:sym typeface="+mn-lt"/>
              </a:rPr>
              <a:t>氨曲南</a:t>
            </a:r>
            <a:r>
              <a:rPr lang="en-US" altLang="zh-CN" dirty="0">
                <a:solidFill>
                  <a:srgbClr val="000548"/>
                </a:solidFill>
                <a:latin typeface="+mn-lt"/>
                <a:ea typeface="+mn-ea"/>
                <a:cs typeface="+mn-ea"/>
                <a:sym typeface="+mn-lt"/>
              </a:rPr>
              <a:t>-</a:t>
            </a:r>
            <a:r>
              <a:rPr lang="zh-CN" altLang="en-US" dirty="0">
                <a:solidFill>
                  <a:srgbClr val="000548"/>
                </a:solidFill>
                <a:latin typeface="+mn-lt"/>
                <a:ea typeface="+mn-ea"/>
                <a:cs typeface="+mn-ea"/>
                <a:sym typeface="+mn-lt"/>
              </a:rPr>
              <a:t>阿维巴坦</a:t>
            </a:r>
            <a:r>
              <a:rPr lang="en-US" dirty="0" err="1">
                <a:solidFill>
                  <a:srgbClr val="000548"/>
                </a:solidFill>
                <a:latin typeface="+mn-lt"/>
                <a:ea typeface="+mn-ea"/>
                <a:cs typeface="+mn-ea"/>
                <a:sym typeface="+mn-lt"/>
              </a:rPr>
              <a:t>具有良好的</a:t>
            </a:r>
            <a:r>
              <a:rPr lang="zh-CN" altLang="en-US" dirty="0">
                <a:solidFill>
                  <a:srgbClr val="000548"/>
                </a:solidFill>
                <a:latin typeface="+mn-lt"/>
                <a:ea typeface="+mn-ea"/>
                <a:cs typeface="+mn-ea"/>
                <a:sym typeface="+mn-lt"/>
              </a:rPr>
              <a:t>临床</a:t>
            </a:r>
            <a:r>
              <a:rPr lang="en-US" dirty="0" err="1">
                <a:solidFill>
                  <a:srgbClr val="000548"/>
                </a:solidFill>
                <a:latin typeface="+mn-lt"/>
                <a:ea typeface="+mn-ea"/>
                <a:cs typeface="+mn-ea"/>
                <a:sym typeface="+mn-lt"/>
              </a:rPr>
              <a:t>有效性和安全性</a:t>
            </a:r>
            <a:endParaRPr lang="en-US" dirty="0">
              <a:solidFill>
                <a:srgbClr val="000548"/>
              </a:solidFill>
              <a:latin typeface="+mn-lt"/>
              <a:ea typeface="+mn-ea"/>
              <a:cs typeface="+mn-ea"/>
              <a:sym typeface="+mn-lt"/>
            </a:endParaRPr>
          </a:p>
        </p:txBody>
      </p:sp>
      <p:graphicFrame>
        <p:nvGraphicFramePr>
          <p:cNvPr id="6" name="Table 5"/>
          <p:cNvGraphicFramePr>
            <a:graphicFrameLocks noGrp="1"/>
          </p:cNvGraphicFramePr>
          <p:nvPr>
            <p:extLst>
              <p:ext uri="{D42A27DB-BD31-4B8C-83A1-F6EECF244321}">
                <p14:modId xmlns:p14="http://schemas.microsoft.com/office/powerpoint/2010/main" val="2615343891"/>
              </p:ext>
            </p:extLst>
          </p:nvPr>
        </p:nvGraphicFramePr>
        <p:xfrm>
          <a:off x="529360" y="1302452"/>
          <a:ext cx="11133280" cy="3852791"/>
        </p:xfrm>
        <a:graphic>
          <a:graphicData uri="http://schemas.openxmlformats.org/drawingml/2006/table">
            <a:tbl>
              <a:tblPr firstRow="1" firstCol="1" bandRow="1">
                <a:tableStyleId>{5C22544A-7EE6-4342-B048-85BDC9FD1C3A}</a:tableStyleId>
              </a:tblPr>
              <a:tblGrid>
                <a:gridCol w="728652">
                  <a:extLst>
                    <a:ext uri="{9D8B030D-6E8A-4147-A177-3AD203B41FA5}">
                      <a16:colId xmlns:a16="http://schemas.microsoft.com/office/drawing/2014/main" val="20000"/>
                    </a:ext>
                  </a:extLst>
                </a:gridCol>
                <a:gridCol w="1193973">
                  <a:extLst>
                    <a:ext uri="{9D8B030D-6E8A-4147-A177-3AD203B41FA5}">
                      <a16:colId xmlns:a16="http://schemas.microsoft.com/office/drawing/2014/main" val="20001"/>
                    </a:ext>
                  </a:extLst>
                </a:gridCol>
                <a:gridCol w="2168646">
                  <a:extLst>
                    <a:ext uri="{9D8B030D-6E8A-4147-A177-3AD203B41FA5}">
                      <a16:colId xmlns:a16="http://schemas.microsoft.com/office/drawing/2014/main" val="20002"/>
                    </a:ext>
                  </a:extLst>
                </a:gridCol>
                <a:gridCol w="1998079">
                  <a:extLst>
                    <a:ext uri="{9D8B030D-6E8A-4147-A177-3AD203B41FA5}">
                      <a16:colId xmlns:a16="http://schemas.microsoft.com/office/drawing/2014/main" val="20003"/>
                    </a:ext>
                  </a:extLst>
                </a:gridCol>
                <a:gridCol w="1522926">
                  <a:extLst>
                    <a:ext uri="{9D8B030D-6E8A-4147-A177-3AD203B41FA5}">
                      <a16:colId xmlns:a16="http://schemas.microsoft.com/office/drawing/2014/main" val="20004"/>
                    </a:ext>
                  </a:extLst>
                </a:gridCol>
                <a:gridCol w="3521004">
                  <a:extLst>
                    <a:ext uri="{9D8B030D-6E8A-4147-A177-3AD203B41FA5}">
                      <a16:colId xmlns:a16="http://schemas.microsoft.com/office/drawing/2014/main" val="20005"/>
                    </a:ext>
                  </a:extLst>
                </a:gridCol>
              </a:tblGrid>
              <a:tr h="274998">
                <a:tc>
                  <a:txBody>
                    <a:bodyPr/>
                    <a:lstStyle/>
                    <a:p>
                      <a:pPr algn="ctr">
                        <a:spcBef>
                          <a:spcPts val="300"/>
                        </a:spcBef>
                        <a:spcAft>
                          <a:spcPts val="300"/>
                        </a:spcAft>
                      </a:pPr>
                      <a:r>
                        <a:rPr lang="en-US" sz="1400" b="1" spc="-10" dirty="0">
                          <a:solidFill>
                            <a:schemeClr val="bg1"/>
                          </a:solidFill>
                          <a:effectLst/>
                          <a:latin typeface="+mn-lt"/>
                          <a:ea typeface="+mn-ea"/>
                          <a:cs typeface="+mn-ea"/>
                          <a:sym typeface="+mn-lt"/>
                        </a:rPr>
                        <a:t>期</a:t>
                      </a:r>
                      <a:endParaRPr lang="en-GB" sz="1400" b="1" spc="-10" dirty="0">
                        <a:solidFill>
                          <a:schemeClr val="bg1"/>
                        </a:solidFill>
                        <a:effectLst/>
                        <a:latin typeface="+mn-lt"/>
                        <a:ea typeface="+mn-ea"/>
                        <a:cs typeface="+mn-ea"/>
                        <a:sym typeface="+mn-lt"/>
                      </a:endParaRPr>
                    </a:p>
                  </a:txBody>
                  <a:tcPr marL="144000" marR="72000" marT="72000" marB="72000">
                    <a:solidFill>
                      <a:schemeClr val="tx2"/>
                    </a:solidFill>
                  </a:tcPr>
                </a:tc>
                <a:tc>
                  <a:txBody>
                    <a:bodyPr/>
                    <a:lstStyle/>
                    <a:p>
                      <a:pPr algn="ctr">
                        <a:spcBef>
                          <a:spcPts val="300"/>
                        </a:spcBef>
                        <a:spcAft>
                          <a:spcPts val="300"/>
                        </a:spcAft>
                      </a:pPr>
                      <a:r>
                        <a:rPr lang="en-US" sz="1400" b="1" spc="-10" dirty="0">
                          <a:solidFill>
                            <a:schemeClr val="bg1"/>
                          </a:solidFill>
                          <a:effectLst/>
                          <a:latin typeface="+mn-lt"/>
                          <a:ea typeface="+mn-ea"/>
                          <a:cs typeface="+mn-ea"/>
                          <a:sym typeface="+mn-lt"/>
                        </a:rPr>
                        <a:t>试验</a:t>
                      </a:r>
                      <a:endParaRPr lang="en-GB" sz="1400" b="1" spc="-10" dirty="0">
                        <a:solidFill>
                          <a:schemeClr val="bg1"/>
                        </a:solidFill>
                        <a:effectLst/>
                        <a:latin typeface="+mn-lt"/>
                        <a:ea typeface="+mn-ea"/>
                        <a:cs typeface="+mn-ea"/>
                        <a:sym typeface="+mn-lt"/>
                      </a:endParaRPr>
                    </a:p>
                  </a:txBody>
                  <a:tcPr marL="144000" marR="72000" marT="72000" marB="72000">
                    <a:solidFill>
                      <a:schemeClr val="tx2"/>
                    </a:solidFill>
                  </a:tcPr>
                </a:tc>
                <a:tc>
                  <a:txBody>
                    <a:bodyPr/>
                    <a:lstStyle/>
                    <a:p>
                      <a:pPr algn="ctr">
                        <a:spcBef>
                          <a:spcPts val="300"/>
                        </a:spcBef>
                        <a:spcAft>
                          <a:spcPts val="300"/>
                        </a:spcAft>
                      </a:pPr>
                      <a:r>
                        <a:rPr lang="en-PH" sz="1400" b="1" spc="-10" dirty="0">
                          <a:solidFill>
                            <a:schemeClr val="bg1"/>
                          </a:solidFill>
                          <a:effectLst/>
                          <a:latin typeface="+mn-lt"/>
                          <a:ea typeface="+mn-ea"/>
                          <a:cs typeface="+mn-ea"/>
                          <a:sym typeface="+mn-lt"/>
                        </a:rPr>
                        <a:t>目标</a:t>
                      </a:r>
                      <a:endParaRPr lang="en-GB" sz="1400" b="1" spc="-10" dirty="0">
                        <a:solidFill>
                          <a:schemeClr val="bg1"/>
                        </a:solidFill>
                        <a:effectLst/>
                        <a:latin typeface="+mn-lt"/>
                        <a:ea typeface="+mn-ea"/>
                        <a:cs typeface="+mn-ea"/>
                        <a:sym typeface="+mn-lt"/>
                      </a:endParaRPr>
                    </a:p>
                  </a:txBody>
                  <a:tcPr marL="144000" marR="72000" marT="72000" marB="72000">
                    <a:solidFill>
                      <a:schemeClr val="tx2"/>
                    </a:solidFill>
                  </a:tcPr>
                </a:tc>
                <a:tc>
                  <a:txBody>
                    <a:bodyPr/>
                    <a:lstStyle/>
                    <a:p>
                      <a:pPr algn="ctr">
                        <a:spcBef>
                          <a:spcPts val="300"/>
                        </a:spcBef>
                        <a:spcAft>
                          <a:spcPts val="300"/>
                        </a:spcAft>
                      </a:pPr>
                      <a:r>
                        <a:rPr lang="en-US" sz="1400" b="1" spc="-10" dirty="0">
                          <a:solidFill>
                            <a:schemeClr val="bg1"/>
                          </a:solidFill>
                          <a:effectLst/>
                          <a:latin typeface="+mn-lt"/>
                          <a:ea typeface="+mn-ea"/>
                          <a:cs typeface="+mn-ea"/>
                          <a:sym typeface="+mn-lt"/>
                        </a:rPr>
                        <a:t>研究设计</a:t>
                      </a:r>
                      <a:endParaRPr lang="en-GB" sz="1400" b="1" spc="-10" dirty="0">
                        <a:solidFill>
                          <a:schemeClr val="bg1"/>
                        </a:solidFill>
                        <a:effectLst/>
                        <a:latin typeface="+mn-lt"/>
                        <a:ea typeface="+mn-ea"/>
                        <a:cs typeface="+mn-ea"/>
                        <a:sym typeface="+mn-lt"/>
                      </a:endParaRPr>
                    </a:p>
                  </a:txBody>
                  <a:tcPr marL="144000" marR="72000" marT="72000" marB="72000">
                    <a:solidFill>
                      <a:schemeClr val="tx2"/>
                    </a:solidFill>
                  </a:tcPr>
                </a:tc>
                <a:tc>
                  <a:txBody>
                    <a:bodyPr/>
                    <a:lstStyle/>
                    <a:p>
                      <a:pPr algn="ctr">
                        <a:spcBef>
                          <a:spcPts val="300"/>
                        </a:spcBef>
                        <a:spcAft>
                          <a:spcPts val="300"/>
                        </a:spcAft>
                      </a:pPr>
                      <a:r>
                        <a:rPr lang="en-US" sz="1400" b="1" spc="-10" dirty="0">
                          <a:solidFill>
                            <a:schemeClr val="bg1"/>
                          </a:solidFill>
                          <a:effectLst/>
                          <a:latin typeface="+mn-lt"/>
                          <a:ea typeface="+mn-ea"/>
                          <a:cs typeface="+mn-ea"/>
                          <a:sym typeface="+mn-lt"/>
                        </a:rPr>
                        <a:t>群体</a:t>
                      </a:r>
                      <a:endParaRPr lang="en-GB" sz="1400" b="1" spc="-10" dirty="0">
                        <a:solidFill>
                          <a:schemeClr val="bg1"/>
                        </a:solidFill>
                        <a:effectLst/>
                        <a:latin typeface="+mn-lt"/>
                        <a:ea typeface="+mn-ea"/>
                        <a:cs typeface="+mn-ea"/>
                        <a:sym typeface="+mn-lt"/>
                      </a:endParaRPr>
                    </a:p>
                  </a:txBody>
                  <a:tcPr marL="144000" marR="72000" marT="72000" marB="72000">
                    <a:solidFill>
                      <a:schemeClr val="tx2"/>
                    </a:solidFill>
                  </a:tcPr>
                </a:tc>
                <a:tc>
                  <a:txBody>
                    <a:bodyPr/>
                    <a:lstStyle/>
                    <a:p>
                      <a:pPr algn="ctr">
                        <a:spcBef>
                          <a:spcPts val="300"/>
                        </a:spcBef>
                        <a:spcAft>
                          <a:spcPts val="300"/>
                        </a:spcAft>
                      </a:pPr>
                      <a:r>
                        <a:rPr lang="en-PH" sz="1400" b="1" spc="-10" dirty="0">
                          <a:solidFill>
                            <a:schemeClr val="bg1"/>
                          </a:solidFill>
                          <a:effectLst/>
                          <a:latin typeface="+mn-lt"/>
                          <a:ea typeface="+mn-ea"/>
                          <a:cs typeface="+mn-ea"/>
                          <a:sym typeface="+mn-lt"/>
                        </a:rPr>
                        <a:t>结果</a:t>
                      </a:r>
                      <a:endParaRPr lang="en-GB" sz="1400" b="1" spc="-10" dirty="0">
                        <a:solidFill>
                          <a:schemeClr val="bg1"/>
                        </a:solidFill>
                        <a:effectLst/>
                        <a:latin typeface="+mn-lt"/>
                        <a:ea typeface="+mn-ea"/>
                        <a:cs typeface="+mn-ea"/>
                        <a:sym typeface="+mn-lt"/>
                      </a:endParaRPr>
                    </a:p>
                  </a:txBody>
                  <a:tcPr marL="144000" marR="72000" marT="72000" marB="72000">
                    <a:solidFill>
                      <a:schemeClr val="tx2"/>
                    </a:solidFill>
                  </a:tcPr>
                </a:tc>
                <a:extLst>
                  <a:ext uri="{0D108BD9-81ED-4DB2-BD59-A6C34878D82A}">
                    <a16:rowId xmlns:a16="http://schemas.microsoft.com/office/drawing/2014/main" val="10000"/>
                  </a:ext>
                </a:extLst>
              </a:tr>
              <a:tr h="1150221">
                <a:tc>
                  <a:txBody>
                    <a:bodyPr/>
                    <a:lstStyle/>
                    <a:p>
                      <a:pPr>
                        <a:spcBef>
                          <a:spcPts val="300"/>
                        </a:spcBef>
                        <a:spcAft>
                          <a:spcPts val="300"/>
                        </a:spcAft>
                      </a:pPr>
                      <a:r>
                        <a:rPr lang="en-US" sz="850" spc="-10" dirty="0" err="1">
                          <a:solidFill>
                            <a:schemeClr val="tx1">
                              <a:lumMod val="85000"/>
                              <a:lumOff val="15000"/>
                            </a:schemeClr>
                          </a:solidFill>
                          <a:effectLst/>
                          <a:latin typeface="+mn-lt"/>
                          <a:ea typeface="+mn-ea"/>
                          <a:cs typeface="+mn-ea"/>
                          <a:sym typeface="+mn-lt"/>
                        </a:rPr>
                        <a:t>Ⅱa期</a:t>
                      </a:r>
                      <a:endParaRPr lang="en-GB" sz="850" spc="-10" dirty="0">
                        <a:solidFill>
                          <a:schemeClr val="tx1">
                            <a:lumMod val="85000"/>
                            <a:lumOff val="1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300"/>
                        </a:spcBef>
                        <a:spcAft>
                          <a:spcPts val="300"/>
                        </a:spcAft>
                      </a:pPr>
                      <a:r>
                        <a:rPr lang="en-US" sz="850" spc="-10" dirty="0">
                          <a:solidFill>
                            <a:schemeClr val="tx1">
                              <a:lumMod val="85000"/>
                              <a:lumOff val="15000"/>
                            </a:schemeClr>
                          </a:solidFill>
                          <a:effectLst/>
                          <a:latin typeface="+mn-lt"/>
                          <a:ea typeface="+mn-ea"/>
                          <a:cs typeface="+mn-ea"/>
                          <a:sym typeface="+mn-lt"/>
                        </a:rPr>
                        <a:t>REJUVENATE（</a:t>
                      </a:r>
                      <a:r>
                        <a:rPr lang="en-US" sz="850" u="sng" spc="-10" dirty="0">
                          <a:solidFill>
                            <a:schemeClr val="tx1">
                              <a:lumMod val="85000"/>
                              <a:lumOff val="15000"/>
                            </a:schemeClr>
                          </a:solidFill>
                          <a:effectLst/>
                          <a:latin typeface="+mn-lt"/>
                          <a:ea typeface="+mn-ea"/>
                          <a:cs typeface="+mn-ea"/>
                          <a:sym typeface="+mn-lt"/>
                        </a:rPr>
                        <a:t>NCT02655419</a:t>
                      </a:r>
                      <a:r>
                        <a:rPr lang="en-US" sz="850" spc="-10" dirty="0">
                          <a:solidFill>
                            <a:schemeClr val="tx1">
                              <a:lumMod val="85000"/>
                              <a:lumOff val="15000"/>
                            </a:schemeClr>
                          </a:solidFill>
                          <a:effectLst/>
                          <a:latin typeface="+mn-lt"/>
                          <a:ea typeface="+mn-ea"/>
                          <a:cs typeface="+mn-ea"/>
                          <a:sym typeface="+mn-lt"/>
                        </a:rPr>
                        <a:t>）</a:t>
                      </a:r>
                      <a:r>
                        <a:rPr lang="en-US" sz="850" spc="-10" baseline="30000" dirty="0">
                          <a:solidFill>
                            <a:schemeClr val="tx1">
                              <a:lumMod val="85000"/>
                              <a:lumOff val="15000"/>
                            </a:schemeClr>
                          </a:solidFill>
                          <a:effectLst/>
                          <a:latin typeface="+mn-lt"/>
                          <a:ea typeface="+mn-ea"/>
                          <a:cs typeface="+mn-ea"/>
                          <a:sym typeface="+mn-lt"/>
                        </a:rPr>
                        <a:t>1</a:t>
                      </a:r>
                      <a:endParaRPr lang="en-GB" sz="850" spc="-10" dirty="0">
                        <a:solidFill>
                          <a:schemeClr val="tx1">
                            <a:lumMod val="85000"/>
                            <a:lumOff val="1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nSpc>
                          <a:spcPts val="1300"/>
                        </a:lnSpc>
                        <a:spcBef>
                          <a:spcPts val="300"/>
                        </a:spcBef>
                        <a:spcAft>
                          <a:spcPts val="300"/>
                        </a:spcAft>
                        <a:buNone/>
                      </a:pPr>
                      <a:r>
                        <a:rPr lang="en-GB" sz="850" spc="-10" dirty="0">
                          <a:solidFill>
                            <a:schemeClr val="tx1">
                              <a:lumMod val="85000"/>
                              <a:lumOff val="15000"/>
                            </a:schemeClr>
                          </a:solidFill>
                          <a:effectLst/>
                          <a:latin typeface="+mn-lt"/>
                          <a:ea typeface="+mn-ea"/>
                          <a:cs typeface="+mn-ea"/>
                          <a:sym typeface="+mn-lt"/>
                        </a:rPr>
                        <a:t>主要目标：PK和总体安全性</a:t>
                      </a:r>
                    </a:p>
                    <a:p>
                      <a:pPr marL="0" indent="0">
                        <a:lnSpc>
                          <a:spcPts val="1300"/>
                        </a:lnSpc>
                        <a:spcBef>
                          <a:spcPts val="300"/>
                        </a:spcBef>
                        <a:spcAft>
                          <a:spcPts val="300"/>
                        </a:spcAft>
                        <a:buNone/>
                      </a:pPr>
                      <a:r>
                        <a:rPr lang="en-GB" sz="850" spc="-10" dirty="0">
                          <a:solidFill>
                            <a:schemeClr val="tx1">
                              <a:lumMod val="85000"/>
                              <a:lumOff val="15000"/>
                            </a:schemeClr>
                          </a:solidFill>
                          <a:effectLst/>
                          <a:latin typeface="+mn-lt"/>
                          <a:ea typeface="+mn-ea"/>
                          <a:cs typeface="+mn-ea"/>
                          <a:sym typeface="+mn-lt"/>
                        </a:rPr>
                        <a:t>次要目标：临床疗效</a:t>
                      </a:r>
                    </a:p>
                  </a:txBody>
                  <a:tcPr marL="144000" marR="72000" marT="72000" marB="72000" anchor="ctr">
                    <a:solidFill>
                      <a:schemeClr val="tx2">
                        <a:alpha val="10000"/>
                      </a:schemeClr>
                    </a:solid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lumMod val="85000"/>
                              <a:lumOff val="15000"/>
                            </a:schemeClr>
                          </a:solidFill>
                          <a:effectLst/>
                          <a:latin typeface="+mn-lt"/>
                          <a:ea typeface="+mn-ea"/>
                          <a:cs typeface="+mn-ea"/>
                          <a:sym typeface="+mn-lt"/>
                        </a:rPr>
                        <a:t>前瞻性、开放标签、描述性、多中心试验，纳入患有cIAI的成年患者，按顺序分组接受静脉注射</a:t>
                      </a:r>
                      <a:r>
                        <a:rPr lang="zh-CN" altLang="en-US" sz="850" kern="1200" spc="-10" dirty="0">
                          <a:solidFill>
                            <a:schemeClr val="tx1">
                              <a:lumMod val="85000"/>
                              <a:lumOff val="15000"/>
                            </a:schemeClr>
                          </a:solidFill>
                          <a:effectLst/>
                          <a:latin typeface="+mn-lt"/>
                          <a:ea typeface="+mn-ea"/>
                          <a:cs typeface="+mn-ea"/>
                          <a:sym typeface="+mn-lt"/>
                        </a:rPr>
                        <a:t>氨曲南</a:t>
                      </a:r>
                      <a:r>
                        <a:rPr lang="en-US" altLang="zh-CN"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阿维巴坦</a:t>
                      </a:r>
                      <a:r>
                        <a:rPr lang="en-US" sz="850" kern="1200" spc="-10" dirty="0">
                          <a:solidFill>
                            <a:schemeClr val="tx1">
                              <a:lumMod val="85000"/>
                              <a:lumOff val="15000"/>
                            </a:schemeClr>
                          </a:solidFill>
                          <a:effectLst/>
                          <a:latin typeface="+mn-lt"/>
                          <a:ea typeface="+mn-ea"/>
                          <a:cs typeface="+mn-ea"/>
                          <a:sym typeface="+mn-lt"/>
                        </a:rPr>
                        <a:t>（联合MTZ）治疗5至14天</a:t>
                      </a:r>
                      <a:endParaRPr lang="en-GB" sz="850" kern="1200" spc="-10" dirty="0">
                        <a:solidFill>
                          <a:schemeClr val="tx1">
                            <a:lumMod val="85000"/>
                            <a:lumOff val="1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300"/>
                        </a:spcBef>
                        <a:spcAft>
                          <a:spcPts val="300"/>
                        </a:spcAft>
                      </a:pPr>
                      <a:r>
                        <a:rPr lang="en-US" sz="850" spc="-10" dirty="0">
                          <a:solidFill>
                            <a:schemeClr val="tx1">
                              <a:lumMod val="85000"/>
                              <a:lumOff val="15000"/>
                            </a:schemeClr>
                          </a:solidFill>
                          <a:effectLst/>
                          <a:latin typeface="+mn-lt"/>
                          <a:ea typeface="+mn-ea"/>
                          <a:cs typeface="+mn-ea"/>
                          <a:sym typeface="+mn-lt"/>
                        </a:rPr>
                        <a:t>成人cIAI患者</a:t>
                      </a:r>
                      <a:endParaRPr lang="en-GB" sz="850" spc="-10" dirty="0">
                        <a:solidFill>
                          <a:schemeClr val="tx1">
                            <a:lumMod val="85000"/>
                            <a:lumOff val="1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179705" algn="l" defTabSz="914400" rtl="0" eaLnBrk="1" latinLnBrk="0" hangingPunct="1">
                        <a:lnSpc>
                          <a:spcPts val="1300"/>
                        </a:lnSpc>
                        <a:spcBef>
                          <a:spcPts val="0"/>
                        </a:spcBef>
                        <a:spcAft>
                          <a:spcPts val="300"/>
                        </a:spcAft>
                        <a:buAutoNum type="arabicPeriod"/>
                      </a:pPr>
                      <a:r>
                        <a:rPr lang="zh-CN" altLang="en-US" sz="850" kern="1200" spc="-10" dirty="0">
                          <a:solidFill>
                            <a:schemeClr val="tx1">
                              <a:lumMod val="85000"/>
                              <a:lumOff val="15000"/>
                            </a:schemeClr>
                          </a:solidFill>
                          <a:effectLst/>
                          <a:latin typeface="+mn-lt"/>
                          <a:ea typeface="+mn-ea"/>
                          <a:cs typeface="+mn-ea"/>
                          <a:sym typeface="+mn-lt"/>
                        </a:rPr>
                        <a:t>氨曲南</a:t>
                      </a:r>
                      <a:r>
                        <a:rPr lang="en-US" altLang="zh-CN"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阿维巴坦</a:t>
                      </a:r>
                      <a:r>
                        <a:rPr lang="en-US" sz="850" kern="1200" spc="-10" dirty="0" err="1">
                          <a:solidFill>
                            <a:schemeClr val="tx1">
                              <a:lumMod val="85000"/>
                              <a:lumOff val="15000"/>
                            </a:schemeClr>
                          </a:solidFill>
                          <a:effectLst/>
                          <a:latin typeface="+mn-lt"/>
                          <a:ea typeface="+mn-ea"/>
                          <a:cs typeface="+mn-ea"/>
                          <a:sym typeface="+mn-lt"/>
                        </a:rPr>
                        <a:t>的整体安全性与单独使用ATM一致</a:t>
                      </a:r>
                      <a:r>
                        <a:rPr lang="en-US"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氨曲南</a:t>
                      </a:r>
                      <a:r>
                        <a:rPr lang="en-US" altLang="zh-CN"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阿维巴坦</a:t>
                      </a:r>
                      <a:r>
                        <a:rPr lang="en-US" sz="850" kern="1200" spc="-10" dirty="0" err="1">
                          <a:solidFill>
                            <a:schemeClr val="tx1">
                              <a:lumMod val="85000"/>
                              <a:lumOff val="15000"/>
                            </a:schemeClr>
                          </a:solidFill>
                          <a:effectLst/>
                          <a:latin typeface="+mn-lt"/>
                          <a:ea typeface="+mn-ea"/>
                          <a:cs typeface="+mn-ea"/>
                          <a:sym typeface="+mn-lt"/>
                        </a:rPr>
                        <a:t>耐受性良好，未发现新的安全性问题</a:t>
                      </a:r>
                      <a:endParaRPr lang="en-US" sz="850" kern="1200" spc="-10" dirty="0">
                        <a:solidFill>
                          <a:schemeClr val="tx1">
                            <a:lumMod val="85000"/>
                            <a:lumOff val="15000"/>
                          </a:schemeClr>
                        </a:solidFill>
                        <a:effectLst/>
                        <a:latin typeface="+mn-lt"/>
                        <a:ea typeface="+mn-ea"/>
                        <a:cs typeface="+mn-ea"/>
                        <a:sym typeface="+mn-lt"/>
                      </a:endParaRPr>
                    </a:p>
                    <a:p>
                      <a:pPr marL="0" indent="-179705" algn="l" defTabSz="914400" rtl="0" eaLnBrk="1" latinLnBrk="0" hangingPunct="1">
                        <a:lnSpc>
                          <a:spcPts val="1300"/>
                        </a:lnSpc>
                        <a:spcBef>
                          <a:spcPts val="0"/>
                        </a:spcBef>
                        <a:spcAft>
                          <a:spcPts val="300"/>
                        </a:spcAft>
                        <a:buAutoNum type="arabicPeriod"/>
                      </a:pPr>
                      <a:r>
                        <a:rPr lang="en-US" sz="850" kern="1200" spc="-10" dirty="0" err="1">
                          <a:solidFill>
                            <a:schemeClr val="tx1">
                              <a:lumMod val="85000"/>
                              <a:lumOff val="15000"/>
                            </a:schemeClr>
                          </a:solidFill>
                          <a:effectLst/>
                          <a:latin typeface="+mn-lt"/>
                          <a:ea typeface="+mn-ea"/>
                          <a:cs typeface="+mn-ea"/>
                          <a:sym typeface="+mn-lt"/>
                        </a:rPr>
                        <a:t>在患有cIAI的成年患者中</a:t>
                      </a:r>
                      <a:r>
                        <a:rPr lang="en-US"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氨曲南</a:t>
                      </a:r>
                      <a:r>
                        <a:rPr lang="en-US" altLang="zh-CN"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阿维巴坦</a:t>
                      </a:r>
                      <a:r>
                        <a:rPr lang="en-US" sz="850" kern="1200" spc="-10" dirty="0" err="1">
                          <a:solidFill>
                            <a:schemeClr val="tx1">
                              <a:lumMod val="85000"/>
                              <a:lumOff val="15000"/>
                            </a:schemeClr>
                          </a:solidFill>
                          <a:effectLst/>
                          <a:latin typeface="+mn-lt"/>
                          <a:ea typeface="+mn-ea"/>
                          <a:cs typeface="+mn-ea"/>
                          <a:sym typeface="+mn-lt"/>
                        </a:rPr>
                        <a:t>联合MTZ取得了良好的临床反应率</a:t>
                      </a:r>
                      <a:endParaRPr lang="en-GB" sz="850" kern="1200" spc="-10" dirty="0">
                        <a:solidFill>
                          <a:schemeClr val="tx1">
                            <a:lumMod val="85000"/>
                            <a:lumOff val="15000"/>
                          </a:schemeClr>
                        </a:solidFill>
                        <a:effectLst/>
                        <a:latin typeface="+mn-lt"/>
                        <a:ea typeface="+mn-ea"/>
                        <a:cs typeface="+mn-ea"/>
                        <a:sym typeface="+mn-lt"/>
                      </a:endParaRPr>
                    </a:p>
                    <a:p>
                      <a:pPr marL="0" indent="-179705" algn="l" defTabSz="914400" rtl="0" eaLnBrk="1" latinLnBrk="0" hangingPunct="1">
                        <a:lnSpc>
                          <a:spcPts val="1300"/>
                        </a:lnSpc>
                        <a:spcBef>
                          <a:spcPts val="0"/>
                        </a:spcBef>
                        <a:spcAft>
                          <a:spcPts val="300"/>
                        </a:spcAft>
                        <a:buAutoNum type="arabicPeriod"/>
                      </a:pPr>
                      <a:r>
                        <a:rPr lang="en-US" sz="850" kern="1200" spc="-10" dirty="0">
                          <a:solidFill>
                            <a:schemeClr val="tx1">
                              <a:lumMod val="85000"/>
                              <a:lumOff val="15000"/>
                            </a:schemeClr>
                          </a:solidFill>
                          <a:effectLst/>
                          <a:latin typeface="+mn-lt"/>
                          <a:ea typeface="+mn-ea"/>
                          <a:cs typeface="+mn-ea"/>
                          <a:sym typeface="+mn-lt"/>
                        </a:rPr>
                        <a:t>REJUVENATE研究中ATM和AVI的PK结果，为3期试验给药方案提供了支持</a:t>
                      </a:r>
                      <a:endParaRPr lang="en-GB" sz="850" kern="1200" spc="-10" dirty="0">
                        <a:solidFill>
                          <a:schemeClr val="tx1">
                            <a:lumMod val="85000"/>
                            <a:lumOff val="15000"/>
                          </a:schemeClr>
                        </a:solidFill>
                        <a:effectLst/>
                        <a:latin typeface="+mn-lt"/>
                        <a:ea typeface="+mn-ea"/>
                        <a:cs typeface="+mn-ea"/>
                        <a:sym typeface="+mn-lt"/>
                      </a:endParaRPr>
                    </a:p>
                  </a:txBody>
                  <a:tcPr marL="144000" marR="72000" marT="72000" marB="72000" anchor="ctr">
                    <a:solidFill>
                      <a:schemeClr val="tx2">
                        <a:alpha val="10000"/>
                      </a:schemeClr>
                    </a:solidFill>
                  </a:tcPr>
                </a:tc>
                <a:extLst>
                  <a:ext uri="{0D108BD9-81ED-4DB2-BD59-A6C34878D82A}">
                    <a16:rowId xmlns:a16="http://schemas.microsoft.com/office/drawing/2014/main" val="10001"/>
                  </a:ext>
                </a:extLst>
              </a:tr>
              <a:tr h="1150221">
                <a:tc>
                  <a:txBody>
                    <a:bodyPr/>
                    <a:lstStyle/>
                    <a:p>
                      <a:pPr>
                        <a:spcBef>
                          <a:spcPts val="300"/>
                        </a:spcBef>
                        <a:spcAft>
                          <a:spcPts val="300"/>
                        </a:spcAft>
                      </a:pPr>
                      <a:r>
                        <a:rPr lang="en-US" sz="850" spc="-10" dirty="0" err="1">
                          <a:solidFill>
                            <a:schemeClr val="tx1">
                              <a:lumMod val="85000"/>
                              <a:lumOff val="15000"/>
                            </a:schemeClr>
                          </a:solidFill>
                          <a:effectLst/>
                          <a:latin typeface="+mn-lt"/>
                          <a:ea typeface="+mn-ea"/>
                          <a:cs typeface="+mn-ea"/>
                          <a:sym typeface="+mn-lt"/>
                        </a:rPr>
                        <a:t>Ⅲ期</a:t>
                      </a:r>
                      <a:endParaRPr lang="en-GB" sz="850" spc="-10" dirty="0">
                        <a:solidFill>
                          <a:schemeClr val="tx1">
                            <a:lumMod val="85000"/>
                            <a:lumOff val="15000"/>
                          </a:schemeClr>
                        </a:solidFill>
                        <a:effectLst/>
                        <a:latin typeface="+mn-lt"/>
                        <a:ea typeface="+mn-ea"/>
                        <a:cs typeface="+mn-ea"/>
                        <a:sym typeface="+mn-lt"/>
                      </a:endParaRPr>
                    </a:p>
                  </a:txBody>
                  <a:tcPr marL="144000" marR="72000" marT="72000" marB="72000" anchor="ctr">
                    <a:noFill/>
                  </a:tcPr>
                </a:tc>
                <a:tc>
                  <a:txBody>
                    <a:bodyPr/>
                    <a:lstStyle/>
                    <a:p>
                      <a:pPr>
                        <a:lnSpc>
                          <a:spcPts val="1300"/>
                        </a:lnSpc>
                        <a:spcBef>
                          <a:spcPts val="0"/>
                        </a:spcBef>
                        <a:spcAft>
                          <a:spcPts val="0"/>
                        </a:spcAft>
                      </a:pPr>
                      <a:r>
                        <a:rPr lang="en-GB" sz="850" spc="-10" dirty="0">
                          <a:solidFill>
                            <a:schemeClr val="tx1">
                              <a:lumMod val="85000"/>
                              <a:lumOff val="15000"/>
                            </a:schemeClr>
                          </a:solidFill>
                          <a:effectLst/>
                          <a:latin typeface="+mn-lt"/>
                          <a:ea typeface="+mn-ea"/>
                          <a:cs typeface="+mn-ea"/>
                          <a:sym typeface="+mn-lt"/>
                        </a:rPr>
                        <a:t>REVISIT</a:t>
                      </a:r>
                    </a:p>
                    <a:p>
                      <a:pPr>
                        <a:lnSpc>
                          <a:spcPts val="1300"/>
                        </a:lnSpc>
                        <a:spcBef>
                          <a:spcPts val="0"/>
                        </a:spcBef>
                        <a:spcAft>
                          <a:spcPts val="0"/>
                        </a:spcAft>
                      </a:pPr>
                      <a:r>
                        <a:rPr lang="en-US" sz="850" spc="-10" dirty="0">
                          <a:solidFill>
                            <a:schemeClr val="tx1">
                              <a:lumMod val="85000"/>
                              <a:lumOff val="15000"/>
                            </a:schemeClr>
                          </a:solidFill>
                          <a:effectLst/>
                          <a:latin typeface="+mn-lt"/>
                          <a:ea typeface="+mn-ea"/>
                          <a:cs typeface="+mn-ea"/>
                          <a:sym typeface="+mn-lt"/>
                        </a:rPr>
                        <a:t>（</a:t>
                      </a:r>
                      <a:r>
                        <a:rPr lang="en-US" sz="850" u="sng" spc="-10" dirty="0">
                          <a:solidFill>
                            <a:schemeClr val="tx1">
                              <a:lumMod val="85000"/>
                              <a:lumOff val="15000"/>
                            </a:schemeClr>
                          </a:solidFill>
                          <a:effectLst/>
                          <a:latin typeface="+mn-lt"/>
                          <a:ea typeface="+mn-ea"/>
                          <a:cs typeface="+mn-ea"/>
                          <a:sym typeface="+mn-lt"/>
                        </a:rPr>
                        <a:t>NCT03329092）</a:t>
                      </a:r>
                      <a:r>
                        <a:rPr lang="en-US" sz="850" u="sng" spc="-10" baseline="30000" dirty="0">
                          <a:solidFill>
                            <a:schemeClr val="tx1">
                              <a:lumMod val="85000"/>
                              <a:lumOff val="15000"/>
                            </a:schemeClr>
                          </a:solidFill>
                          <a:effectLst/>
                          <a:latin typeface="+mn-lt"/>
                          <a:ea typeface="+mn-ea"/>
                          <a:cs typeface="+mn-ea"/>
                          <a:sym typeface="+mn-lt"/>
                        </a:rPr>
                        <a:t>2,3</a:t>
                      </a:r>
                      <a:endParaRPr lang="en-GB" sz="850" spc="-10" dirty="0">
                        <a:solidFill>
                          <a:schemeClr val="tx1">
                            <a:lumMod val="85000"/>
                            <a:lumOff val="15000"/>
                          </a:schemeClr>
                        </a:solidFill>
                        <a:effectLst/>
                        <a:latin typeface="+mn-lt"/>
                        <a:ea typeface="+mn-ea"/>
                        <a:cs typeface="+mn-ea"/>
                        <a:sym typeface="+mn-lt"/>
                      </a:endParaRPr>
                    </a:p>
                  </a:txBody>
                  <a:tcPr marL="144000" marR="72000" marT="72000" marB="72000" anchor="ctr">
                    <a:noFill/>
                  </a:tcPr>
                </a:tc>
                <a:tc>
                  <a:txBody>
                    <a:bodyPr/>
                    <a:lstStyle/>
                    <a:p>
                      <a:pPr marL="0" indent="0">
                        <a:lnSpc>
                          <a:spcPts val="1300"/>
                        </a:lnSpc>
                        <a:spcBef>
                          <a:spcPts val="300"/>
                        </a:spcBef>
                        <a:spcAft>
                          <a:spcPts val="300"/>
                        </a:spcAft>
                        <a:buNone/>
                      </a:pPr>
                      <a:r>
                        <a:rPr lang="en-PH" sz="850" spc="-10" dirty="0">
                          <a:solidFill>
                            <a:schemeClr val="tx1">
                              <a:lumMod val="85000"/>
                              <a:lumOff val="15000"/>
                            </a:schemeClr>
                          </a:solidFill>
                          <a:effectLst/>
                          <a:latin typeface="+mn-lt"/>
                          <a:ea typeface="+mn-ea"/>
                          <a:cs typeface="+mn-ea"/>
                          <a:sym typeface="+mn-lt"/>
                        </a:rPr>
                        <a:t>主要目标：TOC时的临床治愈情况</a:t>
                      </a:r>
                    </a:p>
                    <a:p>
                      <a:pPr marL="0" indent="0">
                        <a:lnSpc>
                          <a:spcPts val="1300"/>
                        </a:lnSpc>
                        <a:spcBef>
                          <a:spcPts val="300"/>
                        </a:spcBef>
                        <a:spcAft>
                          <a:spcPts val="300"/>
                        </a:spcAft>
                        <a:buNone/>
                      </a:pPr>
                      <a:r>
                        <a:rPr lang="en-PH" sz="850" spc="-10" dirty="0">
                          <a:solidFill>
                            <a:schemeClr val="tx1">
                              <a:lumMod val="85000"/>
                              <a:lumOff val="15000"/>
                            </a:schemeClr>
                          </a:solidFill>
                          <a:effectLst/>
                          <a:latin typeface="+mn-lt"/>
                          <a:ea typeface="+mn-ea"/>
                          <a:cs typeface="+mn-ea"/>
                          <a:sym typeface="+mn-lt"/>
                        </a:rPr>
                        <a:t>次要目标：根据感染类型评估TOC时的临床治愈情况、TOC时的微生物学反应情况、安全性以及 28天死亡率</a:t>
                      </a:r>
                    </a:p>
                  </a:txBody>
                  <a:tcPr marL="144000" marR="72000" marT="72000" marB="72000" anchor="ctr">
                    <a:no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lumMod val="85000"/>
                              <a:lumOff val="15000"/>
                            </a:schemeClr>
                          </a:solidFill>
                          <a:effectLst/>
                          <a:latin typeface="+mn-lt"/>
                          <a:ea typeface="+mn-ea"/>
                          <a:cs typeface="+mn-ea"/>
                          <a:sym typeface="+mn-lt"/>
                        </a:rPr>
                        <a:t>前瞻性、随机、多中心、开放标签、中心评估盲法</a:t>
                      </a:r>
                      <a:r>
                        <a:rPr lang="en-US"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对照</a:t>
                      </a:r>
                      <a:r>
                        <a:rPr lang="en-US" sz="850" kern="1200" spc="-10" dirty="0" err="1">
                          <a:solidFill>
                            <a:schemeClr val="tx1">
                              <a:lumMod val="85000"/>
                              <a:lumOff val="15000"/>
                            </a:schemeClr>
                          </a:solidFill>
                          <a:effectLst/>
                          <a:latin typeface="+mn-lt"/>
                          <a:ea typeface="+mn-ea"/>
                          <a:cs typeface="+mn-ea"/>
                          <a:sym typeface="+mn-lt"/>
                        </a:rPr>
                        <a:t>试验（无预先计划的正式假设检验</a:t>
                      </a:r>
                      <a:r>
                        <a:rPr lang="en-US" sz="850" kern="1200" spc="-10" dirty="0">
                          <a:solidFill>
                            <a:schemeClr val="tx1">
                              <a:lumMod val="85000"/>
                              <a:lumOff val="15000"/>
                            </a:schemeClr>
                          </a:solidFill>
                          <a:effectLst/>
                          <a:latin typeface="+mn-lt"/>
                          <a:ea typeface="+mn-ea"/>
                          <a:cs typeface="+mn-ea"/>
                          <a:sym typeface="+mn-lt"/>
                        </a:rPr>
                        <a:t>），在20个国家81个研究点开展，患者接受 </a:t>
                      </a:r>
                      <a:r>
                        <a:rPr lang="zh-CN" altLang="en-US" sz="850" kern="1200" spc="-10" dirty="0">
                          <a:solidFill>
                            <a:schemeClr val="tx1">
                              <a:lumMod val="85000"/>
                              <a:lumOff val="15000"/>
                            </a:schemeClr>
                          </a:solidFill>
                          <a:effectLst/>
                          <a:latin typeface="+mn-lt"/>
                          <a:ea typeface="+mn-ea"/>
                          <a:cs typeface="+mn-ea"/>
                          <a:sym typeface="+mn-lt"/>
                        </a:rPr>
                        <a:t>氨曲南</a:t>
                      </a:r>
                      <a:r>
                        <a:rPr lang="en-US" altLang="zh-CN"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阿维巴坦</a:t>
                      </a:r>
                      <a:r>
                        <a:rPr lang="en-US" sz="850" kern="1200" spc="-10" dirty="0">
                          <a:solidFill>
                            <a:schemeClr val="tx1">
                              <a:lumMod val="85000"/>
                              <a:lumOff val="15000"/>
                            </a:schemeClr>
                          </a:solidFill>
                          <a:effectLst/>
                          <a:latin typeface="+mn-lt"/>
                          <a:ea typeface="+mn-ea"/>
                          <a:cs typeface="+mn-ea"/>
                          <a:sym typeface="+mn-lt"/>
                        </a:rPr>
                        <a:t>±MTZ与MER±COL治疗</a:t>
                      </a:r>
                      <a:endParaRPr lang="en-GB" sz="850" kern="1200" spc="-10" dirty="0">
                        <a:solidFill>
                          <a:schemeClr val="tx1">
                            <a:lumMod val="85000"/>
                            <a:lumOff val="15000"/>
                          </a:schemeClr>
                        </a:solidFill>
                        <a:effectLst/>
                        <a:latin typeface="+mn-lt"/>
                        <a:ea typeface="+mn-ea"/>
                        <a:cs typeface="+mn-ea"/>
                        <a:sym typeface="+mn-lt"/>
                      </a:endParaRPr>
                    </a:p>
                  </a:txBody>
                  <a:tcPr marL="144000" marR="72000" marT="72000" marB="72000" anchor="ctr">
                    <a:no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lumMod val="85000"/>
                              <a:lumOff val="15000"/>
                            </a:schemeClr>
                          </a:solidFill>
                          <a:effectLst/>
                          <a:latin typeface="+mn-lt"/>
                          <a:ea typeface="+mn-ea"/>
                          <a:cs typeface="+mn-ea"/>
                          <a:sym typeface="+mn-lt"/>
                        </a:rPr>
                        <a:t>革兰氏阴性菌引起的cIAI或HAP</a:t>
                      </a:r>
                      <a:r>
                        <a:rPr lang="en-US" sz="850" kern="1200" spc="-10" dirty="0">
                          <a:solidFill>
                            <a:schemeClr val="tx1">
                              <a:lumMod val="85000"/>
                              <a:lumOff val="15000"/>
                            </a:schemeClr>
                          </a:solidFill>
                          <a:effectLst/>
                          <a:latin typeface="+mn-lt"/>
                          <a:ea typeface="+mn-ea"/>
                          <a:cs typeface="+mn-ea"/>
                          <a:sym typeface="+mn-lt"/>
                        </a:rPr>
                        <a:t>/VAP的成人患者</a:t>
                      </a:r>
                      <a:endParaRPr lang="en-GB" sz="850" kern="1200" spc="-10" dirty="0">
                        <a:solidFill>
                          <a:schemeClr val="tx1">
                            <a:lumMod val="85000"/>
                            <a:lumOff val="15000"/>
                          </a:schemeClr>
                        </a:solidFill>
                        <a:effectLst/>
                        <a:latin typeface="+mn-lt"/>
                        <a:ea typeface="+mn-ea"/>
                        <a:cs typeface="+mn-ea"/>
                        <a:sym typeface="+mn-lt"/>
                      </a:endParaRPr>
                    </a:p>
                  </a:txBody>
                  <a:tcPr marL="144000" marR="72000" marT="72000" marB="72000" anchor="ctr">
                    <a:noFill/>
                  </a:tcPr>
                </a:tc>
                <a:tc>
                  <a:txBody>
                    <a:bodyPr/>
                    <a:lstStyle/>
                    <a:p>
                      <a:pPr marL="0" indent="-179705" algn="l" defTabSz="914400" rtl="0" eaLnBrk="1" latinLnBrk="0" hangingPunct="1">
                        <a:lnSpc>
                          <a:spcPts val="1300"/>
                        </a:lnSpc>
                        <a:spcBef>
                          <a:spcPts val="300"/>
                        </a:spcBef>
                        <a:spcAft>
                          <a:spcPts val="300"/>
                        </a:spcAft>
                        <a:buAutoNum type="arabicPeriod"/>
                      </a:pPr>
                      <a:r>
                        <a:rPr lang="zh-CN" altLang="en-US" sz="850" kern="1200" spc="-10" dirty="0">
                          <a:solidFill>
                            <a:schemeClr val="tx1">
                              <a:lumMod val="85000"/>
                              <a:lumOff val="15000"/>
                            </a:schemeClr>
                          </a:solidFill>
                          <a:effectLst/>
                          <a:latin typeface="+mn-lt"/>
                          <a:ea typeface="+mn-ea"/>
                          <a:cs typeface="+mn-ea"/>
                          <a:sym typeface="+mn-lt"/>
                        </a:rPr>
                        <a:t>氨曲南</a:t>
                      </a:r>
                      <a:r>
                        <a:rPr lang="en-US" altLang="zh-CN"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阿维巴坦</a:t>
                      </a:r>
                      <a:r>
                        <a:rPr lang="en-US" sz="850" kern="1200" spc="-10" dirty="0">
                          <a:solidFill>
                            <a:schemeClr val="tx1">
                              <a:lumMod val="85000"/>
                              <a:lumOff val="15000"/>
                            </a:schemeClr>
                          </a:solidFill>
                          <a:effectLst/>
                          <a:latin typeface="+mn-lt"/>
                          <a:ea typeface="+mn-ea"/>
                          <a:cs typeface="+mn-ea"/>
                          <a:sym typeface="+mn-lt"/>
                        </a:rPr>
                        <a:t>（±</a:t>
                      </a:r>
                      <a:r>
                        <a:rPr lang="en-US" sz="850" kern="1200" spc="-10" dirty="0" err="1">
                          <a:solidFill>
                            <a:schemeClr val="tx1">
                              <a:lumMod val="85000"/>
                              <a:lumOff val="15000"/>
                            </a:schemeClr>
                          </a:solidFill>
                          <a:effectLst/>
                          <a:latin typeface="+mn-lt"/>
                          <a:ea typeface="+mn-ea"/>
                          <a:cs typeface="+mn-ea"/>
                          <a:sym typeface="+mn-lt"/>
                        </a:rPr>
                        <a:t>MTZ）治疗cIAI和HAP</a:t>
                      </a:r>
                      <a:r>
                        <a:rPr lang="en-US" sz="850" kern="1200" spc="-10" dirty="0">
                          <a:solidFill>
                            <a:schemeClr val="tx1">
                              <a:lumMod val="85000"/>
                              <a:lumOff val="15000"/>
                            </a:schemeClr>
                          </a:solidFill>
                          <a:effectLst/>
                          <a:latin typeface="+mn-lt"/>
                          <a:ea typeface="+mn-ea"/>
                          <a:cs typeface="+mn-ea"/>
                          <a:sym typeface="+mn-lt"/>
                        </a:rPr>
                        <a:t>/VAP</a:t>
                      </a:r>
                      <a:r>
                        <a:rPr lang="zh-CN" altLang="en-US" sz="850" kern="1200" spc="-10" dirty="0">
                          <a:solidFill>
                            <a:schemeClr val="tx1">
                              <a:lumMod val="85000"/>
                              <a:lumOff val="15000"/>
                            </a:schemeClr>
                          </a:solidFill>
                          <a:effectLst/>
                          <a:latin typeface="+mn-lt"/>
                          <a:ea typeface="+mn-ea"/>
                          <a:cs typeface="+mn-ea"/>
                          <a:sym typeface="+mn-lt"/>
                        </a:rPr>
                        <a:t>患者的</a:t>
                      </a:r>
                      <a:r>
                        <a:rPr lang="en-US" sz="850" kern="1200" spc="-10" dirty="0" err="1">
                          <a:solidFill>
                            <a:schemeClr val="tx1">
                              <a:lumMod val="85000"/>
                              <a:lumOff val="15000"/>
                            </a:schemeClr>
                          </a:solidFill>
                          <a:effectLst/>
                          <a:latin typeface="+mn-lt"/>
                          <a:ea typeface="+mn-ea"/>
                          <a:cs typeface="+mn-ea"/>
                          <a:sym typeface="+mn-lt"/>
                        </a:rPr>
                        <a:t>有效性与辅助使用MER±COL相似</a:t>
                      </a:r>
                      <a:endParaRPr lang="en-GB" sz="850" kern="1200" spc="-10" dirty="0">
                        <a:solidFill>
                          <a:schemeClr val="tx1">
                            <a:lumMod val="85000"/>
                            <a:lumOff val="15000"/>
                          </a:schemeClr>
                        </a:solidFill>
                        <a:effectLst/>
                        <a:latin typeface="+mn-lt"/>
                        <a:ea typeface="+mn-ea"/>
                        <a:cs typeface="+mn-ea"/>
                        <a:sym typeface="+mn-lt"/>
                      </a:endParaRPr>
                    </a:p>
                    <a:p>
                      <a:pPr marL="0" indent="-179705" algn="l" defTabSz="914400" rtl="0" eaLnBrk="1" latinLnBrk="0" hangingPunct="1">
                        <a:lnSpc>
                          <a:spcPts val="1300"/>
                        </a:lnSpc>
                        <a:spcBef>
                          <a:spcPts val="300"/>
                        </a:spcBef>
                        <a:spcAft>
                          <a:spcPts val="300"/>
                        </a:spcAft>
                        <a:buAutoNum type="arabicPeriod"/>
                      </a:pPr>
                      <a:r>
                        <a:rPr lang="zh-CN" altLang="en-US" sz="850" kern="1200" spc="-10" dirty="0">
                          <a:solidFill>
                            <a:schemeClr val="tx1">
                              <a:lumMod val="85000"/>
                              <a:lumOff val="15000"/>
                            </a:schemeClr>
                          </a:solidFill>
                          <a:effectLst/>
                          <a:latin typeface="+mn-lt"/>
                          <a:ea typeface="+mn-ea"/>
                          <a:cs typeface="+mn-ea"/>
                          <a:sym typeface="+mn-lt"/>
                        </a:rPr>
                        <a:t>氨曲南</a:t>
                      </a:r>
                      <a:r>
                        <a:rPr lang="en-US" altLang="zh-CN"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阿维巴坦</a:t>
                      </a:r>
                      <a:r>
                        <a:rPr lang="en-US" sz="850" kern="1200" spc="-10" dirty="0" err="1">
                          <a:solidFill>
                            <a:schemeClr val="tx1">
                              <a:lumMod val="85000"/>
                              <a:lumOff val="15000"/>
                            </a:schemeClr>
                          </a:solidFill>
                          <a:effectLst/>
                          <a:latin typeface="+mn-lt"/>
                          <a:ea typeface="+mn-ea"/>
                          <a:cs typeface="+mn-ea"/>
                          <a:sym typeface="+mn-lt"/>
                        </a:rPr>
                        <a:t>耐受性</a:t>
                      </a:r>
                      <a:r>
                        <a:rPr lang="zh-CN" altLang="en-US" sz="850" kern="1200" spc="-10" dirty="0">
                          <a:solidFill>
                            <a:schemeClr val="tx1">
                              <a:lumMod val="85000"/>
                              <a:lumOff val="15000"/>
                            </a:schemeClr>
                          </a:solidFill>
                          <a:effectLst/>
                          <a:latin typeface="+mn-lt"/>
                          <a:ea typeface="+mn-ea"/>
                          <a:cs typeface="+mn-ea"/>
                          <a:sym typeface="+mn-lt"/>
                        </a:rPr>
                        <a:t>良好</a:t>
                      </a:r>
                      <a:r>
                        <a:rPr lang="en-US" sz="850" kern="1200" spc="-10" dirty="0">
                          <a:solidFill>
                            <a:schemeClr val="tx1">
                              <a:lumMod val="85000"/>
                              <a:lumOff val="15000"/>
                            </a:schemeClr>
                          </a:solidFill>
                          <a:effectLst/>
                          <a:latin typeface="+mn-lt"/>
                          <a:ea typeface="+mn-ea"/>
                          <a:cs typeface="+mn-ea"/>
                          <a:sym typeface="+mn-lt"/>
                        </a:rPr>
                        <a:t>，</a:t>
                      </a:r>
                      <a:r>
                        <a:rPr lang="en-US" sz="850" kern="1200" spc="-10" dirty="0" err="1">
                          <a:solidFill>
                            <a:schemeClr val="tx1">
                              <a:lumMod val="85000"/>
                              <a:lumOff val="15000"/>
                            </a:schemeClr>
                          </a:solidFill>
                          <a:effectLst/>
                          <a:latin typeface="+mn-lt"/>
                          <a:ea typeface="+mn-ea"/>
                          <a:cs typeface="+mn-ea"/>
                          <a:sym typeface="+mn-lt"/>
                        </a:rPr>
                        <a:t>未发现新的安全性问题</a:t>
                      </a:r>
                      <a:endParaRPr lang="en-US" sz="850" kern="1200" spc="-10" dirty="0">
                        <a:solidFill>
                          <a:schemeClr val="tx1">
                            <a:lumMod val="85000"/>
                            <a:lumOff val="15000"/>
                          </a:schemeClr>
                        </a:solidFill>
                        <a:effectLst/>
                        <a:latin typeface="+mn-lt"/>
                        <a:ea typeface="+mn-ea"/>
                        <a:cs typeface="+mn-ea"/>
                        <a:sym typeface="+mn-lt"/>
                      </a:endParaRPr>
                    </a:p>
                  </a:txBody>
                  <a:tcPr marL="144000" marR="72000" marT="72000" marB="72000" anchor="ctr">
                    <a:noFill/>
                  </a:tcPr>
                </a:tc>
                <a:extLst>
                  <a:ext uri="{0D108BD9-81ED-4DB2-BD59-A6C34878D82A}">
                    <a16:rowId xmlns:a16="http://schemas.microsoft.com/office/drawing/2014/main" val="10002"/>
                  </a:ext>
                </a:extLst>
              </a:tr>
              <a:tr h="1150221">
                <a:tc>
                  <a:txBody>
                    <a:bodyPr/>
                    <a:lstStyle/>
                    <a:p>
                      <a:pPr>
                        <a:spcBef>
                          <a:spcPts val="300"/>
                        </a:spcBef>
                        <a:spcAft>
                          <a:spcPts val="300"/>
                        </a:spcAft>
                      </a:pPr>
                      <a:r>
                        <a:rPr lang="en-US" sz="850" spc="-10" dirty="0" err="1">
                          <a:solidFill>
                            <a:schemeClr val="tx1">
                              <a:lumMod val="85000"/>
                              <a:lumOff val="15000"/>
                            </a:schemeClr>
                          </a:solidFill>
                          <a:effectLst/>
                          <a:latin typeface="+mn-lt"/>
                          <a:ea typeface="+mn-ea"/>
                          <a:cs typeface="+mn-ea"/>
                          <a:sym typeface="+mn-lt"/>
                        </a:rPr>
                        <a:t>Ⅲ期</a:t>
                      </a:r>
                      <a:endParaRPr lang="en-GB" sz="850" spc="-10" dirty="0">
                        <a:solidFill>
                          <a:schemeClr val="tx1">
                            <a:lumMod val="85000"/>
                            <a:lumOff val="1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0"/>
                        </a:spcBef>
                        <a:spcAft>
                          <a:spcPts val="0"/>
                        </a:spcAft>
                      </a:pPr>
                      <a:r>
                        <a:rPr lang="en-GB" sz="850" spc="-10" dirty="0">
                          <a:solidFill>
                            <a:schemeClr val="tx1">
                              <a:lumMod val="85000"/>
                              <a:lumOff val="15000"/>
                            </a:schemeClr>
                          </a:solidFill>
                          <a:effectLst/>
                          <a:latin typeface="+mn-lt"/>
                          <a:ea typeface="+mn-ea"/>
                          <a:cs typeface="+mn-ea"/>
                          <a:sym typeface="+mn-lt"/>
                        </a:rPr>
                        <a:t>ASSEMBLE</a:t>
                      </a:r>
                    </a:p>
                    <a:p>
                      <a:pPr>
                        <a:lnSpc>
                          <a:spcPts val="1300"/>
                        </a:lnSpc>
                        <a:spcBef>
                          <a:spcPts val="0"/>
                        </a:spcBef>
                        <a:spcAft>
                          <a:spcPts val="0"/>
                        </a:spcAft>
                      </a:pPr>
                      <a:r>
                        <a:rPr lang="en-US" sz="850" spc="-10" dirty="0">
                          <a:solidFill>
                            <a:schemeClr val="tx1">
                              <a:lumMod val="85000"/>
                              <a:lumOff val="15000"/>
                            </a:schemeClr>
                          </a:solidFill>
                          <a:effectLst/>
                          <a:latin typeface="+mn-lt"/>
                          <a:ea typeface="+mn-ea"/>
                          <a:cs typeface="+mn-ea"/>
                          <a:sym typeface="+mn-lt"/>
                        </a:rPr>
                        <a:t>（</a:t>
                      </a:r>
                      <a:r>
                        <a:rPr lang="en-US" sz="850" u="sng" spc="-10" dirty="0">
                          <a:solidFill>
                            <a:schemeClr val="tx1">
                              <a:lumMod val="85000"/>
                              <a:lumOff val="15000"/>
                            </a:schemeClr>
                          </a:solidFill>
                          <a:effectLst/>
                          <a:latin typeface="+mn-lt"/>
                          <a:ea typeface="+mn-ea"/>
                          <a:cs typeface="+mn-ea"/>
                          <a:sym typeface="+mn-lt"/>
                        </a:rPr>
                        <a:t>NCT03580044</a:t>
                      </a:r>
                      <a:r>
                        <a:rPr lang="en-US" sz="850" spc="-10" dirty="0">
                          <a:solidFill>
                            <a:schemeClr val="tx1">
                              <a:lumMod val="85000"/>
                              <a:lumOff val="15000"/>
                            </a:schemeClr>
                          </a:solidFill>
                          <a:effectLst/>
                          <a:latin typeface="+mn-lt"/>
                          <a:ea typeface="+mn-ea"/>
                          <a:cs typeface="+mn-ea"/>
                          <a:sym typeface="+mn-lt"/>
                        </a:rPr>
                        <a:t>）</a:t>
                      </a:r>
                      <a:r>
                        <a:rPr lang="en-US" sz="850" spc="-10" baseline="30000" dirty="0">
                          <a:solidFill>
                            <a:schemeClr val="tx1">
                              <a:lumMod val="85000"/>
                              <a:lumOff val="15000"/>
                            </a:schemeClr>
                          </a:solidFill>
                          <a:effectLst/>
                          <a:latin typeface="+mn-lt"/>
                          <a:ea typeface="+mn-ea"/>
                          <a:cs typeface="+mn-ea"/>
                          <a:sym typeface="+mn-lt"/>
                        </a:rPr>
                        <a:t>4-6</a:t>
                      </a:r>
                      <a:endParaRPr lang="en-GB" sz="850" spc="-10" dirty="0">
                        <a:solidFill>
                          <a:schemeClr val="tx1">
                            <a:lumMod val="85000"/>
                            <a:lumOff val="1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nSpc>
                          <a:spcPts val="1300"/>
                        </a:lnSpc>
                        <a:spcBef>
                          <a:spcPts val="300"/>
                        </a:spcBef>
                        <a:spcAft>
                          <a:spcPts val="300"/>
                        </a:spcAft>
                        <a:buNone/>
                      </a:pPr>
                      <a:r>
                        <a:rPr lang="en-PH" sz="850" spc="-10" dirty="0">
                          <a:solidFill>
                            <a:schemeClr val="tx1">
                              <a:lumMod val="85000"/>
                              <a:lumOff val="15000"/>
                            </a:schemeClr>
                          </a:solidFill>
                          <a:effectLst/>
                          <a:latin typeface="+mn-lt"/>
                          <a:ea typeface="+mn-ea"/>
                          <a:cs typeface="+mn-ea"/>
                          <a:sym typeface="+mn-lt"/>
                        </a:rPr>
                        <a:t>主要终点：TOC时的临床治愈情况</a:t>
                      </a:r>
                    </a:p>
                    <a:p>
                      <a:pPr marL="0" marR="0" lvl="0" indent="0" algn="l" defTabSz="914400" rtl="0" eaLnBrk="1" fontAlgn="auto" latinLnBrk="0" hangingPunct="1">
                        <a:lnSpc>
                          <a:spcPts val="1300"/>
                        </a:lnSpc>
                        <a:spcBef>
                          <a:spcPts val="300"/>
                        </a:spcBef>
                        <a:spcAft>
                          <a:spcPts val="300"/>
                        </a:spcAft>
                        <a:buClrTx/>
                        <a:buSzTx/>
                        <a:buFontTx/>
                        <a:buNone/>
                        <a:defRPr/>
                      </a:pPr>
                      <a:r>
                        <a:rPr lang="en-PH" sz="850" spc="-10" dirty="0">
                          <a:solidFill>
                            <a:schemeClr val="tx1">
                              <a:lumMod val="85000"/>
                              <a:lumOff val="15000"/>
                            </a:schemeClr>
                          </a:solidFill>
                          <a:effectLst/>
                          <a:latin typeface="+mn-lt"/>
                          <a:ea typeface="+mn-ea"/>
                          <a:cs typeface="+mn-ea"/>
                          <a:sym typeface="+mn-lt"/>
                        </a:rPr>
                        <a:t>次要终点：28天死亡率和安全性</a:t>
                      </a:r>
                    </a:p>
                  </a:txBody>
                  <a:tcPr marL="144000" marR="72000" marT="72000" marB="72000" anchor="ctr">
                    <a:solidFill>
                      <a:schemeClr val="tx2">
                        <a:alpha val="10000"/>
                      </a:schemeClr>
                    </a:solid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lumMod val="85000"/>
                              <a:lumOff val="15000"/>
                            </a:schemeClr>
                          </a:solidFill>
                          <a:effectLst/>
                          <a:latin typeface="+mn-lt"/>
                          <a:ea typeface="+mn-ea"/>
                          <a:cs typeface="+mn-ea"/>
                          <a:sym typeface="+mn-lt"/>
                        </a:rPr>
                        <a:t>前瞻性、随机、描述性、多中心、开放标签、平行组</a:t>
                      </a:r>
                      <a:r>
                        <a:rPr lang="en-US"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对照</a:t>
                      </a:r>
                      <a:r>
                        <a:rPr lang="en-US" sz="850" kern="1200" spc="-10" dirty="0">
                          <a:solidFill>
                            <a:schemeClr val="tx1">
                              <a:lumMod val="85000"/>
                              <a:lumOff val="15000"/>
                            </a:schemeClr>
                          </a:solidFill>
                          <a:effectLst/>
                          <a:latin typeface="+mn-lt"/>
                          <a:ea typeface="+mn-ea"/>
                          <a:cs typeface="+mn-ea"/>
                          <a:sym typeface="+mn-lt"/>
                        </a:rPr>
                        <a:t>试验，在9个国家12个研究点开展，评估</a:t>
                      </a:r>
                      <a:r>
                        <a:rPr lang="zh-CN" altLang="en-US" sz="850" kern="1200" spc="-10" dirty="0">
                          <a:solidFill>
                            <a:schemeClr val="tx1">
                              <a:lumMod val="85000"/>
                              <a:lumOff val="15000"/>
                            </a:schemeClr>
                          </a:solidFill>
                          <a:effectLst/>
                          <a:latin typeface="+mn-lt"/>
                          <a:ea typeface="+mn-ea"/>
                          <a:cs typeface="+mn-ea"/>
                          <a:sym typeface="+mn-lt"/>
                        </a:rPr>
                        <a:t>氨曲南</a:t>
                      </a:r>
                      <a:r>
                        <a:rPr lang="en-US" altLang="zh-CN"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阿维巴坦</a:t>
                      </a:r>
                      <a:r>
                        <a:rPr lang="en-US" sz="850" kern="1200" spc="-10" dirty="0" err="1">
                          <a:solidFill>
                            <a:schemeClr val="tx1">
                              <a:lumMod val="85000"/>
                              <a:lumOff val="15000"/>
                            </a:schemeClr>
                          </a:solidFill>
                          <a:effectLst/>
                          <a:latin typeface="+mn-lt"/>
                          <a:ea typeface="+mn-ea"/>
                          <a:cs typeface="+mn-ea"/>
                          <a:sym typeface="+mn-lt"/>
                        </a:rPr>
                        <a:t>相较于最佳可用治疗方案</a:t>
                      </a:r>
                      <a:r>
                        <a:rPr lang="en-US" sz="850" kern="1200" spc="-10" dirty="0">
                          <a:solidFill>
                            <a:schemeClr val="tx1">
                              <a:lumMod val="85000"/>
                              <a:lumOff val="15000"/>
                            </a:schemeClr>
                          </a:solidFill>
                          <a:effectLst/>
                          <a:latin typeface="+mn-lt"/>
                          <a:ea typeface="+mn-ea"/>
                          <a:cs typeface="+mn-ea"/>
                          <a:sym typeface="+mn-lt"/>
                        </a:rPr>
                        <a:t>*的疗效、安全性和耐受性*</a:t>
                      </a:r>
                      <a:endParaRPr lang="en-GB" sz="850" kern="1200" spc="-10" dirty="0">
                        <a:solidFill>
                          <a:schemeClr val="tx1">
                            <a:lumMod val="85000"/>
                            <a:lumOff val="1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lumMod val="85000"/>
                              <a:lumOff val="15000"/>
                            </a:schemeClr>
                          </a:solidFill>
                          <a:effectLst/>
                          <a:latin typeface="+mn-lt"/>
                          <a:ea typeface="+mn-ea"/>
                          <a:cs typeface="+mn-ea"/>
                          <a:sym typeface="+mn-lt"/>
                        </a:rPr>
                        <a:t>产MBL革兰氏阴性菌引起的cIAI、院内肺炎（包括HAP</a:t>
                      </a:r>
                      <a:r>
                        <a:rPr lang="en-US" sz="850" kern="1200" spc="-10" dirty="0">
                          <a:solidFill>
                            <a:schemeClr val="tx1">
                              <a:lumMod val="85000"/>
                              <a:lumOff val="15000"/>
                            </a:schemeClr>
                          </a:solidFill>
                          <a:effectLst/>
                          <a:latin typeface="+mn-lt"/>
                          <a:ea typeface="+mn-ea"/>
                          <a:cs typeface="+mn-ea"/>
                          <a:sym typeface="+mn-lt"/>
                        </a:rPr>
                        <a:t>/VAP）、</a:t>
                      </a:r>
                      <a:r>
                        <a:rPr lang="en-US" sz="850" kern="1200" spc="-10" dirty="0" err="1">
                          <a:solidFill>
                            <a:schemeClr val="tx1">
                              <a:lumMod val="85000"/>
                              <a:lumOff val="15000"/>
                            </a:schemeClr>
                          </a:solidFill>
                          <a:effectLst/>
                          <a:latin typeface="+mn-lt"/>
                          <a:ea typeface="+mn-ea"/>
                          <a:cs typeface="+mn-ea"/>
                          <a:sym typeface="+mn-lt"/>
                        </a:rPr>
                        <a:t>cUTI或血流感染的成年住院患者</a:t>
                      </a:r>
                      <a:endParaRPr lang="en-GB" sz="850" kern="1200" spc="-10" dirty="0">
                        <a:solidFill>
                          <a:schemeClr val="tx1">
                            <a:lumMod val="85000"/>
                            <a:lumOff val="15000"/>
                          </a:schemeClr>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179705" algn="l" defTabSz="914400" rtl="0" eaLnBrk="1" latinLnBrk="0" hangingPunct="1">
                        <a:lnSpc>
                          <a:spcPts val="1300"/>
                        </a:lnSpc>
                        <a:spcBef>
                          <a:spcPts val="300"/>
                        </a:spcBef>
                        <a:spcAft>
                          <a:spcPts val="300"/>
                        </a:spcAft>
                        <a:buAutoNum type="arabicPeriod"/>
                      </a:pPr>
                      <a:r>
                        <a:rPr lang="en-US" sz="850" kern="1200" spc="-10" dirty="0" err="1">
                          <a:solidFill>
                            <a:schemeClr val="tx1">
                              <a:lumMod val="85000"/>
                              <a:lumOff val="15000"/>
                            </a:schemeClr>
                          </a:solidFill>
                          <a:effectLst/>
                          <a:latin typeface="+mn-lt"/>
                          <a:ea typeface="+mn-ea"/>
                          <a:cs typeface="+mn-ea"/>
                          <a:sym typeface="+mn-lt"/>
                        </a:rPr>
                        <a:t>ASSEMBLE试验数据表明</a:t>
                      </a:r>
                      <a:r>
                        <a:rPr lang="en-US"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氨曲南</a:t>
                      </a:r>
                      <a:r>
                        <a:rPr lang="en-US" altLang="zh-CN"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阿维巴坦</a:t>
                      </a:r>
                      <a:r>
                        <a:rPr lang="en-US" sz="850" kern="1200" spc="-10" dirty="0" err="1">
                          <a:solidFill>
                            <a:schemeClr val="tx1">
                              <a:lumMod val="85000"/>
                              <a:lumOff val="15000"/>
                            </a:schemeClr>
                          </a:solidFill>
                          <a:effectLst/>
                          <a:latin typeface="+mn-lt"/>
                          <a:ea typeface="+mn-ea"/>
                          <a:cs typeface="+mn-ea"/>
                          <a:sym typeface="+mn-lt"/>
                        </a:rPr>
                        <a:t>在治疗由产MBL革兰氏阴性菌引起的严重感染方面具有潜在作用</a:t>
                      </a:r>
                      <a:r>
                        <a:rPr lang="en-US"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当前</a:t>
                      </a:r>
                      <a:r>
                        <a:rPr lang="en-US" sz="850" kern="1200" spc="-10" dirty="0" err="1">
                          <a:solidFill>
                            <a:schemeClr val="tx1">
                              <a:lumMod val="85000"/>
                              <a:lumOff val="15000"/>
                            </a:schemeClr>
                          </a:solidFill>
                          <a:effectLst/>
                          <a:latin typeface="+mn-lt"/>
                          <a:ea typeface="+mn-ea"/>
                          <a:cs typeface="+mn-ea"/>
                          <a:sym typeface="+mn-lt"/>
                        </a:rPr>
                        <a:t>此类感染的治疗方案有限</a:t>
                      </a:r>
                      <a:r>
                        <a:rPr lang="en-US" sz="850" kern="1200" spc="-10" dirty="0">
                          <a:solidFill>
                            <a:schemeClr val="tx1">
                              <a:lumMod val="85000"/>
                              <a:lumOff val="15000"/>
                            </a:schemeClr>
                          </a:solidFill>
                          <a:effectLst/>
                          <a:latin typeface="+mn-lt"/>
                          <a:ea typeface="+mn-ea"/>
                          <a:cs typeface="+mn-ea"/>
                          <a:sym typeface="+mn-lt"/>
                        </a:rPr>
                        <a:t>†, ‡</a:t>
                      </a:r>
                      <a:endParaRPr lang="en-US" sz="850" kern="1200" spc="-10" baseline="30000" dirty="0">
                        <a:solidFill>
                          <a:schemeClr val="tx1">
                            <a:lumMod val="85000"/>
                            <a:lumOff val="15000"/>
                          </a:schemeClr>
                        </a:solidFill>
                        <a:effectLst/>
                        <a:latin typeface="+mn-lt"/>
                        <a:ea typeface="+mn-ea"/>
                        <a:cs typeface="+mn-ea"/>
                        <a:sym typeface="+mn-lt"/>
                      </a:endParaRPr>
                    </a:p>
                    <a:p>
                      <a:pPr marL="0" indent="-179705" algn="l" defTabSz="914400" rtl="0" eaLnBrk="1" latinLnBrk="0" hangingPunct="1">
                        <a:lnSpc>
                          <a:spcPts val="1300"/>
                        </a:lnSpc>
                        <a:spcBef>
                          <a:spcPts val="300"/>
                        </a:spcBef>
                        <a:spcAft>
                          <a:spcPts val="300"/>
                        </a:spcAft>
                        <a:buAutoNum type="arabicPeriod"/>
                      </a:pPr>
                      <a:r>
                        <a:rPr lang="zh-CN" altLang="en-US" sz="850" kern="1200" spc="-10" dirty="0">
                          <a:solidFill>
                            <a:schemeClr val="tx1">
                              <a:lumMod val="85000"/>
                              <a:lumOff val="15000"/>
                            </a:schemeClr>
                          </a:solidFill>
                          <a:effectLst/>
                          <a:latin typeface="+mn-lt"/>
                          <a:ea typeface="+mn-ea"/>
                          <a:cs typeface="+mn-ea"/>
                          <a:sym typeface="+mn-lt"/>
                        </a:rPr>
                        <a:t>氨曲南</a:t>
                      </a:r>
                      <a:r>
                        <a:rPr lang="en-US" altLang="zh-CN" sz="850" kern="1200" spc="-10" dirty="0">
                          <a:solidFill>
                            <a:schemeClr val="tx1">
                              <a:lumMod val="85000"/>
                              <a:lumOff val="15000"/>
                            </a:schemeClr>
                          </a:solidFill>
                          <a:effectLst/>
                          <a:latin typeface="+mn-lt"/>
                          <a:ea typeface="+mn-ea"/>
                          <a:cs typeface="+mn-ea"/>
                          <a:sym typeface="+mn-lt"/>
                        </a:rPr>
                        <a:t>-</a:t>
                      </a:r>
                      <a:r>
                        <a:rPr lang="zh-CN" altLang="en-US" sz="850" kern="1200" spc="-10" dirty="0">
                          <a:solidFill>
                            <a:schemeClr val="tx1">
                              <a:lumMod val="85000"/>
                              <a:lumOff val="15000"/>
                            </a:schemeClr>
                          </a:solidFill>
                          <a:effectLst/>
                          <a:latin typeface="+mn-lt"/>
                          <a:ea typeface="+mn-ea"/>
                          <a:cs typeface="+mn-ea"/>
                          <a:sym typeface="+mn-lt"/>
                        </a:rPr>
                        <a:t>阿维巴坦</a:t>
                      </a:r>
                      <a:r>
                        <a:rPr lang="en-US" sz="850" kern="1200" spc="-10" dirty="0" err="1">
                          <a:solidFill>
                            <a:schemeClr val="tx1">
                              <a:lumMod val="85000"/>
                              <a:lumOff val="15000"/>
                            </a:schemeClr>
                          </a:solidFill>
                          <a:effectLst/>
                          <a:latin typeface="+mn-lt"/>
                          <a:ea typeface="+mn-ea"/>
                          <a:cs typeface="+mn-ea"/>
                          <a:sym typeface="+mn-lt"/>
                        </a:rPr>
                        <a:t>的安全性与单独使用氨曲南的安全性一致，未报告与治疗相关的严重不良事件</a:t>
                      </a:r>
                      <a:r>
                        <a:rPr lang="en-US" sz="850" kern="1200" spc="-10" dirty="0">
                          <a:solidFill>
                            <a:schemeClr val="tx1">
                              <a:lumMod val="85000"/>
                              <a:lumOff val="15000"/>
                            </a:schemeClr>
                          </a:solidFill>
                          <a:effectLst/>
                          <a:latin typeface="+mn-lt"/>
                          <a:ea typeface="+mn-ea"/>
                          <a:cs typeface="+mn-ea"/>
                          <a:sym typeface="+mn-lt"/>
                        </a:rPr>
                        <a:t>。</a:t>
                      </a:r>
                    </a:p>
                  </a:txBody>
                  <a:tcPr marL="144000" marR="72000" marT="72000" marB="72000" anchor="ctr">
                    <a:solidFill>
                      <a:schemeClr val="tx2">
                        <a:alpha val="10000"/>
                      </a:schemeClr>
                    </a:solidFill>
                  </a:tcPr>
                </a:tc>
                <a:extLst>
                  <a:ext uri="{0D108BD9-81ED-4DB2-BD59-A6C34878D82A}">
                    <a16:rowId xmlns:a16="http://schemas.microsoft.com/office/drawing/2014/main" val="10003"/>
                  </a:ext>
                </a:extLst>
              </a:tr>
            </a:tbl>
          </a:graphicData>
        </a:graphic>
      </p:graphicFrame>
      <p:sp>
        <p:nvSpPr>
          <p:cNvPr id="3" name="Text Placeholder 2"/>
          <p:cNvSpPr txBox="1"/>
          <p:nvPr/>
        </p:nvSpPr>
        <p:spPr>
          <a:xfrm>
            <a:off x="453885" y="5171158"/>
            <a:ext cx="11095164" cy="484575"/>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Times New Roman" panose="02020603050405020304" charset="0"/>
              <a:buNone/>
              <a:tabLst/>
              <a:defRPr/>
            </a:pP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*micro-ITT群体。</a:t>
            </a:r>
            <a:r>
              <a:rPr kumimoji="0" lang="en-GB" sz="10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rPr>
              <a:t>6 †</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鉴于研究参与人数较少，相关结论需审慎解读。</a:t>
            </a:r>
            <a:r>
              <a:rPr kumimoji="0" lang="en-GB" sz="10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rPr>
              <a:t>6‡</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ASSEMBLE研究数据首次公布于2024年ESCMID全球大会。</a:t>
            </a:r>
            <a:r>
              <a:rPr kumimoji="0" lang="en-GB" sz="10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rPr>
              <a:t>6</a:t>
            </a:r>
          </a:p>
          <a:p>
            <a:pPr marL="0" marR="0" lvl="0" indent="0" algn="l" defTabSz="914400" rtl="0" eaLnBrk="1" fontAlgn="auto" latinLnBrk="0" hangingPunct="1">
              <a:lnSpc>
                <a:spcPct val="100000"/>
              </a:lnSpc>
              <a:spcBef>
                <a:spcPts val="0"/>
              </a:spcBef>
              <a:spcAft>
                <a:spcPts val="0"/>
              </a:spcAft>
              <a:buClrTx/>
              <a:buSzTx/>
              <a:buFont typeface="Times New Roman" panose="02020603050405020304" charset="0"/>
              <a:buNone/>
              <a:tabLst/>
              <a:defRPr/>
            </a:pP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ATM：氨曲南；AVI：阿维巴坦；cIAI：复杂腹腔内感染；COL：粘菌素；cUTI：复杂性尿路感染；HAP：医院内获得性肺炎；IV：静脉注射；MBL：金属-β-</a:t>
            </a:r>
            <a:r>
              <a:rPr kumimoji="0" lang="en-GB" sz="10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内酰胺酶；MDR：多重耐药；MTZ：甲硝唑；MER：美罗培南；PK：药代动力学；TOC</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治愈访视</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；VAP：</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呼吸机相关性肺炎</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p>
        </p:txBody>
      </p:sp>
      <p:sp>
        <p:nvSpPr>
          <p:cNvPr id="4" name="Text Placeholder 2">
            <a:extLst>
              <a:ext uri="{FF2B5EF4-FFF2-40B4-BE49-F238E27FC236}">
                <a16:creationId xmlns:a16="http://schemas.microsoft.com/office/drawing/2014/main" id="{CCAB657D-F06E-0E52-E9A1-8BDE4E6EB770}"/>
              </a:ext>
            </a:extLst>
          </p:cNvPr>
          <p:cNvSpPr txBox="1"/>
          <p:nvPr/>
        </p:nvSpPr>
        <p:spPr>
          <a:xfrm>
            <a:off x="453885" y="5671648"/>
            <a:ext cx="11095164" cy="628088"/>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Times New Roman" panose="02020603050405020304" charset="0"/>
              <a:buNone/>
              <a:tabLst/>
              <a:defRPr/>
            </a:pPr>
            <a:b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b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1.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Cornely</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OA, et al. J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Antimicrob</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Chemother</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2020;75:618–27; 2.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Carmeli</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Y, et al. Lancet Infect Dis 2025;25(2):218–230; 3. ClinicalTrials.gov. </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hlinkClick r:id="rId3">
                  <a:extLst>
                    <a:ext uri="{A12FA001-AC4F-418D-AE19-62706E023703}">
                      <ahyp:hlinkClr xmlns:ahyp="http://schemas.microsoft.com/office/drawing/2018/hyperlinkcolor" val="tx"/>
                    </a:ext>
                  </a:extLst>
                </a:hlinkClick>
              </a:rPr>
              <a:t>https://classic.clinicaltrials.gov/ct2/show/NCT03329092</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(Accessed February 2025); 4. </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ClinicalTrials.gov. </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hlinkClick r:id="rId4">
                  <a:extLst>
                    <a:ext uri="{A12FA001-AC4F-418D-AE19-62706E023703}">
                      <ahyp:hlinkClr xmlns:ahyp="http://schemas.microsoft.com/office/drawing/2018/hyperlinkcolor" val="tx"/>
                    </a:ext>
                  </a:extLst>
                </a:hlinkClick>
              </a:rPr>
              <a:t>Efficacy, Safety, and Tolerability of ATM-AVI in the Treatment of Serious Infection Due to MBL-producing Gram-negative Bacteria - Full Text View - ClinicalTrials.gov</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(Accessed February 2025); 5. Pfizer. </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hlinkClick r:id="rId5">
                  <a:extLst>
                    <a:ext uri="{A12FA001-AC4F-418D-AE19-62706E023703}">
                      <ahyp:hlinkClr xmlns:ahyp="http://schemas.microsoft.com/office/drawing/2018/hyperlinkcolor" val="tx"/>
                    </a:ext>
                  </a:extLst>
                </a:hlinkClick>
              </a:rPr>
              <a:t>www.pfizer.com/news/press-release/press-release-detail/phase-3-studies-pfizers-novel-antibiotic-combination-offer</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(Accessed February 2025); </a:t>
            </a:r>
            <a:b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b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6. </a:t>
            </a:r>
            <a:r>
              <a:rPr kumimoji="0" lang="en-US"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Daikos</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G, et al. Poster 06184. Presented at the 34th ESCMID, Barcelona, Spain, April 27–30, 2024.</a:t>
            </a:r>
            <a:endPar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539C1-AB79-E9D9-A6EA-86C22B0F7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C097D-2A3B-53F3-DCF4-5DB4921DD41A}"/>
              </a:ext>
            </a:extLst>
          </p:cNvPr>
          <p:cNvSpPr>
            <a:spLocks noGrp="1"/>
          </p:cNvSpPr>
          <p:nvPr>
            <p:ph type="title"/>
          </p:nvPr>
        </p:nvSpPr>
        <p:spPr>
          <a:xfrm>
            <a:off x="453887" y="538045"/>
            <a:ext cx="11280347" cy="586955"/>
          </a:xfrm>
        </p:spPr>
        <p:txBody>
          <a:bodyPr/>
          <a:lstStyle/>
          <a:p>
            <a:pPr>
              <a:lnSpc>
                <a:spcPct val="100000"/>
              </a:lnSpc>
              <a:defRPr/>
            </a:pPr>
            <a:r>
              <a:rPr lang="en-US" altLang="zh-CN" sz="2400" dirty="0">
                <a:solidFill>
                  <a:srgbClr val="000548"/>
                </a:solidFill>
                <a:latin typeface="+mn-lt"/>
                <a:ea typeface="+mn-ea"/>
                <a:cs typeface="+mn-ea"/>
                <a:sym typeface="+mn-lt"/>
              </a:rPr>
              <a:t>Ⅲ</a:t>
            </a:r>
            <a:r>
              <a:rPr lang="zh-CN" altLang="en-US" sz="2400" dirty="0">
                <a:solidFill>
                  <a:srgbClr val="000548"/>
                </a:solidFill>
                <a:latin typeface="+mn-lt"/>
                <a:ea typeface="+mn-ea"/>
                <a:cs typeface="+mn-ea"/>
                <a:sym typeface="+mn-lt"/>
              </a:rPr>
              <a:t>期</a:t>
            </a:r>
            <a:r>
              <a:rPr lang="en-US" altLang="zh-CN" sz="2400" dirty="0">
                <a:solidFill>
                  <a:srgbClr val="000548"/>
                </a:solidFill>
                <a:latin typeface="+mn-lt"/>
                <a:ea typeface="+mn-ea"/>
                <a:cs typeface="+mn-ea"/>
                <a:sym typeface="+mn-lt"/>
              </a:rPr>
              <a:t>(REVISIT)</a:t>
            </a:r>
            <a:r>
              <a:rPr lang="zh-CN" altLang="en-US" sz="2400" dirty="0">
                <a:solidFill>
                  <a:srgbClr val="000548"/>
                </a:solidFill>
                <a:latin typeface="+mn-lt"/>
                <a:ea typeface="+mn-ea"/>
                <a:cs typeface="+mn-ea"/>
                <a:sym typeface="+mn-lt"/>
              </a:rPr>
              <a:t>研究：</a:t>
            </a:r>
            <a:r>
              <a:rPr lang="en-US" altLang="zh-CN" sz="2400" dirty="0">
                <a:solidFill>
                  <a:srgbClr val="000548"/>
                </a:solidFill>
                <a:latin typeface="+mn-lt"/>
                <a:ea typeface="+mn-ea"/>
                <a:cs typeface="+mn-ea"/>
                <a:sym typeface="+mn-lt"/>
              </a:rPr>
              <a:t>ATM/AVI</a:t>
            </a:r>
            <a:r>
              <a:rPr lang="zh-CN" altLang="en-US" sz="2400" dirty="0">
                <a:solidFill>
                  <a:srgbClr val="000548"/>
                </a:solidFill>
                <a:latin typeface="+mn-lt"/>
                <a:ea typeface="+mn-ea"/>
                <a:cs typeface="+mn-ea"/>
                <a:sym typeface="+mn-lt"/>
              </a:rPr>
              <a:t>治疗由革兰氏阴性菌（包括产</a:t>
            </a:r>
            <a:r>
              <a:rPr lang="en-US" altLang="zh-CN" sz="2400" dirty="0">
                <a:solidFill>
                  <a:srgbClr val="000548"/>
                </a:solidFill>
                <a:latin typeface="+mn-lt"/>
                <a:ea typeface="+mn-ea"/>
                <a:cs typeface="+mn-ea"/>
                <a:sym typeface="+mn-lt"/>
              </a:rPr>
              <a:t>MBL</a:t>
            </a:r>
            <a:r>
              <a:rPr lang="zh-CN" altLang="en-US" sz="2400" dirty="0">
                <a:solidFill>
                  <a:srgbClr val="000548"/>
                </a:solidFill>
                <a:latin typeface="+mn-lt"/>
                <a:ea typeface="+mn-ea"/>
                <a:cs typeface="+mn-ea"/>
                <a:sym typeface="+mn-lt"/>
              </a:rPr>
              <a:t>的多重耐药菌）引起的严重感染的疗效、安全性和耐受性</a:t>
            </a:r>
          </a:p>
        </p:txBody>
      </p:sp>
      <p:sp>
        <p:nvSpPr>
          <p:cNvPr id="5" name="文本框 4">
            <a:extLst>
              <a:ext uri="{FF2B5EF4-FFF2-40B4-BE49-F238E27FC236}">
                <a16:creationId xmlns:a16="http://schemas.microsoft.com/office/drawing/2014/main" id="{617264AD-203E-36DF-8F4E-778E41F88067}"/>
              </a:ext>
            </a:extLst>
          </p:cNvPr>
          <p:cNvSpPr txBox="1"/>
          <p:nvPr/>
        </p:nvSpPr>
        <p:spPr bwMode="gray">
          <a:xfrm>
            <a:off x="446914" y="1548232"/>
            <a:ext cx="10900787" cy="332318"/>
          </a:xfrm>
          <a:prstGeom prst="rect">
            <a:avLst/>
          </a:prstGeom>
        </p:spPr>
        <p:txBody>
          <a:bodyPr wrap="none" lIns="45720" tIns="45720" rIns="45720" bIns="45720" rtlCol="0">
            <a:no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一项</a:t>
            </a: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3</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期，多中心、开放标签、评估者盲法、随机对照研究：</a:t>
            </a:r>
          </a:p>
        </p:txBody>
      </p:sp>
      <p:sp>
        <p:nvSpPr>
          <p:cNvPr id="4" name="矩形 3">
            <a:extLst>
              <a:ext uri="{FF2B5EF4-FFF2-40B4-BE49-F238E27FC236}">
                <a16:creationId xmlns:a16="http://schemas.microsoft.com/office/drawing/2014/main" id="{758979BD-6AF4-003A-6C4B-8EE2B926FD11}"/>
              </a:ext>
            </a:extLst>
          </p:cNvPr>
          <p:cNvSpPr/>
          <p:nvPr/>
        </p:nvSpPr>
        <p:spPr bwMode="gray">
          <a:xfrm>
            <a:off x="297011" y="2491157"/>
            <a:ext cx="3393339" cy="1964429"/>
          </a:xfrm>
          <a:prstGeom prst="rect">
            <a:avLst/>
          </a:prstGeom>
          <a:solidFill>
            <a:srgbClr val="EBF0F6"/>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tabLst/>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9" name="文本框 8">
            <a:extLst>
              <a:ext uri="{FF2B5EF4-FFF2-40B4-BE49-F238E27FC236}">
                <a16:creationId xmlns:a16="http://schemas.microsoft.com/office/drawing/2014/main" id="{91E6071E-F452-9901-D444-0BCFEB148AA3}"/>
              </a:ext>
            </a:extLst>
          </p:cNvPr>
          <p:cNvSpPr txBox="1"/>
          <p:nvPr/>
        </p:nvSpPr>
        <p:spPr bwMode="gray">
          <a:xfrm>
            <a:off x="1126828" y="2726545"/>
            <a:ext cx="2408609" cy="1479764"/>
          </a:xfrm>
          <a:prstGeom prst="rect">
            <a:avLst/>
          </a:prstGeom>
          <a:noFill/>
        </p:spPr>
        <p:txBody>
          <a:bodyPr wrap="square">
            <a:spAutoFit/>
          </a:bodyPr>
          <a:lstStyle/>
          <a:p>
            <a:pPr marL="285750" marR="0" lvl="0" indent="-180000" algn="just"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年龄≥</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18</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岁的住院患者</a:t>
            </a:r>
            <a:endPar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80000" algn="just"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由革兰氏阴性菌引起的复杂腹腔内感染</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(cIAI)</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或医院获得性肺炎</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(HAP)</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或呼吸机相关性肺炎</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(VAP)</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，需要静脉输注抗生素治疗</a:t>
            </a:r>
          </a:p>
        </p:txBody>
      </p:sp>
      <p:sp>
        <p:nvSpPr>
          <p:cNvPr id="11" name="文本框 10">
            <a:extLst>
              <a:ext uri="{FF2B5EF4-FFF2-40B4-BE49-F238E27FC236}">
                <a16:creationId xmlns:a16="http://schemas.microsoft.com/office/drawing/2014/main" id="{7F24602F-0D29-32FD-E5A8-3F4E7B3E3D7A}"/>
              </a:ext>
            </a:extLst>
          </p:cNvPr>
          <p:cNvSpPr txBox="1"/>
          <p:nvPr/>
        </p:nvSpPr>
        <p:spPr bwMode="gray">
          <a:xfrm>
            <a:off x="208111" y="3629343"/>
            <a:ext cx="10999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D45">
                    <a:lumMod val="95000"/>
                    <a:lumOff val="5000"/>
                  </a:srgbClr>
                </a:solidFill>
                <a:effectLst/>
                <a:uLnTx/>
                <a:uFillTx/>
                <a:cs typeface="+mn-ea"/>
                <a:sym typeface="+mn-lt"/>
              </a:rPr>
              <a:t>（</a:t>
            </a:r>
            <a:r>
              <a:rPr kumimoji="0" lang="en-US" altLang="zh-CN" sz="1400" b="1" i="0" u="none" strike="noStrike" kern="1200" cap="none" spc="0" normalizeH="0" baseline="0" noProof="0" dirty="0">
                <a:ln>
                  <a:noFill/>
                </a:ln>
                <a:solidFill>
                  <a:srgbClr val="000D45">
                    <a:lumMod val="95000"/>
                    <a:lumOff val="5000"/>
                  </a:srgbClr>
                </a:solidFill>
                <a:effectLst/>
                <a:uLnTx/>
                <a:uFillTx/>
                <a:cs typeface="+mn-ea"/>
                <a:sym typeface="+mn-lt"/>
              </a:rPr>
              <a:t>N=422</a:t>
            </a:r>
            <a:r>
              <a:rPr kumimoji="0" lang="zh-CN" altLang="en-US" sz="1400" b="1" i="0" u="none" strike="noStrike" kern="1200" cap="none" spc="0" normalizeH="0" baseline="0" noProof="0" dirty="0">
                <a:ln>
                  <a:noFill/>
                </a:ln>
                <a:solidFill>
                  <a:srgbClr val="000D45">
                    <a:lumMod val="95000"/>
                    <a:lumOff val="5000"/>
                  </a:srgbClr>
                </a:solidFill>
                <a:effectLst/>
                <a:uLnTx/>
                <a:uFillTx/>
                <a:cs typeface="+mn-ea"/>
                <a:sym typeface="+mn-lt"/>
              </a:rPr>
              <a:t>）</a:t>
            </a:r>
          </a:p>
        </p:txBody>
      </p:sp>
      <p:grpSp>
        <p:nvGrpSpPr>
          <p:cNvPr id="12" name="Group 6">
            <a:extLst>
              <a:ext uri="{FF2B5EF4-FFF2-40B4-BE49-F238E27FC236}">
                <a16:creationId xmlns:a16="http://schemas.microsoft.com/office/drawing/2014/main" id="{05ABC3D2-D965-51F1-693E-DDC295B8E47E}"/>
              </a:ext>
            </a:extLst>
          </p:cNvPr>
          <p:cNvGrpSpPr>
            <a:grpSpLocks noChangeAspect="1"/>
          </p:cNvGrpSpPr>
          <p:nvPr/>
        </p:nvGrpSpPr>
        <p:grpSpPr bwMode="auto">
          <a:xfrm>
            <a:off x="424282" y="3138696"/>
            <a:ext cx="750466" cy="428267"/>
            <a:chOff x="2939" y="1633"/>
            <a:chExt cx="1800" cy="1051"/>
          </a:xfrm>
          <a:solidFill>
            <a:srgbClr val="00C987"/>
          </a:solidFill>
        </p:grpSpPr>
        <p:sp>
          <p:nvSpPr>
            <p:cNvPr id="13" name="Freeform 7">
              <a:extLst>
                <a:ext uri="{FF2B5EF4-FFF2-40B4-BE49-F238E27FC236}">
                  <a16:creationId xmlns:a16="http://schemas.microsoft.com/office/drawing/2014/main" id="{4817D84E-B09C-6B58-95C0-9A06A173591B}"/>
                </a:ext>
              </a:extLst>
            </p:cNvPr>
            <p:cNvSpPr>
              <a:spLocks/>
            </p:cNvSpPr>
            <p:nvPr/>
          </p:nvSpPr>
          <p:spPr bwMode="auto">
            <a:xfrm>
              <a:off x="3650" y="1886"/>
              <a:ext cx="375" cy="328"/>
            </a:xfrm>
            <a:custGeom>
              <a:avLst/>
              <a:gdLst>
                <a:gd name="T0" fmla="*/ 23 w 159"/>
                <a:gd name="T1" fmla="*/ 51 h 139"/>
                <a:gd name="T2" fmla="*/ 25 w 159"/>
                <a:gd name="T3" fmla="*/ 47 h 139"/>
                <a:gd name="T4" fmla="*/ 25 w 159"/>
                <a:gd name="T5" fmla="*/ 54 h 139"/>
                <a:gd name="T6" fmla="*/ 56 w 159"/>
                <a:gd name="T7" fmla="*/ 139 h 139"/>
                <a:gd name="T8" fmla="*/ 104 w 159"/>
                <a:gd name="T9" fmla="*/ 139 h 139"/>
                <a:gd name="T10" fmla="*/ 135 w 159"/>
                <a:gd name="T11" fmla="*/ 54 h 139"/>
                <a:gd name="T12" fmla="*/ 135 w 159"/>
                <a:gd name="T13" fmla="*/ 47 h 139"/>
                <a:gd name="T14" fmla="*/ 137 w 159"/>
                <a:gd name="T15" fmla="*/ 51 h 139"/>
                <a:gd name="T16" fmla="*/ 159 w 159"/>
                <a:gd name="T17" fmla="*/ 26 h 139"/>
                <a:gd name="T18" fmla="*/ 150 w 159"/>
                <a:gd name="T19" fmla="*/ 15 h 139"/>
                <a:gd name="T20" fmla="*/ 122 w 159"/>
                <a:gd name="T21" fmla="*/ 0 h 139"/>
                <a:gd name="T22" fmla="*/ 120 w 159"/>
                <a:gd name="T23" fmla="*/ 0 h 139"/>
                <a:gd name="T24" fmla="*/ 120 w 159"/>
                <a:gd name="T25" fmla="*/ 0 h 139"/>
                <a:gd name="T26" fmla="*/ 118 w 159"/>
                <a:gd name="T27" fmla="*/ 0 h 139"/>
                <a:gd name="T28" fmla="*/ 116 w 159"/>
                <a:gd name="T29" fmla="*/ 0 h 139"/>
                <a:gd name="T30" fmla="*/ 43 w 159"/>
                <a:gd name="T31" fmla="*/ 0 h 139"/>
                <a:gd name="T32" fmla="*/ 41 w 159"/>
                <a:gd name="T33" fmla="*/ 0 h 139"/>
                <a:gd name="T34" fmla="*/ 39 w 159"/>
                <a:gd name="T35" fmla="*/ 0 h 139"/>
                <a:gd name="T36" fmla="*/ 39 w 159"/>
                <a:gd name="T37" fmla="*/ 0 h 139"/>
                <a:gd name="T38" fmla="*/ 38 w 159"/>
                <a:gd name="T39" fmla="*/ 0 h 139"/>
                <a:gd name="T40" fmla="*/ 9 w 159"/>
                <a:gd name="T41" fmla="*/ 15 h 139"/>
                <a:gd name="T42" fmla="*/ 0 w 159"/>
                <a:gd name="T43" fmla="*/ 26 h 139"/>
                <a:gd name="T44" fmla="*/ 23 w 159"/>
                <a:gd name="T45" fmla="*/ 5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139">
                  <a:moveTo>
                    <a:pt x="23" y="51"/>
                  </a:moveTo>
                  <a:cubicBezTo>
                    <a:pt x="24" y="49"/>
                    <a:pt x="24" y="48"/>
                    <a:pt x="25" y="47"/>
                  </a:cubicBezTo>
                  <a:cubicBezTo>
                    <a:pt x="25" y="54"/>
                    <a:pt x="25" y="54"/>
                    <a:pt x="25" y="54"/>
                  </a:cubicBezTo>
                  <a:cubicBezTo>
                    <a:pt x="37" y="72"/>
                    <a:pt x="48" y="100"/>
                    <a:pt x="56" y="139"/>
                  </a:cubicBezTo>
                  <a:cubicBezTo>
                    <a:pt x="104" y="139"/>
                    <a:pt x="104" y="139"/>
                    <a:pt x="104" y="139"/>
                  </a:cubicBezTo>
                  <a:cubicBezTo>
                    <a:pt x="111" y="100"/>
                    <a:pt x="123" y="72"/>
                    <a:pt x="135" y="54"/>
                  </a:cubicBezTo>
                  <a:cubicBezTo>
                    <a:pt x="135" y="47"/>
                    <a:pt x="135" y="47"/>
                    <a:pt x="135" y="47"/>
                  </a:cubicBezTo>
                  <a:cubicBezTo>
                    <a:pt x="135" y="48"/>
                    <a:pt x="136" y="49"/>
                    <a:pt x="137" y="51"/>
                  </a:cubicBezTo>
                  <a:cubicBezTo>
                    <a:pt x="144" y="40"/>
                    <a:pt x="152" y="32"/>
                    <a:pt x="159" y="26"/>
                  </a:cubicBezTo>
                  <a:cubicBezTo>
                    <a:pt x="156" y="22"/>
                    <a:pt x="153" y="18"/>
                    <a:pt x="150" y="15"/>
                  </a:cubicBezTo>
                  <a:cubicBezTo>
                    <a:pt x="142" y="6"/>
                    <a:pt x="132" y="1"/>
                    <a:pt x="122" y="0"/>
                  </a:cubicBezTo>
                  <a:cubicBezTo>
                    <a:pt x="121" y="0"/>
                    <a:pt x="121" y="0"/>
                    <a:pt x="120" y="0"/>
                  </a:cubicBezTo>
                  <a:cubicBezTo>
                    <a:pt x="120" y="0"/>
                    <a:pt x="120" y="0"/>
                    <a:pt x="120" y="0"/>
                  </a:cubicBezTo>
                  <a:cubicBezTo>
                    <a:pt x="119" y="0"/>
                    <a:pt x="119" y="0"/>
                    <a:pt x="118" y="0"/>
                  </a:cubicBezTo>
                  <a:cubicBezTo>
                    <a:pt x="117" y="0"/>
                    <a:pt x="117" y="0"/>
                    <a:pt x="116" y="0"/>
                  </a:cubicBezTo>
                  <a:cubicBezTo>
                    <a:pt x="43" y="0"/>
                    <a:pt x="43" y="0"/>
                    <a:pt x="43" y="0"/>
                  </a:cubicBezTo>
                  <a:cubicBezTo>
                    <a:pt x="43" y="0"/>
                    <a:pt x="42" y="0"/>
                    <a:pt x="41" y="0"/>
                  </a:cubicBezTo>
                  <a:cubicBezTo>
                    <a:pt x="41" y="0"/>
                    <a:pt x="40" y="0"/>
                    <a:pt x="39" y="0"/>
                  </a:cubicBezTo>
                  <a:cubicBezTo>
                    <a:pt x="39" y="0"/>
                    <a:pt x="39" y="0"/>
                    <a:pt x="39" y="0"/>
                  </a:cubicBezTo>
                  <a:cubicBezTo>
                    <a:pt x="39" y="0"/>
                    <a:pt x="38" y="0"/>
                    <a:pt x="38" y="0"/>
                  </a:cubicBezTo>
                  <a:cubicBezTo>
                    <a:pt x="27" y="1"/>
                    <a:pt x="17" y="6"/>
                    <a:pt x="9" y="15"/>
                  </a:cubicBezTo>
                  <a:cubicBezTo>
                    <a:pt x="6" y="18"/>
                    <a:pt x="3" y="22"/>
                    <a:pt x="0" y="26"/>
                  </a:cubicBezTo>
                  <a:cubicBezTo>
                    <a:pt x="8" y="32"/>
                    <a:pt x="15" y="40"/>
                    <a:pt x="2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4" name="Freeform 8">
              <a:extLst>
                <a:ext uri="{FF2B5EF4-FFF2-40B4-BE49-F238E27FC236}">
                  <a16:creationId xmlns:a16="http://schemas.microsoft.com/office/drawing/2014/main" id="{E097EDB0-8602-0A7A-1B9B-D8162DFDE056}"/>
                </a:ext>
              </a:extLst>
            </p:cNvPr>
            <p:cNvSpPr>
              <a:spLocks/>
            </p:cNvSpPr>
            <p:nvPr/>
          </p:nvSpPr>
          <p:spPr bwMode="auto">
            <a:xfrm>
              <a:off x="3709" y="2231"/>
              <a:ext cx="260" cy="453"/>
            </a:xfrm>
            <a:custGeom>
              <a:avLst/>
              <a:gdLst>
                <a:gd name="T0" fmla="*/ 108 w 110"/>
                <a:gd name="T1" fmla="*/ 79 h 192"/>
                <a:gd name="T2" fmla="*/ 108 w 110"/>
                <a:gd name="T3" fmla="*/ 75 h 192"/>
                <a:gd name="T4" fmla="*/ 110 w 110"/>
                <a:gd name="T5" fmla="*/ 45 h 192"/>
                <a:gd name="T6" fmla="*/ 110 w 110"/>
                <a:gd name="T7" fmla="*/ 35 h 192"/>
                <a:gd name="T8" fmla="*/ 96 w 110"/>
                <a:gd name="T9" fmla="*/ 40 h 192"/>
                <a:gd name="T10" fmla="*/ 93 w 110"/>
                <a:gd name="T11" fmla="*/ 40 h 192"/>
                <a:gd name="T12" fmla="*/ 75 w 110"/>
                <a:gd name="T13" fmla="*/ 16 h 192"/>
                <a:gd name="T14" fmla="*/ 77 w 110"/>
                <a:gd name="T15" fmla="*/ 0 h 192"/>
                <a:gd name="T16" fmla="*/ 32 w 110"/>
                <a:gd name="T17" fmla="*/ 0 h 192"/>
                <a:gd name="T18" fmla="*/ 34 w 110"/>
                <a:gd name="T19" fmla="*/ 16 h 192"/>
                <a:gd name="T20" fmla="*/ 16 w 110"/>
                <a:gd name="T21" fmla="*/ 40 h 192"/>
                <a:gd name="T22" fmla="*/ 13 w 110"/>
                <a:gd name="T23" fmla="*/ 40 h 192"/>
                <a:gd name="T24" fmla="*/ 0 w 110"/>
                <a:gd name="T25" fmla="*/ 35 h 192"/>
                <a:gd name="T26" fmla="*/ 0 w 110"/>
                <a:gd name="T27" fmla="*/ 45 h 192"/>
                <a:gd name="T28" fmla="*/ 1 w 110"/>
                <a:gd name="T29" fmla="*/ 75 h 192"/>
                <a:gd name="T30" fmla="*/ 1 w 110"/>
                <a:gd name="T31" fmla="*/ 79 h 192"/>
                <a:gd name="T32" fmla="*/ 0 w 110"/>
                <a:gd name="T33" fmla="*/ 80 h 192"/>
                <a:gd name="T34" fmla="*/ 0 w 110"/>
                <a:gd name="T35" fmla="*/ 167 h 192"/>
                <a:gd name="T36" fmla="*/ 25 w 110"/>
                <a:gd name="T37" fmla="*/ 192 h 192"/>
                <a:gd name="T38" fmla="*/ 50 w 110"/>
                <a:gd name="T39" fmla="*/ 167 h 192"/>
                <a:gd name="T40" fmla="*/ 50 w 110"/>
                <a:gd name="T41" fmla="*/ 48 h 192"/>
                <a:gd name="T42" fmla="*/ 60 w 110"/>
                <a:gd name="T43" fmla="*/ 48 h 192"/>
                <a:gd name="T44" fmla="*/ 60 w 110"/>
                <a:gd name="T45" fmla="*/ 167 h 192"/>
                <a:gd name="T46" fmla="*/ 85 w 110"/>
                <a:gd name="T47" fmla="*/ 192 h 192"/>
                <a:gd name="T48" fmla="*/ 110 w 110"/>
                <a:gd name="T49" fmla="*/ 167 h 192"/>
                <a:gd name="T50" fmla="*/ 110 w 110"/>
                <a:gd name="T51" fmla="*/ 80 h 192"/>
                <a:gd name="T52" fmla="*/ 108 w 110"/>
                <a:gd name="T53"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192">
                  <a:moveTo>
                    <a:pt x="108" y="79"/>
                  </a:moveTo>
                  <a:cubicBezTo>
                    <a:pt x="108" y="75"/>
                    <a:pt x="108" y="75"/>
                    <a:pt x="108" y="75"/>
                  </a:cubicBezTo>
                  <a:cubicBezTo>
                    <a:pt x="108" y="66"/>
                    <a:pt x="109" y="56"/>
                    <a:pt x="110" y="45"/>
                  </a:cubicBezTo>
                  <a:cubicBezTo>
                    <a:pt x="110" y="35"/>
                    <a:pt x="110" y="35"/>
                    <a:pt x="110" y="35"/>
                  </a:cubicBezTo>
                  <a:cubicBezTo>
                    <a:pt x="106" y="38"/>
                    <a:pt x="101" y="40"/>
                    <a:pt x="96" y="40"/>
                  </a:cubicBezTo>
                  <a:cubicBezTo>
                    <a:pt x="95" y="40"/>
                    <a:pt x="94" y="40"/>
                    <a:pt x="93" y="40"/>
                  </a:cubicBezTo>
                  <a:cubicBezTo>
                    <a:pt x="82" y="38"/>
                    <a:pt x="73" y="28"/>
                    <a:pt x="75" y="16"/>
                  </a:cubicBezTo>
                  <a:cubicBezTo>
                    <a:pt x="76" y="11"/>
                    <a:pt x="77" y="5"/>
                    <a:pt x="77" y="0"/>
                  </a:cubicBezTo>
                  <a:cubicBezTo>
                    <a:pt x="32" y="0"/>
                    <a:pt x="32" y="0"/>
                    <a:pt x="32" y="0"/>
                  </a:cubicBezTo>
                  <a:cubicBezTo>
                    <a:pt x="33" y="5"/>
                    <a:pt x="34" y="11"/>
                    <a:pt x="34" y="16"/>
                  </a:cubicBezTo>
                  <a:cubicBezTo>
                    <a:pt x="36" y="28"/>
                    <a:pt x="28" y="38"/>
                    <a:pt x="16" y="40"/>
                  </a:cubicBezTo>
                  <a:cubicBezTo>
                    <a:pt x="15" y="40"/>
                    <a:pt x="14" y="40"/>
                    <a:pt x="13" y="40"/>
                  </a:cubicBezTo>
                  <a:cubicBezTo>
                    <a:pt x="8" y="40"/>
                    <a:pt x="3" y="38"/>
                    <a:pt x="0" y="35"/>
                  </a:cubicBezTo>
                  <a:cubicBezTo>
                    <a:pt x="0" y="45"/>
                    <a:pt x="0" y="45"/>
                    <a:pt x="0" y="45"/>
                  </a:cubicBezTo>
                  <a:cubicBezTo>
                    <a:pt x="1" y="56"/>
                    <a:pt x="1" y="66"/>
                    <a:pt x="1" y="75"/>
                  </a:cubicBezTo>
                  <a:cubicBezTo>
                    <a:pt x="1" y="79"/>
                    <a:pt x="1" y="79"/>
                    <a:pt x="1" y="79"/>
                  </a:cubicBezTo>
                  <a:cubicBezTo>
                    <a:pt x="0" y="80"/>
                    <a:pt x="0" y="80"/>
                    <a:pt x="0" y="80"/>
                  </a:cubicBezTo>
                  <a:cubicBezTo>
                    <a:pt x="0" y="167"/>
                    <a:pt x="0" y="167"/>
                    <a:pt x="0" y="167"/>
                  </a:cubicBezTo>
                  <a:cubicBezTo>
                    <a:pt x="0" y="181"/>
                    <a:pt x="11" y="192"/>
                    <a:pt x="25" y="192"/>
                  </a:cubicBezTo>
                  <a:cubicBezTo>
                    <a:pt x="39" y="192"/>
                    <a:pt x="50" y="181"/>
                    <a:pt x="50" y="167"/>
                  </a:cubicBezTo>
                  <a:cubicBezTo>
                    <a:pt x="50" y="48"/>
                    <a:pt x="50" y="48"/>
                    <a:pt x="50" y="48"/>
                  </a:cubicBezTo>
                  <a:cubicBezTo>
                    <a:pt x="60" y="48"/>
                    <a:pt x="60" y="48"/>
                    <a:pt x="60" y="48"/>
                  </a:cubicBezTo>
                  <a:cubicBezTo>
                    <a:pt x="60" y="167"/>
                    <a:pt x="60" y="167"/>
                    <a:pt x="60" y="167"/>
                  </a:cubicBezTo>
                  <a:cubicBezTo>
                    <a:pt x="60" y="181"/>
                    <a:pt x="71" y="192"/>
                    <a:pt x="85" y="192"/>
                  </a:cubicBezTo>
                  <a:cubicBezTo>
                    <a:pt x="98" y="192"/>
                    <a:pt x="110" y="181"/>
                    <a:pt x="110" y="167"/>
                  </a:cubicBezTo>
                  <a:cubicBezTo>
                    <a:pt x="110" y="80"/>
                    <a:pt x="110" y="80"/>
                    <a:pt x="110" y="80"/>
                  </a:cubicBezTo>
                  <a:lnTo>
                    <a:pt x="108"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5" name="Oval 9">
              <a:extLst>
                <a:ext uri="{FF2B5EF4-FFF2-40B4-BE49-F238E27FC236}">
                  <a16:creationId xmlns:a16="http://schemas.microsoft.com/office/drawing/2014/main" id="{2AEDBFED-B267-1BEC-2806-7ADE070AFF1F}"/>
                </a:ext>
              </a:extLst>
            </p:cNvPr>
            <p:cNvSpPr>
              <a:spLocks noChangeArrowheads="1"/>
            </p:cNvSpPr>
            <p:nvPr/>
          </p:nvSpPr>
          <p:spPr bwMode="auto">
            <a:xfrm>
              <a:off x="3720" y="1633"/>
              <a:ext cx="234"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6" name="Freeform 10">
              <a:extLst>
                <a:ext uri="{FF2B5EF4-FFF2-40B4-BE49-F238E27FC236}">
                  <a16:creationId xmlns:a16="http://schemas.microsoft.com/office/drawing/2014/main" id="{1FA2B253-4306-27C0-9F99-FB9851228C02}"/>
                </a:ext>
              </a:extLst>
            </p:cNvPr>
            <p:cNvSpPr>
              <a:spLocks/>
            </p:cNvSpPr>
            <p:nvPr/>
          </p:nvSpPr>
          <p:spPr bwMode="auto">
            <a:xfrm>
              <a:off x="4363" y="2231"/>
              <a:ext cx="260" cy="453"/>
            </a:xfrm>
            <a:custGeom>
              <a:avLst/>
              <a:gdLst>
                <a:gd name="T0" fmla="*/ 32 w 110"/>
                <a:gd name="T1" fmla="*/ 0 h 192"/>
                <a:gd name="T2" fmla="*/ 35 w 110"/>
                <a:gd name="T3" fmla="*/ 16 h 192"/>
                <a:gd name="T4" fmla="*/ 17 w 110"/>
                <a:gd name="T5" fmla="*/ 40 h 192"/>
                <a:gd name="T6" fmla="*/ 14 w 110"/>
                <a:gd name="T7" fmla="*/ 40 h 192"/>
                <a:gd name="T8" fmla="*/ 0 w 110"/>
                <a:gd name="T9" fmla="*/ 35 h 192"/>
                <a:gd name="T10" fmla="*/ 0 w 110"/>
                <a:gd name="T11" fmla="*/ 45 h 192"/>
                <a:gd name="T12" fmla="*/ 2 w 110"/>
                <a:gd name="T13" fmla="*/ 75 h 192"/>
                <a:gd name="T14" fmla="*/ 2 w 110"/>
                <a:gd name="T15" fmla="*/ 79 h 192"/>
                <a:gd name="T16" fmla="*/ 0 w 110"/>
                <a:gd name="T17" fmla="*/ 80 h 192"/>
                <a:gd name="T18" fmla="*/ 0 w 110"/>
                <a:gd name="T19" fmla="*/ 167 h 192"/>
                <a:gd name="T20" fmla="*/ 25 w 110"/>
                <a:gd name="T21" fmla="*/ 192 h 192"/>
                <a:gd name="T22" fmla="*/ 50 w 110"/>
                <a:gd name="T23" fmla="*/ 167 h 192"/>
                <a:gd name="T24" fmla="*/ 50 w 110"/>
                <a:gd name="T25" fmla="*/ 48 h 192"/>
                <a:gd name="T26" fmla="*/ 60 w 110"/>
                <a:gd name="T27" fmla="*/ 48 h 192"/>
                <a:gd name="T28" fmla="*/ 60 w 110"/>
                <a:gd name="T29" fmla="*/ 167 h 192"/>
                <a:gd name="T30" fmla="*/ 85 w 110"/>
                <a:gd name="T31" fmla="*/ 192 h 192"/>
                <a:gd name="T32" fmla="*/ 110 w 110"/>
                <a:gd name="T33" fmla="*/ 167 h 192"/>
                <a:gd name="T34" fmla="*/ 110 w 110"/>
                <a:gd name="T35" fmla="*/ 8 h 192"/>
                <a:gd name="T36" fmla="*/ 110 w 110"/>
                <a:gd name="T37" fmla="*/ 0 h 192"/>
                <a:gd name="T38" fmla="*/ 32 w 110"/>
                <a:gd name="T3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92">
                  <a:moveTo>
                    <a:pt x="32" y="0"/>
                  </a:moveTo>
                  <a:cubicBezTo>
                    <a:pt x="33" y="5"/>
                    <a:pt x="34" y="11"/>
                    <a:pt x="35" y="16"/>
                  </a:cubicBezTo>
                  <a:cubicBezTo>
                    <a:pt x="36" y="28"/>
                    <a:pt x="28" y="38"/>
                    <a:pt x="17" y="40"/>
                  </a:cubicBezTo>
                  <a:cubicBezTo>
                    <a:pt x="16" y="40"/>
                    <a:pt x="15" y="40"/>
                    <a:pt x="14" y="40"/>
                  </a:cubicBezTo>
                  <a:cubicBezTo>
                    <a:pt x="9" y="40"/>
                    <a:pt x="4" y="38"/>
                    <a:pt x="0" y="35"/>
                  </a:cubicBezTo>
                  <a:cubicBezTo>
                    <a:pt x="0" y="45"/>
                    <a:pt x="0" y="45"/>
                    <a:pt x="0" y="45"/>
                  </a:cubicBezTo>
                  <a:cubicBezTo>
                    <a:pt x="1" y="56"/>
                    <a:pt x="2" y="66"/>
                    <a:pt x="2" y="75"/>
                  </a:cubicBezTo>
                  <a:cubicBezTo>
                    <a:pt x="2" y="79"/>
                    <a:pt x="2" y="79"/>
                    <a:pt x="2" y="79"/>
                  </a:cubicBezTo>
                  <a:cubicBezTo>
                    <a:pt x="0" y="80"/>
                    <a:pt x="0" y="80"/>
                    <a:pt x="0" y="80"/>
                  </a:cubicBezTo>
                  <a:cubicBezTo>
                    <a:pt x="0" y="167"/>
                    <a:pt x="0" y="167"/>
                    <a:pt x="0" y="167"/>
                  </a:cubicBezTo>
                  <a:cubicBezTo>
                    <a:pt x="0" y="181"/>
                    <a:pt x="11" y="192"/>
                    <a:pt x="25" y="192"/>
                  </a:cubicBezTo>
                  <a:cubicBezTo>
                    <a:pt x="39" y="192"/>
                    <a:pt x="50" y="181"/>
                    <a:pt x="50" y="167"/>
                  </a:cubicBezTo>
                  <a:cubicBezTo>
                    <a:pt x="50" y="48"/>
                    <a:pt x="50" y="48"/>
                    <a:pt x="50" y="48"/>
                  </a:cubicBezTo>
                  <a:cubicBezTo>
                    <a:pt x="60" y="48"/>
                    <a:pt x="60" y="48"/>
                    <a:pt x="60" y="48"/>
                  </a:cubicBezTo>
                  <a:cubicBezTo>
                    <a:pt x="60" y="167"/>
                    <a:pt x="60" y="167"/>
                    <a:pt x="60" y="167"/>
                  </a:cubicBezTo>
                  <a:cubicBezTo>
                    <a:pt x="60" y="181"/>
                    <a:pt x="71" y="192"/>
                    <a:pt x="85" y="192"/>
                  </a:cubicBezTo>
                  <a:cubicBezTo>
                    <a:pt x="99" y="192"/>
                    <a:pt x="110" y="181"/>
                    <a:pt x="110" y="167"/>
                  </a:cubicBezTo>
                  <a:cubicBezTo>
                    <a:pt x="110" y="8"/>
                    <a:pt x="110" y="8"/>
                    <a:pt x="110" y="8"/>
                  </a:cubicBezTo>
                  <a:cubicBezTo>
                    <a:pt x="110" y="0"/>
                    <a:pt x="110" y="0"/>
                    <a:pt x="110" y="0"/>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7" name="Freeform 11">
              <a:extLst>
                <a:ext uri="{FF2B5EF4-FFF2-40B4-BE49-F238E27FC236}">
                  <a16:creationId xmlns:a16="http://schemas.microsoft.com/office/drawing/2014/main" id="{F5140591-462D-5E4E-49C7-3CE6C2819F75}"/>
                </a:ext>
              </a:extLst>
            </p:cNvPr>
            <p:cNvSpPr>
              <a:spLocks/>
            </p:cNvSpPr>
            <p:nvPr/>
          </p:nvSpPr>
          <p:spPr bwMode="auto">
            <a:xfrm>
              <a:off x="4306" y="1886"/>
              <a:ext cx="433" cy="413"/>
            </a:xfrm>
            <a:custGeom>
              <a:avLst/>
              <a:gdLst>
                <a:gd name="T0" fmla="*/ 121 w 183"/>
                <a:gd name="T1" fmla="*/ 0 h 175"/>
                <a:gd name="T2" fmla="*/ 120 w 183"/>
                <a:gd name="T3" fmla="*/ 0 h 175"/>
                <a:gd name="T4" fmla="*/ 119 w 183"/>
                <a:gd name="T5" fmla="*/ 0 h 175"/>
                <a:gd name="T6" fmla="*/ 117 w 183"/>
                <a:gd name="T7" fmla="*/ 0 h 175"/>
                <a:gd name="T8" fmla="*/ 116 w 183"/>
                <a:gd name="T9" fmla="*/ 0 h 175"/>
                <a:gd name="T10" fmla="*/ 43 w 183"/>
                <a:gd name="T11" fmla="*/ 0 h 175"/>
                <a:gd name="T12" fmla="*/ 41 w 183"/>
                <a:gd name="T13" fmla="*/ 0 h 175"/>
                <a:gd name="T14" fmla="*/ 39 w 183"/>
                <a:gd name="T15" fmla="*/ 0 h 175"/>
                <a:gd name="T16" fmla="*/ 39 w 183"/>
                <a:gd name="T17" fmla="*/ 0 h 175"/>
                <a:gd name="T18" fmla="*/ 37 w 183"/>
                <a:gd name="T19" fmla="*/ 0 h 175"/>
                <a:gd name="T20" fmla="*/ 8 w 183"/>
                <a:gd name="T21" fmla="*/ 15 h 175"/>
                <a:gd name="T22" fmla="*/ 0 w 183"/>
                <a:gd name="T23" fmla="*/ 26 h 175"/>
                <a:gd name="T24" fmla="*/ 22 w 183"/>
                <a:gd name="T25" fmla="*/ 51 h 175"/>
                <a:gd name="T26" fmla="*/ 24 w 183"/>
                <a:gd name="T27" fmla="*/ 47 h 175"/>
                <a:gd name="T28" fmla="*/ 24 w 183"/>
                <a:gd name="T29" fmla="*/ 54 h 175"/>
                <a:gd name="T30" fmla="*/ 55 w 183"/>
                <a:gd name="T31" fmla="*/ 139 h 175"/>
                <a:gd name="T32" fmla="*/ 134 w 183"/>
                <a:gd name="T33" fmla="*/ 139 h 175"/>
                <a:gd name="T34" fmla="*/ 134 w 183"/>
                <a:gd name="T35" fmla="*/ 107 h 175"/>
                <a:gd name="T36" fmla="*/ 134 w 183"/>
                <a:gd name="T37" fmla="*/ 47 h 175"/>
                <a:gd name="T38" fmla="*/ 148 w 183"/>
                <a:gd name="T39" fmla="*/ 159 h 175"/>
                <a:gd name="T40" fmla="*/ 163 w 183"/>
                <a:gd name="T41" fmla="*/ 175 h 175"/>
                <a:gd name="T42" fmla="*/ 163 w 183"/>
                <a:gd name="T43" fmla="*/ 175 h 175"/>
                <a:gd name="T44" fmla="*/ 179 w 183"/>
                <a:gd name="T45" fmla="*/ 160 h 175"/>
                <a:gd name="T46" fmla="*/ 150 w 183"/>
                <a:gd name="T47" fmla="*/ 15 h 175"/>
                <a:gd name="T48" fmla="*/ 121 w 183"/>
                <a:gd name="T4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75">
                  <a:moveTo>
                    <a:pt x="121" y="0"/>
                  </a:moveTo>
                  <a:cubicBezTo>
                    <a:pt x="121" y="0"/>
                    <a:pt x="120" y="0"/>
                    <a:pt x="120" y="0"/>
                  </a:cubicBezTo>
                  <a:cubicBezTo>
                    <a:pt x="119" y="0"/>
                    <a:pt x="119" y="0"/>
                    <a:pt x="119" y="0"/>
                  </a:cubicBezTo>
                  <a:cubicBezTo>
                    <a:pt x="119" y="0"/>
                    <a:pt x="118" y="0"/>
                    <a:pt x="117" y="0"/>
                  </a:cubicBezTo>
                  <a:cubicBezTo>
                    <a:pt x="117" y="0"/>
                    <a:pt x="116" y="0"/>
                    <a:pt x="116" y="0"/>
                  </a:cubicBezTo>
                  <a:cubicBezTo>
                    <a:pt x="43" y="0"/>
                    <a:pt x="43" y="0"/>
                    <a:pt x="43" y="0"/>
                  </a:cubicBezTo>
                  <a:cubicBezTo>
                    <a:pt x="42" y="0"/>
                    <a:pt x="41" y="0"/>
                    <a:pt x="41" y="0"/>
                  </a:cubicBezTo>
                  <a:cubicBezTo>
                    <a:pt x="40" y="0"/>
                    <a:pt x="39" y="0"/>
                    <a:pt x="39" y="0"/>
                  </a:cubicBezTo>
                  <a:cubicBezTo>
                    <a:pt x="39" y="0"/>
                    <a:pt x="39" y="0"/>
                    <a:pt x="39" y="0"/>
                  </a:cubicBezTo>
                  <a:cubicBezTo>
                    <a:pt x="38" y="0"/>
                    <a:pt x="37" y="0"/>
                    <a:pt x="37" y="0"/>
                  </a:cubicBezTo>
                  <a:cubicBezTo>
                    <a:pt x="26" y="1"/>
                    <a:pt x="17" y="6"/>
                    <a:pt x="8" y="15"/>
                  </a:cubicBezTo>
                  <a:cubicBezTo>
                    <a:pt x="5" y="18"/>
                    <a:pt x="2" y="22"/>
                    <a:pt x="0" y="26"/>
                  </a:cubicBezTo>
                  <a:cubicBezTo>
                    <a:pt x="7" y="32"/>
                    <a:pt x="15" y="40"/>
                    <a:pt x="22" y="51"/>
                  </a:cubicBezTo>
                  <a:cubicBezTo>
                    <a:pt x="23" y="49"/>
                    <a:pt x="24" y="48"/>
                    <a:pt x="24" y="47"/>
                  </a:cubicBezTo>
                  <a:cubicBezTo>
                    <a:pt x="24" y="54"/>
                    <a:pt x="24" y="54"/>
                    <a:pt x="24" y="54"/>
                  </a:cubicBezTo>
                  <a:cubicBezTo>
                    <a:pt x="36" y="72"/>
                    <a:pt x="48" y="100"/>
                    <a:pt x="55" y="139"/>
                  </a:cubicBezTo>
                  <a:cubicBezTo>
                    <a:pt x="134" y="139"/>
                    <a:pt x="134" y="139"/>
                    <a:pt x="134" y="139"/>
                  </a:cubicBezTo>
                  <a:cubicBezTo>
                    <a:pt x="134" y="107"/>
                    <a:pt x="134" y="107"/>
                    <a:pt x="134" y="107"/>
                  </a:cubicBezTo>
                  <a:cubicBezTo>
                    <a:pt x="134" y="47"/>
                    <a:pt x="134" y="47"/>
                    <a:pt x="134" y="47"/>
                  </a:cubicBezTo>
                  <a:cubicBezTo>
                    <a:pt x="142" y="62"/>
                    <a:pt x="151" y="94"/>
                    <a:pt x="148" y="159"/>
                  </a:cubicBezTo>
                  <a:cubicBezTo>
                    <a:pt x="147" y="167"/>
                    <a:pt x="154" y="175"/>
                    <a:pt x="163" y="175"/>
                  </a:cubicBezTo>
                  <a:cubicBezTo>
                    <a:pt x="163" y="175"/>
                    <a:pt x="163" y="175"/>
                    <a:pt x="163" y="175"/>
                  </a:cubicBezTo>
                  <a:cubicBezTo>
                    <a:pt x="172" y="175"/>
                    <a:pt x="179" y="169"/>
                    <a:pt x="179" y="160"/>
                  </a:cubicBezTo>
                  <a:cubicBezTo>
                    <a:pt x="183" y="89"/>
                    <a:pt x="172" y="39"/>
                    <a:pt x="150" y="15"/>
                  </a:cubicBezTo>
                  <a:cubicBezTo>
                    <a:pt x="141" y="6"/>
                    <a:pt x="132" y="1"/>
                    <a:pt x="1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8" name="Oval 12">
              <a:extLst>
                <a:ext uri="{FF2B5EF4-FFF2-40B4-BE49-F238E27FC236}">
                  <a16:creationId xmlns:a16="http://schemas.microsoft.com/office/drawing/2014/main" id="{34F15D18-FD6D-D9AE-5AAE-28C58D80781B}"/>
                </a:ext>
              </a:extLst>
            </p:cNvPr>
            <p:cNvSpPr>
              <a:spLocks noChangeArrowheads="1"/>
            </p:cNvSpPr>
            <p:nvPr/>
          </p:nvSpPr>
          <p:spPr bwMode="auto">
            <a:xfrm>
              <a:off x="4377" y="1633"/>
              <a:ext cx="232"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9" name="Freeform 13">
              <a:extLst>
                <a:ext uri="{FF2B5EF4-FFF2-40B4-BE49-F238E27FC236}">
                  <a16:creationId xmlns:a16="http://schemas.microsoft.com/office/drawing/2014/main" id="{AB76C45D-5FCC-906D-13D2-8034B2081C57}"/>
                </a:ext>
              </a:extLst>
            </p:cNvPr>
            <p:cNvSpPr>
              <a:spLocks/>
            </p:cNvSpPr>
            <p:nvPr/>
          </p:nvSpPr>
          <p:spPr bwMode="auto">
            <a:xfrm>
              <a:off x="3052" y="2231"/>
              <a:ext cx="260" cy="453"/>
            </a:xfrm>
            <a:custGeom>
              <a:avLst/>
              <a:gdLst>
                <a:gd name="T0" fmla="*/ 109 w 110"/>
                <a:gd name="T1" fmla="*/ 79 h 192"/>
                <a:gd name="T2" fmla="*/ 109 w 110"/>
                <a:gd name="T3" fmla="*/ 75 h 192"/>
                <a:gd name="T4" fmla="*/ 110 w 110"/>
                <a:gd name="T5" fmla="*/ 45 h 192"/>
                <a:gd name="T6" fmla="*/ 110 w 110"/>
                <a:gd name="T7" fmla="*/ 35 h 192"/>
                <a:gd name="T8" fmla="*/ 97 w 110"/>
                <a:gd name="T9" fmla="*/ 40 h 192"/>
                <a:gd name="T10" fmla="*/ 94 w 110"/>
                <a:gd name="T11" fmla="*/ 40 h 192"/>
                <a:gd name="T12" fmla="*/ 76 w 110"/>
                <a:gd name="T13" fmla="*/ 16 h 192"/>
                <a:gd name="T14" fmla="*/ 78 w 110"/>
                <a:gd name="T15" fmla="*/ 0 h 192"/>
                <a:gd name="T16" fmla="*/ 0 w 110"/>
                <a:gd name="T17" fmla="*/ 0 h 192"/>
                <a:gd name="T18" fmla="*/ 0 w 110"/>
                <a:gd name="T19" fmla="*/ 8 h 192"/>
                <a:gd name="T20" fmla="*/ 0 w 110"/>
                <a:gd name="T21" fmla="*/ 167 h 192"/>
                <a:gd name="T22" fmla="*/ 25 w 110"/>
                <a:gd name="T23" fmla="*/ 192 h 192"/>
                <a:gd name="T24" fmla="*/ 50 w 110"/>
                <a:gd name="T25" fmla="*/ 167 h 192"/>
                <a:gd name="T26" fmla="*/ 50 w 110"/>
                <a:gd name="T27" fmla="*/ 48 h 192"/>
                <a:gd name="T28" fmla="*/ 60 w 110"/>
                <a:gd name="T29" fmla="*/ 48 h 192"/>
                <a:gd name="T30" fmla="*/ 60 w 110"/>
                <a:gd name="T31" fmla="*/ 167 h 192"/>
                <a:gd name="T32" fmla="*/ 85 w 110"/>
                <a:gd name="T33" fmla="*/ 192 h 192"/>
                <a:gd name="T34" fmla="*/ 110 w 110"/>
                <a:gd name="T35" fmla="*/ 167 h 192"/>
                <a:gd name="T36" fmla="*/ 110 w 110"/>
                <a:gd name="T37" fmla="*/ 80 h 192"/>
                <a:gd name="T38" fmla="*/ 109 w 110"/>
                <a:gd name="T39"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92">
                  <a:moveTo>
                    <a:pt x="109" y="79"/>
                  </a:moveTo>
                  <a:cubicBezTo>
                    <a:pt x="109" y="75"/>
                    <a:pt x="109" y="75"/>
                    <a:pt x="109" y="75"/>
                  </a:cubicBezTo>
                  <a:cubicBezTo>
                    <a:pt x="109" y="66"/>
                    <a:pt x="109" y="56"/>
                    <a:pt x="110" y="45"/>
                  </a:cubicBezTo>
                  <a:cubicBezTo>
                    <a:pt x="110" y="35"/>
                    <a:pt x="110" y="35"/>
                    <a:pt x="110" y="35"/>
                  </a:cubicBezTo>
                  <a:cubicBezTo>
                    <a:pt x="107" y="38"/>
                    <a:pt x="102" y="40"/>
                    <a:pt x="97" y="40"/>
                  </a:cubicBezTo>
                  <a:cubicBezTo>
                    <a:pt x="96" y="40"/>
                    <a:pt x="95" y="40"/>
                    <a:pt x="94" y="40"/>
                  </a:cubicBezTo>
                  <a:cubicBezTo>
                    <a:pt x="82" y="38"/>
                    <a:pt x="74" y="28"/>
                    <a:pt x="76" y="16"/>
                  </a:cubicBezTo>
                  <a:cubicBezTo>
                    <a:pt x="76" y="11"/>
                    <a:pt x="77" y="5"/>
                    <a:pt x="78" y="0"/>
                  </a:cubicBezTo>
                  <a:cubicBezTo>
                    <a:pt x="0" y="0"/>
                    <a:pt x="0" y="0"/>
                    <a:pt x="0" y="0"/>
                  </a:cubicBezTo>
                  <a:cubicBezTo>
                    <a:pt x="0" y="8"/>
                    <a:pt x="0" y="8"/>
                    <a:pt x="0" y="8"/>
                  </a:cubicBezTo>
                  <a:cubicBezTo>
                    <a:pt x="0" y="167"/>
                    <a:pt x="0" y="167"/>
                    <a:pt x="0" y="167"/>
                  </a:cubicBezTo>
                  <a:cubicBezTo>
                    <a:pt x="0" y="181"/>
                    <a:pt x="12" y="192"/>
                    <a:pt x="25" y="192"/>
                  </a:cubicBezTo>
                  <a:cubicBezTo>
                    <a:pt x="39" y="192"/>
                    <a:pt x="50" y="181"/>
                    <a:pt x="50" y="167"/>
                  </a:cubicBezTo>
                  <a:cubicBezTo>
                    <a:pt x="50" y="48"/>
                    <a:pt x="50" y="48"/>
                    <a:pt x="50" y="48"/>
                  </a:cubicBezTo>
                  <a:cubicBezTo>
                    <a:pt x="60" y="48"/>
                    <a:pt x="60" y="48"/>
                    <a:pt x="60" y="48"/>
                  </a:cubicBezTo>
                  <a:cubicBezTo>
                    <a:pt x="60" y="167"/>
                    <a:pt x="60" y="167"/>
                    <a:pt x="60" y="167"/>
                  </a:cubicBezTo>
                  <a:cubicBezTo>
                    <a:pt x="60" y="181"/>
                    <a:pt x="71" y="192"/>
                    <a:pt x="85" y="192"/>
                  </a:cubicBezTo>
                  <a:cubicBezTo>
                    <a:pt x="99" y="192"/>
                    <a:pt x="110" y="181"/>
                    <a:pt x="110" y="167"/>
                  </a:cubicBezTo>
                  <a:cubicBezTo>
                    <a:pt x="110" y="80"/>
                    <a:pt x="110" y="80"/>
                    <a:pt x="110" y="80"/>
                  </a:cubicBezTo>
                  <a:lnTo>
                    <a:pt x="109"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0" name="Freeform 14">
              <a:extLst>
                <a:ext uri="{FF2B5EF4-FFF2-40B4-BE49-F238E27FC236}">
                  <a16:creationId xmlns:a16="http://schemas.microsoft.com/office/drawing/2014/main" id="{1173C949-07A8-FB1F-5C8D-25F734C78113}"/>
                </a:ext>
              </a:extLst>
            </p:cNvPr>
            <p:cNvSpPr>
              <a:spLocks/>
            </p:cNvSpPr>
            <p:nvPr/>
          </p:nvSpPr>
          <p:spPr bwMode="auto">
            <a:xfrm>
              <a:off x="2939" y="1886"/>
              <a:ext cx="432" cy="413"/>
            </a:xfrm>
            <a:custGeom>
              <a:avLst/>
              <a:gdLst>
                <a:gd name="T0" fmla="*/ 48 w 183"/>
                <a:gd name="T1" fmla="*/ 107 h 175"/>
                <a:gd name="T2" fmla="*/ 48 w 183"/>
                <a:gd name="T3" fmla="*/ 139 h 175"/>
                <a:gd name="T4" fmla="*/ 127 w 183"/>
                <a:gd name="T5" fmla="*/ 139 h 175"/>
                <a:gd name="T6" fmla="*/ 158 w 183"/>
                <a:gd name="T7" fmla="*/ 54 h 175"/>
                <a:gd name="T8" fmla="*/ 158 w 183"/>
                <a:gd name="T9" fmla="*/ 47 h 175"/>
                <a:gd name="T10" fmla="*/ 160 w 183"/>
                <a:gd name="T11" fmla="*/ 51 h 175"/>
                <a:gd name="T12" fmla="*/ 183 w 183"/>
                <a:gd name="T13" fmla="*/ 26 h 175"/>
                <a:gd name="T14" fmla="*/ 174 w 183"/>
                <a:gd name="T15" fmla="*/ 15 h 175"/>
                <a:gd name="T16" fmla="*/ 146 w 183"/>
                <a:gd name="T17" fmla="*/ 0 h 175"/>
                <a:gd name="T18" fmla="*/ 144 w 183"/>
                <a:gd name="T19" fmla="*/ 0 h 175"/>
                <a:gd name="T20" fmla="*/ 144 w 183"/>
                <a:gd name="T21" fmla="*/ 0 h 175"/>
                <a:gd name="T22" fmla="*/ 142 w 183"/>
                <a:gd name="T23" fmla="*/ 0 h 175"/>
                <a:gd name="T24" fmla="*/ 140 w 183"/>
                <a:gd name="T25" fmla="*/ 0 h 175"/>
                <a:gd name="T26" fmla="*/ 67 w 183"/>
                <a:gd name="T27" fmla="*/ 0 h 175"/>
                <a:gd name="T28" fmla="*/ 65 w 183"/>
                <a:gd name="T29" fmla="*/ 0 h 175"/>
                <a:gd name="T30" fmla="*/ 63 w 183"/>
                <a:gd name="T31" fmla="*/ 0 h 175"/>
                <a:gd name="T32" fmla="*/ 63 w 183"/>
                <a:gd name="T33" fmla="*/ 0 h 175"/>
                <a:gd name="T34" fmla="*/ 61 w 183"/>
                <a:gd name="T35" fmla="*/ 0 h 175"/>
                <a:gd name="T36" fmla="*/ 33 w 183"/>
                <a:gd name="T37" fmla="*/ 15 h 175"/>
                <a:gd name="T38" fmla="*/ 3 w 183"/>
                <a:gd name="T39" fmla="*/ 160 h 175"/>
                <a:gd name="T40" fmla="*/ 19 w 183"/>
                <a:gd name="T41" fmla="*/ 175 h 175"/>
                <a:gd name="T42" fmla="*/ 20 w 183"/>
                <a:gd name="T43" fmla="*/ 175 h 175"/>
                <a:gd name="T44" fmla="*/ 35 w 183"/>
                <a:gd name="T45" fmla="*/ 159 h 175"/>
                <a:gd name="T46" fmla="*/ 48 w 183"/>
                <a:gd name="T47" fmla="*/ 47 h 175"/>
                <a:gd name="T48" fmla="*/ 48 w 183"/>
                <a:gd name="T4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75">
                  <a:moveTo>
                    <a:pt x="48" y="107"/>
                  </a:moveTo>
                  <a:cubicBezTo>
                    <a:pt x="48" y="139"/>
                    <a:pt x="48" y="139"/>
                    <a:pt x="48" y="139"/>
                  </a:cubicBezTo>
                  <a:cubicBezTo>
                    <a:pt x="127" y="139"/>
                    <a:pt x="127" y="139"/>
                    <a:pt x="127" y="139"/>
                  </a:cubicBezTo>
                  <a:cubicBezTo>
                    <a:pt x="135" y="100"/>
                    <a:pt x="146" y="72"/>
                    <a:pt x="158" y="54"/>
                  </a:cubicBezTo>
                  <a:cubicBezTo>
                    <a:pt x="158" y="47"/>
                    <a:pt x="158" y="47"/>
                    <a:pt x="158" y="47"/>
                  </a:cubicBezTo>
                  <a:cubicBezTo>
                    <a:pt x="159" y="48"/>
                    <a:pt x="160" y="49"/>
                    <a:pt x="160" y="51"/>
                  </a:cubicBezTo>
                  <a:cubicBezTo>
                    <a:pt x="168" y="40"/>
                    <a:pt x="175" y="32"/>
                    <a:pt x="183" y="26"/>
                  </a:cubicBezTo>
                  <a:cubicBezTo>
                    <a:pt x="180" y="22"/>
                    <a:pt x="177" y="18"/>
                    <a:pt x="174" y="15"/>
                  </a:cubicBezTo>
                  <a:cubicBezTo>
                    <a:pt x="166" y="6"/>
                    <a:pt x="156" y="1"/>
                    <a:pt x="146" y="0"/>
                  </a:cubicBezTo>
                  <a:cubicBezTo>
                    <a:pt x="145" y="0"/>
                    <a:pt x="144" y="0"/>
                    <a:pt x="144" y="0"/>
                  </a:cubicBezTo>
                  <a:cubicBezTo>
                    <a:pt x="144" y="0"/>
                    <a:pt x="144" y="0"/>
                    <a:pt x="144" y="0"/>
                  </a:cubicBezTo>
                  <a:cubicBezTo>
                    <a:pt x="143" y="0"/>
                    <a:pt x="142" y="0"/>
                    <a:pt x="142" y="0"/>
                  </a:cubicBezTo>
                  <a:cubicBezTo>
                    <a:pt x="141" y="0"/>
                    <a:pt x="140" y="0"/>
                    <a:pt x="140" y="0"/>
                  </a:cubicBezTo>
                  <a:cubicBezTo>
                    <a:pt x="67" y="0"/>
                    <a:pt x="67" y="0"/>
                    <a:pt x="67" y="0"/>
                  </a:cubicBezTo>
                  <a:cubicBezTo>
                    <a:pt x="66" y="0"/>
                    <a:pt x="66" y="0"/>
                    <a:pt x="65" y="0"/>
                  </a:cubicBezTo>
                  <a:cubicBezTo>
                    <a:pt x="64" y="0"/>
                    <a:pt x="64" y="0"/>
                    <a:pt x="63" y="0"/>
                  </a:cubicBezTo>
                  <a:cubicBezTo>
                    <a:pt x="63" y="0"/>
                    <a:pt x="63" y="0"/>
                    <a:pt x="63" y="0"/>
                  </a:cubicBezTo>
                  <a:cubicBezTo>
                    <a:pt x="62" y="0"/>
                    <a:pt x="62" y="0"/>
                    <a:pt x="61" y="0"/>
                  </a:cubicBezTo>
                  <a:cubicBezTo>
                    <a:pt x="51" y="1"/>
                    <a:pt x="41" y="6"/>
                    <a:pt x="33" y="15"/>
                  </a:cubicBezTo>
                  <a:cubicBezTo>
                    <a:pt x="10" y="39"/>
                    <a:pt x="0" y="89"/>
                    <a:pt x="3" y="160"/>
                  </a:cubicBezTo>
                  <a:cubicBezTo>
                    <a:pt x="4" y="169"/>
                    <a:pt x="11" y="175"/>
                    <a:pt x="19" y="175"/>
                  </a:cubicBezTo>
                  <a:cubicBezTo>
                    <a:pt x="19" y="175"/>
                    <a:pt x="19" y="175"/>
                    <a:pt x="20" y="175"/>
                  </a:cubicBezTo>
                  <a:cubicBezTo>
                    <a:pt x="28" y="175"/>
                    <a:pt x="35" y="167"/>
                    <a:pt x="35" y="159"/>
                  </a:cubicBezTo>
                  <a:cubicBezTo>
                    <a:pt x="31" y="94"/>
                    <a:pt x="41" y="62"/>
                    <a:pt x="48" y="47"/>
                  </a:cubicBezTo>
                  <a:lnTo>
                    <a:pt x="48"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1" name="Oval 15">
              <a:extLst>
                <a:ext uri="{FF2B5EF4-FFF2-40B4-BE49-F238E27FC236}">
                  <a16:creationId xmlns:a16="http://schemas.microsoft.com/office/drawing/2014/main" id="{7526B806-F08B-9EBE-E67A-637772D6127A}"/>
                </a:ext>
              </a:extLst>
            </p:cNvPr>
            <p:cNvSpPr>
              <a:spLocks noChangeArrowheads="1"/>
            </p:cNvSpPr>
            <p:nvPr/>
          </p:nvSpPr>
          <p:spPr bwMode="auto">
            <a:xfrm>
              <a:off x="3066" y="1633"/>
              <a:ext cx="234"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2" name="Freeform 16">
              <a:extLst>
                <a:ext uri="{FF2B5EF4-FFF2-40B4-BE49-F238E27FC236}">
                  <a16:creationId xmlns:a16="http://schemas.microsoft.com/office/drawing/2014/main" id="{3B568297-BE9F-3588-6CA1-4644709B1D6C}"/>
                </a:ext>
              </a:extLst>
            </p:cNvPr>
            <p:cNvSpPr>
              <a:spLocks/>
            </p:cNvSpPr>
            <p:nvPr/>
          </p:nvSpPr>
          <p:spPr bwMode="auto">
            <a:xfrm>
              <a:off x="3402" y="2453"/>
              <a:ext cx="92" cy="229"/>
            </a:xfrm>
            <a:custGeom>
              <a:avLst/>
              <a:gdLst>
                <a:gd name="T0" fmla="*/ 0 w 39"/>
                <a:gd name="T1" fmla="*/ 0 h 97"/>
                <a:gd name="T2" fmla="*/ 0 w 39"/>
                <a:gd name="T3" fmla="*/ 78 h 97"/>
                <a:gd name="T4" fmla="*/ 20 w 39"/>
                <a:gd name="T5" fmla="*/ 97 h 97"/>
                <a:gd name="T6" fmla="*/ 39 w 39"/>
                <a:gd name="T7" fmla="*/ 78 h 97"/>
                <a:gd name="T8" fmla="*/ 39 w 39"/>
                <a:gd name="T9" fmla="*/ 5 h 97"/>
                <a:gd name="T10" fmla="*/ 0 w 39"/>
                <a:gd name="T11" fmla="*/ 0 h 97"/>
              </a:gdLst>
              <a:ahLst/>
              <a:cxnLst>
                <a:cxn ang="0">
                  <a:pos x="T0" y="T1"/>
                </a:cxn>
                <a:cxn ang="0">
                  <a:pos x="T2" y="T3"/>
                </a:cxn>
                <a:cxn ang="0">
                  <a:pos x="T4" y="T5"/>
                </a:cxn>
                <a:cxn ang="0">
                  <a:pos x="T6" y="T7"/>
                </a:cxn>
                <a:cxn ang="0">
                  <a:pos x="T8" y="T9"/>
                </a:cxn>
                <a:cxn ang="0">
                  <a:pos x="T10" y="T11"/>
                </a:cxn>
              </a:cxnLst>
              <a:rect l="0" t="0" r="r" b="b"/>
              <a:pathLst>
                <a:path w="39" h="97">
                  <a:moveTo>
                    <a:pt x="0" y="0"/>
                  </a:moveTo>
                  <a:cubicBezTo>
                    <a:pt x="0" y="78"/>
                    <a:pt x="0" y="78"/>
                    <a:pt x="0" y="78"/>
                  </a:cubicBezTo>
                  <a:cubicBezTo>
                    <a:pt x="0" y="89"/>
                    <a:pt x="9" y="97"/>
                    <a:pt x="20" y="97"/>
                  </a:cubicBezTo>
                  <a:cubicBezTo>
                    <a:pt x="30" y="97"/>
                    <a:pt x="39" y="89"/>
                    <a:pt x="39" y="78"/>
                  </a:cubicBezTo>
                  <a:cubicBezTo>
                    <a:pt x="39" y="5"/>
                    <a:pt x="39" y="5"/>
                    <a:pt x="39" y="5"/>
                  </a:cubicBezTo>
                  <a:cubicBezTo>
                    <a:pt x="24" y="4"/>
                    <a:pt x="1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3" name="Freeform 17">
              <a:extLst>
                <a:ext uri="{FF2B5EF4-FFF2-40B4-BE49-F238E27FC236}">
                  <a16:creationId xmlns:a16="http://schemas.microsoft.com/office/drawing/2014/main" id="{7B6B8132-AC0D-B44F-6762-D6C82B95F346}"/>
                </a:ext>
              </a:extLst>
            </p:cNvPr>
            <p:cNvSpPr>
              <a:spLocks/>
            </p:cNvSpPr>
            <p:nvPr/>
          </p:nvSpPr>
          <p:spPr bwMode="auto">
            <a:xfrm>
              <a:off x="3527" y="2453"/>
              <a:ext cx="92" cy="229"/>
            </a:xfrm>
            <a:custGeom>
              <a:avLst/>
              <a:gdLst>
                <a:gd name="T0" fmla="*/ 0 w 39"/>
                <a:gd name="T1" fmla="*/ 78 h 97"/>
                <a:gd name="T2" fmla="*/ 19 w 39"/>
                <a:gd name="T3" fmla="*/ 97 h 97"/>
                <a:gd name="T4" fmla="*/ 39 w 39"/>
                <a:gd name="T5" fmla="*/ 78 h 97"/>
                <a:gd name="T6" fmla="*/ 39 w 39"/>
                <a:gd name="T7" fmla="*/ 0 h 97"/>
                <a:gd name="T8" fmla="*/ 0 w 39"/>
                <a:gd name="T9" fmla="*/ 5 h 97"/>
                <a:gd name="T10" fmla="*/ 0 w 39"/>
                <a:gd name="T11" fmla="*/ 78 h 97"/>
              </a:gdLst>
              <a:ahLst/>
              <a:cxnLst>
                <a:cxn ang="0">
                  <a:pos x="T0" y="T1"/>
                </a:cxn>
                <a:cxn ang="0">
                  <a:pos x="T2" y="T3"/>
                </a:cxn>
                <a:cxn ang="0">
                  <a:pos x="T4" y="T5"/>
                </a:cxn>
                <a:cxn ang="0">
                  <a:pos x="T6" y="T7"/>
                </a:cxn>
                <a:cxn ang="0">
                  <a:pos x="T8" y="T9"/>
                </a:cxn>
                <a:cxn ang="0">
                  <a:pos x="T10" y="T11"/>
                </a:cxn>
              </a:cxnLst>
              <a:rect l="0" t="0" r="r" b="b"/>
              <a:pathLst>
                <a:path w="39" h="97">
                  <a:moveTo>
                    <a:pt x="0" y="78"/>
                  </a:moveTo>
                  <a:cubicBezTo>
                    <a:pt x="0" y="89"/>
                    <a:pt x="9" y="97"/>
                    <a:pt x="19" y="97"/>
                  </a:cubicBezTo>
                  <a:cubicBezTo>
                    <a:pt x="30" y="97"/>
                    <a:pt x="39" y="89"/>
                    <a:pt x="39" y="78"/>
                  </a:cubicBezTo>
                  <a:cubicBezTo>
                    <a:pt x="39" y="0"/>
                    <a:pt x="39" y="0"/>
                    <a:pt x="39" y="0"/>
                  </a:cubicBezTo>
                  <a:cubicBezTo>
                    <a:pt x="28" y="2"/>
                    <a:pt x="15" y="4"/>
                    <a:pt x="0" y="5"/>
                  </a:cubicBez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4" name="Freeform 18">
              <a:extLst>
                <a:ext uri="{FF2B5EF4-FFF2-40B4-BE49-F238E27FC236}">
                  <a16:creationId xmlns:a16="http://schemas.microsoft.com/office/drawing/2014/main" id="{991A7765-4E0F-D71E-533F-F36EE8263889}"/>
                </a:ext>
              </a:extLst>
            </p:cNvPr>
            <p:cNvSpPr>
              <a:spLocks/>
            </p:cNvSpPr>
            <p:nvPr/>
          </p:nvSpPr>
          <p:spPr bwMode="auto">
            <a:xfrm>
              <a:off x="3397" y="1678"/>
              <a:ext cx="227" cy="229"/>
            </a:xfrm>
            <a:custGeom>
              <a:avLst/>
              <a:gdLst>
                <a:gd name="T0" fmla="*/ 48 w 96"/>
                <a:gd name="T1" fmla="*/ 96 h 97"/>
                <a:gd name="T2" fmla="*/ 50 w 96"/>
                <a:gd name="T3" fmla="*/ 97 h 97"/>
                <a:gd name="T4" fmla="*/ 96 w 96"/>
                <a:gd name="T5" fmla="*/ 48 h 97"/>
                <a:gd name="T6" fmla="*/ 48 w 96"/>
                <a:gd name="T7" fmla="*/ 0 h 97"/>
                <a:gd name="T8" fmla="*/ 0 w 96"/>
                <a:gd name="T9" fmla="*/ 48 h 97"/>
                <a:gd name="T10" fmla="*/ 46 w 96"/>
                <a:gd name="T11" fmla="*/ 97 h 97"/>
                <a:gd name="T12" fmla="*/ 48 w 96"/>
                <a:gd name="T13" fmla="*/ 96 h 97"/>
              </a:gdLst>
              <a:ahLst/>
              <a:cxnLst>
                <a:cxn ang="0">
                  <a:pos x="T0" y="T1"/>
                </a:cxn>
                <a:cxn ang="0">
                  <a:pos x="T2" y="T3"/>
                </a:cxn>
                <a:cxn ang="0">
                  <a:pos x="T4" y="T5"/>
                </a:cxn>
                <a:cxn ang="0">
                  <a:pos x="T6" y="T7"/>
                </a:cxn>
                <a:cxn ang="0">
                  <a:pos x="T8" y="T9"/>
                </a:cxn>
                <a:cxn ang="0">
                  <a:pos x="T10" y="T11"/>
                </a:cxn>
                <a:cxn ang="0">
                  <a:pos x="T12" y="T13"/>
                </a:cxn>
              </a:cxnLst>
              <a:rect l="0" t="0" r="r" b="b"/>
              <a:pathLst>
                <a:path w="96" h="97">
                  <a:moveTo>
                    <a:pt x="48" y="96"/>
                  </a:moveTo>
                  <a:cubicBezTo>
                    <a:pt x="49" y="96"/>
                    <a:pt x="50" y="96"/>
                    <a:pt x="50" y="97"/>
                  </a:cubicBezTo>
                  <a:cubicBezTo>
                    <a:pt x="76" y="95"/>
                    <a:pt x="96" y="74"/>
                    <a:pt x="96" y="48"/>
                  </a:cubicBezTo>
                  <a:cubicBezTo>
                    <a:pt x="96" y="22"/>
                    <a:pt x="75" y="0"/>
                    <a:pt x="48" y="0"/>
                  </a:cubicBezTo>
                  <a:cubicBezTo>
                    <a:pt x="21" y="0"/>
                    <a:pt x="0" y="22"/>
                    <a:pt x="0" y="48"/>
                  </a:cubicBezTo>
                  <a:cubicBezTo>
                    <a:pt x="0" y="74"/>
                    <a:pt x="20" y="95"/>
                    <a:pt x="46" y="97"/>
                  </a:cubicBezTo>
                  <a:cubicBezTo>
                    <a:pt x="46" y="96"/>
                    <a:pt x="47" y="96"/>
                    <a:pt x="4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5" name="Freeform 19">
              <a:extLst>
                <a:ext uri="{FF2B5EF4-FFF2-40B4-BE49-F238E27FC236}">
                  <a16:creationId xmlns:a16="http://schemas.microsoft.com/office/drawing/2014/main" id="{45D96574-637C-6936-100C-A3A5502DD67B}"/>
                </a:ext>
              </a:extLst>
            </p:cNvPr>
            <p:cNvSpPr>
              <a:spLocks/>
            </p:cNvSpPr>
            <p:nvPr/>
          </p:nvSpPr>
          <p:spPr bwMode="auto">
            <a:xfrm>
              <a:off x="3246" y="1923"/>
              <a:ext cx="529" cy="525"/>
            </a:xfrm>
            <a:custGeom>
              <a:avLst/>
              <a:gdLst>
                <a:gd name="T0" fmla="*/ 1 w 224"/>
                <a:gd name="T1" fmla="*/ 147 h 222"/>
                <a:gd name="T2" fmla="*/ 13 w 224"/>
                <a:gd name="T3" fmla="*/ 163 h 222"/>
                <a:gd name="T4" fmla="*/ 28 w 224"/>
                <a:gd name="T5" fmla="*/ 151 h 222"/>
                <a:gd name="T6" fmla="*/ 55 w 224"/>
                <a:gd name="T7" fmla="*/ 61 h 222"/>
                <a:gd name="T8" fmla="*/ 34 w 224"/>
                <a:gd name="T9" fmla="*/ 205 h 222"/>
                <a:gd name="T10" fmla="*/ 112 w 224"/>
                <a:gd name="T11" fmla="*/ 222 h 222"/>
                <a:gd name="T12" fmla="*/ 190 w 224"/>
                <a:gd name="T13" fmla="*/ 205 h 222"/>
                <a:gd name="T14" fmla="*/ 169 w 224"/>
                <a:gd name="T15" fmla="*/ 61 h 222"/>
                <a:gd name="T16" fmla="*/ 196 w 224"/>
                <a:gd name="T17" fmla="*/ 151 h 222"/>
                <a:gd name="T18" fmla="*/ 209 w 224"/>
                <a:gd name="T19" fmla="*/ 163 h 222"/>
                <a:gd name="T20" fmla="*/ 211 w 224"/>
                <a:gd name="T21" fmla="*/ 163 h 222"/>
                <a:gd name="T22" fmla="*/ 223 w 224"/>
                <a:gd name="T23" fmla="*/ 147 h 222"/>
                <a:gd name="T24" fmla="*/ 149 w 224"/>
                <a:gd name="T25" fmla="*/ 5 h 222"/>
                <a:gd name="T26" fmla="*/ 131 w 224"/>
                <a:gd name="T27" fmla="*/ 1 h 222"/>
                <a:gd name="T28" fmla="*/ 112 w 224"/>
                <a:gd name="T29" fmla="*/ 0 h 222"/>
                <a:gd name="T30" fmla="*/ 93 w 224"/>
                <a:gd name="T31" fmla="*/ 1 h 222"/>
                <a:gd name="T32" fmla="*/ 75 w 224"/>
                <a:gd name="T33" fmla="*/ 5 h 222"/>
                <a:gd name="T34" fmla="*/ 1 w 224"/>
                <a:gd name="T35" fmla="*/ 14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222">
                  <a:moveTo>
                    <a:pt x="1" y="147"/>
                  </a:moveTo>
                  <a:cubicBezTo>
                    <a:pt x="0" y="155"/>
                    <a:pt x="5" y="162"/>
                    <a:pt x="13" y="163"/>
                  </a:cubicBezTo>
                  <a:cubicBezTo>
                    <a:pt x="20" y="164"/>
                    <a:pt x="27" y="158"/>
                    <a:pt x="28" y="151"/>
                  </a:cubicBezTo>
                  <a:cubicBezTo>
                    <a:pt x="34" y="107"/>
                    <a:pt x="45" y="79"/>
                    <a:pt x="55" y="61"/>
                  </a:cubicBezTo>
                  <a:cubicBezTo>
                    <a:pt x="46" y="105"/>
                    <a:pt x="34" y="166"/>
                    <a:pt x="34" y="205"/>
                  </a:cubicBezTo>
                  <a:cubicBezTo>
                    <a:pt x="34" y="205"/>
                    <a:pt x="63" y="222"/>
                    <a:pt x="112" y="222"/>
                  </a:cubicBezTo>
                  <a:cubicBezTo>
                    <a:pt x="161" y="222"/>
                    <a:pt x="190" y="205"/>
                    <a:pt x="190" y="205"/>
                  </a:cubicBezTo>
                  <a:cubicBezTo>
                    <a:pt x="190" y="166"/>
                    <a:pt x="178" y="105"/>
                    <a:pt x="169" y="61"/>
                  </a:cubicBezTo>
                  <a:cubicBezTo>
                    <a:pt x="179" y="79"/>
                    <a:pt x="190" y="107"/>
                    <a:pt x="196" y="151"/>
                  </a:cubicBezTo>
                  <a:cubicBezTo>
                    <a:pt x="197" y="158"/>
                    <a:pt x="203" y="163"/>
                    <a:pt x="209" y="163"/>
                  </a:cubicBezTo>
                  <a:cubicBezTo>
                    <a:pt x="210" y="163"/>
                    <a:pt x="211" y="163"/>
                    <a:pt x="211" y="163"/>
                  </a:cubicBezTo>
                  <a:cubicBezTo>
                    <a:pt x="219" y="162"/>
                    <a:pt x="224" y="155"/>
                    <a:pt x="223" y="147"/>
                  </a:cubicBezTo>
                  <a:cubicBezTo>
                    <a:pt x="208" y="38"/>
                    <a:pt x="167" y="12"/>
                    <a:pt x="149" y="5"/>
                  </a:cubicBezTo>
                  <a:cubicBezTo>
                    <a:pt x="145" y="4"/>
                    <a:pt x="139" y="2"/>
                    <a:pt x="131" y="1"/>
                  </a:cubicBezTo>
                  <a:cubicBezTo>
                    <a:pt x="126" y="0"/>
                    <a:pt x="119" y="0"/>
                    <a:pt x="112" y="0"/>
                  </a:cubicBezTo>
                  <a:cubicBezTo>
                    <a:pt x="105" y="0"/>
                    <a:pt x="98" y="0"/>
                    <a:pt x="93" y="1"/>
                  </a:cubicBezTo>
                  <a:cubicBezTo>
                    <a:pt x="85" y="2"/>
                    <a:pt x="79" y="4"/>
                    <a:pt x="75" y="5"/>
                  </a:cubicBezTo>
                  <a:cubicBezTo>
                    <a:pt x="57" y="12"/>
                    <a:pt x="16" y="38"/>
                    <a:pt x="1"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6" name="Freeform 20">
              <a:extLst>
                <a:ext uri="{FF2B5EF4-FFF2-40B4-BE49-F238E27FC236}">
                  <a16:creationId xmlns:a16="http://schemas.microsoft.com/office/drawing/2014/main" id="{E45CF12E-A4EB-282C-A9DF-D4103D77690F}"/>
                </a:ext>
              </a:extLst>
            </p:cNvPr>
            <p:cNvSpPr>
              <a:spLocks/>
            </p:cNvSpPr>
            <p:nvPr/>
          </p:nvSpPr>
          <p:spPr bwMode="auto">
            <a:xfrm>
              <a:off x="4056" y="2453"/>
              <a:ext cx="94" cy="229"/>
            </a:xfrm>
            <a:custGeom>
              <a:avLst/>
              <a:gdLst>
                <a:gd name="T0" fmla="*/ 0 w 40"/>
                <a:gd name="T1" fmla="*/ 0 h 97"/>
                <a:gd name="T2" fmla="*/ 0 w 40"/>
                <a:gd name="T3" fmla="*/ 78 h 97"/>
                <a:gd name="T4" fmla="*/ 20 w 40"/>
                <a:gd name="T5" fmla="*/ 97 h 97"/>
                <a:gd name="T6" fmla="*/ 40 w 40"/>
                <a:gd name="T7" fmla="*/ 78 h 97"/>
                <a:gd name="T8" fmla="*/ 40 w 40"/>
                <a:gd name="T9" fmla="*/ 5 h 97"/>
                <a:gd name="T10" fmla="*/ 0 w 40"/>
                <a:gd name="T11" fmla="*/ 0 h 97"/>
              </a:gdLst>
              <a:ahLst/>
              <a:cxnLst>
                <a:cxn ang="0">
                  <a:pos x="T0" y="T1"/>
                </a:cxn>
                <a:cxn ang="0">
                  <a:pos x="T2" y="T3"/>
                </a:cxn>
                <a:cxn ang="0">
                  <a:pos x="T4" y="T5"/>
                </a:cxn>
                <a:cxn ang="0">
                  <a:pos x="T6" y="T7"/>
                </a:cxn>
                <a:cxn ang="0">
                  <a:pos x="T8" y="T9"/>
                </a:cxn>
                <a:cxn ang="0">
                  <a:pos x="T10" y="T11"/>
                </a:cxn>
              </a:cxnLst>
              <a:rect l="0" t="0" r="r" b="b"/>
              <a:pathLst>
                <a:path w="40" h="97">
                  <a:moveTo>
                    <a:pt x="0" y="0"/>
                  </a:moveTo>
                  <a:cubicBezTo>
                    <a:pt x="0" y="78"/>
                    <a:pt x="0" y="78"/>
                    <a:pt x="0" y="78"/>
                  </a:cubicBezTo>
                  <a:cubicBezTo>
                    <a:pt x="0" y="89"/>
                    <a:pt x="9" y="97"/>
                    <a:pt x="20" y="97"/>
                  </a:cubicBezTo>
                  <a:cubicBezTo>
                    <a:pt x="31" y="97"/>
                    <a:pt x="40" y="89"/>
                    <a:pt x="40" y="78"/>
                  </a:cubicBezTo>
                  <a:cubicBezTo>
                    <a:pt x="40" y="5"/>
                    <a:pt x="40" y="5"/>
                    <a:pt x="40" y="5"/>
                  </a:cubicBezTo>
                  <a:cubicBezTo>
                    <a:pt x="24" y="4"/>
                    <a:pt x="1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7" name="Freeform 21">
              <a:extLst>
                <a:ext uri="{FF2B5EF4-FFF2-40B4-BE49-F238E27FC236}">
                  <a16:creationId xmlns:a16="http://schemas.microsoft.com/office/drawing/2014/main" id="{B0B11AEF-43A2-B753-ED18-8ADC1BF7593A}"/>
                </a:ext>
              </a:extLst>
            </p:cNvPr>
            <p:cNvSpPr>
              <a:spLocks/>
            </p:cNvSpPr>
            <p:nvPr/>
          </p:nvSpPr>
          <p:spPr bwMode="auto">
            <a:xfrm>
              <a:off x="4181" y="2453"/>
              <a:ext cx="92" cy="229"/>
            </a:xfrm>
            <a:custGeom>
              <a:avLst/>
              <a:gdLst>
                <a:gd name="T0" fmla="*/ 0 w 39"/>
                <a:gd name="T1" fmla="*/ 78 h 97"/>
                <a:gd name="T2" fmla="*/ 20 w 39"/>
                <a:gd name="T3" fmla="*/ 97 h 97"/>
                <a:gd name="T4" fmla="*/ 39 w 39"/>
                <a:gd name="T5" fmla="*/ 78 h 97"/>
                <a:gd name="T6" fmla="*/ 39 w 39"/>
                <a:gd name="T7" fmla="*/ 0 h 97"/>
                <a:gd name="T8" fmla="*/ 0 w 39"/>
                <a:gd name="T9" fmla="*/ 5 h 97"/>
                <a:gd name="T10" fmla="*/ 0 w 39"/>
                <a:gd name="T11" fmla="*/ 78 h 97"/>
              </a:gdLst>
              <a:ahLst/>
              <a:cxnLst>
                <a:cxn ang="0">
                  <a:pos x="T0" y="T1"/>
                </a:cxn>
                <a:cxn ang="0">
                  <a:pos x="T2" y="T3"/>
                </a:cxn>
                <a:cxn ang="0">
                  <a:pos x="T4" y="T5"/>
                </a:cxn>
                <a:cxn ang="0">
                  <a:pos x="T6" y="T7"/>
                </a:cxn>
                <a:cxn ang="0">
                  <a:pos x="T8" y="T9"/>
                </a:cxn>
                <a:cxn ang="0">
                  <a:pos x="T10" y="T11"/>
                </a:cxn>
              </a:cxnLst>
              <a:rect l="0" t="0" r="r" b="b"/>
              <a:pathLst>
                <a:path w="39" h="97">
                  <a:moveTo>
                    <a:pt x="0" y="78"/>
                  </a:moveTo>
                  <a:cubicBezTo>
                    <a:pt x="0" y="89"/>
                    <a:pt x="9" y="97"/>
                    <a:pt x="20" y="97"/>
                  </a:cubicBezTo>
                  <a:cubicBezTo>
                    <a:pt x="31" y="97"/>
                    <a:pt x="39" y="89"/>
                    <a:pt x="39" y="78"/>
                  </a:cubicBezTo>
                  <a:cubicBezTo>
                    <a:pt x="39" y="0"/>
                    <a:pt x="39" y="0"/>
                    <a:pt x="39" y="0"/>
                  </a:cubicBezTo>
                  <a:cubicBezTo>
                    <a:pt x="29" y="2"/>
                    <a:pt x="15" y="4"/>
                    <a:pt x="0" y="5"/>
                  </a:cubicBezTo>
                  <a:lnTo>
                    <a:pt x="0"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8" name="Freeform 22">
              <a:extLst>
                <a:ext uri="{FF2B5EF4-FFF2-40B4-BE49-F238E27FC236}">
                  <a16:creationId xmlns:a16="http://schemas.microsoft.com/office/drawing/2014/main" id="{18F3E190-C8CC-A8BE-C83A-CC7E24C227F4}"/>
                </a:ext>
              </a:extLst>
            </p:cNvPr>
            <p:cNvSpPr>
              <a:spLocks/>
            </p:cNvSpPr>
            <p:nvPr/>
          </p:nvSpPr>
          <p:spPr bwMode="auto">
            <a:xfrm>
              <a:off x="4051" y="1678"/>
              <a:ext cx="229" cy="229"/>
            </a:xfrm>
            <a:custGeom>
              <a:avLst/>
              <a:gdLst>
                <a:gd name="T0" fmla="*/ 48 w 97"/>
                <a:gd name="T1" fmla="*/ 96 h 97"/>
                <a:gd name="T2" fmla="*/ 51 w 97"/>
                <a:gd name="T3" fmla="*/ 97 h 97"/>
                <a:gd name="T4" fmla="*/ 97 w 97"/>
                <a:gd name="T5" fmla="*/ 48 h 97"/>
                <a:gd name="T6" fmla="*/ 48 w 97"/>
                <a:gd name="T7" fmla="*/ 0 h 97"/>
                <a:gd name="T8" fmla="*/ 0 w 97"/>
                <a:gd name="T9" fmla="*/ 48 h 97"/>
                <a:gd name="T10" fmla="*/ 46 w 97"/>
                <a:gd name="T11" fmla="*/ 97 h 97"/>
                <a:gd name="T12" fmla="*/ 48 w 97"/>
                <a:gd name="T13" fmla="*/ 96 h 97"/>
              </a:gdLst>
              <a:ahLst/>
              <a:cxnLst>
                <a:cxn ang="0">
                  <a:pos x="T0" y="T1"/>
                </a:cxn>
                <a:cxn ang="0">
                  <a:pos x="T2" y="T3"/>
                </a:cxn>
                <a:cxn ang="0">
                  <a:pos x="T4" y="T5"/>
                </a:cxn>
                <a:cxn ang="0">
                  <a:pos x="T6" y="T7"/>
                </a:cxn>
                <a:cxn ang="0">
                  <a:pos x="T8" y="T9"/>
                </a:cxn>
                <a:cxn ang="0">
                  <a:pos x="T10" y="T11"/>
                </a:cxn>
                <a:cxn ang="0">
                  <a:pos x="T12" y="T13"/>
                </a:cxn>
              </a:cxnLst>
              <a:rect l="0" t="0" r="r" b="b"/>
              <a:pathLst>
                <a:path w="97" h="97">
                  <a:moveTo>
                    <a:pt x="48" y="96"/>
                  </a:moveTo>
                  <a:cubicBezTo>
                    <a:pt x="49" y="96"/>
                    <a:pt x="50" y="96"/>
                    <a:pt x="51" y="97"/>
                  </a:cubicBezTo>
                  <a:cubicBezTo>
                    <a:pt x="76" y="95"/>
                    <a:pt x="97" y="74"/>
                    <a:pt x="97" y="48"/>
                  </a:cubicBezTo>
                  <a:cubicBezTo>
                    <a:pt x="97" y="22"/>
                    <a:pt x="75" y="0"/>
                    <a:pt x="48" y="0"/>
                  </a:cubicBezTo>
                  <a:cubicBezTo>
                    <a:pt x="22" y="0"/>
                    <a:pt x="0" y="22"/>
                    <a:pt x="0" y="48"/>
                  </a:cubicBezTo>
                  <a:cubicBezTo>
                    <a:pt x="0" y="74"/>
                    <a:pt x="21" y="95"/>
                    <a:pt x="46" y="97"/>
                  </a:cubicBezTo>
                  <a:cubicBezTo>
                    <a:pt x="47" y="96"/>
                    <a:pt x="48" y="96"/>
                    <a:pt x="48"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9" name="Freeform 23">
              <a:extLst>
                <a:ext uri="{FF2B5EF4-FFF2-40B4-BE49-F238E27FC236}">
                  <a16:creationId xmlns:a16="http://schemas.microsoft.com/office/drawing/2014/main" id="{14B3E887-5FB1-FCAB-AA90-F762E6CB3993}"/>
                </a:ext>
              </a:extLst>
            </p:cNvPr>
            <p:cNvSpPr>
              <a:spLocks/>
            </p:cNvSpPr>
            <p:nvPr/>
          </p:nvSpPr>
          <p:spPr bwMode="auto">
            <a:xfrm>
              <a:off x="3900" y="1923"/>
              <a:ext cx="532" cy="525"/>
            </a:xfrm>
            <a:custGeom>
              <a:avLst/>
              <a:gdLst>
                <a:gd name="T0" fmla="*/ 1 w 225"/>
                <a:gd name="T1" fmla="*/ 147 h 222"/>
                <a:gd name="T2" fmla="*/ 13 w 225"/>
                <a:gd name="T3" fmla="*/ 163 h 222"/>
                <a:gd name="T4" fmla="*/ 29 w 225"/>
                <a:gd name="T5" fmla="*/ 151 h 222"/>
                <a:gd name="T6" fmla="*/ 55 w 225"/>
                <a:gd name="T7" fmla="*/ 61 h 222"/>
                <a:gd name="T8" fmla="*/ 34 w 225"/>
                <a:gd name="T9" fmla="*/ 205 h 222"/>
                <a:gd name="T10" fmla="*/ 112 w 225"/>
                <a:gd name="T11" fmla="*/ 222 h 222"/>
                <a:gd name="T12" fmla="*/ 191 w 225"/>
                <a:gd name="T13" fmla="*/ 205 h 222"/>
                <a:gd name="T14" fmla="*/ 169 w 225"/>
                <a:gd name="T15" fmla="*/ 61 h 222"/>
                <a:gd name="T16" fmla="*/ 196 w 225"/>
                <a:gd name="T17" fmla="*/ 151 h 222"/>
                <a:gd name="T18" fmla="*/ 210 w 225"/>
                <a:gd name="T19" fmla="*/ 163 h 222"/>
                <a:gd name="T20" fmla="*/ 212 w 225"/>
                <a:gd name="T21" fmla="*/ 163 h 222"/>
                <a:gd name="T22" fmla="*/ 224 w 225"/>
                <a:gd name="T23" fmla="*/ 147 h 222"/>
                <a:gd name="T24" fmla="*/ 149 w 225"/>
                <a:gd name="T25" fmla="*/ 5 h 222"/>
                <a:gd name="T26" fmla="*/ 132 w 225"/>
                <a:gd name="T27" fmla="*/ 1 h 222"/>
                <a:gd name="T28" fmla="*/ 112 w 225"/>
                <a:gd name="T29" fmla="*/ 0 h 222"/>
                <a:gd name="T30" fmla="*/ 93 w 225"/>
                <a:gd name="T31" fmla="*/ 1 h 222"/>
                <a:gd name="T32" fmla="*/ 76 w 225"/>
                <a:gd name="T33" fmla="*/ 5 h 222"/>
                <a:gd name="T34" fmla="*/ 1 w 225"/>
                <a:gd name="T35" fmla="*/ 14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5" h="222">
                  <a:moveTo>
                    <a:pt x="1" y="147"/>
                  </a:moveTo>
                  <a:cubicBezTo>
                    <a:pt x="0" y="155"/>
                    <a:pt x="5" y="162"/>
                    <a:pt x="13" y="163"/>
                  </a:cubicBezTo>
                  <a:cubicBezTo>
                    <a:pt x="21" y="164"/>
                    <a:pt x="28" y="158"/>
                    <a:pt x="29" y="151"/>
                  </a:cubicBezTo>
                  <a:cubicBezTo>
                    <a:pt x="35" y="107"/>
                    <a:pt x="45" y="79"/>
                    <a:pt x="55" y="61"/>
                  </a:cubicBezTo>
                  <a:cubicBezTo>
                    <a:pt x="46" y="105"/>
                    <a:pt x="34" y="166"/>
                    <a:pt x="34" y="205"/>
                  </a:cubicBezTo>
                  <a:cubicBezTo>
                    <a:pt x="34" y="205"/>
                    <a:pt x="63" y="222"/>
                    <a:pt x="112" y="222"/>
                  </a:cubicBezTo>
                  <a:cubicBezTo>
                    <a:pt x="161" y="222"/>
                    <a:pt x="191" y="205"/>
                    <a:pt x="191" y="205"/>
                  </a:cubicBezTo>
                  <a:cubicBezTo>
                    <a:pt x="191" y="166"/>
                    <a:pt x="179" y="105"/>
                    <a:pt x="169" y="61"/>
                  </a:cubicBezTo>
                  <a:cubicBezTo>
                    <a:pt x="180" y="79"/>
                    <a:pt x="190" y="107"/>
                    <a:pt x="196" y="151"/>
                  </a:cubicBezTo>
                  <a:cubicBezTo>
                    <a:pt x="197" y="158"/>
                    <a:pt x="203" y="163"/>
                    <a:pt x="210" y="163"/>
                  </a:cubicBezTo>
                  <a:cubicBezTo>
                    <a:pt x="210" y="163"/>
                    <a:pt x="211" y="163"/>
                    <a:pt x="212" y="163"/>
                  </a:cubicBezTo>
                  <a:cubicBezTo>
                    <a:pt x="219" y="162"/>
                    <a:pt x="225" y="155"/>
                    <a:pt x="224" y="147"/>
                  </a:cubicBezTo>
                  <a:cubicBezTo>
                    <a:pt x="209" y="38"/>
                    <a:pt x="167" y="12"/>
                    <a:pt x="149" y="5"/>
                  </a:cubicBezTo>
                  <a:cubicBezTo>
                    <a:pt x="145" y="4"/>
                    <a:pt x="140" y="2"/>
                    <a:pt x="132" y="1"/>
                  </a:cubicBezTo>
                  <a:cubicBezTo>
                    <a:pt x="126" y="0"/>
                    <a:pt x="119" y="0"/>
                    <a:pt x="112" y="0"/>
                  </a:cubicBezTo>
                  <a:cubicBezTo>
                    <a:pt x="106" y="0"/>
                    <a:pt x="99" y="0"/>
                    <a:pt x="93" y="1"/>
                  </a:cubicBezTo>
                  <a:cubicBezTo>
                    <a:pt x="85" y="2"/>
                    <a:pt x="80" y="4"/>
                    <a:pt x="76" y="5"/>
                  </a:cubicBezTo>
                  <a:cubicBezTo>
                    <a:pt x="58" y="12"/>
                    <a:pt x="16" y="38"/>
                    <a:pt x="1" y="1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grpSp>
      <p:cxnSp>
        <p:nvCxnSpPr>
          <p:cNvPr id="30" name="Straight Connector 52">
            <a:extLst>
              <a:ext uri="{FF2B5EF4-FFF2-40B4-BE49-F238E27FC236}">
                <a16:creationId xmlns:a16="http://schemas.microsoft.com/office/drawing/2014/main" id="{2DCBE9E9-80B7-8E21-7BB3-4EF18B304693}"/>
              </a:ext>
            </a:extLst>
          </p:cNvPr>
          <p:cNvCxnSpPr>
            <a:cxnSpLocks/>
          </p:cNvCxnSpPr>
          <p:nvPr/>
        </p:nvCxnSpPr>
        <p:spPr>
          <a:xfrm>
            <a:off x="3695240" y="3491369"/>
            <a:ext cx="468000" cy="341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左中括号 30">
            <a:extLst>
              <a:ext uri="{FF2B5EF4-FFF2-40B4-BE49-F238E27FC236}">
                <a16:creationId xmlns:a16="http://schemas.microsoft.com/office/drawing/2014/main" id="{1F92E5F7-C471-0641-D6DB-C6544290F272}"/>
              </a:ext>
            </a:extLst>
          </p:cNvPr>
          <p:cNvSpPr/>
          <p:nvPr/>
        </p:nvSpPr>
        <p:spPr>
          <a:xfrm>
            <a:off x="4169521" y="2491157"/>
            <a:ext cx="211912" cy="1925811"/>
          </a:xfrm>
          <a:prstGeom prst="leftBracket">
            <a:avLst>
              <a:gd name="adj" fmla="val 106446"/>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1965"/>
              </a:solidFill>
              <a:effectLst/>
              <a:uLnTx/>
              <a:uFillTx/>
              <a:cs typeface="+mn-ea"/>
              <a:sym typeface="+mn-lt"/>
            </a:endParaRPr>
          </a:p>
        </p:txBody>
      </p:sp>
      <p:sp>
        <p:nvSpPr>
          <p:cNvPr id="33" name="矩形: 圆角 32">
            <a:extLst>
              <a:ext uri="{FF2B5EF4-FFF2-40B4-BE49-F238E27FC236}">
                <a16:creationId xmlns:a16="http://schemas.microsoft.com/office/drawing/2014/main" id="{F711F779-B70B-1AB0-10B3-1DE1C1F947E5}"/>
              </a:ext>
            </a:extLst>
          </p:cNvPr>
          <p:cNvSpPr/>
          <p:nvPr/>
        </p:nvSpPr>
        <p:spPr bwMode="gray">
          <a:xfrm>
            <a:off x="4392250" y="2161737"/>
            <a:ext cx="3627120" cy="776189"/>
          </a:xfrm>
          <a:prstGeom prst="roundRect">
            <a:avLst/>
          </a:prstGeom>
          <a:solidFill>
            <a:schemeClr val="accent1"/>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tabLst/>
              <a:defRPr/>
            </a:pPr>
            <a:endParaRPr kumimoji="0" lang="zh-CN" altLang="en-US" sz="1800" b="1" i="0" u="none" strike="noStrike" kern="1200" cap="none" spc="0" normalizeH="0" baseline="0" noProof="0" dirty="0">
              <a:ln>
                <a:noFill/>
              </a:ln>
              <a:solidFill>
                <a:schemeClr val="bg1"/>
              </a:solidFill>
              <a:effectLst/>
              <a:uLnTx/>
              <a:uFillTx/>
              <a:cs typeface="+mn-ea"/>
              <a:sym typeface="+mn-lt"/>
            </a:endParaRPr>
          </a:p>
        </p:txBody>
      </p:sp>
      <p:sp>
        <p:nvSpPr>
          <p:cNvPr id="34" name="矩形: 圆角 33">
            <a:extLst>
              <a:ext uri="{FF2B5EF4-FFF2-40B4-BE49-F238E27FC236}">
                <a16:creationId xmlns:a16="http://schemas.microsoft.com/office/drawing/2014/main" id="{C775F8DE-2B18-8914-77A3-D5E5034158CA}"/>
              </a:ext>
            </a:extLst>
          </p:cNvPr>
          <p:cNvSpPr/>
          <p:nvPr/>
        </p:nvSpPr>
        <p:spPr bwMode="gray">
          <a:xfrm>
            <a:off x="4392250" y="3901486"/>
            <a:ext cx="3627120" cy="776189"/>
          </a:xfrm>
          <a:prstGeom prst="roundRect">
            <a:avLst/>
          </a:prstGeom>
          <a:solidFill>
            <a:schemeClr val="bg1">
              <a:lumMod val="75000"/>
            </a:schemeClr>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tabLst/>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38" name="文本框 37">
            <a:extLst>
              <a:ext uri="{FF2B5EF4-FFF2-40B4-BE49-F238E27FC236}">
                <a16:creationId xmlns:a16="http://schemas.microsoft.com/office/drawing/2014/main" id="{75AA29E0-3F71-7394-C912-BA66D31F5821}"/>
              </a:ext>
            </a:extLst>
          </p:cNvPr>
          <p:cNvSpPr txBox="1"/>
          <p:nvPr/>
        </p:nvSpPr>
        <p:spPr bwMode="gray">
          <a:xfrm>
            <a:off x="4392250" y="2273355"/>
            <a:ext cx="36271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bg1"/>
                </a:solidFill>
                <a:effectLst/>
                <a:uLnTx/>
                <a:uFillTx/>
                <a:cs typeface="+mn-ea"/>
                <a:sym typeface="+mn-lt"/>
              </a:rPr>
              <a:t>氨曲南</a:t>
            </a:r>
            <a:r>
              <a:rPr kumimoji="0" lang="en-US" altLang="zh-CN" sz="1400" b="1" i="0" u="none" strike="noStrike" kern="1200" cap="none" spc="0" normalizeH="0" baseline="0" noProof="0" dirty="0">
                <a:ln>
                  <a:noFill/>
                </a:ln>
                <a:solidFill>
                  <a:schemeClr val="bg1"/>
                </a:solidFill>
                <a:effectLst/>
                <a:uLnTx/>
                <a:uFillTx/>
                <a:cs typeface="+mn-ea"/>
                <a:sym typeface="+mn-lt"/>
              </a:rPr>
              <a:t>-</a:t>
            </a:r>
            <a:r>
              <a:rPr kumimoji="0" lang="zh-CN" altLang="en-US" sz="1400" b="1" i="0" u="none" strike="noStrike" kern="1200" cap="none" spc="0" normalizeH="0" baseline="0" noProof="0" dirty="0">
                <a:ln>
                  <a:noFill/>
                </a:ln>
                <a:solidFill>
                  <a:schemeClr val="bg1"/>
                </a:solidFill>
                <a:effectLst/>
                <a:uLnTx/>
                <a:uFillTx/>
                <a:cs typeface="+mn-ea"/>
                <a:sym typeface="+mn-lt"/>
              </a:rPr>
              <a:t>阿维巴坦</a:t>
            </a:r>
            <a:r>
              <a:rPr kumimoji="0" lang="en-US" altLang="zh-CN" sz="1400" b="1" i="0" u="none" strike="noStrike" kern="1200" cap="none" spc="0" normalizeH="0" baseline="0" noProof="0" dirty="0">
                <a:ln>
                  <a:noFill/>
                </a:ln>
                <a:solidFill>
                  <a:schemeClr val="bg1"/>
                </a:solidFill>
                <a:effectLst/>
                <a:uLnTx/>
                <a:uFillTx/>
                <a:cs typeface="+mn-ea"/>
                <a:sym typeface="+mn-lt"/>
              </a:rPr>
              <a:t>±</a:t>
            </a:r>
            <a:r>
              <a:rPr kumimoji="0" lang="zh-CN" altLang="en-US" sz="1400" b="1" i="0" u="none" strike="noStrike" kern="1200" cap="none" spc="0" normalizeH="0" baseline="0" noProof="0" dirty="0">
                <a:ln>
                  <a:noFill/>
                </a:ln>
                <a:solidFill>
                  <a:schemeClr val="bg1"/>
                </a:solidFill>
                <a:effectLst/>
                <a:uLnTx/>
                <a:uFillTx/>
                <a:cs typeface="+mn-ea"/>
                <a:sym typeface="+mn-lt"/>
              </a:rPr>
              <a:t>甲硝唑（</a:t>
            </a:r>
            <a:r>
              <a:rPr kumimoji="0" lang="en-US" altLang="zh-CN" sz="1400" b="1" i="0" u="none" strike="noStrike" kern="1200" cap="none" spc="0" normalizeH="0" baseline="0" noProof="0" dirty="0">
                <a:ln>
                  <a:noFill/>
                </a:ln>
                <a:solidFill>
                  <a:schemeClr val="bg1"/>
                </a:solidFill>
                <a:effectLst/>
                <a:uLnTx/>
                <a:uFillTx/>
                <a:cs typeface="+mn-ea"/>
                <a:sym typeface="+mn-lt"/>
              </a:rPr>
              <a:t>cIAI</a:t>
            </a:r>
            <a:r>
              <a:rPr kumimoji="0" lang="zh-CN" altLang="en-US" sz="1400" b="1" i="0" u="none" strike="noStrike" kern="1200" cap="none" spc="0" normalizeH="0" baseline="0" noProof="0" dirty="0">
                <a:ln>
                  <a:noFill/>
                </a:ln>
                <a:solidFill>
                  <a:schemeClr val="bg1"/>
                </a:solidFill>
                <a:effectLst/>
                <a:uLnTx/>
                <a:uFillTx/>
                <a:cs typeface="+mn-ea"/>
                <a:sym typeface="+mn-lt"/>
              </a:rPr>
              <a:t>患者）</a:t>
            </a:r>
            <a:endParaRPr kumimoji="0" lang="en-US" altLang="zh-CN" sz="14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chemeClr val="bg1"/>
                </a:solidFill>
                <a:effectLst/>
                <a:uLnTx/>
                <a:uFillTx/>
                <a:cs typeface="+mn-ea"/>
                <a:sym typeface="+mn-lt"/>
              </a:rPr>
              <a:t>n=282</a:t>
            </a:r>
            <a:endParaRPr kumimoji="0" lang="zh-CN" altLang="en-US" sz="1400" b="1" i="0" u="none" strike="noStrike" kern="1200" cap="none" spc="0" normalizeH="0" baseline="0" noProof="0" dirty="0">
              <a:ln>
                <a:noFill/>
              </a:ln>
              <a:solidFill>
                <a:schemeClr val="bg1"/>
              </a:solidFill>
              <a:effectLst/>
              <a:uLnTx/>
              <a:uFillTx/>
              <a:cs typeface="+mn-ea"/>
              <a:sym typeface="+mn-lt"/>
            </a:endParaRPr>
          </a:p>
        </p:txBody>
      </p:sp>
      <p:sp>
        <p:nvSpPr>
          <p:cNvPr id="39" name="文本框 38">
            <a:extLst>
              <a:ext uri="{FF2B5EF4-FFF2-40B4-BE49-F238E27FC236}">
                <a16:creationId xmlns:a16="http://schemas.microsoft.com/office/drawing/2014/main" id="{C8769AA0-FC3B-967C-80E6-6DB7E5F69C79}"/>
              </a:ext>
            </a:extLst>
          </p:cNvPr>
          <p:cNvSpPr txBox="1"/>
          <p:nvPr/>
        </p:nvSpPr>
        <p:spPr bwMode="gray">
          <a:xfrm>
            <a:off x="4381433" y="4030993"/>
            <a:ext cx="36271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D45"/>
                </a:solidFill>
                <a:effectLst/>
                <a:uLnTx/>
                <a:uFillTx/>
                <a:cs typeface="+mn-ea"/>
                <a:sym typeface="+mn-lt"/>
              </a:rPr>
              <a:t>美罗培南</a:t>
            </a:r>
            <a:r>
              <a:rPr kumimoji="0" lang="en-US" altLang="zh-CN" sz="1400" b="1" i="0" u="none" strike="noStrike" kern="1200" cap="none" spc="0" normalizeH="0" baseline="0" noProof="0" dirty="0">
                <a:ln>
                  <a:noFill/>
                </a:ln>
                <a:solidFill>
                  <a:srgbClr val="000D45"/>
                </a:solidFill>
                <a:effectLst/>
                <a:uLnTx/>
                <a:uFillTx/>
                <a:cs typeface="+mn-ea"/>
                <a:sym typeface="+mn-lt"/>
              </a:rPr>
              <a:t>±</a:t>
            </a:r>
            <a:r>
              <a:rPr kumimoji="0" lang="zh-CN" altLang="en-US" sz="1400" b="1" i="0" u="none" strike="noStrike" kern="1200" cap="none" spc="0" normalizeH="0" baseline="0" noProof="0" dirty="0">
                <a:ln>
                  <a:noFill/>
                </a:ln>
                <a:solidFill>
                  <a:srgbClr val="000D45"/>
                </a:solidFill>
                <a:effectLst/>
                <a:uLnTx/>
                <a:uFillTx/>
                <a:cs typeface="+mn-ea"/>
                <a:sym typeface="+mn-lt"/>
              </a:rPr>
              <a:t>粘菌素</a:t>
            </a:r>
            <a:endParaRPr kumimoji="0" lang="en-US" altLang="zh-CN" sz="1400" b="1" i="0" u="none" strike="noStrike" kern="1200" cap="none" spc="0" normalizeH="0" baseline="0" noProof="0" dirty="0">
              <a:ln>
                <a:noFill/>
              </a:ln>
              <a:solidFill>
                <a:srgbClr val="000D45"/>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D45"/>
                </a:solidFill>
                <a:effectLst/>
                <a:uLnTx/>
                <a:uFillTx/>
                <a:cs typeface="+mn-ea"/>
                <a:sym typeface="+mn-lt"/>
              </a:rPr>
              <a:t>n=140</a:t>
            </a:r>
            <a:endParaRPr kumimoji="0" lang="zh-CN" altLang="en-US" sz="1400" b="1" i="0" u="none" strike="noStrike" kern="1200" cap="none" spc="0" normalizeH="0" baseline="0" noProof="0" dirty="0">
              <a:ln>
                <a:noFill/>
              </a:ln>
              <a:solidFill>
                <a:srgbClr val="000D45"/>
              </a:solidFill>
              <a:effectLst/>
              <a:uLnTx/>
              <a:uFillTx/>
              <a:cs typeface="+mn-ea"/>
              <a:sym typeface="+mn-lt"/>
            </a:endParaRPr>
          </a:p>
        </p:txBody>
      </p:sp>
      <p:sp>
        <p:nvSpPr>
          <p:cNvPr id="40" name="文本框 39">
            <a:extLst>
              <a:ext uri="{FF2B5EF4-FFF2-40B4-BE49-F238E27FC236}">
                <a16:creationId xmlns:a16="http://schemas.microsoft.com/office/drawing/2014/main" id="{CA4CBDC9-8C15-28D7-F432-7053F533950D}"/>
              </a:ext>
            </a:extLst>
          </p:cNvPr>
          <p:cNvSpPr txBox="1"/>
          <p:nvPr/>
        </p:nvSpPr>
        <p:spPr bwMode="gray">
          <a:xfrm>
            <a:off x="4368811" y="3340696"/>
            <a:ext cx="834288" cy="301347"/>
          </a:xfrm>
          <a:prstGeom prst="rect">
            <a:avLst/>
          </a:prstGeom>
        </p:spPr>
        <p:txBody>
          <a:bodyPr wrap="none" lIns="45720" tIns="45720" rIns="45720" bIns="45720" rtlCol="0">
            <a:no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1200" b="0" i="0" u="none" strike="noStrike" kern="1200" cap="none" spc="0" normalizeH="0" baseline="0" noProof="0" dirty="0">
                <a:ln>
                  <a:noFill/>
                </a:ln>
                <a:solidFill>
                  <a:srgbClr val="000D45"/>
                </a:solidFill>
                <a:effectLst/>
                <a:uLnTx/>
                <a:uFillTx/>
                <a:cs typeface="+mn-ea"/>
                <a:sym typeface="+mn-lt"/>
              </a:rPr>
              <a:t>2:1</a:t>
            </a:r>
            <a:r>
              <a:rPr kumimoji="0" lang="zh-CN" altLang="en-US" sz="1200" b="0" i="0" u="none" strike="noStrike" kern="1200" cap="none" spc="0" normalizeH="0" baseline="0" noProof="0" dirty="0">
                <a:ln>
                  <a:noFill/>
                </a:ln>
                <a:solidFill>
                  <a:srgbClr val="000D45"/>
                </a:solidFill>
                <a:effectLst/>
                <a:uLnTx/>
                <a:uFillTx/>
                <a:cs typeface="+mn-ea"/>
                <a:sym typeface="+mn-lt"/>
              </a:rPr>
              <a:t>随机分组</a:t>
            </a:r>
          </a:p>
        </p:txBody>
      </p:sp>
      <p:sp>
        <p:nvSpPr>
          <p:cNvPr id="42" name="矩形 41">
            <a:extLst>
              <a:ext uri="{FF2B5EF4-FFF2-40B4-BE49-F238E27FC236}">
                <a16:creationId xmlns:a16="http://schemas.microsoft.com/office/drawing/2014/main" id="{963503DB-F146-E114-92D3-0839F8FA7C06}"/>
              </a:ext>
            </a:extLst>
          </p:cNvPr>
          <p:cNvSpPr/>
          <p:nvPr/>
        </p:nvSpPr>
        <p:spPr bwMode="gray">
          <a:xfrm>
            <a:off x="4538901" y="4677676"/>
            <a:ext cx="3312184" cy="535728"/>
          </a:xfrm>
          <a:prstGeom prst="rect">
            <a:avLst/>
          </a:prstGeom>
          <a:solidFill>
            <a:schemeClr val="bg1">
              <a:lumMod val="95000"/>
            </a:schemeClr>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tabLst/>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41" name="文本框 40">
            <a:extLst>
              <a:ext uri="{FF2B5EF4-FFF2-40B4-BE49-F238E27FC236}">
                <a16:creationId xmlns:a16="http://schemas.microsoft.com/office/drawing/2014/main" id="{12335D97-273A-E404-E810-05360A90C958}"/>
              </a:ext>
            </a:extLst>
          </p:cNvPr>
          <p:cNvSpPr txBox="1"/>
          <p:nvPr/>
        </p:nvSpPr>
        <p:spPr bwMode="gray">
          <a:xfrm>
            <a:off x="4576901" y="4751738"/>
            <a:ext cx="323618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D45"/>
                </a:solidFill>
                <a:effectLst/>
                <a:uLnTx/>
                <a:uFillTx/>
                <a:cs typeface="+mn-ea"/>
                <a:sym typeface="+mn-lt"/>
              </a:rPr>
              <a:t>最短治疗时间：</a:t>
            </a:r>
            <a:r>
              <a:rPr kumimoji="0" lang="en-US" altLang="zh-CN" sz="1200" b="0" i="0" u="none" strike="noStrike" kern="1200" cap="none" spc="0" normalizeH="0" baseline="0" noProof="0" dirty="0">
                <a:ln>
                  <a:noFill/>
                </a:ln>
                <a:solidFill>
                  <a:srgbClr val="000D45"/>
                </a:solidFill>
                <a:effectLst/>
                <a:uLnTx/>
                <a:uFillTx/>
                <a:cs typeface="+mn-ea"/>
                <a:sym typeface="+mn-lt"/>
              </a:rPr>
              <a:t>cIAI</a:t>
            </a:r>
            <a:r>
              <a:rPr kumimoji="0" lang="zh-CN" altLang="en-US" sz="1200" b="0" i="0" u="none" strike="noStrike" kern="1200" cap="none" spc="0" normalizeH="0" baseline="0" noProof="0" dirty="0">
                <a:ln>
                  <a:noFill/>
                </a:ln>
                <a:solidFill>
                  <a:srgbClr val="000D45"/>
                </a:solidFill>
                <a:effectLst/>
                <a:uLnTx/>
                <a:uFillTx/>
                <a:cs typeface="+mn-ea"/>
                <a:sym typeface="+mn-lt"/>
              </a:rPr>
              <a:t>为</a:t>
            </a:r>
            <a:r>
              <a:rPr kumimoji="0" lang="en-US" altLang="zh-CN" sz="1200" b="0" i="0" u="none" strike="noStrike" kern="1200" cap="none" spc="0" normalizeH="0" baseline="0" noProof="0" dirty="0">
                <a:ln>
                  <a:noFill/>
                </a:ln>
                <a:solidFill>
                  <a:srgbClr val="000D45"/>
                </a:solidFill>
                <a:effectLst/>
                <a:uLnTx/>
                <a:uFillTx/>
                <a:cs typeface="+mn-ea"/>
                <a:sym typeface="+mn-lt"/>
              </a:rPr>
              <a:t>5</a:t>
            </a:r>
            <a:r>
              <a:rPr kumimoji="0" lang="zh-CN" altLang="en-US" sz="1200" b="0" i="0" u="none" strike="noStrike" kern="1200" cap="none" spc="0" normalizeH="0" baseline="0" noProof="0" dirty="0">
                <a:ln>
                  <a:noFill/>
                </a:ln>
                <a:solidFill>
                  <a:srgbClr val="000D45"/>
                </a:solidFill>
                <a:effectLst/>
                <a:uLnTx/>
                <a:uFillTx/>
                <a:cs typeface="+mn-ea"/>
                <a:sym typeface="+mn-lt"/>
              </a:rPr>
              <a:t>天，</a:t>
            </a:r>
            <a:r>
              <a:rPr kumimoji="0" lang="en-US" altLang="zh-CN" sz="1200" b="0" i="0" u="none" strike="noStrike" kern="1200" cap="none" spc="0" normalizeH="0" baseline="0" noProof="0" dirty="0">
                <a:ln>
                  <a:noFill/>
                </a:ln>
                <a:solidFill>
                  <a:srgbClr val="000D45"/>
                </a:solidFill>
                <a:effectLst/>
                <a:uLnTx/>
                <a:uFillTx/>
                <a:cs typeface="+mn-ea"/>
                <a:sym typeface="+mn-lt"/>
              </a:rPr>
              <a:t>HAP/VAP</a:t>
            </a:r>
            <a:r>
              <a:rPr kumimoji="0" lang="zh-CN" altLang="en-US" sz="1200" b="0" i="0" u="none" strike="noStrike" kern="1200" cap="none" spc="0" normalizeH="0" baseline="0" noProof="0" dirty="0">
                <a:ln>
                  <a:noFill/>
                </a:ln>
                <a:solidFill>
                  <a:srgbClr val="000D45"/>
                </a:solidFill>
                <a:effectLst/>
                <a:uLnTx/>
                <a:uFillTx/>
                <a:cs typeface="+mn-ea"/>
                <a:sym typeface="+mn-lt"/>
              </a:rPr>
              <a:t>为</a:t>
            </a:r>
            <a:r>
              <a:rPr kumimoji="0" lang="en-US" altLang="zh-CN" sz="1200" b="0" i="0" u="none" strike="noStrike" kern="1200" cap="none" spc="0" normalizeH="0" baseline="0" noProof="0" dirty="0">
                <a:ln>
                  <a:noFill/>
                </a:ln>
                <a:solidFill>
                  <a:srgbClr val="000D45"/>
                </a:solidFill>
                <a:effectLst/>
                <a:uLnTx/>
                <a:uFillTx/>
                <a:cs typeface="+mn-ea"/>
                <a:sym typeface="+mn-lt"/>
              </a:rPr>
              <a:t>7</a:t>
            </a:r>
            <a:r>
              <a:rPr kumimoji="0" lang="zh-CN" altLang="en-US" sz="1200" b="0" i="0" u="none" strike="noStrike" kern="1200" cap="none" spc="0" normalizeH="0" baseline="0" noProof="0" dirty="0">
                <a:ln>
                  <a:noFill/>
                </a:ln>
                <a:solidFill>
                  <a:srgbClr val="000D45"/>
                </a:solidFill>
                <a:effectLst/>
                <a:uLnTx/>
                <a:uFillTx/>
                <a:cs typeface="+mn-ea"/>
                <a:sym typeface="+mn-lt"/>
              </a:rPr>
              <a:t>天</a:t>
            </a:r>
            <a:endParaRPr kumimoji="0" lang="en-US" altLang="zh-CN" sz="1200" b="0" i="0" u="none" strike="noStrike" kern="1200" cap="none" spc="0" normalizeH="0" baseline="0" noProof="0" dirty="0">
              <a:ln>
                <a:noFill/>
              </a:ln>
              <a:solidFill>
                <a:srgbClr val="000D45"/>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D45"/>
                </a:solidFill>
                <a:effectLst/>
                <a:uLnTx/>
                <a:uFillTx/>
                <a:cs typeface="+mn-ea"/>
                <a:sym typeface="+mn-lt"/>
              </a:rPr>
              <a:t>最长治疗时间：</a:t>
            </a:r>
            <a:r>
              <a:rPr kumimoji="0" lang="en-US" altLang="zh-CN" sz="1200" b="0" i="0" u="none" strike="noStrike" kern="1200" cap="none" spc="0" normalizeH="0" baseline="0" noProof="0" dirty="0">
                <a:ln>
                  <a:noFill/>
                </a:ln>
                <a:solidFill>
                  <a:srgbClr val="000D45"/>
                </a:solidFill>
                <a:effectLst/>
                <a:uLnTx/>
                <a:uFillTx/>
                <a:cs typeface="+mn-ea"/>
                <a:sym typeface="+mn-lt"/>
              </a:rPr>
              <a:t>14</a:t>
            </a:r>
            <a:r>
              <a:rPr kumimoji="0" lang="zh-CN" altLang="en-US" sz="1200" b="0" i="0" u="none" strike="noStrike" kern="1200" cap="none" spc="0" normalizeH="0" baseline="0" noProof="0" dirty="0">
                <a:ln>
                  <a:noFill/>
                </a:ln>
                <a:solidFill>
                  <a:srgbClr val="000D45"/>
                </a:solidFill>
                <a:effectLst/>
                <a:uLnTx/>
                <a:uFillTx/>
                <a:cs typeface="+mn-ea"/>
                <a:sym typeface="+mn-lt"/>
              </a:rPr>
              <a:t>天</a:t>
            </a:r>
            <a:endParaRPr kumimoji="0" lang="en-US" altLang="zh-CN" sz="1200" b="0" i="0" u="none" strike="noStrike" kern="1200" cap="none" spc="0" normalizeH="0" baseline="0" noProof="0" dirty="0">
              <a:ln>
                <a:noFill/>
              </a:ln>
              <a:solidFill>
                <a:srgbClr val="000D45"/>
              </a:solidFill>
              <a:effectLst/>
              <a:uLnTx/>
              <a:uFillTx/>
              <a:cs typeface="+mn-ea"/>
              <a:sym typeface="+mn-lt"/>
            </a:endParaRPr>
          </a:p>
        </p:txBody>
      </p:sp>
      <p:sp>
        <p:nvSpPr>
          <p:cNvPr id="44" name="矩形 43">
            <a:extLst>
              <a:ext uri="{FF2B5EF4-FFF2-40B4-BE49-F238E27FC236}">
                <a16:creationId xmlns:a16="http://schemas.microsoft.com/office/drawing/2014/main" id="{9E2969F0-6BFA-74B7-A37B-E37E9E0E7F73}"/>
              </a:ext>
            </a:extLst>
          </p:cNvPr>
          <p:cNvSpPr/>
          <p:nvPr/>
        </p:nvSpPr>
        <p:spPr bwMode="gray">
          <a:xfrm>
            <a:off x="8235228" y="1792980"/>
            <a:ext cx="3507468" cy="4039568"/>
          </a:xfrm>
          <a:prstGeom prst="rect">
            <a:avLst/>
          </a:prstGeom>
          <a:solidFill>
            <a:srgbClr val="EBF0F6"/>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tabLst/>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43" name="文本框 42">
            <a:extLst>
              <a:ext uri="{FF2B5EF4-FFF2-40B4-BE49-F238E27FC236}">
                <a16:creationId xmlns:a16="http://schemas.microsoft.com/office/drawing/2014/main" id="{1F944EB4-6529-C6D5-2DE6-208C685F89CC}"/>
              </a:ext>
            </a:extLst>
          </p:cNvPr>
          <p:cNvSpPr txBox="1"/>
          <p:nvPr/>
        </p:nvSpPr>
        <p:spPr bwMode="gray">
          <a:xfrm>
            <a:off x="8235227" y="2456101"/>
            <a:ext cx="3507467" cy="784317"/>
          </a:xfrm>
          <a:prstGeom prst="rect">
            <a:avLst/>
          </a:prstGeom>
          <a:noFill/>
        </p:spPr>
        <p:txBody>
          <a:bodyPr wrap="square">
            <a:spAutoFit/>
          </a:bodyPr>
          <a:lstStyle/>
          <a:p>
            <a:pPr marL="285750" marR="0" lvl="0" indent="-180000" algn="just"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TOC</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访视时的</a:t>
            </a:r>
            <a:r>
              <a:rPr kumimoji="0" lang="zh-CN" altLang="en-US" sz="1000" b="1" i="0" u="none" strike="noStrike" kern="1200" cap="none" spc="0" normalizeH="0" baseline="0" noProof="0" dirty="0">
                <a:ln>
                  <a:noFill/>
                </a:ln>
                <a:solidFill>
                  <a:schemeClr val="accent1">
                    <a:lumMod val="75000"/>
                  </a:schemeClr>
                </a:solidFill>
                <a:effectLst/>
                <a:uLnTx/>
                <a:uFillTx/>
                <a:cs typeface="+mn-ea"/>
                <a:sym typeface="+mn-lt"/>
              </a:rPr>
              <a:t>临床治愈率</a:t>
            </a:r>
            <a:endParaRPr kumimoji="0" lang="en-US" altLang="zh-CN" sz="1000" b="1" i="0" u="none" strike="noStrike" kern="1200" cap="none" spc="0" normalizeH="0" baseline="0" noProof="0" dirty="0">
              <a:ln>
                <a:noFill/>
              </a:ln>
              <a:solidFill>
                <a:schemeClr val="accent1">
                  <a:lumMod val="75000"/>
                </a:schemeClr>
              </a:solidFill>
              <a:effectLst/>
              <a:uLnTx/>
              <a:uFillTx/>
              <a:cs typeface="+mn-ea"/>
              <a:sym typeface="+mn-lt"/>
            </a:endParaRPr>
          </a:p>
          <a:p>
            <a:pPr marL="504000" marR="0" lvl="0" indent="-216000" algn="just"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意向治疗分析集</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(ITT)</a:t>
            </a:r>
          </a:p>
          <a:p>
            <a:pPr marL="504000" marR="0" lvl="0" indent="-216000" algn="just"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临床可评价分析集</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(CE)</a:t>
            </a:r>
          </a:p>
        </p:txBody>
      </p:sp>
      <p:sp>
        <p:nvSpPr>
          <p:cNvPr id="48" name="文本框 47">
            <a:extLst>
              <a:ext uri="{FF2B5EF4-FFF2-40B4-BE49-F238E27FC236}">
                <a16:creationId xmlns:a16="http://schemas.microsoft.com/office/drawing/2014/main" id="{86AD9479-8130-36AF-BB1C-ACE37B98F3E9}"/>
              </a:ext>
            </a:extLst>
          </p:cNvPr>
          <p:cNvSpPr txBox="1"/>
          <p:nvPr/>
        </p:nvSpPr>
        <p:spPr bwMode="gray">
          <a:xfrm>
            <a:off x="398611" y="6114956"/>
            <a:ext cx="781812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i="0" u="none" strike="noStrike" kern="1200" cap="none" spc="0" normalizeH="0" baseline="0" noProof="0" dirty="0" err="1">
                <a:ln>
                  <a:noFill/>
                </a:ln>
                <a:solidFill>
                  <a:schemeClr val="tx1">
                    <a:lumMod val="50000"/>
                    <a:lumOff val="50000"/>
                  </a:schemeClr>
                </a:solidFill>
                <a:effectLst/>
                <a:uLnTx/>
                <a:uFillTx/>
                <a:cs typeface="+mn-ea"/>
                <a:sym typeface="+mn-lt"/>
              </a:rPr>
              <a:t>Carmeli</a:t>
            </a:r>
            <a:r>
              <a:rPr kumimoji="0" lang="en-US" altLang="zh-CN" sz="800" i="0" u="none" strike="noStrike" kern="1200" cap="none" spc="0" normalizeH="0" baseline="0" noProof="0" dirty="0">
                <a:ln>
                  <a:noFill/>
                </a:ln>
                <a:solidFill>
                  <a:schemeClr val="tx1">
                    <a:lumMod val="50000"/>
                    <a:lumOff val="50000"/>
                  </a:schemeClr>
                </a:solidFill>
                <a:effectLst/>
                <a:uLnTx/>
                <a:uFillTx/>
                <a:cs typeface="+mn-ea"/>
                <a:sym typeface="+mn-lt"/>
              </a:rPr>
              <a:t> Y, et al. Open Forum Infect Dis. 2023 Nov 27;10(Suppl 2):ofad500.2476. </a:t>
            </a:r>
            <a:r>
              <a:rPr kumimoji="0" lang="en-US" altLang="zh-CN" sz="800" i="0" u="none" strike="noStrike" kern="1200" cap="none" spc="0" normalizeH="0" baseline="0" noProof="0" dirty="0" err="1">
                <a:ln>
                  <a:noFill/>
                </a:ln>
                <a:solidFill>
                  <a:schemeClr val="tx1">
                    <a:lumMod val="50000"/>
                    <a:lumOff val="50000"/>
                  </a:schemeClr>
                </a:solidFill>
                <a:effectLst/>
                <a:uLnTx/>
                <a:uFillTx/>
                <a:cs typeface="+mn-ea"/>
                <a:sym typeface="+mn-lt"/>
              </a:rPr>
              <a:t>doi</a:t>
            </a:r>
            <a:r>
              <a:rPr kumimoji="0" lang="en-US" altLang="zh-CN" sz="800" i="0" u="none" strike="noStrike" kern="1200" cap="none" spc="0" normalizeH="0" baseline="0" noProof="0" dirty="0">
                <a:ln>
                  <a:noFill/>
                </a:ln>
                <a:solidFill>
                  <a:schemeClr val="tx1">
                    <a:lumMod val="50000"/>
                    <a:lumOff val="50000"/>
                  </a:schemeClr>
                </a:solidFill>
                <a:effectLst/>
                <a:uLnTx/>
                <a:uFillTx/>
                <a:cs typeface="+mn-ea"/>
                <a:sym typeface="+mn-lt"/>
              </a:rPr>
              <a:t>: 10.1093/</a:t>
            </a:r>
            <a:r>
              <a:rPr kumimoji="0" lang="en-US" altLang="zh-CN" sz="800" i="0" u="none" strike="noStrike" kern="1200" cap="none" spc="0" normalizeH="0" baseline="0" noProof="0" dirty="0" err="1">
                <a:ln>
                  <a:noFill/>
                </a:ln>
                <a:solidFill>
                  <a:schemeClr val="tx1">
                    <a:lumMod val="50000"/>
                    <a:lumOff val="50000"/>
                  </a:schemeClr>
                </a:solidFill>
                <a:effectLst/>
                <a:uLnTx/>
                <a:uFillTx/>
                <a:cs typeface="+mn-ea"/>
                <a:sym typeface="+mn-lt"/>
              </a:rPr>
              <a:t>ofid</a:t>
            </a:r>
            <a:r>
              <a:rPr kumimoji="0" lang="en-US" altLang="zh-CN" sz="800" i="0" u="none" strike="noStrike" kern="1200" cap="none" spc="0" normalizeH="0" baseline="0" noProof="0" dirty="0">
                <a:ln>
                  <a:noFill/>
                </a:ln>
                <a:solidFill>
                  <a:schemeClr val="tx1">
                    <a:lumMod val="50000"/>
                    <a:lumOff val="50000"/>
                  </a:schemeClr>
                </a:solidFill>
                <a:effectLst/>
                <a:uLnTx/>
                <a:uFillTx/>
                <a:cs typeface="+mn-ea"/>
                <a:sym typeface="+mn-lt"/>
              </a:rPr>
              <a:t>/ofad500.2476. </a:t>
            </a:r>
            <a:endParaRPr kumimoji="0" lang="zh-CN" altLang="en-US" sz="800" i="0" u="none" strike="noStrike" kern="1200" cap="none" spc="0" normalizeH="0" baseline="0" noProof="0" dirty="0">
              <a:ln>
                <a:noFill/>
              </a:ln>
              <a:solidFill>
                <a:schemeClr val="tx1">
                  <a:lumMod val="50000"/>
                  <a:lumOff val="50000"/>
                </a:schemeClr>
              </a:solidFill>
              <a:effectLst/>
              <a:uLnTx/>
              <a:uFillTx/>
              <a:cs typeface="+mn-ea"/>
              <a:sym typeface="+mn-lt"/>
            </a:endParaRPr>
          </a:p>
        </p:txBody>
      </p:sp>
      <p:grpSp>
        <p:nvGrpSpPr>
          <p:cNvPr id="51" name="组合 50">
            <a:extLst>
              <a:ext uri="{FF2B5EF4-FFF2-40B4-BE49-F238E27FC236}">
                <a16:creationId xmlns:a16="http://schemas.microsoft.com/office/drawing/2014/main" id="{2127918F-512A-8DC3-6A90-BFB2960DA642}"/>
              </a:ext>
            </a:extLst>
          </p:cNvPr>
          <p:cNvGrpSpPr/>
          <p:nvPr/>
        </p:nvGrpSpPr>
        <p:grpSpPr>
          <a:xfrm>
            <a:off x="8354387" y="2039569"/>
            <a:ext cx="1455741" cy="355493"/>
            <a:chOff x="913632" y="5492033"/>
            <a:chExt cx="1296168" cy="350280"/>
          </a:xfrm>
        </p:grpSpPr>
        <p:sp>
          <p:nvSpPr>
            <p:cNvPr id="49" name="文本框 26">
              <a:extLst>
                <a:ext uri="{FF2B5EF4-FFF2-40B4-BE49-F238E27FC236}">
                  <a16:creationId xmlns:a16="http://schemas.microsoft.com/office/drawing/2014/main" id="{DACE82F3-F756-1894-4B6F-B166A06B5A61}"/>
                </a:ext>
              </a:extLst>
            </p:cNvPr>
            <p:cNvSpPr txBox="1"/>
            <p:nvPr/>
          </p:nvSpPr>
          <p:spPr>
            <a:xfrm>
              <a:off x="913632" y="5492034"/>
              <a:ext cx="1296168" cy="350279"/>
            </a:xfrm>
            <a:prstGeom prst="parallelogram">
              <a:avLst/>
            </a:prstGeom>
            <a:solidFill>
              <a:schemeClr val="accent1"/>
            </a:solidFill>
            <a:ln>
              <a:noFill/>
            </a:ln>
          </p:spPr>
          <p:txBody>
            <a:bodyPr wrap="square" lIns="0" tIns="0" rIns="0" bIns="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tabLst/>
                <a:defRPr/>
              </a:pPr>
              <a:endParaRPr kumimoji="0" lang="en-US" sz="1200" b="1" i="0" u="none" strike="noStrike" kern="1200" cap="none" spc="0" normalizeH="0" baseline="0" noProof="0" dirty="0">
                <a:ln>
                  <a:noFill/>
                </a:ln>
                <a:solidFill>
                  <a:srgbClr val="000D45">
                    <a:lumMod val="95000"/>
                    <a:lumOff val="5000"/>
                  </a:srgbClr>
                </a:solidFill>
                <a:effectLst/>
                <a:uLnTx/>
                <a:uFillTx/>
                <a:cs typeface="+mn-ea"/>
                <a:sym typeface="+mn-lt"/>
              </a:endParaRPr>
            </a:p>
          </p:txBody>
        </p:sp>
        <p:sp>
          <p:nvSpPr>
            <p:cNvPr id="50" name="文本框 26">
              <a:extLst>
                <a:ext uri="{FF2B5EF4-FFF2-40B4-BE49-F238E27FC236}">
                  <a16:creationId xmlns:a16="http://schemas.microsoft.com/office/drawing/2014/main" id="{0CF75B56-2542-78F6-2758-D07D415F2F82}"/>
                </a:ext>
              </a:extLst>
            </p:cNvPr>
            <p:cNvSpPr txBox="1"/>
            <p:nvPr/>
          </p:nvSpPr>
          <p:spPr>
            <a:xfrm>
              <a:off x="983073" y="5492033"/>
              <a:ext cx="1160687" cy="350279"/>
            </a:xfrm>
            <a:prstGeom prst="parallelogram">
              <a:avLst/>
            </a:prstGeom>
            <a:solidFill>
              <a:srgbClr val="88E9C1"/>
            </a:solidFill>
            <a:ln>
              <a:noFill/>
            </a:ln>
          </p:spPr>
          <p:txBody>
            <a:bodyPr wrap="square" lIns="0" tIns="0" rIns="0" bIns="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tabLst/>
                <a:defRPr/>
              </a:pPr>
              <a:r>
                <a:rPr kumimoji="0" lang="zh-CN" altLang="en-US" sz="1200" b="1" i="0" u="none" strike="noStrike" kern="1200" cap="none" spc="0" normalizeH="0" baseline="0" noProof="0" dirty="0">
                  <a:ln>
                    <a:noFill/>
                  </a:ln>
                  <a:solidFill>
                    <a:srgbClr val="000D45">
                      <a:lumMod val="95000"/>
                      <a:lumOff val="5000"/>
                    </a:srgbClr>
                  </a:solidFill>
                  <a:effectLst/>
                  <a:uLnTx/>
                  <a:uFillTx/>
                  <a:cs typeface="+mn-ea"/>
                  <a:sym typeface="+mn-lt"/>
                </a:rPr>
                <a:t>主要终点</a:t>
              </a:r>
              <a:endParaRPr kumimoji="0" lang="en-US" sz="1200" b="1" i="0" u="none" strike="noStrike" kern="1200" cap="none" spc="0" normalizeH="0" baseline="0" noProof="0" dirty="0">
                <a:ln>
                  <a:noFill/>
                </a:ln>
                <a:solidFill>
                  <a:srgbClr val="000D45">
                    <a:lumMod val="95000"/>
                    <a:lumOff val="5000"/>
                  </a:srgbClr>
                </a:solidFill>
                <a:effectLst/>
                <a:uLnTx/>
                <a:uFillTx/>
                <a:cs typeface="+mn-ea"/>
                <a:sym typeface="+mn-lt"/>
              </a:endParaRPr>
            </a:p>
          </p:txBody>
        </p:sp>
      </p:grpSp>
      <p:grpSp>
        <p:nvGrpSpPr>
          <p:cNvPr id="52" name="组合 51">
            <a:extLst>
              <a:ext uri="{FF2B5EF4-FFF2-40B4-BE49-F238E27FC236}">
                <a16:creationId xmlns:a16="http://schemas.microsoft.com/office/drawing/2014/main" id="{D93666DC-33B2-DC56-83C1-B9BFDA2B863D}"/>
              </a:ext>
            </a:extLst>
          </p:cNvPr>
          <p:cNvGrpSpPr/>
          <p:nvPr/>
        </p:nvGrpSpPr>
        <p:grpSpPr>
          <a:xfrm>
            <a:off x="8350061" y="3375445"/>
            <a:ext cx="1455742" cy="355493"/>
            <a:chOff x="913632" y="5492033"/>
            <a:chExt cx="1296168" cy="350280"/>
          </a:xfrm>
        </p:grpSpPr>
        <p:sp>
          <p:nvSpPr>
            <p:cNvPr id="53" name="文本框 26">
              <a:extLst>
                <a:ext uri="{FF2B5EF4-FFF2-40B4-BE49-F238E27FC236}">
                  <a16:creationId xmlns:a16="http://schemas.microsoft.com/office/drawing/2014/main" id="{B8CC3BFA-4F3A-6735-2ED8-E9778D2D9E92}"/>
                </a:ext>
              </a:extLst>
            </p:cNvPr>
            <p:cNvSpPr txBox="1"/>
            <p:nvPr/>
          </p:nvSpPr>
          <p:spPr>
            <a:xfrm>
              <a:off x="913632" y="5492034"/>
              <a:ext cx="1296168" cy="350279"/>
            </a:xfrm>
            <a:prstGeom prst="parallelogram">
              <a:avLst/>
            </a:prstGeom>
            <a:solidFill>
              <a:schemeClr val="accent1"/>
            </a:solidFill>
            <a:ln>
              <a:noFill/>
            </a:ln>
          </p:spPr>
          <p:txBody>
            <a:bodyPr wrap="square" lIns="0" tIns="0" rIns="0" bIns="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tabLst/>
                <a:defRPr/>
              </a:pPr>
              <a:endParaRPr kumimoji="0" lang="en-US" sz="1200" b="1" i="0" u="none" strike="noStrike" kern="1200" cap="none" spc="0" normalizeH="0" baseline="0" noProof="0" dirty="0">
                <a:ln>
                  <a:noFill/>
                </a:ln>
                <a:solidFill>
                  <a:srgbClr val="000D45">
                    <a:lumMod val="95000"/>
                    <a:lumOff val="5000"/>
                  </a:srgbClr>
                </a:solidFill>
                <a:effectLst/>
                <a:uLnTx/>
                <a:uFillTx/>
                <a:cs typeface="+mn-ea"/>
                <a:sym typeface="+mn-lt"/>
              </a:endParaRPr>
            </a:p>
          </p:txBody>
        </p:sp>
        <p:sp>
          <p:nvSpPr>
            <p:cNvPr id="54" name="文本框 26">
              <a:extLst>
                <a:ext uri="{FF2B5EF4-FFF2-40B4-BE49-F238E27FC236}">
                  <a16:creationId xmlns:a16="http://schemas.microsoft.com/office/drawing/2014/main" id="{2213F12B-B90B-600C-8EA5-FB4309DC1DFF}"/>
                </a:ext>
              </a:extLst>
            </p:cNvPr>
            <p:cNvSpPr txBox="1"/>
            <p:nvPr/>
          </p:nvSpPr>
          <p:spPr>
            <a:xfrm>
              <a:off x="983073" y="5492033"/>
              <a:ext cx="1160687" cy="350279"/>
            </a:xfrm>
            <a:prstGeom prst="parallelogram">
              <a:avLst/>
            </a:prstGeom>
            <a:solidFill>
              <a:srgbClr val="88E9C1"/>
            </a:solidFill>
            <a:ln>
              <a:noFill/>
            </a:ln>
          </p:spPr>
          <p:txBody>
            <a:bodyPr wrap="square" lIns="0" tIns="0" rIns="0" bIns="0" anchor="ctr" anchorCtr="0">
              <a:noAutofit/>
            </a:bodyPr>
            <a:lstStyle/>
            <a:p>
              <a:pPr marL="0" marR="0" lvl="0" indent="0" algn="ctr" defTabSz="913765" rtl="0" eaLnBrk="1" fontAlgn="auto" latinLnBrk="0" hangingPunct="1">
                <a:lnSpc>
                  <a:spcPct val="100000"/>
                </a:lnSpc>
                <a:spcBef>
                  <a:spcPts val="0"/>
                </a:spcBef>
                <a:spcAft>
                  <a:spcPts val="0"/>
                </a:spcAft>
                <a:buClrTx/>
                <a:buSzPct val="25000"/>
                <a:buFontTx/>
                <a:buNone/>
                <a:tabLst/>
                <a:defRPr/>
              </a:pPr>
              <a:r>
                <a:rPr kumimoji="0" lang="zh-CN" altLang="en-US" sz="1200" b="1" i="0" u="none" strike="noStrike" kern="1200" cap="none" spc="0" normalizeH="0" baseline="0" noProof="0" dirty="0">
                  <a:ln>
                    <a:noFill/>
                  </a:ln>
                  <a:solidFill>
                    <a:srgbClr val="000D45">
                      <a:lumMod val="95000"/>
                      <a:lumOff val="5000"/>
                    </a:srgbClr>
                  </a:solidFill>
                  <a:effectLst/>
                  <a:uLnTx/>
                  <a:uFillTx/>
                  <a:cs typeface="+mn-ea"/>
                  <a:sym typeface="+mn-lt"/>
                </a:rPr>
                <a:t>关键次要终点</a:t>
              </a:r>
              <a:endParaRPr kumimoji="0" lang="en-US" sz="1200" b="1" i="0" u="none" strike="noStrike" kern="1200" cap="none" spc="0" normalizeH="0" baseline="0" noProof="0" dirty="0">
                <a:ln>
                  <a:noFill/>
                </a:ln>
                <a:solidFill>
                  <a:srgbClr val="000D45">
                    <a:lumMod val="95000"/>
                    <a:lumOff val="5000"/>
                  </a:srgbClr>
                </a:solidFill>
                <a:effectLst/>
                <a:uLnTx/>
                <a:uFillTx/>
                <a:cs typeface="+mn-ea"/>
                <a:sym typeface="+mn-lt"/>
              </a:endParaRPr>
            </a:p>
          </p:txBody>
        </p:sp>
      </p:grpSp>
      <p:sp>
        <p:nvSpPr>
          <p:cNvPr id="7" name="文本框 6">
            <a:extLst>
              <a:ext uri="{FF2B5EF4-FFF2-40B4-BE49-F238E27FC236}">
                <a16:creationId xmlns:a16="http://schemas.microsoft.com/office/drawing/2014/main" id="{CD53B4F7-B4E3-C45D-1335-024F632F5AD3}"/>
              </a:ext>
            </a:extLst>
          </p:cNvPr>
          <p:cNvSpPr txBox="1"/>
          <p:nvPr/>
        </p:nvSpPr>
        <p:spPr bwMode="gray">
          <a:xfrm>
            <a:off x="446913" y="5962395"/>
            <a:ext cx="6911830" cy="154384"/>
          </a:xfrm>
          <a:prstGeom prst="rect">
            <a:avLst/>
          </a:prstGeom>
        </p:spPr>
        <p:txBody>
          <a:bodyPr wrap="square" lIns="45720" tIns="45720" rIns="45720" bIns="45720" rtlCol="0">
            <a:no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TOC :</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治愈访视，</a:t>
            </a: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28±3</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天；</a:t>
            </a: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 micro-ITT:</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微生物学意向治疗；</a:t>
            </a: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ME: </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微生物学可评价；</a:t>
            </a: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PK:</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药物代谢动力学</a:t>
            </a:r>
          </a:p>
        </p:txBody>
      </p:sp>
      <p:sp>
        <p:nvSpPr>
          <p:cNvPr id="8" name="文本框 7">
            <a:extLst>
              <a:ext uri="{FF2B5EF4-FFF2-40B4-BE49-F238E27FC236}">
                <a16:creationId xmlns:a16="http://schemas.microsoft.com/office/drawing/2014/main" id="{F04EB719-3CAB-2D0F-CB95-A6876D671ECE}"/>
              </a:ext>
            </a:extLst>
          </p:cNvPr>
          <p:cNvSpPr txBox="1"/>
          <p:nvPr/>
        </p:nvSpPr>
        <p:spPr bwMode="gray">
          <a:xfrm>
            <a:off x="8243684" y="3779411"/>
            <a:ext cx="3490551" cy="2034916"/>
          </a:xfrm>
          <a:prstGeom prst="rect">
            <a:avLst/>
          </a:prstGeom>
          <a:noFill/>
        </p:spPr>
        <p:txBody>
          <a:bodyPr wrap="square">
            <a:spAutoFit/>
          </a:bodyPr>
          <a:lstStyle/>
          <a:p>
            <a:pPr marL="285750" marR="0" lvl="0" indent="-1800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TOC</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访视时</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000" marR="0" lvl="0" indent="-216000" algn="just"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micro-ITT</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人群和</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ME</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人群的临床治愈率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000" marR="0" lvl="0" indent="-216000" algn="just"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ITT</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和</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CE</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人群不同感染类型患者的临床治愈率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000" marR="0" lvl="0" indent="-216000" algn="just"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产</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MBL</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菌株感染患者的临床治愈率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000" marR="0" lvl="0" indent="-216000" algn="just"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micro-ITT</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人群和</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ME</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人群的微生物学反应率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800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28</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天死亡率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800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PK</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参数</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800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安全性</a:t>
            </a:r>
          </a:p>
        </p:txBody>
      </p:sp>
    </p:spTree>
    <p:extLst>
      <p:ext uri="{BB962C8B-B14F-4D97-AF65-F5344CB8AC3E}">
        <p14:creationId xmlns:p14="http://schemas.microsoft.com/office/powerpoint/2010/main" val="547009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pPr>
              <a:lnSpc>
                <a:spcPct val="100000"/>
              </a:lnSpc>
              <a:defRPr/>
            </a:pPr>
            <a:r>
              <a:rPr lang="en-GB" dirty="0">
                <a:solidFill>
                  <a:srgbClr val="000548"/>
                </a:solidFill>
                <a:latin typeface="+mn-lt"/>
                <a:ea typeface="+mn-ea"/>
                <a:cs typeface="+mn-ea"/>
                <a:sym typeface="+mn-lt"/>
              </a:rPr>
              <a:t>Ⅲ</a:t>
            </a:r>
            <a:r>
              <a:rPr lang="zh-CN" altLang="en-US" dirty="0">
                <a:solidFill>
                  <a:srgbClr val="000548"/>
                </a:solidFill>
                <a:latin typeface="+mn-lt"/>
                <a:ea typeface="+mn-ea"/>
                <a:cs typeface="+mn-ea"/>
                <a:sym typeface="+mn-lt"/>
              </a:rPr>
              <a:t>期</a:t>
            </a:r>
            <a:r>
              <a:rPr lang="en-US" altLang="zh-CN" dirty="0">
                <a:solidFill>
                  <a:srgbClr val="000548"/>
                </a:solidFill>
                <a:latin typeface="+mn-lt"/>
                <a:ea typeface="+mn-ea"/>
                <a:cs typeface="+mn-ea"/>
                <a:sym typeface="+mn-lt"/>
              </a:rPr>
              <a:t>(</a:t>
            </a:r>
            <a:r>
              <a:rPr lang="en-GB" dirty="0">
                <a:solidFill>
                  <a:srgbClr val="000548"/>
                </a:solidFill>
                <a:latin typeface="+mn-lt"/>
                <a:ea typeface="+mn-ea"/>
                <a:cs typeface="+mn-ea"/>
                <a:sym typeface="+mn-lt"/>
              </a:rPr>
              <a:t>REVISIT)</a:t>
            </a:r>
            <a:r>
              <a:rPr lang="zh-CN" altLang="en-US" dirty="0">
                <a:solidFill>
                  <a:srgbClr val="000548"/>
                </a:solidFill>
                <a:latin typeface="+mn-lt"/>
                <a:ea typeface="+mn-ea"/>
                <a:cs typeface="+mn-ea"/>
                <a:sym typeface="+mn-lt"/>
              </a:rPr>
              <a:t>研究</a:t>
            </a:r>
            <a:r>
              <a:rPr lang="en-GB" dirty="0">
                <a:solidFill>
                  <a:srgbClr val="000548"/>
                </a:solidFill>
                <a:latin typeface="+mn-lt"/>
                <a:ea typeface="+mn-ea"/>
                <a:cs typeface="+mn-ea"/>
                <a:sym typeface="+mn-lt"/>
              </a:rPr>
              <a:t>：患者基线特征</a:t>
            </a:r>
          </a:p>
        </p:txBody>
      </p:sp>
      <p:graphicFrame>
        <p:nvGraphicFramePr>
          <p:cNvPr id="6" name="Table 7"/>
          <p:cNvGraphicFramePr/>
          <p:nvPr>
            <p:extLst>
              <p:ext uri="{D42A27DB-BD31-4B8C-83A1-F6EECF244321}">
                <p14:modId xmlns:p14="http://schemas.microsoft.com/office/powerpoint/2010/main" val="3194378579"/>
              </p:ext>
            </p:extLst>
          </p:nvPr>
        </p:nvGraphicFramePr>
        <p:xfrm>
          <a:off x="453885" y="1326589"/>
          <a:ext cx="6704662" cy="2947260"/>
        </p:xfrm>
        <a:graphic>
          <a:graphicData uri="http://schemas.openxmlformats.org/drawingml/2006/table">
            <a:tbl>
              <a:tblPr>
                <a:effectLst/>
                <a:tableStyleId>{2D5ABB26-0587-4C30-8999-92F81FD0307C}</a:tableStyleId>
              </a:tblPr>
              <a:tblGrid>
                <a:gridCol w="2950449">
                  <a:extLst>
                    <a:ext uri="{9D8B030D-6E8A-4147-A177-3AD203B41FA5}">
                      <a16:colId xmlns:a16="http://schemas.microsoft.com/office/drawing/2014/main" val="20000"/>
                    </a:ext>
                  </a:extLst>
                </a:gridCol>
                <a:gridCol w="1790697">
                  <a:extLst>
                    <a:ext uri="{9D8B030D-6E8A-4147-A177-3AD203B41FA5}">
                      <a16:colId xmlns:a16="http://schemas.microsoft.com/office/drawing/2014/main" val="20001"/>
                    </a:ext>
                  </a:extLst>
                </a:gridCol>
                <a:gridCol w="1963516">
                  <a:extLst>
                    <a:ext uri="{9D8B030D-6E8A-4147-A177-3AD203B41FA5}">
                      <a16:colId xmlns:a16="http://schemas.microsoft.com/office/drawing/2014/main" val="20002"/>
                    </a:ext>
                  </a:extLst>
                </a:gridCol>
              </a:tblGrid>
              <a:tr h="491210">
                <a:tc>
                  <a:txBody>
                    <a:bodyPr/>
                    <a:lstStyle/>
                    <a:p>
                      <a:pPr defTabSz="914400"/>
                      <a:endParaRPr lang="en-GB" sz="1100" dirty="0">
                        <a:solidFill>
                          <a:schemeClr val="tx1">
                            <a:lumMod val="85000"/>
                            <a:lumOff val="15000"/>
                          </a:schemeClr>
                        </a:solidFill>
                        <a:latin typeface="+mn-lt"/>
                        <a:ea typeface="+mn-ea"/>
                        <a:cs typeface="+mn-ea"/>
                        <a:sym typeface="+mn-lt"/>
                      </a:endParaRPr>
                    </a:p>
                  </a:txBody>
                  <a:tcPr marL="98533" marR="98533" marT="49267" marB="49267" anchor="ctr">
                    <a:lnL w="12700" cap="flat" cmpd="sng" algn="ctr">
                      <a:no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hangingPunct="1">
                        <a:lnSpc>
                          <a:spcPct val="100000"/>
                        </a:lnSpc>
                        <a:spcBef>
                          <a:spcPts val="0"/>
                        </a:spcBef>
                        <a:spcAft>
                          <a:spcPts val="0"/>
                        </a:spcAft>
                        <a:buFontTx/>
                        <a:buNone/>
                      </a:pPr>
                      <a:r>
                        <a:rPr lang="zh-CN" altLang="en-US" sz="1100" b="1" i="0" u="none" strike="noStrike" kern="1200" cap="none" spc="0" normalizeH="0" baseline="0" dirty="0">
                          <a:solidFill>
                            <a:schemeClr val="tx1">
                              <a:lumMod val="85000"/>
                              <a:lumOff val="15000"/>
                            </a:schemeClr>
                          </a:solidFill>
                          <a:latin typeface="+mn-lt"/>
                          <a:ea typeface="+mn-ea"/>
                          <a:cs typeface="+mn-ea"/>
                          <a:sym typeface="+mn-lt"/>
                        </a:rPr>
                        <a:t>氨曲南</a:t>
                      </a:r>
                      <a:r>
                        <a:rPr lang="en-US" altLang="zh-CN" sz="1100" b="1" i="0" u="none" strike="noStrike" kern="1200" cap="none" spc="0" normalizeH="0" baseline="0" dirty="0">
                          <a:solidFill>
                            <a:schemeClr val="tx1">
                              <a:lumMod val="85000"/>
                              <a:lumOff val="15000"/>
                            </a:schemeClr>
                          </a:solidFill>
                          <a:latin typeface="+mn-lt"/>
                          <a:ea typeface="+mn-ea"/>
                          <a:cs typeface="+mn-ea"/>
                          <a:sym typeface="+mn-lt"/>
                        </a:rPr>
                        <a:t>-</a:t>
                      </a:r>
                      <a:r>
                        <a:rPr lang="zh-CN" altLang="en-US" sz="1100" b="1" i="0" u="none" strike="noStrike" kern="1200" cap="none" spc="0" normalizeH="0" baseline="0" dirty="0">
                          <a:solidFill>
                            <a:schemeClr val="tx1">
                              <a:lumMod val="85000"/>
                              <a:lumOff val="15000"/>
                            </a:schemeClr>
                          </a:solidFill>
                          <a:latin typeface="+mn-lt"/>
                          <a:ea typeface="+mn-ea"/>
                          <a:cs typeface="+mn-ea"/>
                          <a:sym typeface="+mn-lt"/>
                        </a:rPr>
                        <a:t>阿维巴坦</a:t>
                      </a:r>
                      <a:r>
                        <a:rPr lang="en-GB" sz="1100" b="1" i="0" u="none" strike="noStrike" kern="1200" cap="none" spc="0" normalizeH="0" baseline="0" dirty="0">
                          <a:solidFill>
                            <a:schemeClr val="tx1">
                              <a:lumMod val="85000"/>
                              <a:lumOff val="15000"/>
                            </a:schemeClr>
                          </a:solidFill>
                          <a:latin typeface="+mn-lt"/>
                          <a:ea typeface="+mn-ea"/>
                          <a:cs typeface="+mn-ea"/>
                          <a:sym typeface="+mn-lt"/>
                        </a:rPr>
                        <a:t>±MTZ（n=282）</a:t>
                      </a:r>
                    </a:p>
                  </a:txBody>
                  <a:tcPr marL="98533" marR="98533" marT="49267" marB="49267" anchor="ctr">
                    <a:lnL>
                      <a:noFill/>
                    </a:lnL>
                    <a:lnR w="12700" cap="flat" cmpd="sng" algn="ctr">
                      <a:noFill/>
                      <a:prstDash val="solid"/>
                      <a:round/>
                      <a:headEnd type="none" w="med" len="med"/>
                      <a:tailEnd type="none" w="med" len="med"/>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GB" sz="1100" b="1" i="0" u="none" strike="noStrike" kern="1200" cap="none" spc="0" normalizeH="0" baseline="0" dirty="0">
                          <a:solidFill>
                            <a:schemeClr val="tx1">
                              <a:lumMod val="85000"/>
                              <a:lumOff val="15000"/>
                            </a:schemeClr>
                          </a:solidFill>
                          <a:latin typeface="+mn-lt"/>
                          <a:ea typeface="+mn-ea"/>
                          <a:cs typeface="+mn-ea"/>
                          <a:sym typeface="+mn-lt"/>
                        </a:rPr>
                        <a:t>MER±COL（n=140）</a:t>
                      </a:r>
                      <a:br>
                        <a:rPr lang="en-GB" sz="1100" b="1" i="0" u="none" strike="noStrike" kern="1200" cap="none" spc="0" normalizeH="0" baseline="0" dirty="0">
                          <a:solidFill>
                            <a:schemeClr val="tx1">
                              <a:lumMod val="85000"/>
                              <a:lumOff val="15000"/>
                            </a:schemeClr>
                          </a:solidFill>
                          <a:latin typeface="+mn-lt"/>
                          <a:ea typeface="+mn-ea"/>
                          <a:cs typeface="+mn-ea"/>
                          <a:sym typeface="+mn-lt"/>
                        </a:rPr>
                      </a:br>
                      <a:endParaRPr lang="en-GB" sz="1100" dirty="0">
                        <a:solidFill>
                          <a:schemeClr val="tx1">
                            <a:lumMod val="85000"/>
                            <a:lumOff val="15000"/>
                          </a:schemeClr>
                        </a:solidFill>
                        <a:latin typeface="+mn-lt"/>
                        <a:ea typeface="+mn-ea"/>
                        <a:cs typeface="+mn-ea"/>
                        <a:sym typeface="+mn-lt"/>
                      </a:endParaRP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491210">
                <a:tc>
                  <a:txBody>
                    <a:bodyPr/>
                    <a:lstStyle/>
                    <a:p>
                      <a:pPr marL="0" marR="0" lvl="0" indent="0" algn="l" defTabSz="914400" rtl="0" eaLnBrk="1" fontAlgn="auto" hangingPunct="1">
                        <a:lnSpc>
                          <a:spcPct val="100000"/>
                        </a:lnSpc>
                        <a:spcBef>
                          <a:spcPts val="0"/>
                        </a:spcBef>
                        <a:spcAft>
                          <a:spcPts val="0"/>
                        </a:spcAft>
                        <a:buFontTx/>
                        <a:buNone/>
                      </a:pPr>
                      <a:r>
                        <a:rPr lang="en-GB" sz="1100" b="1" i="0" u="none" strike="noStrike" kern="1200" cap="none" spc="0" normalizeH="0" baseline="0" dirty="0">
                          <a:solidFill>
                            <a:schemeClr val="tx1">
                              <a:lumMod val="85000"/>
                              <a:lumOff val="15000"/>
                            </a:schemeClr>
                          </a:solidFill>
                          <a:latin typeface="+mn-lt"/>
                          <a:ea typeface="+mn-ea"/>
                          <a:cs typeface="+mn-ea"/>
                          <a:sym typeface="+mn-lt"/>
                        </a:rPr>
                        <a:t>年龄（岁），平均值（SD）</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hangingPunct="1">
                        <a:lnSpc>
                          <a:spcPct val="100000"/>
                        </a:lnSpc>
                        <a:spcBef>
                          <a:spcPts val="0"/>
                        </a:spcBef>
                        <a:spcAft>
                          <a:spcPts val="0"/>
                        </a:spcAft>
                        <a:buFontTx/>
                        <a:buNone/>
                      </a:pPr>
                      <a:r>
                        <a:rPr lang="en-GB" sz="1100" b="0" i="0" u="none" strike="noStrike" kern="1200" cap="none" spc="0" normalizeH="0" baseline="0" dirty="0">
                          <a:solidFill>
                            <a:schemeClr val="tx1">
                              <a:lumMod val="85000"/>
                              <a:lumOff val="15000"/>
                            </a:schemeClr>
                          </a:solidFill>
                          <a:latin typeface="+mn-lt"/>
                          <a:ea typeface="+mn-ea"/>
                          <a:cs typeface="+mn-ea"/>
                          <a:sym typeface="+mn-lt"/>
                        </a:rPr>
                        <a:t>55.2 (17.8)</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hangingPunct="1">
                        <a:lnSpc>
                          <a:spcPct val="100000"/>
                        </a:lnSpc>
                        <a:spcBef>
                          <a:spcPts val="0"/>
                        </a:spcBef>
                        <a:spcAft>
                          <a:spcPts val="0"/>
                        </a:spcAft>
                        <a:buFontTx/>
                        <a:buNone/>
                      </a:pPr>
                      <a:r>
                        <a:rPr lang="en-GB" sz="1100" b="0" i="0" u="none" strike="noStrike" kern="1200" cap="none" spc="0" normalizeH="0" baseline="0" dirty="0">
                          <a:solidFill>
                            <a:schemeClr val="tx1">
                              <a:lumMod val="85000"/>
                              <a:lumOff val="15000"/>
                            </a:schemeClr>
                          </a:solidFill>
                          <a:latin typeface="+mn-lt"/>
                          <a:ea typeface="+mn-ea"/>
                          <a:cs typeface="+mn-ea"/>
                          <a:sym typeface="+mn-lt"/>
                        </a:rPr>
                        <a:t>54.0 (16.3)</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1210">
                <a:tc>
                  <a:txBody>
                    <a:bodyPr/>
                    <a:lstStyle/>
                    <a:p>
                      <a:pPr marL="0" marR="0" lvl="0" indent="0" algn="l" defTabSz="914400" rtl="0" eaLnBrk="1" fontAlgn="auto" hangingPunct="1">
                        <a:lnSpc>
                          <a:spcPct val="100000"/>
                        </a:lnSpc>
                        <a:spcBef>
                          <a:spcPts val="0"/>
                        </a:spcBef>
                        <a:spcAft>
                          <a:spcPts val="0"/>
                        </a:spcAft>
                        <a:buFontTx/>
                        <a:buNone/>
                      </a:pPr>
                      <a:r>
                        <a:rPr lang="en-GB" sz="1100" b="1" i="0" u="none" strike="noStrike" kern="1200" cap="none" spc="0" normalizeH="0" baseline="0" dirty="0">
                          <a:solidFill>
                            <a:schemeClr val="tx1">
                              <a:lumMod val="85000"/>
                              <a:lumOff val="15000"/>
                            </a:schemeClr>
                          </a:solidFill>
                          <a:latin typeface="+mn-lt"/>
                          <a:ea typeface="+mn-ea"/>
                          <a:cs typeface="+mn-ea"/>
                          <a:sym typeface="+mn-lt"/>
                        </a:rPr>
                        <a:t>男性，n（%）</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hangingPunct="1">
                        <a:lnSpc>
                          <a:spcPct val="100000"/>
                        </a:lnSpc>
                        <a:spcBef>
                          <a:spcPts val="0"/>
                        </a:spcBef>
                        <a:spcAft>
                          <a:spcPts val="0"/>
                        </a:spcAft>
                        <a:buFontTx/>
                        <a:buNone/>
                      </a:pPr>
                      <a:r>
                        <a:rPr lang="en-GB" sz="1100" b="0" i="0" u="none" strike="noStrike" kern="1200" cap="none" spc="0" normalizeH="0" baseline="0" dirty="0">
                          <a:solidFill>
                            <a:schemeClr val="tx1">
                              <a:lumMod val="85000"/>
                              <a:lumOff val="15000"/>
                            </a:schemeClr>
                          </a:solidFill>
                          <a:latin typeface="+mn-lt"/>
                          <a:ea typeface="+mn-ea"/>
                          <a:cs typeface="+mn-ea"/>
                          <a:sym typeface="+mn-lt"/>
                        </a:rPr>
                        <a:t>186 (66)</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hangingPunct="1">
                        <a:lnSpc>
                          <a:spcPct val="100000"/>
                        </a:lnSpc>
                        <a:spcBef>
                          <a:spcPts val="0"/>
                        </a:spcBef>
                        <a:spcAft>
                          <a:spcPts val="0"/>
                        </a:spcAft>
                        <a:buFontTx/>
                        <a:buNone/>
                      </a:pPr>
                      <a:r>
                        <a:rPr lang="en-GB" sz="1100" b="0" i="0" u="none" strike="noStrike" kern="1200" cap="none" spc="0" normalizeH="0" baseline="0" dirty="0">
                          <a:solidFill>
                            <a:schemeClr val="tx1">
                              <a:lumMod val="85000"/>
                              <a:lumOff val="15000"/>
                            </a:schemeClr>
                          </a:solidFill>
                          <a:latin typeface="+mn-lt"/>
                          <a:ea typeface="+mn-ea"/>
                          <a:cs typeface="+mn-ea"/>
                          <a:sym typeface="+mn-lt"/>
                        </a:rPr>
                        <a:t>101 (72)</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2"/>
                  </a:ext>
                </a:extLst>
              </a:tr>
              <a:tr h="491210">
                <a:tc>
                  <a:txBody>
                    <a:bodyPr/>
                    <a:lstStyle/>
                    <a:p>
                      <a:pPr marL="0" marR="0" lvl="0" indent="0" algn="l" defTabSz="914400" rtl="0" eaLnBrk="1" fontAlgn="auto" hangingPunct="1">
                        <a:lnSpc>
                          <a:spcPct val="100000"/>
                        </a:lnSpc>
                        <a:spcBef>
                          <a:spcPts val="0"/>
                        </a:spcBef>
                        <a:spcAft>
                          <a:spcPts val="0"/>
                        </a:spcAft>
                        <a:buFontTx/>
                        <a:buNone/>
                      </a:pPr>
                      <a:r>
                        <a:rPr lang="en-GB" sz="1100" b="1" i="0" u="none" strike="noStrike" kern="1200" cap="none" spc="0" normalizeH="0" baseline="0" dirty="0">
                          <a:solidFill>
                            <a:schemeClr val="tx1">
                              <a:lumMod val="85000"/>
                              <a:lumOff val="15000"/>
                            </a:schemeClr>
                          </a:solidFill>
                          <a:latin typeface="+mn-lt"/>
                          <a:ea typeface="+mn-ea"/>
                          <a:cs typeface="+mn-ea"/>
                          <a:sym typeface="+mn-lt"/>
                        </a:rPr>
                        <a:t>CrCl，mL/min，平均值（范围）</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hangingPunct="1">
                        <a:lnSpc>
                          <a:spcPct val="100000"/>
                        </a:lnSpc>
                        <a:spcBef>
                          <a:spcPts val="0"/>
                        </a:spcBef>
                        <a:spcAft>
                          <a:spcPts val="0"/>
                        </a:spcAft>
                        <a:buFontTx/>
                        <a:buNone/>
                      </a:pPr>
                      <a:r>
                        <a:rPr lang="en-GB" sz="1100" b="0" i="0" u="none" strike="noStrike" kern="1200" cap="none" spc="0" normalizeH="0" baseline="0" dirty="0">
                          <a:solidFill>
                            <a:schemeClr val="tx1">
                              <a:lumMod val="85000"/>
                              <a:lumOff val="15000"/>
                            </a:schemeClr>
                          </a:solidFill>
                          <a:latin typeface="+mn-lt"/>
                          <a:ea typeface="+mn-ea"/>
                          <a:cs typeface="+mn-ea"/>
                          <a:sym typeface="+mn-lt"/>
                        </a:rPr>
                        <a:t>104.2 (19.0–337.0)</a:t>
                      </a:r>
                    </a:p>
                  </a:txBody>
                  <a:tcPr marL="0" marR="0"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hangingPunct="1">
                        <a:lnSpc>
                          <a:spcPct val="100000"/>
                        </a:lnSpc>
                        <a:spcBef>
                          <a:spcPts val="0"/>
                        </a:spcBef>
                        <a:spcAft>
                          <a:spcPts val="0"/>
                        </a:spcAft>
                        <a:buFontTx/>
                        <a:buNone/>
                      </a:pPr>
                      <a:r>
                        <a:rPr lang="en-GB" sz="1100" b="0" i="0" u="none" strike="noStrike" kern="1200" cap="none" spc="0" normalizeH="0" baseline="0" dirty="0">
                          <a:solidFill>
                            <a:schemeClr val="tx1">
                              <a:lumMod val="85000"/>
                              <a:lumOff val="15000"/>
                            </a:schemeClr>
                          </a:solidFill>
                          <a:latin typeface="+mn-lt"/>
                          <a:ea typeface="+mn-ea"/>
                          <a:cs typeface="+mn-ea"/>
                          <a:sym typeface="+mn-lt"/>
                        </a:rPr>
                        <a:t>103.0 (29.0–404.0)</a:t>
                      </a:r>
                    </a:p>
                  </a:txBody>
                  <a:tcPr marL="0" marR="0"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91210">
                <a:tc>
                  <a:txBody>
                    <a:bodyPr/>
                    <a:lstStyle/>
                    <a:p>
                      <a:pPr marL="0" marR="0" lvl="0" indent="0" algn="l" defTabSz="914400" rtl="0" eaLnBrk="1" fontAlgn="auto" hangingPunct="1">
                        <a:lnSpc>
                          <a:spcPct val="100000"/>
                        </a:lnSpc>
                        <a:spcBef>
                          <a:spcPts val="0"/>
                        </a:spcBef>
                        <a:spcAft>
                          <a:spcPts val="0"/>
                        </a:spcAft>
                        <a:buFontTx/>
                        <a:buNone/>
                      </a:pPr>
                      <a:r>
                        <a:rPr lang="en-GB" sz="1100" b="1" i="0" u="none" strike="noStrike" kern="1200" cap="none" spc="0" normalizeH="0" baseline="0" dirty="0">
                          <a:solidFill>
                            <a:schemeClr val="tx1">
                              <a:lumMod val="85000"/>
                              <a:lumOff val="15000"/>
                            </a:schemeClr>
                          </a:solidFill>
                          <a:latin typeface="+mn-lt"/>
                          <a:ea typeface="+mn-ea"/>
                          <a:cs typeface="+mn-ea"/>
                          <a:sym typeface="+mn-lt"/>
                        </a:rPr>
                        <a:t>APACHE II评分，平均值（SD）</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hangingPunct="1">
                        <a:lnSpc>
                          <a:spcPct val="100000"/>
                        </a:lnSpc>
                        <a:spcBef>
                          <a:spcPts val="0"/>
                        </a:spcBef>
                        <a:spcAft>
                          <a:spcPts val="0"/>
                        </a:spcAft>
                        <a:buFontTx/>
                        <a:buNone/>
                      </a:pPr>
                      <a:r>
                        <a:rPr lang="en-GB" sz="1100" b="0" i="0" u="none" strike="noStrike" kern="1200" cap="none" spc="0" normalizeH="0" baseline="0" dirty="0">
                          <a:solidFill>
                            <a:schemeClr val="tx1">
                              <a:lumMod val="85000"/>
                              <a:lumOff val="15000"/>
                            </a:schemeClr>
                          </a:solidFill>
                          <a:latin typeface="+mn-lt"/>
                          <a:ea typeface="+mn-ea"/>
                          <a:cs typeface="+mn-ea"/>
                          <a:sym typeface="+mn-lt"/>
                        </a:rPr>
                        <a:t>9.8 (6.5)</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14400" rtl="0" eaLnBrk="1" fontAlgn="auto" hangingPunct="1">
                        <a:lnSpc>
                          <a:spcPct val="100000"/>
                        </a:lnSpc>
                        <a:spcBef>
                          <a:spcPts val="0"/>
                        </a:spcBef>
                        <a:spcAft>
                          <a:spcPts val="0"/>
                        </a:spcAft>
                        <a:buFontTx/>
                        <a:buNone/>
                      </a:pPr>
                      <a:r>
                        <a:rPr lang="en-GB" sz="1100" b="0" i="0" u="none" strike="noStrike" kern="1200" cap="none" spc="0" normalizeH="0" baseline="0" dirty="0">
                          <a:solidFill>
                            <a:schemeClr val="tx1">
                              <a:lumMod val="85000"/>
                              <a:lumOff val="15000"/>
                            </a:schemeClr>
                          </a:solidFill>
                          <a:latin typeface="+mn-lt"/>
                          <a:ea typeface="+mn-ea"/>
                          <a:cs typeface="+mn-ea"/>
                          <a:sym typeface="+mn-lt"/>
                        </a:rPr>
                        <a:t>10.1 (6.7)</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4"/>
                  </a:ext>
                </a:extLst>
              </a:tr>
              <a:tr h="491210">
                <a:tc>
                  <a:txBody>
                    <a:bodyPr/>
                    <a:lstStyle/>
                    <a:p>
                      <a:pPr marL="0" marR="0" lvl="0" indent="0" algn="l" defTabSz="914400" rtl="0" eaLnBrk="1" fontAlgn="auto" hangingPunct="1">
                        <a:lnSpc>
                          <a:spcPct val="100000"/>
                        </a:lnSpc>
                        <a:spcBef>
                          <a:spcPts val="0"/>
                        </a:spcBef>
                        <a:spcAft>
                          <a:spcPts val="0"/>
                        </a:spcAft>
                        <a:buFontTx/>
                        <a:buNone/>
                      </a:pPr>
                      <a:r>
                        <a:rPr lang="en-GB" sz="1100" b="1" i="0" u="none" strike="noStrike" kern="1200" cap="none" spc="0" normalizeH="0" baseline="0" dirty="0" err="1">
                          <a:solidFill>
                            <a:schemeClr val="tx1">
                              <a:lumMod val="85000"/>
                              <a:lumOff val="15000"/>
                            </a:schemeClr>
                          </a:solidFill>
                          <a:latin typeface="+mn-lt"/>
                          <a:ea typeface="+mn-ea"/>
                          <a:cs typeface="+mn-ea"/>
                          <a:sym typeface="+mn-lt"/>
                        </a:rPr>
                        <a:t>既往抗生素治疗失败，n</a:t>
                      </a:r>
                      <a:r>
                        <a:rPr lang="en-GB" sz="1100" b="1" i="0" u="none" strike="noStrike" kern="1200" cap="none" spc="0" normalizeH="0" baseline="0" dirty="0">
                          <a:solidFill>
                            <a:schemeClr val="tx1">
                              <a:lumMod val="85000"/>
                              <a:lumOff val="15000"/>
                            </a:schemeClr>
                          </a:solidFill>
                          <a:latin typeface="+mn-lt"/>
                          <a:ea typeface="+mn-ea"/>
                          <a:cs typeface="+mn-ea"/>
                          <a:sym typeface="+mn-lt"/>
                        </a:rPr>
                        <a:t>（%）</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hangingPunct="1">
                        <a:lnSpc>
                          <a:spcPct val="100000"/>
                        </a:lnSpc>
                        <a:spcBef>
                          <a:spcPts val="0"/>
                        </a:spcBef>
                        <a:spcAft>
                          <a:spcPts val="0"/>
                        </a:spcAft>
                        <a:buFontTx/>
                        <a:buNone/>
                      </a:pPr>
                      <a:r>
                        <a:rPr lang="en-GB" sz="1100" b="0" i="0" u="none" strike="noStrike" kern="1200" cap="none" spc="0" normalizeH="0" baseline="0" dirty="0">
                          <a:solidFill>
                            <a:schemeClr val="tx1">
                              <a:lumMod val="85000"/>
                              <a:lumOff val="15000"/>
                            </a:schemeClr>
                          </a:solidFill>
                          <a:latin typeface="+mn-lt"/>
                          <a:ea typeface="+mn-ea"/>
                          <a:cs typeface="+mn-ea"/>
                          <a:sym typeface="+mn-lt"/>
                        </a:rPr>
                        <a:t>75 (27)</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hangingPunct="1">
                        <a:lnSpc>
                          <a:spcPct val="100000"/>
                        </a:lnSpc>
                        <a:spcBef>
                          <a:spcPts val="0"/>
                        </a:spcBef>
                        <a:spcAft>
                          <a:spcPts val="0"/>
                        </a:spcAft>
                        <a:buFontTx/>
                        <a:buNone/>
                      </a:pPr>
                      <a:r>
                        <a:rPr lang="en-GB" sz="1100" b="0" i="0" u="none" strike="noStrike" kern="1200" cap="none" spc="0" normalizeH="0" baseline="0" dirty="0">
                          <a:solidFill>
                            <a:schemeClr val="tx1">
                              <a:lumMod val="85000"/>
                              <a:lumOff val="15000"/>
                            </a:schemeClr>
                          </a:solidFill>
                          <a:latin typeface="+mn-lt"/>
                          <a:ea typeface="+mn-ea"/>
                          <a:cs typeface="+mn-ea"/>
                          <a:sym typeface="+mn-lt"/>
                        </a:rPr>
                        <a:t>30 (21)</a:t>
                      </a:r>
                    </a:p>
                  </a:txBody>
                  <a:tcPr marL="98533" marR="98533" marT="49267" marB="4926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12" name="Rectangle: Rounded Corners 112"/>
          <p:cNvSpPr/>
          <p:nvPr/>
        </p:nvSpPr>
        <p:spPr>
          <a:xfrm>
            <a:off x="7353191" y="1352341"/>
            <a:ext cx="4556942" cy="3168176"/>
          </a:xfrm>
          <a:prstGeom prst="roundRect">
            <a:avLst>
              <a:gd name="adj" fmla="val 6727"/>
            </a:avLst>
          </a:prstGeom>
          <a:solidFill>
            <a:schemeClr val="bg1">
              <a:lumMod val="9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graphicFrame>
        <p:nvGraphicFramePr>
          <p:cNvPr id="13" name="Chart 12"/>
          <p:cNvGraphicFramePr/>
          <p:nvPr>
            <p:extLst>
              <p:ext uri="{D42A27DB-BD31-4B8C-83A1-F6EECF244321}">
                <p14:modId xmlns:p14="http://schemas.microsoft.com/office/powerpoint/2010/main" val="1059398272"/>
              </p:ext>
            </p:extLst>
          </p:nvPr>
        </p:nvGraphicFramePr>
        <p:xfrm>
          <a:off x="7529465" y="1406356"/>
          <a:ext cx="4257770" cy="3413462"/>
        </p:xfrm>
        <a:graphic>
          <a:graphicData uri="http://schemas.openxmlformats.org/drawingml/2006/chart">
            <c:chart xmlns:c="http://schemas.openxmlformats.org/drawingml/2006/chart" xmlns:r="http://schemas.openxmlformats.org/officeDocument/2006/relationships" r:id="rId3"/>
          </a:graphicData>
        </a:graphic>
      </p:graphicFrame>
      <p:sp>
        <p:nvSpPr>
          <p:cNvPr id="14" name="Content Placeholder 2"/>
          <p:cNvSpPr txBox="1"/>
          <p:nvPr/>
        </p:nvSpPr>
        <p:spPr>
          <a:xfrm>
            <a:off x="8263279" y="1476216"/>
            <a:ext cx="3224482" cy="286096"/>
          </a:xfrm>
          <a:prstGeom prst="rect">
            <a:avLst/>
          </a:prstGeom>
        </p:spPr>
        <p:txBody>
          <a:bodyP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742950" marR="0" lvl="3" indent="0" algn="l" defTabSz="914400" rtl="0" eaLnBrk="1" fontAlgn="auto" latinLnBrk="0" hangingPunct="1">
              <a:lnSpc>
                <a:spcPct val="90000"/>
              </a:lnSpc>
              <a:spcBef>
                <a:spcPts val="200"/>
              </a:spcBef>
              <a:spcAft>
                <a:spcPts val="0"/>
              </a:spcAft>
              <a:buClrTx/>
              <a:buSzTx/>
              <a:buFont typeface="Times New Roman" panose="02020603050405020304" charset="0"/>
              <a:buNone/>
              <a:tabLst/>
              <a:defRPr/>
            </a:pPr>
            <a:r>
              <a:rPr kumimoji="0" lang="en-GB" sz="1100" b="1" i="0" u="none" strike="noStrike" kern="1200" cap="none" spc="0" normalizeH="0" baseline="0" noProof="0" dirty="0">
                <a:ln>
                  <a:noFill/>
                </a:ln>
                <a:solidFill>
                  <a:srgbClr val="000D45"/>
                </a:solidFill>
                <a:effectLst/>
                <a:uLnTx/>
                <a:uFillTx/>
                <a:cs typeface="+mn-ea"/>
                <a:sym typeface="+mn-lt"/>
              </a:rPr>
              <a:t>大多数患者均被诊断为cIAI</a:t>
            </a:r>
          </a:p>
        </p:txBody>
      </p:sp>
      <p:sp>
        <p:nvSpPr>
          <p:cNvPr id="19" name="Rectangle: Rounded Corners 18"/>
          <p:cNvSpPr/>
          <p:nvPr/>
        </p:nvSpPr>
        <p:spPr>
          <a:xfrm>
            <a:off x="7368742" y="4574162"/>
            <a:ext cx="4527167" cy="550449"/>
          </a:xfrm>
          <a:prstGeom prst="roundRect">
            <a:avLst>
              <a:gd name="adj" fmla="val 15378"/>
            </a:avLst>
          </a:prstGeom>
          <a:solidFill>
            <a:schemeClr val="accent4"/>
          </a:solidFill>
          <a:ln w="38100">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628650" algn="ctr" defTabSz="914400" rtl="0" eaLnBrk="1" fontAlgn="auto" latinLnBrk="0" hangingPunct="1">
              <a:lnSpc>
                <a:spcPct val="90000"/>
              </a:lnSpc>
              <a:spcBef>
                <a:spcPts val="200"/>
              </a:spcBef>
              <a:spcAft>
                <a:spcPts val="0"/>
              </a:spcAft>
              <a:buClrTx/>
              <a:buSzTx/>
              <a:buFontTx/>
              <a:buNone/>
              <a:tabLst/>
              <a:defRPr/>
            </a:pPr>
            <a:endParaRPr kumimoji="0" lang="en-GB" sz="2000" b="1" i="0" u="none" strike="noStrike" kern="1200" cap="none" spc="0" normalizeH="0" baseline="0" noProof="0" dirty="0">
              <a:ln>
                <a:noFill/>
              </a:ln>
              <a:solidFill>
                <a:srgbClr val="405C87"/>
              </a:solidFill>
              <a:effectLst/>
              <a:uLnTx/>
              <a:uFillTx/>
              <a:cs typeface="+mn-ea"/>
              <a:sym typeface="+mn-lt"/>
            </a:endParaRPr>
          </a:p>
        </p:txBody>
      </p:sp>
      <p:sp>
        <p:nvSpPr>
          <p:cNvPr id="22" name="TextBox 21"/>
          <p:cNvSpPr txBox="1"/>
          <p:nvPr/>
        </p:nvSpPr>
        <p:spPr>
          <a:xfrm>
            <a:off x="7429500" y="4700270"/>
            <a:ext cx="4457700" cy="341632"/>
          </a:xfrm>
          <a:prstGeom prst="rect">
            <a:avLst/>
          </a:prstGeom>
          <a:noFill/>
        </p:spPr>
        <p:txBody>
          <a:bodyPr wrap="square">
            <a:spAutoFit/>
          </a:bodyPr>
          <a:lstStyle/>
          <a:p>
            <a:pPr marL="0" marR="0" lvl="0" indent="-628650" algn="ctr" defTabSz="914400" rtl="0" eaLnBrk="1" fontAlgn="auto" latinLnBrk="0" hangingPunct="1">
              <a:lnSpc>
                <a:spcPct val="90000"/>
              </a:lnSpc>
              <a:spcBef>
                <a:spcPts val="200"/>
              </a:spcBef>
              <a:spcAft>
                <a:spcPts val="0"/>
              </a:spcAft>
              <a:buClrTx/>
              <a:buSzTx/>
              <a:buFontTx/>
              <a:buNone/>
              <a:tabLst/>
              <a:defRPr/>
            </a:pPr>
            <a:r>
              <a:rPr kumimoji="0" lang="en-GB" sz="1200" b="0" i="0" u="none" strike="noStrike" kern="1200" cap="none" spc="0" normalizeH="0" baseline="0" noProof="0" dirty="0">
                <a:ln>
                  <a:noFill/>
                </a:ln>
                <a:solidFill>
                  <a:schemeClr val="tx1">
                    <a:lumMod val="85000"/>
                    <a:lumOff val="15000"/>
                  </a:schemeClr>
                </a:solidFill>
                <a:effectLst/>
                <a:uLnTx/>
                <a:uFillTx/>
                <a:cs typeface="+mn-ea"/>
                <a:sym typeface="+mn-lt"/>
              </a:rPr>
              <a:t>在微生物micro-ITT*组中，</a:t>
            </a:r>
            <a:r>
              <a:rPr kumimoji="0" lang="en-US" altLang="zh-CN" sz="1800" b="1" i="0" u="none" strike="noStrike" kern="1200" cap="none" spc="0" normalizeH="0" baseline="0" noProof="0" dirty="0">
                <a:ln>
                  <a:noFill/>
                </a:ln>
                <a:solidFill>
                  <a:schemeClr val="accent1">
                    <a:lumMod val="75000"/>
                  </a:schemeClr>
                </a:solidFill>
                <a:effectLst/>
                <a:uLnTx/>
                <a:uFillTx/>
                <a:cs typeface="+mn-ea"/>
                <a:sym typeface="+mn-lt"/>
              </a:rPr>
              <a:t>3.7%</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患者检出</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MBL</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阳性病原体</a:t>
            </a:r>
          </a:p>
        </p:txBody>
      </p:sp>
      <p:grpSp>
        <p:nvGrpSpPr>
          <p:cNvPr id="24" name="Group 23"/>
          <p:cNvGrpSpPr/>
          <p:nvPr/>
        </p:nvGrpSpPr>
        <p:grpSpPr>
          <a:xfrm>
            <a:off x="437626" y="4382926"/>
            <a:ext cx="6704662" cy="1056009"/>
            <a:chOff x="528254" y="2341797"/>
            <a:chExt cx="1664264" cy="804047"/>
          </a:xfrm>
        </p:grpSpPr>
        <p:sp>
          <p:nvSpPr>
            <p:cNvPr id="26" name="Rectangle: Rounded Corners 2"/>
            <p:cNvSpPr/>
            <p:nvPr/>
          </p:nvSpPr>
          <p:spPr>
            <a:xfrm>
              <a:off x="528254" y="2341797"/>
              <a:ext cx="1664264" cy="804047"/>
            </a:xfrm>
            <a:prstGeom prst="roundRect">
              <a:avLst>
                <a:gd name="adj" fmla="val 9766"/>
              </a:avLst>
            </a:prstGeom>
            <a:noFill/>
            <a:ln w="19050">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dirty="0">
                <a:ln>
                  <a:noFill/>
                </a:ln>
                <a:solidFill>
                  <a:srgbClr val="FFFFFF"/>
                </a:solidFill>
                <a:effectLst/>
                <a:uLnTx/>
                <a:uFillTx/>
                <a:cs typeface="+mn-ea"/>
                <a:sym typeface="+mn-lt"/>
              </a:endParaRPr>
            </a:p>
          </p:txBody>
        </p:sp>
        <p:sp>
          <p:nvSpPr>
            <p:cNvPr id="27" name="Rectangle: Rounded Corners 2"/>
            <p:cNvSpPr/>
            <p:nvPr/>
          </p:nvSpPr>
          <p:spPr>
            <a:xfrm>
              <a:off x="559477" y="2413816"/>
              <a:ext cx="1611765" cy="684817"/>
            </a:xfrm>
            <a:prstGeom prst="roundRect">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144000" marR="0" lvl="0" indent="-144000" algn="l" defTabSz="1251585" rtl="0" eaLnBrk="0" fontAlgn="base" latinLnBrk="0" hangingPunct="0">
                <a:lnSpc>
                  <a:spcPct val="100000"/>
                </a:lnSpc>
                <a:spcBef>
                  <a:spcPct val="0"/>
                </a:spcBef>
                <a:spcAft>
                  <a:spcPts val="600"/>
                </a:spcAft>
                <a:buClrTx/>
                <a:buSzTx/>
                <a:buFont typeface="Times New Roman" panose="02020603050405020304" charset="0"/>
                <a:buChar char="•"/>
                <a:tabLst/>
                <a:defRPr/>
              </a:pPr>
              <a:r>
                <a:rPr kumimoji="0" lang="en-US" sz="1100" u="none" strike="noStrike" kern="1200" cap="none" spc="0" normalizeH="0" baseline="0" noProof="0" dirty="0">
                  <a:ln>
                    <a:noFill/>
                  </a:ln>
                  <a:solidFill>
                    <a:schemeClr val="tx1">
                      <a:lumMod val="85000"/>
                      <a:lumOff val="15000"/>
                    </a:schemeClr>
                  </a:solidFill>
                  <a:effectLst/>
                  <a:uLnTx/>
                  <a:uFillTx/>
                  <a:cs typeface="+mn-ea"/>
                  <a:sym typeface="+mn-lt"/>
                </a:rPr>
                <a:t>各治疗组的患者特征基本均衡</a:t>
              </a:r>
            </a:p>
            <a:p>
              <a:pPr marL="144000" marR="0" lvl="0" indent="-144000" algn="l" defTabSz="1251585" rtl="0" eaLnBrk="0" fontAlgn="base" latinLnBrk="0" hangingPunct="0">
                <a:lnSpc>
                  <a:spcPct val="100000"/>
                </a:lnSpc>
                <a:spcBef>
                  <a:spcPct val="0"/>
                </a:spcBef>
                <a:spcAft>
                  <a:spcPts val="600"/>
                </a:spcAft>
                <a:buClrTx/>
                <a:buSzTx/>
                <a:buFont typeface="Times New Roman" panose="02020603050405020304" charset="0"/>
                <a:buChar char="•"/>
                <a:tabLst/>
                <a:defRPr/>
              </a:pPr>
              <a:r>
                <a:rPr kumimoji="0" lang="en-GB" sz="1100" u="none" strike="noStrike" kern="1200" cap="none" spc="0" normalizeH="0" baseline="0" noProof="0" dirty="0">
                  <a:ln>
                    <a:noFill/>
                  </a:ln>
                  <a:solidFill>
                    <a:schemeClr val="tx1">
                      <a:lumMod val="85000"/>
                      <a:lumOff val="15000"/>
                    </a:schemeClr>
                  </a:solidFill>
                  <a:effectLst/>
                  <a:uLnTx/>
                  <a:uFillTx/>
                  <a:cs typeface="+mn-ea"/>
                  <a:sym typeface="+mn-lt"/>
                </a:rPr>
                <a:t>micro-ITT分析组中，6%（15/271）的患者存在基线菌血症</a:t>
              </a:r>
              <a:endParaRPr kumimoji="0" lang="en-US" sz="1100" u="none" strike="noStrike" kern="1200" cap="none" spc="0" normalizeH="0" baseline="0" noProof="0" dirty="0">
                <a:ln>
                  <a:noFill/>
                </a:ln>
                <a:solidFill>
                  <a:schemeClr val="tx1">
                    <a:lumMod val="85000"/>
                    <a:lumOff val="15000"/>
                  </a:schemeClr>
                </a:solidFill>
                <a:effectLst/>
                <a:uLnTx/>
                <a:uFillTx/>
                <a:cs typeface="+mn-ea"/>
                <a:sym typeface="+mn-lt"/>
              </a:endParaRPr>
            </a:p>
            <a:p>
              <a:pPr marL="144000" marR="0" lvl="0" indent="-144000" algn="l" defTabSz="1251585" rtl="0" eaLnBrk="0" fontAlgn="base" latinLnBrk="0" hangingPunct="0">
                <a:lnSpc>
                  <a:spcPct val="100000"/>
                </a:lnSpc>
                <a:spcBef>
                  <a:spcPct val="0"/>
                </a:spcBef>
                <a:spcAft>
                  <a:spcPts val="600"/>
                </a:spcAft>
                <a:buClrTx/>
                <a:buSzTx/>
                <a:buFont typeface="Times New Roman" panose="02020603050405020304" charset="0"/>
                <a:buChar char="•"/>
                <a:tabLst/>
                <a:defRPr/>
              </a:pPr>
              <a:r>
                <a:rPr kumimoji="0" lang="en-GB" sz="1100" u="none" strike="noStrike" kern="1200" cap="none" spc="0" normalizeH="0" baseline="0" noProof="0" dirty="0">
                  <a:ln>
                    <a:noFill/>
                  </a:ln>
                  <a:solidFill>
                    <a:schemeClr val="tx1">
                      <a:lumMod val="85000"/>
                      <a:lumOff val="15000"/>
                    </a:schemeClr>
                  </a:solidFill>
                  <a:effectLst/>
                  <a:uLnTx/>
                  <a:uFillTx/>
                  <a:cs typeface="+mn-ea"/>
                  <a:sym typeface="+mn-lt"/>
                </a:rPr>
                <a:t>最常检出的基线病原体为大肠杆菌（n=177）、肺炎克雷伯菌（n=59）</a:t>
              </a:r>
              <a:r>
                <a:rPr kumimoji="0" lang="zh-CN" altLang="en-US" sz="1100" u="none" strike="noStrike" kern="1200" cap="none" spc="0" normalizeH="0" baseline="0" noProof="0" dirty="0">
                  <a:ln>
                    <a:noFill/>
                  </a:ln>
                  <a:solidFill>
                    <a:schemeClr val="tx1">
                      <a:lumMod val="85000"/>
                      <a:lumOff val="15000"/>
                    </a:schemeClr>
                  </a:solidFill>
                  <a:effectLst/>
                  <a:uLnTx/>
                  <a:uFillTx/>
                  <a:cs typeface="+mn-ea"/>
                  <a:sym typeface="+mn-lt"/>
                </a:rPr>
                <a:t>、铜绿假单胞菌</a:t>
              </a:r>
              <a:r>
                <a:rPr kumimoji="0" lang="en-GB" sz="1100" u="none" strike="noStrike" kern="1200" cap="none" spc="0" normalizeH="0" baseline="0" noProof="0" dirty="0">
                  <a:ln>
                    <a:noFill/>
                  </a:ln>
                  <a:solidFill>
                    <a:schemeClr val="tx1">
                      <a:lumMod val="85000"/>
                      <a:lumOff val="15000"/>
                    </a:schemeClr>
                  </a:solidFill>
                  <a:effectLst/>
                  <a:uLnTx/>
                  <a:uFillTx/>
                  <a:cs typeface="+mn-ea"/>
                  <a:sym typeface="+mn-lt"/>
                </a:rPr>
                <a:t>（n=26）以及厌氧病原体（n=45）</a:t>
              </a:r>
              <a:endParaRPr kumimoji="0" lang="en-US" sz="1100" u="none" strike="noStrike" kern="1200" cap="none" spc="0" normalizeH="0" baseline="0" noProof="0" dirty="0">
                <a:ln>
                  <a:noFill/>
                </a:ln>
                <a:solidFill>
                  <a:schemeClr val="tx1">
                    <a:lumMod val="85000"/>
                    <a:lumOff val="15000"/>
                  </a:schemeClr>
                </a:solidFill>
                <a:effectLst/>
                <a:uLnTx/>
                <a:uFillTx/>
                <a:cs typeface="+mn-ea"/>
                <a:sym typeface="+mn-lt"/>
              </a:endParaRPr>
            </a:p>
          </p:txBody>
        </p:sp>
      </p:grpSp>
      <p:grpSp>
        <p:nvGrpSpPr>
          <p:cNvPr id="5" name="Group 4"/>
          <p:cNvGrpSpPr/>
          <p:nvPr/>
        </p:nvGrpSpPr>
        <p:grpSpPr>
          <a:xfrm>
            <a:off x="7417634" y="5213019"/>
            <a:ext cx="4534688" cy="410736"/>
            <a:chOff x="528254" y="2320344"/>
            <a:chExt cx="1671071" cy="825500"/>
          </a:xfrm>
        </p:grpSpPr>
        <p:sp>
          <p:nvSpPr>
            <p:cNvPr id="8" name="Rectangle: Rounded Corners 2"/>
            <p:cNvSpPr/>
            <p:nvPr/>
          </p:nvSpPr>
          <p:spPr>
            <a:xfrm>
              <a:off x="528254" y="2320344"/>
              <a:ext cx="1664264" cy="825500"/>
            </a:xfrm>
            <a:prstGeom prst="roundRect">
              <a:avLst>
                <a:gd name="adj" fmla="val 16269"/>
              </a:avLst>
            </a:prstGeom>
            <a:noFill/>
            <a:ln w="19050">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cs typeface="+mn-ea"/>
                <a:sym typeface="+mn-lt"/>
              </a:endParaRPr>
            </a:p>
          </p:txBody>
        </p:sp>
        <p:sp>
          <p:nvSpPr>
            <p:cNvPr id="9" name="Rectangle: Rounded Corners 2"/>
            <p:cNvSpPr/>
            <p:nvPr/>
          </p:nvSpPr>
          <p:spPr>
            <a:xfrm>
              <a:off x="535061" y="2669498"/>
              <a:ext cx="1664264" cy="430935"/>
            </a:xfrm>
            <a:prstGeom prst="roundRect">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10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100"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GB" sz="1100" i="0" u="none" strike="noStrike" kern="1200" cap="none" spc="0" normalizeH="0" baseline="0" noProof="0" dirty="0" err="1">
                  <a:ln>
                    <a:noFill/>
                  </a:ln>
                  <a:solidFill>
                    <a:schemeClr val="tx1">
                      <a:lumMod val="85000"/>
                      <a:lumOff val="15000"/>
                    </a:schemeClr>
                  </a:solidFill>
                  <a:effectLst/>
                  <a:uLnTx/>
                  <a:uFillTx/>
                  <a:cs typeface="+mn-ea"/>
                  <a:sym typeface="+mn-lt"/>
                </a:rPr>
                <a:t>对所有基线肠杆菌</a:t>
              </a:r>
              <a:r>
                <a:rPr kumimoji="0" lang="zh-CN" altLang="en-US" sz="1100" i="0" u="none" strike="noStrike" kern="1200" cap="none" spc="0" normalizeH="0" baseline="0" noProof="0" dirty="0">
                  <a:ln>
                    <a:noFill/>
                  </a:ln>
                  <a:solidFill>
                    <a:schemeClr val="tx1">
                      <a:lumMod val="85000"/>
                      <a:lumOff val="15000"/>
                    </a:schemeClr>
                  </a:solidFill>
                  <a:effectLst/>
                  <a:uLnTx/>
                  <a:uFillTx/>
                  <a:cs typeface="+mn-ea"/>
                  <a:sym typeface="+mn-lt"/>
                </a:rPr>
                <a:t>目</a:t>
              </a:r>
              <a:r>
                <a:rPr kumimoji="0" lang="en-GB" sz="1100" i="0" u="none" strike="noStrike" kern="1200" cap="none" spc="0" normalizeH="0" baseline="0" noProof="0" dirty="0" err="1">
                  <a:ln>
                    <a:noFill/>
                  </a:ln>
                  <a:solidFill>
                    <a:schemeClr val="tx1">
                      <a:lumMod val="85000"/>
                      <a:lumOff val="15000"/>
                    </a:schemeClr>
                  </a:solidFill>
                  <a:effectLst/>
                  <a:uLnTx/>
                  <a:uFillTx/>
                  <a:cs typeface="+mn-ea"/>
                  <a:sym typeface="+mn-lt"/>
                </a:rPr>
                <a:t>细菌的</a:t>
              </a:r>
              <a:r>
                <a:rPr kumimoji="0" lang="en-GB" sz="1100" i="0" u="none" strike="noStrike" kern="1200" cap="none" spc="0" normalizeH="0" baseline="0" noProof="0" dirty="0">
                  <a:ln>
                    <a:noFill/>
                  </a:ln>
                  <a:solidFill>
                    <a:schemeClr val="tx1">
                      <a:lumMod val="85000"/>
                      <a:lumOff val="15000"/>
                    </a:schemeClr>
                  </a:solidFill>
                  <a:effectLst/>
                  <a:uLnTx/>
                  <a:uFillTx/>
                  <a:cs typeface="+mn-ea"/>
                  <a:sym typeface="+mn-lt"/>
                </a:rPr>
                <a:t> MIC</a:t>
              </a:r>
              <a:r>
                <a:rPr kumimoji="0" lang="en-GB" sz="1100" i="0" u="none" strike="noStrike" kern="1200" cap="none" spc="0" normalizeH="0" baseline="-25000" noProof="0" dirty="0">
                  <a:ln>
                    <a:noFill/>
                  </a:ln>
                  <a:solidFill>
                    <a:schemeClr val="tx1">
                      <a:lumMod val="85000"/>
                      <a:lumOff val="15000"/>
                    </a:schemeClr>
                  </a:solidFill>
                  <a:effectLst/>
                  <a:uLnTx/>
                  <a:uFillTx/>
                  <a:cs typeface="+mn-ea"/>
                  <a:sym typeface="+mn-lt"/>
                </a:rPr>
                <a:t>90</a:t>
              </a:r>
              <a:r>
                <a:rPr kumimoji="0" lang="en-GB" sz="1100" i="0" u="none" strike="noStrike" kern="1200" cap="none" spc="0" normalizeH="0" baseline="0" noProof="0" dirty="0">
                  <a:ln>
                    <a:noFill/>
                  </a:ln>
                  <a:solidFill>
                    <a:schemeClr val="tx1">
                      <a:lumMod val="85000"/>
                      <a:lumOff val="15000"/>
                    </a:schemeClr>
                  </a:solidFill>
                  <a:effectLst/>
                  <a:uLnTx/>
                  <a:uFillTx/>
                  <a:cs typeface="+mn-ea"/>
                  <a:sym typeface="+mn-lt"/>
                </a:rPr>
                <a:t>均为0.25 mg/L</a:t>
              </a:r>
              <a:br>
                <a:rPr kumimoji="0" lang="en-GB" sz="1100" i="0" u="none" strike="noStrike" kern="1200" cap="none" spc="0" normalizeH="0" baseline="0" noProof="0" dirty="0">
                  <a:ln>
                    <a:noFill/>
                  </a:ln>
                  <a:solidFill>
                    <a:schemeClr val="tx1">
                      <a:lumMod val="85000"/>
                      <a:lumOff val="15000"/>
                    </a:schemeClr>
                  </a:solidFill>
                  <a:effectLst/>
                  <a:uLnTx/>
                  <a:uFillTx/>
                  <a:cs typeface="+mn-ea"/>
                  <a:sym typeface="+mn-lt"/>
                </a:rPr>
              </a:br>
              <a:endParaRPr kumimoji="0" lang="en-GB" sz="1100" i="0" u="none" strike="noStrike" kern="1200" cap="none" spc="0" normalizeH="0" baseline="0" noProof="0" dirty="0">
                <a:ln>
                  <a:noFill/>
                </a:ln>
                <a:solidFill>
                  <a:schemeClr val="tx1">
                    <a:lumMod val="85000"/>
                    <a:lumOff val="15000"/>
                  </a:schemeClr>
                </a:solidFill>
                <a:effectLst/>
                <a:uLnTx/>
                <a:uFillTx/>
                <a:cs typeface="+mn-ea"/>
                <a:sym typeface="+mn-lt"/>
              </a:endParaRPr>
            </a:p>
          </p:txBody>
        </p:sp>
      </p:grpSp>
      <p:sp>
        <p:nvSpPr>
          <p:cNvPr id="3" name="Rectangle 116"/>
          <p:cNvSpPr/>
          <p:nvPr/>
        </p:nvSpPr>
        <p:spPr>
          <a:xfrm rot="16200000">
            <a:off x="6453572" y="2828095"/>
            <a:ext cx="2209867" cy="283411"/>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i="0" u="none" strike="noStrike" kern="1200" cap="none" spc="0" normalizeH="0" baseline="0" noProof="0" dirty="0">
                <a:ln>
                  <a:noFill/>
                </a:ln>
                <a:solidFill>
                  <a:srgbClr val="000000"/>
                </a:solidFill>
                <a:effectLst/>
                <a:uLnTx/>
                <a:uFillTx/>
                <a:cs typeface="+mn-ea"/>
                <a:sym typeface="+mn-lt"/>
              </a:rPr>
              <a:t>REVISIT研究中患者的诊断情况，%</a:t>
            </a:r>
          </a:p>
        </p:txBody>
      </p:sp>
      <p:sp>
        <p:nvSpPr>
          <p:cNvPr id="15" name="Rectangle 116"/>
          <p:cNvSpPr/>
          <p:nvPr/>
        </p:nvSpPr>
        <p:spPr>
          <a:xfrm>
            <a:off x="8686165" y="4170045"/>
            <a:ext cx="442595" cy="153670"/>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000447"/>
                </a:solidFill>
                <a:effectLst/>
                <a:uLnTx/>
                <a:uFillTx/>
                <a:cs typeface="+mn-ea"/>
                <a:sym typeface="+mn-lt"/>
              </a:rPr>
              <a:t>cIAI</a:t>
            </a:r>
          </a:p>
        </p:txBody>
      </p:sp>
      <p:sp>
        <p:nvSpPr>
          <p:cNvPr id="16" name="Rectangle 116"/>
          <p:cNvSpPr/>
          <p:nvPr/>
        </p:nvSpPr>
        <p:spPr>
          <a:xfrm>
            <a:off x="10278110" y="4157980"/>
            <a:ext cx="887095" cy="153670"/>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000447"/>
                </a:solidFill>
                <a:effectLst/>
                <a:uLnTx/>
                <a:uFillTx/>
                <a:cs typeface="+mn-ea"/>
                <a:sym typeface="+mn-lt"/>
              </a:rPr>
              <a:t>HAP/VAP</a:t>
            </a:r>
          </a:p>
        </p:txBody>
      </p:sp>
      <p:sp>
        <p:nvSpPr>
          <p:cNvPr id="17" name="Text Placeholder 2"/>
          <p:cNvSpPr txBox="1"/>
          <p:nvPr/>
        </p:nvSpPr>
        <p:spPr>
          <a:xfrm>
            <a:off x="476818" y="5684596"/>
            <a:ext cx="11433315" cy="56964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图改编自Carmeli Y, et al. </a:t>
            </a:r>
            <a:r>
              <a:rPr kumimoji="0" lang="en-GB" sz="800" b="0" i="1"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Lancet Infect Dis 2024:</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S1473-3099(24)00499-7。</a:t>
            </a:r>
          </a:p>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*Micro-ITT群体包括在研究治疗开始前，经合格标本培养证实至少存在1株对研究药物敏感的革兰氏阴性病原体的患者。</a:t>
            </a:r>
            <a:endPar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APACHE：急性生理与慢性健康评分；cIAI：复杂腹腔内感染；CrCl：肌酐清除率；COL：粘菌素；HAP：医院内获得性肺炎；ITT：意向性治疗；MBL：金属-β-</a:t>
            </a:r>
            <a:r>
              <a:rPr kumimoji="0" lang="en-US"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内酰胺酶；MER：美罗培南；micro-ITT：微生物</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学</a:t>
            </a:r>
            <a:r>
              <a:rPr kumimoji="0" lang="en-US"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意向性治疗；MTZ：甲硝唑；SD：标准偏差；VAP</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呼吸机相关性肺炎</a:t>
            </a:r>
            <a:endPar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p:txBody>
      </p:sp>
      <p:sp>
        <p:nvSpPr>
          <p:cNvPr id="2" name="Text Placeholder 2">
            <a:extLst>
              <a:ext uri="{FF2B5EF4-FFF2-40B4-BE49-F238E27FC236}">
                <a16:creationId xmlns:a16="http://schemas.microsoft.com/office/drawing/2014/main" id="{6078FB4C-F653-9720-2E66-C6D5EC861CE6}"/>
              </a:ext>
            </a:extLst>
          </p:cNvPr>
          <p:cNvSpPr txBox="1"/>
          <p:nvPr/>
        </p:nvSpPr>
        <p:spPr>
          <a:xfrm>
            <a:off x="476818" y="6185579"/>
            <a:ext cx="11433315" cy="56964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Carmeli Y, et al. Lancet Infect Dis 2025;25(2):218-230.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112"/>
          <p:cNvSpPr/>
          <p:nvPr/>
        </p:nvSpPr>
        <p:spPr>
          <a:xfrm>
            <a:off x="446916" y="1283860"/>
            <a:ext cx="11425122" cy="3093415"/>
          </a:xfrm>
          <a:prstGeom prst="roundRect">
            <a:avLst>
              <a:gd name="adj" fmla="val 3167"/>
            </a:avLst>
          </a:prstGeom>
          <a:solidFill>
            <a:schemeClr val="bg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3" name="Title 1"/>
          <p:cNvSpPr>
            <a:spLocks noGrp="1"/>
          </p:cNvSpPr>
          <p:nvPr>
            <p:ph type="title"/>
          </p:nvPr>
        </p:nvSpPr>
        <p:spPr>
          <a:xfrm>
            <a:off x="453886" y="538045"/>
            <a:ext cx="11376487" cy="586955"/>
          </a:xfrm>
        </p:spPr>
        <p:txBody>
          <a:bodyPr/>
          <a:lstStyle/>
          <a:p>
            <a:pPr>
              <a:lnSpc>
                <a:spcPct val="100000"/>
              </a:lnSpc>
              <a:defRPr/>
            </a:pPr>
            <a:r>
              <a:rPr lang="en-US" altLang="zh-CN" sz="2400" dirty="0">
                <a:solidFill>
                  <a:srgbClr val="000548"/>
                </a:solidFill>
                <a:latin typeface="+mn-lt"/>
                <a:ea typeface="+mn-ea"/>
                <a:cs typeface="+mn-ea"/>
                <a:sym typeface="+mn-lt"/>
              </a:rPr>
              <a:t>Ⅲ</a:t>
            </a:r>
            <a:r>
              <a:rPr lang="zh-CN" altLang="en-US" sz="2400" dirty="0">
                <a:solidFill>
                  <a:srgbClr val="000548"/>
                </a:solidFill>
                <a:latin typeface="+mn-lt"/>
                <a:ea typeface="+mn-ea"/>
                <a:cs typeface="+mn-ea"/>
                <a:sym typeface="+mn-lt"/>
              </a:rPr>
              <a:t>期</a:t>
            </a:r>
            <a:r>
              <a:rPr lang="en-US" altLang="zh-CN" sz="2400" dirty="0">
                <a:solidFill>
                  <a:srgbClr val="000548"/>
                </a:solidFill>
                <a:latin typeface="+mn-lt"/>
                <a:ea typeface="+mn-ea"/>
                <a:cs typeface="+mn-ea"/>
                <a:sym typeface="+mn-lt"/>
              </a:rPr>
              <a:t>(REVISIT)</a:t>
            </a:r>
            <a:r>
              <a:rPr lang="zh-CN" altLang="en-US" sz="2400" dirty="0">
                <a:solidFill>
                  <a:srgbClr val="000548"/>
                </a:solidFill>
                <a:latin typeface="+mn-lt"/>
                <a:ea typeface="+mn-ea"/>
                <a:cs typeface="+mn-ea"/>
                <a:sym typeface="+mn-lt"/>
              </a:rPr>
              <a:t>研究结果：氨曲南</a:t>
            </a:r>
            <a:r>
              <a:rPr lang="en-US" altLang="zh-CN" sz="2400" dirty="0">
                <a:solidFill>
                  <a:srgbClr val="000548"/>
                </a:solidFill>
                <a:latin typeface="+mn-lt"/>
                <a:ea typeface="+mn-ea"/>
                <a:cs typeface="+mn-ea"/>
                <a:sym typeface="+mn-lt"/>
              </a:rPr>
              <a:t>-</a:t>
            </a:r>
            <a:r>
              <a:rPr lang="zh-CN" altLang="en-US" sz="2400" dirty="0">
                <a:solidFill>
                  <a:srgbClr val="000548"/>
                </a:solidFill>
                <a:latin typeface="+mn-lt"/>
                <a:ea typeface="+mn-ea"/>
                <a:cs typeface="+mn-ea"/>
                <a:sym typeface="+mn-lt"/>
              </a:rPr>
              <a:t>阿维巴坦</a:t>
            </a:r>
            <a:r>
              <a:rPr lang="en-GB" sz="2400" dirty="0">
                <a:solidFill>
                  <a:srgbClr val="000548"/>
                </a:solidFill>
                <a:latin typeface="+mn-lt"/>
                <a:ea typeface="+mn-ea"/>
                <a:cs typeface="+mn-ea"/>
                <a:sym typeface="+mn-lt"/>
              </a:rPr>
              <a:t>±MTZ可有效治疗由MDR革兰氏阴性菌</a:t>
            </a:r>
            <a:r>
              <a:rPr lang="en-US" altLang="zh-CN" sz="2400" dirty="0">
                <a:solidFill>
                  <a:srgbClr val="000548"/>
                </a:solidFill>
                <a:latin typeface="+mn-lt"/>
                <a:ea typeface="+mn-ea"/>
                <a:cs typeface="+mn-ea"/>
                <a:sym typeface="+mn-lt"/>
              </a:rPr>
              <a:t>(</a:t>
            </a:r>
            <a:r>
              <a:rPr lang="zh-CN" altLang="en-US" sz="2400" dirty="0">
                <a:solidFill>
                  <a:srgbClr val="000548"/>
                </a:solidFill>
                <a:latin typeface="+mn-lt"/>
                <a:ea typeface="+mn-ea"/>
                <a:cs typeface="+mn-ea"/>
                <a:sym typeface="+mn-lt"/>
              </a:rPr>
              <a:t>包括产</a:t>
            </a:r>
            <a:r>
              <a:rPr lang="en-US" altLang="zh-CN" sz="2400" dirty="0">
                <a:solidFill>
                  <a:srgbClr val="000548"/>
                </a:solidFill>
                <a:latin typeface="+mn-lt"/>
                <a:ea typeface="+mn-ea"/>
                <a:cs typeface="+mn-ea"/>
                <a:sym typeface="+mn-lt"/>
              </a:rPr>
              <a:t>MBL</a:t>
            </a:r>
            <a:r>
              <a:rPr lang="zh-CN" altLang="en-US" sz="2400" dirty="0">
                <a:solidFill>
                  <a:srgbClr val="000548"/>
                </a:solidFill>
                <a:latin typeface="+mn-lt"/>
                <a:ea typeface="+mn-ea"/>
                <a:cs typeface="+mn-ea"/>
                <a:sym typeface="+mn-lt"/>
              </a:rPr>
              <a:t>细菌</a:t>
            </a:r>
            <a:r>
              <a:rPr lang="en-US" altLang="zh-CN" sz="2400" dirty="0">
                <a:solidFill>
                  <a:srgbClr val="000548"/>
                </a:solidFill>
                <a:latin typeface="+mn-lt"/>
                <a:ea typeface="+mn-ea"/>
                <a:cs typeface="+mn-ea"/>
                <a:sym typeface="+mn-lt"/>
              </a:rPr>
              <a:t>)</a:t>
            </a:r>
            <a:r>
              <a:rPr lang="en-GB" sz="2400" dirty="0" err="1">
                <a:solidFill>
                  <a:srgbClr val="000548"/>
                </a:solidFill>
                <a:latin typeface="+mn-lt"/>
                <a:ea typeface="+mn-ea"/>
                <a:cs typeface="+mn-ea"/>
                <a:sym typeface="+mn-lt"/>
              </a:rPr>
              <a:t>引起的cIAI和HAP</a:t>
            </a:r>
            <a:r>
              <a:rPr lang="en-GB" sz="2400" dirty="0">
                <a:solidFill>
                  <a:srgbClr val="000548"/>
                </a:solidFill>
                <a:latin typeface="+mn-lt"/>
                <a:ea typeface="+mn-ea"/>
                <a:cs typeface="+mn-ea"/>
                <a:sym typeface="+mn-lt"/>
              </a:rPr>
              <a:t>/VAP</a:t>
            </a:r>
          </a:p>
        </p:txBody>
      </p:sp>
      <p:graphicFrame>
        <p:nvGraphicFramePr>
          <p:cNvPr id="10" name="Chart 9"/>
          <p:cNvGraphicFramePr/>
          <p:nvPr>
            <p:extLst>
              <p:ext uri="{D42A27DB-BD31-4B8C-83A1-F6EECF244321}">
                <p14:modId xmlns:p14="http://schemas.microsoft.com/office/powerpoint/2010/main" val="1174950080"/>
              </p:ext>
            </p:extLst>
          </p:nvPr>
        </p:nvGraphicFramePr>
        <p:xfrm>
          <a:off x="446915" y="1249822"/>
          <a:ext cx="3723641" cy="30605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p:nvPr>
            <p:extLst>
              <p:ext uri="{D42A27DB-BD31-4B8C-83A1-F6EECF244321}">
                <p14:modId xmlns:p14="http://schemas.microsoft.com/office/powerpoint/2010/main" val="295667486"/>
              </p:ext>
            </p:extLst>
          </p:nvPr>
        </p:nvGraphicFramePr>
        <p:xfrm>
          <a:off x="8332460" y="1301390"/>
          <a:ext cx="3538864" cy="3060538"/>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Rounded Corners 1"/>
          <p:cNvSpPr/>
          <p:nvPr/>
        </p:nvSpPr>
        <p:spPr>
          <a:xfrm>
            <a:off x="453885" y="4963831"/>
            <a:ext cx="11376489" cy="543553"/>
          </a:xfrm>
          <a:prstGeom prst="roundRect">
            <a:avLst/>
          </a:prstGeom>
          <a:solidFill>
            <a:schemeClr val="accent4"/>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err="1">
                <a:ln>
                  <a:noFill/>
                </a:ln>
                <a:solidFill>
                  <a:schemeClr val="tx1">
                    <a:lumMod val="85000"/>
                    <a:lumOff val="15000"/>
                  </a:schemeClr>
                </a:solidFill>
                <a:effectLst/>
                <a:uLnTx/>
                <a:uFillTx/>
                <a:cs typeface="+mn-ea"/>
                <a:sym typeface="+mn-lt"/>
              </a:rPr>
              <a:t>在ME分析组</a:t>
            </a:r>
            <a:r>
              <a:rPr kumimoji="0" lang="en-GB" sz="1400" b="1" i="0" u="none" strike="noStrike" kern="1200" cap="none" spc="0" normalizeH="0" baseline="30000" noProof="0" dirty="0" err="1">
                <a:ln>
                  <a:noFill/>
                </a:ln>
                <a:solidFill>
                  <a:schemeClr val="tx1">
                    <a:lumMod val="85000"/>
                    <a:lumOff val="15000"/>
                  </a:schemeClr>
                </a:solidFill>
                <a:effectLst/>
                <a:uLnTx/>
                <a:uFillTx/>
                <a:cs typeface="+mn-ea"/>
                <a:sym typeface="+mn-lt"/>
              </a:rPr>
              <a:t>‡</a:t>
            </a:r>
            <a:r>
              <a:rPr kumimoji="0" lang="en-GB" sz="1400" b="1" i="0" u="none" strike="noStrike" kern="1200" cap="none" spc="0" normalizeH="0" baseline="0" noProof="0" dirty="0" err="1">
                <a:ln>
                  <a:noFill/>
                </a:ln>
                <a:solidFill>
                  <a:schemeClr val="tx1">
                    <a:lumMod val="85000"/>
                    <a:lumOff val="15000"/>
                  </a:schemeClr>
                </a:solidFill>
                <a:effectLst/>
                <a:uLnTx/>
                <a:uFillTx/>
                <a:cs typeface="+mn-ea"/>
                <a:sym typeface="+mn-lt"/>
              </a:rPr>
              <a:t>中，MBL阳性患者的临床治愈率</a:t>
            </a:r>
            <a:r>
              <a:rPr kumimoji="0" lang="en-GB" sz="1400" b="1"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400" b="1"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400" b="1"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400" b="1"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GB" sz="1400" b="1" i="0" u="none" strike="noStrike" kern="1200" cap="none" spc="0" normalizeH="0" baseline="0" noProof="0" dirty="0">
                <a:ln>
                  <a:noFill/>
                </a:ln>
                <a:solidFill>
                  <a:schemeClr val="tx1">
                    <a:lumMod val="85000"/>
                    <a:lumOff val="15000"/>
                  </a:schemeClr>
                </a:solidFill>
                <a:effectLst/>
                <a:uLnTx/>
                <a:uFillTx/>
                <a:cs typeface="+mn-ea"/>
                <a:sym typeface="+mn-lt"/>
              </a:rPr>
              <a:t>±MTZ组为50.0%（2/4），MER±COL组为0.0%（0/1）</a:t>
            </a:r>
          </a:p>
        </p:txBody>
      </p:sp>
      <p:graphicFrame>
        <p:nvGraphicFramePr>
          <p:cNvPr id="8" name="Chart 7"/>
          <p:cNvGraphicFramePr/>
          <p:nvPr>
            <p:extLst>
              <p:ext uri="{D42A27DB-BD31-4B8C-83A1-F6EECF244321}">
                <p14:modId xmlns:p14="http://schemas.microsoft.com/office/powerpoint/2010/main" val="1247160808"/>
              </p:ext>
            </p:extLst>
          </p:nvPr>
        </p:nvGraphicFramePr>
        <p:xfrm>
          <a:off x="4234179" y="1284728"/>
          <a:ext cx="3723641" cy="3060537"/>
        </p:xfrm>
        <a:graphic>
          <a:graphicData uri="http://schemas.openxmlformats.org/drawingml/2006/chart">
            <c:chart xmlns:c="http://schemas.openxmlformats.org/drawingml/2006/chart" xmlns:r="http://schemas.openxmlformats.org/officeDocument/2006/relationships" r:id="rId5"/>
          </a:graphicData>
        </a:graphic>
      </p:graphicFrame>
      <p:grpSp>
        <p:nvGrpSpPr>
          <p:cNvPr id="9" name="Group 8"/>
          <p:cNvGrpSpPr/>
          <p:nvPr/>
        </p:nvGrpSpPr>
        <p:grpSpPr>
          <a:xfrm>
            <a:off x="440235" y="4417325"/>
            <a:ext cx="5628465" cy="410736"/>
            <a:chOff x="528254" y="2320344"/>
            <a:chExt cx="1664264" cy="825500"/>
          </a:xfrm>
        </p:grpSpPr>
        <p:sp>
          <p:nvSpPr>
            <p:cNvPr id="20" name="Rectangle: Rounded Corners 2"/>
            <p:cNvSpPr/>
            <p:nvPr/>
          </p:nvSpPr>
          <p:spPr>
            <a:xfrm>
              <a:off x="528254" y="2320344"/>
              <a:ext cx="1664264" cy="825500"/>
            </a:xfrm>
            <a:prstGeom prst="roundRect">
              <a:avLst>
                <a:gd name="adj" fmla="val 50000"/>
              </a:avLst>
            </a:prstGeom>
            <a:noFill/>
            <a:ln w="19050">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cs typeface="+mn-ea"/>
                <a:sym typeface="+mn-lt"/>
              </a:endParaRPr>
            </a:p>
          </p:txBody>
        </p:sp>
        <p:sp>
          <p:nvSpPr>
            <p:cNvPr id="21" name="Rectangle: Rounded Corners 2"/>
            <p:cNvSpPr/>
            <p:nvPr/>
          </p:nvSpPr>
          <p:spPr>
            <a:xfrm>
              <a:off x="528254" y="2501269"/>
              <a:ext cx="1664264" cy="430935"/>
            </a:xfrm>
            <a:prstGeom prst="roundRect">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tx1">
                      <a:lumMod val="85000"/>
                      <a:lumOff val="15000"/>
                    </a:schemeClr>
                  </a:solidFill>
                  <a:effectLst/>
                  <a:uLnTx/>
                  <a:uFillTx/>
                  <a:cs typeface="+mn-ea"/>
                  <a:sym typeface="+mn-lt"/>
                </a:rPr>
                <a:t>各治疗组的总体临床治愈率相似</a:t>
              </a:r>
              <a:endParaRPr kumimoji="0" lang="en-GB" sz="1600" b="1" i="0" u="none" strike="noStrike" kern="1200" cap="none" spc="0" normalizeH="0" baseline="0" noProof="0" dirty="0">
                <a:ln>
                  <a:noFill/>
                </a:ln>
                <a:solidFill>
                  <a:schemeClr val="tx1">
                    <a:lumMod val="85000"/>
                    <a:lumOff val="15000"/>
                  </a:schemeClr>
                </a:solidFill>
                <a:effectLst/>
                <a:uLnTx/>
                <a:uFillTx/>
                <a:cs typeface="+mn-ea"/>
                <a:sym typeface="+mn-lt"/>
              </a:endParaRPr>
            </a:p>
          </p:txBody>
        </p:sp>
      </p:grpSp>
      <p:grpSp>
        <p:nvGrpSpPr>
          <p:cNvPr id="23" name="Group 22"/>
          <p:cNvGrpSpPr/>
          <p:nvPr/>
        </p:nvGrpSpPr>
        <p:grpSpPr>
          <a:xfrm>
            <a:off x="6201909" y="4403973"/>
            <a:ext cx="5628465" cy="420549"/>
            <a:chOff x="528254" y="2320344"/>
            <a:chExt cx="1664264" cy="845223"/>
          </a:xfrm>
        </p:grpSpPr>
        <p:sp>
          <p:nvSpPr>
            <p:cNvPr id="27" name="Rectangle: Rounded Corners 2"/>
            <p:cNvSpPr/>
            <p:nvPr/>
          </p:nvSpPr>
          <p:spPr>
            <a:xfrm>
              <a:off x="528254" y="2320344"/>
              <a:ext cx="1664264" cy="825500"/>
            </a:xfrm>
            <a:prstGeom prst="roundRect">
              <a:avLst>
                <a:gd name="adj" fmla="val 50000"/>
              </a:avLst>
            </a:prstGeom>
            <a:noFill/>
            <a:ln w="19050">
              <a:solidFill>
                <a:schemeClr val="bg2"/>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FFFFFF"/>
                </a:solidFill>
                <a:effectLst/>
                <a:uLnTx/>
                <a:uFillTx/>
                <a:cs typeface="+mn-ea"/>
                <a:sym typeface="+mn-lt"/>
              </a:endParaRPr>
            </a:p>
          </p:txBody>
        </p:sp>
        <p:sp>
          <p:nvSpPr>
            <p:cNvPr id="28" name="Rectangle: Rounded Corners 2"/>
            <p:cNvSpPr/>
            <p:nvPr/>
          </p:nvSpPr>
          <p:spPr>
            <a:xfrm>
              <a:off x="528254" y="2734632"/>
              <a:ext cx="1664264" cy="430935"/>
            </a:xfrm>
            <a:prstGeom prst="roundRect">
              <a:avLst/>
            </a:prstGeom>
            <a:noFill/>
            <a:ln>
              <a:no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dirty="0">
                  <a:ln>
                    <a:noFill/>
                  </a:ln>
                  <a:solidFill>
                    <a:schemeClr val="tx1">
                      <a:lumMod val="75000"/>
                      <a:lumOff val="25000"/>
                    </a:schemeClr>
                  </a:solidFill>
                  <a:effectLst/>
                  <a:uLnTx/>
                  <a:uFillTx/>
                  <a:cs typeface="+mn-ea"/>
                  <a:sym typeface="+mn-lt"/>
                </a:rPr>
                <a:t>28天全因死亡率较低，且各治疗组之间相似</a:t>
              </a:r>
              <a:br>
                <a:rPr kumimoji="0" lang="en-GB" sz="1600" b="1" i="0" u="none" strike="noStrike" kern="1200" cap="none" spc="0" normalizeH="0" baseline="0" noProof="0" dirty="0">
                  <a:ln>
                    <a:noFill/>
                  </a:ln>
                  <a:solidFill>
                    <a:schemeClr val="tx1">
                      <a:lumMod val="75000"/>
                      <a:lumOff val="25000"/>
                    </a:schemeClr>
                  </a:solidFill>
                  <a:effectLst/>
                  <a:uLnTx/>
                  <a:uFillTx/>
                  <a:cs typeface="+mn-ea"/>
                  <a:sym typeface="+mn-lt"/>
                </a:rPr>
              </a:br>
              <a:endParaRPr kumimoji="0" lang="en-GB" sz="160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sp>
        <p:nvSpPr>
          <p:cNvPr id="15" name="Rectangle 116"/>
          <p:cNvSpPr/>
          <p:nvPr/>
        </p:nvSpPr>
        <p:spPr>
          <a:xfrm>
            <a:off x="1605280" y="1625600"/>
            <a:ext cx="1752600" cy="249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0" normalizeH="0" baseline="0" noProof="0" dirty="0">
                <a:ln>
                  <a:noFill/>
                </a:ln>
                <a:solidFill>
                  <a:srgbClr val="000447"/>
                </a:solidFill>
                <a:effectLst/>
                <a:uLnTx/>
                <a:uFillTx/>
                <a:cs typeface="+mn-ea"/>
                <a:sym typeface="+mn-lt"/>
              </a:rPr>
              <a:t>ITT分析组*</a:t>
            </a:r>
          </a:p>
        </p:txBody>
      </p:sp>
      <p:sp>
        <p:nvSpPr>
          <p:cNvPr id="4" name="Rectangle 116"/>
          <p:cNvSpPr/>
          <p:nvPr/>
        </p:nvSpPr>
        <p:spPr>
          <a:xfrm>
            <a:off x="5339080" y="1667510"/>
            <a:ext cx="1752600" cy="249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0" normalizeH="0" baseline="0" noProof="0" dirty="0">
                <a:ln>
                  <a:noFill/>
                </a:ln>
                <a:solidFill>
                  <a:srgbClr val="000447"/>
                </a:solidFill>
                <a:effectLst/>
                <a:uLnTx/>
                <a:uFillTx/>
                <a:cs typeface="+mn-ea"/>
                <a:sym typeface="+mn-lt"/>
              </a:rPr>
              <a:t>CE分析组*</a:t>
            </a:r>
          </a:p>
        </p:txBody>
      </p:sp>
      <p:sp>
        <p:nvSpPr>
          <p:cNvPr id="5" name="Rectangle 116"/>
          <p:cNvSpPr/>
          <p:nvPr/>
        </p:nvSpPr>
        <p:spPr>
          <a:xfrm>
            <a:off x="9391015" y="1675130"/>
            <a:ext cx="1752600" cy="2419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0" normalizeH="0" baseline="0" noProof="0" dirty="0">
                <a:ln>
                  <a:noFill/>
                </a:ln>
                <a:solidFill>
                  <a:srgbClr val="000447"/>
                </a:solidFill>
                <a:effectLst/>
                <a:uLnTx/>
                <a:uFillTx/>
                <a:cs typeface="+mn-ea"/>
                <a:sym typeface="+mn-lt"/>
              </a:rPr>
              <a:t>第28天全因死亡率</a:t>
            </a:r>
          </a:p>
        </p:txBody>
      </p:sp>
      <p:sp>
        <p:nvSpPr>
          <p:cNvPr id="6" name="Rectangle 116"/>
          <p:cNvSpPr/>
          <p:nvPr/>
        </p:nvSpPr>
        <p:spPr>
          <a:xfrm rot="16200000">
            <a:off x="-208915" y="2806700"/>
            <a:ext cx="1752600" cy="249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i="0" u="none" strike="noStrike" kern="1200" cap="none" spc="0" normalizeH="0" baseline="0" noProof="0" dirty="0">
                <a:ln>
                  <a:noFill/>
                </a:ln>
                <a:solidFill>
                  <a:srgbClr val="000447"/>
                </a:solidFill>
                <a:effectLst/>
                <a:uLnTx/>
                <a:uFillTx/>
                <a:cs typeface="+mn-ea"/>
                <a:sym typeface="+mn-lt"/>
              </a:rPr>
              <a:t>临床治愈率，%</a:t>
            </a:r>
          </a:p>
        </p:txBody>
      </p:sp>
      <p:sp>
        <p:nvSpPr>
          <p:cNvPr id="7" name="Rectangle 116"/>
          <p:cNvSpPr/>
          <p:nvPr/>
        </p:nvSpPr>
        <p:spPr>
          <a:xfrm rot="16200000">
            <a:off x="3588385" y="2851785"/>
            <a:ext cx="1752600" cy="249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i="0" u="none" strike="noStrike" kern="1200" cap="none" spc="0" normalizeH="0" baseline="0" noProof="0" dirty="0">
                <a:ln>
                  <a:noFill/>
                </a:ln>
                <a:solidFill>
                  <a:srgbClr val="000447"/>
                </a:solidFill>
                <a:effectLst/>
                <a:uLnTx/>
                <a:uFillTx/>
                <a:cs typeface="+mn-ea"/>
                <a:sym typeface="+mn-lt"/>
              </a:rPr>
              <a:t>临床治愈率，%</a:t>
            </a:r>
          </a:p>
        </p:txBody>
      </p:sp>
      <p:sp>
        <p:nvSpPr>
          <p:cNvPr id="11" name="Rectangle 116"/>
          <p:cNvSpPr/>
          <p:nvPr/>
        </p:nvSpPr>
        <p:spPr>
          <a:xfrm rot="16200000">
            <a:off x="7698105" y="2866390"/>
            <a:ext cx="1752600" cy="2495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i="0" u="none" strike="noStrike" kern="1200" cap="none" spc="0" normalizeH="0" baseline="0" noProof="0" dirty="0">
                <a:ln>
                  <a:noFill/>
                </a:ln>
                <a:solidFill>
                  <a:srgbClr val="000447"/>
                </a:solidFill>
                <a:effectLst/>
                <a:uLnTx/>
                <a:uFillTx/>
                <a:cs typeface="+mn-ea"/>
                <a:sym typeface="+mn-lt"/>
              </a:rPr>
              <a:t>第28天全因死亡率，%</a:t>
            </a:r>
          </a:p>
        </p:txBody>
      </p:sp>
      <p:sp>
        <p:nvSpPr>
          <p:cNvPr id="13" name="Rectangle 116"/>
          <p:cNvSpPr/>
          <p:nvPr/>
        </p:nvSpPr>
        <p:spPr>
          <a:xfrm>
            <a:off x="8839756" y="4008120"/>
            <a:ext cx="1508760" cy="2419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chemeClr val="tx1">
                    <a:lumMod val="75000"/>
                    <a:lumOff val="25000"/>
                  </a:schemeClr>
                </a:solidFill>
                <a:effectLst/>
                <a:uLnTx/>
                <a:uFillTx/>
                <a:cs typeface="+mn-ea"/>
                <a:sym typeface="+mn-lt"/>
              </a:rPr>
              <a:t>氨曲南</a:t>
            </a:r>
            <a:r>
              <a:rPr kumimoji="0" lang="en-US" altLang="zh-CN" sz="800" b="0" i="0" u="none" strike="noStrike" kern="1200" cap="none" spc="0" normalizeH="0" baseline="0" noProof="0" dirty="0">
                <a:ln>
                  <a:noFill/>
                </a:ln>
                <a:solidFill>
                  <a:schemeClr val="tx1">
                    <a:lumMod val="75000"/>
                    <a:lumOff val="25000"/>
                  </a:schemeClr>
                </a:solidFill>
                <a:effectLst/>
                <a:uLnTx/>
                <a:uFillTx/>
                <a:cs typeface="+mn-ea"/>
                <a:sym typeface="+mn-lt"/>
              </a:rPr>
              <a:t>-</a:t>
            </a:r>
            <a:r>
              <a:rPr kumimoji="0" lang="zh-CN" altLang="en-US" sz="800" b="0" i="0" u="none" strike="noStrike" kern="1200" cap="none" spc="0" normalizeH="0" baseline="0" noProof="0" dirty="0">
                <a:ln>
                  <a:noFill/>
                </a:ln>
                <a:solidFill>
                  <a:schemeClr val="tx1">
                    <a:lumMod val="75000"/>
                    <a:lumOff val="25000"/>
                  </a:schemeClr>
                </a:solidFill>
                <a:effectLst/>
                <a:uLnTx/>
                <a:uFillTx/>
                <a:cs typeface="+mn-ea"/>
                <a:sym typeface="+mn-lt"/>
              </a:rPr>
              <a:t>阿维巴坦</a:t>
            </a:r>
            <a:r>
              <a:rPr kumimoji="0" lang="en-US" altLang="zh-CN" sz="800" b="0" i="0" u="none" strike="noStrike" kern="1200" cap="none" spc="0" normalizeH="0" baseline="0" noProof="0" dirty="0">
                <a:ln>
                  <a:noFill/>
                </a:ln>
                <a:solidFill>
                  <a:schemeClr val="tx1">
                    <a:lumMod val="75000"/>
                    <a:lumOff val="25000"/>
                  </a:schemeClr>
                </a:solidFill>
                <a:effectLst/>
                <a:uLnTx/>
                <a:uFillTx/>
                <a:cs typeface="+mn-ea"/>
                <a:sym typeface="+mn-lt"/>
              </a:rPr>
              <a:t>±MTZ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chemeClr val="tx1">
                    <a:lumMod val="75000"/>
                    <a:lumOff val="25000"/>
                  </a:schemeClr>
                </a:solidFill>
                <a:effectLst/>
                <a:uLnTx/>
                <a:uFillTx/>
                <a:cs typeface="+mn-ea"/>
                <a:sym typeface="+mn-lt"/>
              </a:rPr>
              <a:t>（n=282）</a:t>
            </a:r>
          </a:p>
        </p:txBody>
      </p:sp>
      <p:sp>
        <p:nvSpPr>
          <p:cNvPr id="14" name="Rectangle 116"/>
          <p:cNvSpPr/>
          <p:nvPr/>
        </p:nvSpPr>
        <p:spPr>
          <a:xfrm>
            <a:off x="10430510" y="3974765"/>
            <a:ext cx="1261110" cy="2419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chemeClr val="tx1">
                    <a:lumMod val="75000"/>
                    <a:lumOff val="25000"/>
                  </a:schemeClr>
                </a:solidFill>
                <a:effectLst/>
                <a:uLnTx/>
                <a:uFillTx/>
                <a:cs typeface="+mn-ea"/>
                <a:sym typeface="+mn-lt"/>
              </a:rPr>
              <a:t>MER±COL（n=140）</a:t>
            </a:r>
          </a:p>
        </p:txBody>
      </p:sp>
      <p:sp>
        <p:nvSpPr>
          <p:cNvPr id="16" name="Text Placeholder 2"/>
          <p:cNvSpPr txBox="1"/>
          <p:nvPr/>
        </p:nvSpPr>
        <p:spPr>
          <a:xfrm>
            <a:off x="453885" y="5588553"/>
            <a:ext cx="11376488" cy="75021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图改编自Carmeli Y, et al.</a:t>
            </a:r>
            <a:r>
              <a:rPr kumimoji="0" lang="en-GB" sz="800" b="0" i="1"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Lancet Infect Dis 2024:</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S1473-3099(24)00499-7。</a:t>
            </a:r>
          </a:p>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*ITT分析集包括所有随机分组患者。</a:t>
            </a:r>
            <a:r>
              <a:rPr kumimoji="0" lang="en-US" sz="8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rPr>
              <a:t>†</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CE分析集包括符合疾病诊断标准、接受研究药物治疗≥48小时（或因AE停药但用药＜48小时）、无可能影响疗效评估的方案偏离、TOC时无‘不确定’临床结局、无非合格病原体导致的单一微生物感染、且非仅存在革兰氏阳性病原体的患者。‡ME分析集包括同时满足micro-ITT和CE分析集的入组标准。</a:t>
            </a:r>
          </a:p>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AE：不良事件；CE：临床可评价；COL：粘菌素；cIAI：复杂腹腔内感染；HAP：医院内获得性肺炎；ITT：意向性治疗；MBL：金属-β-内酰胺酶；</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MDR：多重耐药；ME：微生物学可评价；MER：美罗培南；</a:t>
            </a:r>
            <a:r>
              <a:rPr kumimoji="0" lang="en-US"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micro-ITT：微生物</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学</a:t>
            </a:r>
            <a:r>
              <a:rPr kumimoji="0" lang="en-US"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意向性治疗；MTZ：甲硝唑；TOC</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治愈访视</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；VAP：</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呼吸机相关性肺炎</a:t>
            </a:r>
            <a:endPar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p:txBody>
      </p:sp>
      <p:sp>
        <p:nvSpPr>
          <p:cNvPr id="18" name="文本框 17">
            <a:extLst>
              <a:ext uri="{FF2B5EF4-FFF2-40B4-BE49-F238E27FC236}">
                <a16:creationId xmlns:a16="http://schemas.microsoft.com/office/drawing/2014/main" id="{023BA20B-C584-368D-0AEC-14052939591A}"/>
              </a:ext>
            </a:extLst>
          </p:cNvPr>
          <p:cNvSpPr txBox="1"/>
          <p:nvPr/>
        </p:nvSpPr>
        <p:spPr>
          <a:xfrm>
            <a:off x="4587688" y="3935234"/>
            <a:ext cx="21695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氨曲南</a:t>
            </a: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a:t>
            </a: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阿维巴坦</a:t>
            </a: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  ± MTZ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(n=213) </a:t>
            </a:r>
          </a:p>
        </p:txBody>
      </p:sp>
      <p:sp>
        <p:nvSpPr>
          <p:cNvPr id="22" name="矩形: 圆角 21">
            <a:extLst>
              <a:ext uri="{FF2B5EF4-FFF2-40B4-BE49-F238E27FC236}">
                <a16:creationId xmlns:a16="http://schemas.microsoft.com/office/drawing/2014/main" id="{DA537AE0-49D0-72EC-EFF3-A179DDEFF508}"/>
              </a:ext>
            </a:extLst>
          </p:cNvPr>
          <p:cNvSpPr/>
          <p:nvPr/>
        </p:nvSpPr>
        <p:spPr>
          <a:xfrm>
            <a:off x="9309100" y="1295400"/>
            <a:ext cx="1714500" cy="330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0" name="Content Placeholder 2"/>
          <p:cNvSpPr txBox="1"/>
          <p:nvPr/>
        </p:nvSpPr>
        <p:spPr>
          <a:xfrm>
            <a:off x="8938999" y="1329153"/>
            <a:ext cx="2298485" cy="253644"/>
          </a:xfrm>
          <a:prstGeom prst="rect">
            <a:avLst/>
          </a:prstGeom>
        </p:spPr>
        <p:txBody>
          <a:bodyP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742950" marR="0" lvl="3" indent="0" algn="l" defTabSz="914400" rtl="0" eaLnBrk="1" fontAlgn="auto" latinLnBrk="0" hangingPunct="1">
              <a:lnSpc>
                <a:spcPct val="90000"/>
              </a:lnSpc>
              <a:spcBef>
                <a:spcPts val="200"/>
              </a:spcBef>
              <a:spcAft>
                <a:spcPts val="0"/>
              </a:spcAft>
              <a:buClrTx/>
              <a:buSzTx/>
              <a:buFont typeface="Times New Roman" panose="02020603050405020304" charset="0"/>
              <a:buNone/>
              <a:tabLst/>
              <a:defRPr/>
            </a:pPr>
            <a:r>
              <a:rPr kumimoji="0" lang="en-GB" sz="1600" b="1" i="0" u="none" strike="noStrike" kern="1200" cap="none" spc="0" normalizeH="0" baseline="0" noProof="0" dirty="0" err="1">
                <a:ln>
                  <a:noFill/>
                </a:ln>
                <a:solidFill>
                  <a:schemeClr val="bg1"/>
                </a:solidFill>
                <a:effectLst/>
                <a:uLnTx/>
                <a:uFillTx/>
                <a:cs typeface="+mn-ea"/>
                <a:sym typeface="+mn-lt"/>
              </a:rPr>
              <a:t>次要终点</a:t>
            </a:r>
            <a:endParaRPr kumimoji="0" lang="en-GB" sz="1600" b="1" i="0" u="none" strike="noStrike" kern="1200" cap="none" spc="0" normalizeH="0" baseline="0" noProof="0" dirty="0">
              <a:ln>
                <a:noFill/>
              </a:ln>
              <a:solidFill>
                <a:schemeClr val="bg1"/>
              </a:solidFill>
              <a:effectLst/>
              <a:uLnTx/>
              <a:uFillTx/>
              <a:cs typeface="+mn-ea"/>
              <a:sym typeface="+mn-lt"/>
            </a:endParaRPr>
          </a:p>
        </p:txBody>
      </p:sp>
      <p:sp>
        <p:nvSpPr>
          <p:cNvPr id="25" name="矩形: 圆角 24">
            <a:extLst>
              <a:ext uri="{FF2B5EF4-FFF2-40B4-BE49-F238E27FC236}">
                <a16:creationId xmlns:a16="http://schemas.microsoft.com/office/drawing/2014/main" id="{356BC805-93CB-FDA0-57D7-64E8AB6BCDD8}"/>
              </a:ext>
            </a:extLst>
          </p:cNvPr>
          <p:cNvSpPr/>
          <p:nvPr/>
        </p:nvSpPr>
        <p:spPr>
          <a:xfrm>
            <a:off x="2730500" y="1295400"/>
            <a:ext cx="3949700" cy="330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9" name="Content Placeholder 2"/>
          <p:cNvSpPr txBox="1"/>
          <p:nvPr/>
        </p:nvSpPr>
        <p:spPr>
          <a:xfrm>
            <a:off x="2136138" y="1308912"/>
            <a:ext cx="7072632" cy="324948"/>
          </a:xfrm>
          <a:prstGeom prst="rect">
            <a:avLst/>
          </a:prstGeom>
        </p:spPr>
        <p:txBody>
          <a:bodyP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742950" marR="0" lvl="3" indent="0" algn="l" defTabSz="914400" rtl="0" eaLnBrk="1" fontAlgn="auto" latinLnBrk="0" hangingPunct="1">
              <a:lnSpc>
                <a:spcPct val="90000"/>
              </a:lnSpc>
              <a:spcBef>
                <a:spcPts val="200"/>
              </a:spcBef>
              <a:spcAft>
                <a:spcPts val="0"/>
              </a:spcAft>
              <a:buClrTx/>
              <a:buSzTx/>
              <a:buFont typeface="Times New Roman" panose="02020603050405020304" charset="0"/>
              <a:buNone/>
              <a:tabLst/>
              <a:defRPr/>
            </a:pPr>
            <a:r>
              <a:rPr kumimoji="0" lang="en-GB" sz="1600" b="1" i="0" u="none" strike="noStrike" kern="1200" cap="none" spc="0" normalizeH="0" baseline="0" noProof="0" dirty="0" err="1">
                <a:ln>
                  <a:noFill/>
                </a:ln>
                <a:solidFill>
                  <a:schemeClr val="bg1"/>
                </a:solidFill>
                <a:effectLst/>
                <a:uLnTx/>
                <a:uFillTx/>
                <a:cs typeface="+mn-ea"/>
                <a:sym typeface="+mn-lt"/>
              </a:rPr>
              <a:t>主要终点：TOC访视时的临床应答情况</a:t>
            </a:r>
            <a:endParaRPr kumimoji="0" lang="en-GB" sz="1600" b="1" i="0" u="none" strike="noStrike" kern="1200" cap="none" spc="0" normalizeH="0" baseline="0" noProof="0" dirty="0">
              <a:ln>
                <a:noFill/>
              </a:ln>
              <a:solidFill>
                <a:schemeClr val="bg1"/>
              </a:solidFill>
              <a:effectLst/>
              <a:uLnTx/>
              <a:uFillTx/>
              <a:cs typeface="+mn-ea"/>
              <a:sym typeface="+mn-lt"/>
            </a:endParaRPr>
          </a:p>
        </p:txBody>
      </p:sp>
      <p:sp>
        <p:nvSpPr>
          <p:cNvPr id="17" name="Text Placeholder 2">
            <a:extLst>
              <a:ext uri="{FF2B5EF4-FFF2-40B4-BE49-F238E27FC236}">
                <a16:creationId xmlns:a16="http://schemas.microsoft.com/office/drawing/2014/main" id="{3F4CB66D-F7FA-81F1-F54E-47D90959F73A}"/>
              </a:ext>
            </a:extLst>
          </p:cNvPr>
          <p:cNvSpPr txBox="1"/>
          <p:nvPr/>
        </p:nvSpPr>
        <p:spPr>
          <a:xfrm>
            <a:off x="453885" y="6481152"/>
            <a:ext cx="11095164" cy="263295"/>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Carmeli Y, et al. Lancet Infect Dis 2025;25(2):218-230.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FA90747-E401-AF00-5F89-4A6A669A3A90}"/>
              </a:ext>
            </a:extLst>
          </p:cNvPr>
          <p:cNvGraphicFramePr>
            <a:graphicFrameLocks noChangeAspect="1"/>
          </p:cNvGraphicFramePr>
          <p:nvPr>
            <p:custDataLst>
              <p:tags r:id="rId1"/>
            </p:custDataLst>
            <p:extLst>
              <p:ext uri="{D42A27DB-BD31-4B8C-83A1-F6EECF244321}">
                <p14:modId xmlns:p14="http://schemas.microsoft.com/office/powerpoint/2010/main" val="15303390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5" name="think-cell data - do not delete" hidden="1">
                        <a:extLst>
                          <a:ext uri="{FF2B5EF4-FFF2-40B4-BE49-F238E27FC236}">
                            <a16:creationId xmlns:a16="http://schemas.microsoft.com/office/drawing/2014/main" id="{DFA90747-E401-AF00-5F89-4A6A669A3A9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06FF092A-70E1-E0AE-7CBD-527D85C74236}"/>
              </a:ext>
            </a:extLst>
          </p:cNvPr>
          <p:cNvSpPr>
            <a:spLocks noGrp="1"/>
          </p:cNvSpPr>
          <p:nvPr>
            <p:ph type="sldNum" sz="quarter" idx="12"/>
          </p:nvPr>
        </p:nvSpPr>
        <p:spPr/>
        <p:txBody>
          <a:bodyPr/>
          <a:lstStyle/>
          <a:p>
            <a:fld id="{356548CD-5D4D-B04A-A769-B1AE8BE662B8}" type="slidenum">
              <a:rPr lang="es-MX" smtClean="0"/>
              <a:t>4</a:t>
            </a:fld>
            <a:endParaRPr lang="es-MX" dirty="0"/>
          </a:p>
        </p:txBody>
      </p:sp>
      <p:sp>
        <p:nvSpPr>
          <p:cNvPr id="6" name="矩形: 圆顶角 5">
            <a:extLst>
              <a:ext uri="{FF2B5EF4-FFF2-40B4-BE49-F238E27FC236}">
                <a16:creationId xmlns:a16="http://schemas.microsoft.com/office/drawing/2014/main" id="{CBC78CCA-6F27-6D58-7D5F-F2C132657EE8}"/>
              </a:ext>
            </a:extLst>
          </p:cNvPr>
          <p:cNvSpPr/>
          <p:nvPr/>
        </p:nvSpPr>
        <p:spPr>
          <a:xfrm>
            <a:off x="1930709" y="1327304"/>
            <a:ext cx="8330582" cy="396000"/>
          </a:xfrm>
          <a:prstGeom prst="round2SameRect">
            <a:avLst>
              <a:gd name="adj1" fmla="val 32812"/>
              <a:gd name="adj2" fmla="val 0"/>
            </a:avLst>
          </a:prstGeom>
          <a:solidFill>
            <a:srgbClr val="000D45"/>
          </a:solidFill>
          <a:ln w="12700" cap="flat" cmpd="sng" algn="ctr">
            <a:no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不同年份期间在全球和各地区收集的碳青霉烯类不敏感分离株中产</a:t>
            </a:r>
            <a:r>
              <a:rPr kumimoji="0" lang="en-US" altLang="zh-CN" sz="1600" b="1" i="0" u="none" strike="noStrike" kern="0" cap="none" spc="0" normalizeH="0" baseline="0" noProof="0" dirty="0" err="1">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MBL</a:t>
            </a:r>
            <a:r>
              <a:rPr kumimoji="0" lang="zh-CN" altLang="en-US" sz="16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分离株的分布</a:t>
            </a:r>
          </a:p>
        </p:txBody>
      </p:sp>
      <p:sp>
        <p:nvSpPr>
          <p:cNvPr id="7" name="矩形: 圆角 6">
            <a:extLst>
              <a:ext uri="{FF2B5EF4-FFF2-40B4-BE49-F238E27FC236}">
                <a16:creationId xmlns:a16="http://schemas.microsoft.com/office/drawing/2014/main" id="{9E2ED398-06D4-2018-1E27-3E3388490044}"/>
              </a:ext>
            </a:extLst>
          </p:cNvPr>
          <p:cNvSpPr/>
          <p:nvPr/>
        </p:nvSpPr>
        <p:spPr>
          <a:xfrm>
            <a:off x="590550" y="1717243"/>
            <a:ext cx="11010902" cy="3610760"/>
          </a:xfrm>
          <a:prstGeom prst="roundRect">
            <a:avLst>
              <a:gd name="adj" fmla="val 2105"/>
            </a:avLst>
          </a:prstGeom>
          <a:solidFill>
            <a:sysClr val="window" lastClr="FFFFFF"/>
          </a:solidFill>
          <a:ln w="12700" cap="flat" cmpd="sng" algn="ctr">
            <a:solidFill>
              <a:srgbClr val="44546A">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outerShdw blurRad="50800" dist="850900" dir="5400000" algn="t" rotWithShape="0">
                  <a:prstClr val="black">
                    <a:alpha val="40000"/>
                  </a:prstClr>
                </a:outerShdw>
              </a:effectLst>
              <a:uLnTx/>
              <a:uFillTx/>
              <a:latin typeface="Pfizer Tomorrow" panose="02010503040201060303" pitchFamily="2" charset="0"/>
              <a:cs typeface="+mn-ea"/>
              <a:sym typeface="Pfizer Tomorrow" panose="02010503040201060303" pitchFamily="2" charset="0"/>
            </a:endParaRPr>
          </a:p>
        </p:txBody>
      </p:sp>
      <p:sp>
        <p:nvSpPr>
          <p:cNvPr id="8" name="标题 3">
            <a:extLst>
              <a:ext uri="{FF2B5EF4-FFF2-40B4-BE49-F238E27FC236}">
                <a16:creationId xmlns:a16="http://schemas.microsoft.com/office/drawing/2014/main" id="{55875AD8-9244-25A2-A939-F2826790CF08}"/>
              </a:ext>
            </a:extLst>
          </p:cNvPr>
          <p:cNvSpPr txBox="1">
            <a:spLocks/>
          </p:cNvSpPr>
          <p:nvPr/>
        </p:nvSpPr>
        <p:spPr>
          <a:xfrm>
            <a:off x="838200" y="691707"/>
            <a:ext cx="10515600" cy="461665"/>
          </a:xfrm>
          <a:prstGeom prst="rect">
            <a:avLst/>
          </a:prstGeom>
        </p:spPr>
        <p:txBody>
          <a:bodyPr vert="horz" lIns="91440" tIns="45720" rIns="91440" bIns="45720" rtlCol="0" anchor="b" anchorCtr="0">
            <a:spAutoFit/>
          </a:bodyPr>
          <a:lstStyle>
            <a:lvl1pPr algn="ctr" defTabSz="914400" rtl="0" eaLnBrk="1" latinLnBrk="0" hangingPunct="1">
              <a:lnSpc>
                <a:spcPct val="100000"/>
              </a:lnSpc>
              <a:spcBef>
                <a:spcPct val="0"/>
              </a:spcBef>
              <a:buNone/>
              <a:defRPr sz="2400" b="1" kern="1200">
                <a:solidFill>
                  <a:schemeClr val="accent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latin typeface="Pfizer Tomorrow" panose="02010503040201060303" pitchFamily="2" charset="0"/>
                <a:sym typeface="Pfizer Tomorrow" panose="02010503040201060303" pitchFamily="2" charset="0"/>
              </a:rPr>
              <a:t>ATLAS</a:t>
            </a:r>
            <a:r>
              <a:rPr lang="zh-CN" altLang="en-US" dirty="0">
                <a:solidFill>
                  <a:schemeClr val="tx1"/>
                </a:solidFill>
                <a:latin typeface="Pfizer Tomorrow" panose="02010503040201060303" pitchFamily="2" charset="0"/>
                <a:sym typeface="Pfizer Tomorrow" panose="02010503040201060303" pitchFamily="2" charset="0"/>
              </a:rPr>
              <a:t>：亚太地区</a:t>
            </a:r>
            <a:r>
              <a:rPr lang="en-US" altLang="zh-CN" dirty="0">
                <a:solidFill>
                  <a:schemeClr val="tx1"/>
                </a:solidFill>
                <a:latin typeface="Pfizer Tomorrow" panose="02010503040201060303" pitchFamily="2" charset="0"/>
                <a:sym typeface="Pfizer Tomorrow" panose="02010503040201060303" pitchFamily="2" charset="0"/>
              </a:rPr>
              <a:t>MBL-CRE</a:t>
            </a:r>
            <a:r>
              <a:rPr lang="zh-CN" altLang="en-US" dirty="0">
                <a:solidFill>
                  <a:schemeClr val="tx1"/>
                </a:solidFill>
                <a:latin typeface="Pfizer Tomorrow" panose="02010503040201060303" pitchFamily="2" charset="0"/>
                <a:sym typeface="Pfizer Tomorrow" panose="02010503040201060303" pitchFamily="2" charset="0"/>
              </a:rPr>
              <a:t>比例高达</a:t>
            </a:r>
            <a:r>
              <a:rPr lang="en-US" altLang="zh-CN" dirty="0">
                <a:solidFill>
                  <a:schemeClr val="tx1"/>
                </a:solidFill>
                <a:latin typeface="Pfizer Tomorrow" panose="02010503040201060303" pitchFamily="2" charset="0"/>
                <a:sym typeface="Pfizer Tomorrow" panose="02010503040201060303" pitchFamily="2" charset="0"/>
              </a:rPr>
              <a:t>59.4%</a:t>
            </a:r>
            <a:r>
              <a:rPr lang="zh-CN" altLang="en-US" dirty="0">
                <a:solidFill>
                  <a:schemeClr val="tx1"/>
                </a:solidFill>
                <a:latin typeface="Pfizer Tomorrow" panose="02010503040201060303" pitchFamily="2" charset="0"/>
                <a:sym typeface="Pfizer Tomorrow" panose="02010503040201060303" pitchFamily="2" charset="0"/>
              </a:rPr>
              <a:t>，远超全球多数区域</a:t>
            </a:r>
          </a:p>
        </p:txBody>
      </p:sp>
      <p:sp>
        <p:nvSpPr>
          <p:cNvPr id="9" name="文本框 8">
            <a:extLst>
              <a:ext uri="{FF2B5EF4-FFF2-40B4-BE49-F238E27FC236}">
                <a16:creationId xmlns:a16="http://schemas.microsoft.com/office/drawing/2014/main" id="{84852D1C-516A-6379-8E08-9159C4127EBF}"/>
              </a:ext>
            </a:extLst>
          </p:cNvPr>
          <p:cNvSpPr txBox="1"/>
          <p:nvPr/>
        </p:nvSpPr>
        <p:spPr>
          <a:xfrm>
            <a:off x="581025" y="5383278"/>
            <a:ext cx="10503535" cy="430887"/>
          </a:xfrm>
          <a:prstGeom prst="rect">
            <a:avLst/>
          </a:prstGeom>
          <a:noFill/>
        </p:spPr>
        <p:txBody>
          <a:bodyPr wrap="square">
            <a:spAutoFit/>
          </a:bodyPr>
          <a:lstStyle/>
          <a:p>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ATLAS</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：抗菌测试领导和监测计划；</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：碳青霉烯类耐药肠杆菌目细菌；</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KPC</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：肺炎克雷伯菌碳青霉烯酶；</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MBL</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：金属 </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β-</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内酰胺酶；</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NDM</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：新德里金属 </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β-</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内酰胺酶；</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VIM</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：维罗纳整合子携带的金属 </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β-</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内酰胺酶；</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IMP</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：耐亚胺培南碳青霉烯酶 ；</a:t>
            </a:r>
          </a:p>
        </p:txBody>
      </p:sp>
      <p:sp>
        <p:nvSpPr>
          <p:cNvPr id="10" name="文本框 9">
            <a:extLst>
              <a:ext uri="{FF2B5EF4-FFF2-40B4-BE49-F238E27FC236}">
                <a16:creationId xmlns:a16="http://schemas.microsoft.com/office/drawing/2014/main" id="{FFC32361-6A50-E5F2-E913-158CA644C820}"/>
              </a:ext>
            </a:extLst>
          </p:cNvPr>
          <p:cNvSpPr txBox="1"/>
          <p:nvPr/>
        </p:nvSpPr>
        <p:spPr>
          <a:xfrm>
            <a:off x="539877" y="5776139"/>
            <a:ext cx="11071097" cy="450829"/>
          </a:xfrm>
          <a:prstGeom prst="rect">
            <a:avLst/>
          </a:prstGeom>
          <a:noFill/>
        </p:spPr>
        <p:txBody>
          <a:bodyPr wrap="square">
            <a:spAutoFit/>
          </a:bodyPr>
          <a:lstStyle/>
          <a:p>
            <a:pPr>
              <a:lnSpc>
                <a:spcPct val="110000"/>
              </a:lnSpc>
            </a:pP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一篇综述文章，通过对比</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2012-2017</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年与</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2018-2019 </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年的</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ATLAS</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研究报告分析了</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MBL</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在全球及不同地区的流行率和负担，总结了由</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MBL</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引起的感染导致的在</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ICU</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住院、住院时间、死亡率等方面的影响，讨论了</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MBL</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感染当前的治疗方案、局限性以及目前正在研发用于治疗</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MBL</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感染的药物</a:t>
            </a:r>
          </a:p>
        </p:txBody>
      </p:sp>
      <p:sp>
        <p:nvSpPr>
          <p:cNvPr id="11" name="文本框 10">
            <a:extLst>
              <a:ext uri="{FF2B5EF4-FFF2-40B4-BE49-F238E27FC236}">
                <a16:creationId xmlns:a16="http://schemas.microsoft.com/office/drawing/2014/main" id="{FCDFA34B-429C-D85A-0118-38892023AF69}"/>
              </a:ext>
            </a:extLst>
          </p:cNvPr>
          <p:cNvSpPr txBox="1"/>
          <p:nvPr/>
        </p:nvSpPr>
        <p:spPr>
          <a:xfrm>
            <a:off x="1695352" y="6354830"/>
            <a:ext cx="7800108" cy="215444"/>
          </a:xfrm>
          <a:prstGeom prst="rect">
            <a:avLst/>
          </a:prstGeom>
          <a:noFill/>
        </p:spPr>
        <p:txBody>
          <a:bodyPr wrap="square">
            <a:spAutoFit/>
          </a:bodyPr>
          <a:lstStyle/>
          <a:p>
            <a:r>
              <a:rPr lang="en-US" altLang="zh-CN" sz="800" dirty="0" err="1">
                <a:latin typeface="Pfizer Tomorrow" panose="02010503040201060303" pitchFamily="2" charset="0"/>
                <a:sym typeface="Pfizer Tomorrow" panose="02010503040201060303" pitchFamily="2" charset="0"/>
              </a:rPr>
              <a:t>Grabein</a:t>
            </a:r>
            <a:r>
              <a:rPr lang="en-US" altLang="zh-CN" sz="800" dirty="0">
                <a:latin typeface="Pfizer Tomorrow" panose="02010503040201060303" pitchFamily="2" charset="0"/>
                <a:sym typeface="Pfizer Tomorrow" panose="02010503040201060303" pitchFamily="2" charset="0"/>
              </a:rPr>
              <a:t> B, et </a:t>
            </a:r>
            <a:r>
              <a:rPr lang="en-US" altLang="zh-CN" sz="800" dirty="0" err="1">
                <a:latin typeface="Pfizer Tomorrow" panose="02010503040201060303" pitchFamily="2" charset="0"/>
                <a:sym typeface="Pfizer Tomorrow" panose="02010503040201060303" pitchFamily="2" charset="0"/>
              </a:rPr>
              <a:t>al.Infect</a:t>
            </a:r>
            <a:r>
              <a:rPr lang="en-US" altLang="zh-CN" sz="800" dirty="0">
                <a:latin typeface="Pfizer Tomorrow" panose="02010503040201060303" pitchFamily="2" charset="0"/>
                <a:sym typeface="Pfizer Tomorrow" panose="02010503040201060303" pitchFamily="2" charset="0"/>
              </a:rPr>
              <a:t> Dis Ther. 2024 </a:t>
            </a:r>
            <a:r>
              <a:rPr lang="en-US" altLang="zh-CN" sz="800" dirty="0" err="1">
                <a:latin typeface="Pfizer Tomorrow" panose="02010503040201060303" pitchFamily="2" charset="0"/>
                <a:sym typeface="Pfizer Tomorrow" panose="02010503040201060303" pitchFamily="2" charset="0"/>
              </a:rPr>
              <a:t>Nov;13</a:t>
            </a:r>
            <a:r>
              <a:rPr lang="en-US" altLang="zh-CN" sz="800" dirty="0">
                <a:latin typeface="Pfizer Tomorrow" panose="02010503040201060303" pitchFamily="2" charset="0"/>
                <a:sym typeface="Pfizer Tomorrow" panose="02010503040201060303" pitchFamily="2" charset="0"/>
              </a:rPr>
              <a:t>(11):2423-2447. </a:t>
            </a:r>
            <a:endParaRPr lang="zh-CN" altLang="en-US" sz="800" dirty="0">
              <a:latin typeface="Pfizer Tomorrow" panose="02010503040201060303" pitchFamily="2" charset="0"/>
              <a:sym typeface="Pfizer Tomorrow" panose="02010503040201060303" pitchFamily="2" charset="0"/>
            </a:endParaRPr>
          </a:p>
        </p:txBody>
      </p:sp>
      <p:sp>
        <p:nvSpPr>
          <p:cNvPr id="12" name="文本框 11">
            <a:extLst>
              <a:ext uri="{FF2B5EF4-FFF2-40B4-BE49-F238E27FC236}">
                <a16:creationId xmlns:a16="http://schemas.microsoft.com/office/drawing/2014/main" id="{BB090210-BCF3-0874-EA47-0998C45B80F9}"/>
              </a:ext>
            </a:extLst>
          </p:cNvPr>
          <p:cNvSpPr txBox="1"/>
          <p:nvPr/>
        </p:nvSpPr>
        <p:spPr>
          <a:xfrm rot="16200000">
            <a:off x="81967" y="3217745"/>
            <a:ext cx="1990709" cy="276999"/>
          </a:xfrm>
          <a:prstGeom prst="rect">
            <a:avLst/>
          </a:prstGeom>
          <a:solidFill>
            <a:sysClr val="window" lastClr="FFFFFF"/>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err="1">
                <a:ln>
                  <a:noFill/>
                </a:ln>
                <a:solidFill>
                  <a:prstClr val="black">
                    <a:lumMod val="75000"/>
                    <a:lumOff val="25000"/>
                  </a:prstClr>
                </a:solidFill>
                <a:effectLst/>
                <a:uLnTx/>
                <a:uFillTx/>
                <a:latin typeface="Pfizer Tomorrow" panose="02010503040201060303" pitchFamily="2" charset="0"/>
                <a:sym typeface="Pfizer Tomorrow" panose="02010503040201060303" pitchFamily="2" charset="0"/>
              </a:rPr>
              <a:t>MBL</a:t>
            </a:r>
            <a:r>
              <a:rPr kumimoji="0" lang="zh-CN" altLang="en-US" sz="12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sym typeface="Pfizer Tomorrow" panose="02010503040201060303" pitchFamily="2" charset="0"/>
              </a:rPr>
              <a:t>阳性分离株百分比</a:t>
            </a:r>
          </a:p>
        </p:txBody>
      </p:sp>
      <p:grpSp>
        <p:nvGrpSpPr>
          <p:cNvPr id="13" name="组合 12">
            <a:extLst>
              <a:ext uri="{FF2B5EF4-FFF2-40B4-BE49-F238E27FC236}">
                <a16:creationId xmlns:a16="http://schemas.microsoft.com/office/drawing/2014/main" id="{D08076DF-F814-4954-27F2-AE5C868A96F1}"/>
              </a:ext>
            </a:extLst>
          </p:cNvPr>
          <p:cNvGrpSpPr/>
          <p:nvPr/>
        </p:nvGrpSpPr>
        <p:grpSpPr>
          <a:xfrm>
            <a:off x="1261110" y="1814760"/>
            <a:ext cx="9436424" cy="3489837"/>
            <a:chOff x="12662681" y="5499151"/>
            <a:chExt cx="9436424" cy="3489837"/>
          </a:xfrm>
        </p:grpSpPr>
        <p:sp>
          <p:nvSpPr>
            <p:cNvPr id="14" name="TextBox 22">
              <a:extLst>
                <a:ext uri="{FF2B5EF4-FFF2-40B4-BE49-F238E27FC236}">
                  <a16:creationId xmlns:a16="http://schemas.microsoft.com/office/drawing/2014/main" id="{E72E01A5-954D-784C-CE44-2529785157E8}"/>
                </a:ext>
              </a:extLst>
            </p:cNvPr>
            <p:cNvSpPr txBox="1">
              <a:spLocks noChangeArrowheads="1"/>
            </p:cNvSpPr>
            <p:nvPr/>
          </p:nvSpPr>
          <p:spPr bwMode="auto">
            <a:xfrm>
              <a:off x="17749669"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2012-2017</a:t>
              </a:r>
            </a:p>
          </p:txBody>
        </p:sp>
        <p:sp>
          <p:nvSpPr>
            <p:cNvPr id="15" name="TextBox 23">
              <a:extLst>
                <a:ext uri="{FF2B5EF4-FFF2-40B4-BE49-F238E27FC236}">
                  <a16:creationId xmlns:a16="http://schemas.microsoft.com/office/drawing/2014/main" id="{2CBBFE5D-2A72-4083-B984-1A6D306FAB39}"/>
                </a:ext>
              </a:extLst>
            </p:cNvPr>
            <p:cNvSpPr txBox="1">
              <a:spLocks noChangeArrowheads="1"/>
            </p:cNvSpPr>
            <p:nvPr/>
          </p:nvSpPr>
          <p:spPr bwMode="auto">
            <a:xfrm>
              <a:off x="18471744"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2018-2019</a:t>
              </a:r>
            </a:p>
          </p:txBody>
        </p:sp>
        <p:sp>
          <p:nvSpPr>
            <p:cNvPr id="16" name="TextBox 39">
              <a:extLst>
                <a:ext uri="{FF2B5EF4-FFF2-40B4-BE49-F238E27FC236}">
                  <a16:creationId xmlns:a16="http://schemas.microsoft.com/office/drawing/2014/main" id="{85CCD4D2-7ED6-091B-2D68-90DCAF384E8A}"/>
                </a:ext>
              </a:extLst>
            </p:cNvPr>
            <p:cNvSpPr txBox="1">
              <a:spLocks noChangeArrowheads="1"/>
            </p:cNvSpPr>
            <p:nvPr/>
          </p:nvSpPr>
          <p:spPr bwMode="auto">
            <a:xfrm>
              <a:off x="17700115" y="8755226"/>
              <a:ext cx="14526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1200" b="1" i="0" u="none" strike="noStrike" kern="0" cap="none" spc="0" normalizeH="0" baseline="0" noProof="0">
                  <a:ln>
                    <a:noFill/>
                  </a:ln>
                  <a:solidFill>
                    <a:srgbClr val="000D45"/>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欧洲</a:t>
              </a:r>
            </a:p>
          </p:txBody>
        </p:sp>
        <p:grpSp>
          <p:nvGrpSpPr>
            <p:cNvPr id="17" name="组合 16">
              <a:extLst>
                <a:ext uri="{FF2B5EF4-FFF2-40B4-BE49-F238E27FC236}">
                  <a16:creationId xmlns:a16="http://schemas.microsoft.com/office/drawing/2014/main" id="{C393F5ED-5CFF-B862-3207-8FC954F6D033}"/>
                </a:ext>
              </a:extLst>
            </p:cNvPr>
            <p:cNvGrpSpPr/>
            <p:nvPr/>
          </p:nvGrpSpPr>
          <p:grpSpPr>
            <a:xfrm>
              <a:off x="12662681" y="5499151"/>
              <a:ext cx="555085" cy="2998107"/>
              <a:chOff x="739662" y="2214274"/>
              <a:chExt cx="617318" cy="3334235"/>
            </a:xfrm>
          </p:grpSpPr>
          <p:sp>
            <p:nvSpPr>
              <p:cNvPr id="102" name="TextBox 45">
                <a:extLst>
                  <a:ext uri="{FF2B5EF4-FFF2-40B4-BE49-F238E27FC236}">
                    <a16:creationId xmlns:a16="http://schemas.microsoft.com/office/drawing/2014/main" id="{283B7D90-F0C9-AD96-C9CE-2ED19406BFC5}"/>
                  </a:ext>
                </a:extLst>
              </p:cNvPr>
              <p:cNvSpPr txBox="1">
                <a:spLocks noChangeArrowheads="1"/>
              </p:cNvSpPr>
              <p:nvPr/>
            </p:nvSpPr>
            <p:spPr bwMode="auto">
              <a:xfrm>
                <a:off x="772971" y="4002198"/>
                <a:ext cx="584009" cy="20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30.0%</a:t>
                </a:r>
              </a:p>
            </p:txBody>
          </p:sp>
          <p:sp>
            <p:nvSpPr>
              <p:cNvPr id="103" name="TextBox 42">
                <a:extLst>
                  <a:ext uri="{FF2B5EF4-FFF2-40B4-BE49-F238E27FC236}">
                    <a16:creationId xmlns:a16="http://schemas.microsoft.com/office/drawing/2014/main" id="{E865E8AB-6FAF-CD69-6D41-951BB4D915F6}"/>
                  </a:ext>
                </a:extLst>
              </p:cNvPr>
              <p:cNvSpPr txBox="1">
                <a:spLocks noChangeArrowheads="1"/>
              </p:cNvSpPr>
              <p:nvPr/>
            </p:nvSpPr>
            <p:spPr bwMode="auto">
              <a:xfrm>
                <a:off x="792873" y="2661254"/>
                <a:ext cx="564107" cy="20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60.0%</a:t>
                </a:r>
              </a:p>
            </p:txBody>
          </p:sp>
          <p:sp>
            <p:nvSpPr>
              <p:cNvPr id="104" name="TextBox 43">
                <a:extLst>
                  <a:ext uri="{FF2B5EF4-FFF2-40B4-BE49-F238E27FC236}">
                    <a16:creationId xmlns:a16="http://schemas.microsoft.com/office/drawing/2014/main" id="{FB864BD4-6729-6115-87B3-97839BB22873}"/>
                  </a:ext>
                </a:extLst>
              </p:cNvPr>
              <p:cNvSpPr txBox="1">
                <a:spLocks noChangeArrowheads="1"/>
              </p:cNvSpPr>
              <p:nvPr/>
            </p:nvSpPr>
            <p:spPr bwMode="auto">
              <a:xfrm>
                <a:off x="760849" y="3108236"/>
                <a:ext cx="596131" cy="20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50.0%</a:t>
                </a:r>
              </a:p>
            </p:txBody>
          </p:sp>
          <p:sp>
            <p:nvSpPr>
              <p:cNvPr id="105" name="TextBox 44">
                <a:extLst>
                  <a:ext uri="{FF2B5EF4-FFF2-40B4-BE49-F238E27FC236}">
                    <a16:creationId xmlns:a16="http://schemas.microsoft.com/office/drawing/2014/main" id="{D44C4717-923D-0ACE-9D78-0F2CC09A76FE}"/>
                  </a:ext>
                </a:extLst>
              </p:cNvPr>
              <p:cNvSpPr txBox="1">
                <a:spLocks noChangeArrowheads="1"/>
              </p:cNvSpPr>
              <p:nvPr/>
            </p:nvSpPr>
            <p:spPr bwMode="auto">
              <a:xfrm>
                <a:off x="841354" y="3555217"/>
                <a:ext cx="515626" cy="20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40.0%</a:t>
                </a:r>
              </a:p>
            </p:txBody>
          </p:sp>
          <p:sp>
            <p:nvSpPr>
              <p:cNvPr id="106" name="TextBox 46">
                <a:extLst>
                  <a:ext uri="{FF2B5EF4-FFF2-40B4-BE49-F238E27FC236}">
                    <a16:creationId xmlns:a16="http://schemas.microsoft.com/office/drawing/2014/main" id="{2CC6DF63-E590-49FE-F30D-3391A85CF234}"/>
                  </a:ext>
                </a:extLst>
              </p:cNvPr>
              <p:cNvSpPr txBox="1">
                <a:spLocks noChangeArrowheads="1"/>
              </p:cNvSpPr>
              <p:nvPr/>
            </p:nvSpPr>
            <p:spPr bwMode="auto">
              <a:xfrm>
                <a:off x="792195" y="4449179"/>
                <a:ext cx="564785" cy="20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20.0%</a:t>
                </a:r>
              </a:p>
            </p:txBody>
          </p:sp>
          <p:sp>
            <p:nvSpPr>
              <p:cNvPr id="107" name="TextBox 47">
                <a:extLst>
                  <a:ext uri="{FF2B5EF4-FFF2-40B4-BE49-F238E27FC236}">
                    <a16:creationId xmlns:a16="http://schemas.microsoft.com/office/drawing/2014/main" id="{D16561B4-575E-30FD-6EC6-B7446346D705}"/>
                  </a:ext>
                </a:extLst>
              </p:cNvPr>
              <p:cNvSpPr txBox="1">
                <a:spLocks noChangeArrowheads="1"/>
              </p:cNvSpPr>
              <p:nvPr/>
            </p:nvSpPr>
            <p:spPr bwMode="auto">
              <a:xfrm>
                <a:off x="739662" y="4896160"/>
                <a:ext cx="617318" cy="20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10.0%</a:t>
                </a:r>
              </a:p>
            </p:txBody>
          </p:sp>
          <p:sp>
            <p:nvSpPr>
              <p:cNvPr id="108" name="TextBox 48">
                <a:extLst>
                  <a:ext uri="{FF2B5EF4-FFF2-40B4-BE49-F238E27FC236}">
                    <a16:creationId xmlns:a16="http://schemas.microsoft.com/office/drawing/2014/main" id="{42D0A1AC-7154-F9D9-CB8D-987E70C05D92}"/>
                  </a:ext>
                </a:extLst>
              </p:cNvPr>
              <p:cNvSpPr txBox="1">
                <a:spLocks noChangeArrowheads="1"/>
              </p:cNvSpPr>
              <p:nvPr/>
            </p:nvSpPr>
            <p:spPr bwMode="auto">
              <a:xfrm>
                <a:off x="820168" y="5343139"/>
                <a:ext cx="536812" cy="205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0.0%</a:t>
                </a:r>
              </a:p>
            </p:txBody>
          </p:sp>
          <p:sp>
            <p:nvSpPr>
              <p:cNvPr id="109" name="TextBox 42">
                <a:extLst>
                  <a:ext uri="{FF2B5EF4-FFF2-40B4-BE49-F238E27FC236}">
                    <a16:creationId xmlns:a16="http://schemas.microsoft.com/office/drawing/2014/main" id="{58D8DEF4-3B00-82B7-476F-DFDDFC6F18CF}"/>
                  </a:ext>
                </a:extLst>
              </p:cNvPr>
              <p:cNvSpPr txBox="1">
                <a:spLocks noChangeArrowheads="1"/>
              </p:cNvSpPr>
              <p:nvPr/>
            </p:nvSpPr>
            <p:spPr bwMode="auto">
              <a:xfrm>
                <a:off x="854065" y="2214274"/>
                <a:ext cx="502915" cy="20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70.0%</a:t>
                </a:r>
              </a:p>
            </p:txBody>
          </p:sp>
        </p:grpSp>
        <p:grpSp>
          <p:nvGrpSpPr>
            <p:cNvPr id="18" name="组合 17">
              <a:extLst>
                <a:ext uri="{FF2B5EF4-FFF2-40B4-BE49-F238E27FC236}">
                  <a16:creationId xmlns:a16="http://schemas.microsoft.com/office/drawing/2014/main" id="{8FE82BC0-3AC0-2A82-C6E1-DDAE655F8D7E}"/>
                </a:ext>
              </a:extLst>
            </p:cNvPr>
            <p:cNvGrpSpPr/>
            <p:nvPr/>
          </p:nvGrpSpPr>
          <p:grpSpPr>
            <a:xfrm>
              <a:off x="13242574" y="5515447"/>
              <a:ext cx="8856531" cy="3473541"/>
              <a:chOff x="1408382" y="2232397"/>
              <a:chExt cx="9849464" cy="3862971"/>
            </a:xfrm>
          </p:grpSpPr>
          <p:cxnSp>
            <p:nvCxnSpPr>
              <p:cNvPr id="83" name="Straight Connector 3">
                <a:extLst>
                  <a:ext uri="{FF2B5EF4-FFF2-40B4-BE49-F238E27FC236}">
                    <a16:creationId xmlns:a16="http://schemas.microsoft.com/office/drawing/2014/main" id="{9E2F28EF-8392-7874-4BC4-0795B9DCED47}"/>
                  </a:ext>
                </a:extLst>
              </p:cNvPr>
              <p:cNvCxnSpPr>
                <a:cxnSpLocks/>
              </p:cNvCxnSpPr>
              <p:nvPr/>
            </p:nvCxnSpPr>
            <p:spPr bwMode="auto">
              <a:xfrm>
                <a:off x="1479795" y="2232397"/>
                <a:ext cx="0" cy="3209131"/>
              </a:xfrm>
              <a:prstGeom prst="line">
                <a:avLst/>
              </a:prstGeom>
              <a:noFill/>
              <a:ln w="12700" cap="flat" cmpd="sng" algn="ctr">
                <a:solidFill>
                  <a:srgbClr val="E7E6E6">
                    <a:lumMod val="50000"/>
                  </a:srgbClr>
                </a:solidFill>
                <a:prstDash val="solid"/>
                <a:round/>
                <a:headEnd type="none" w="med" len="med"/>
                <a:tailEnd type="none" w="med" len="med"/>
              </a:ln>
              <a:effectLst/>
            </p:spPr>
          </p:cxnSp>
          <p:grpSp>
            <p:nvGrpSpPr>
              <p:cNvPr id="84" name="Group 132">
                <a:extLst>
                  <a:ext uri="{FF2B5EF4-FFF2-40B4-BE49-F238E27FC236}">
                    <a16:creationId xmlns:a16="http://schemas.microsoft.com/office/drawing/2014/main" id="{36870B37-D697-B906-4B5C-58D795B95B87}"/>
                  </a:ext>
                </a:extLst>
              </p:cNvPr>
              <p:cNvGrpSpPr/>
              <p:nvPr/>
            </p:nvGrpSpPr>
            <p:grpSpPr bwMode="auto">
              <a:xfrm>
                <a:off x="1479795" y="5435337"/>
                <a:ext cx="9768603" cy="660031"/>
                <a:chOff x="1343025" y="4859337"/>
                <a:chExt cx="9848850" cy="950913"/>
              </a:xfrm>
            </p:grpSpPr>
            <p:cxnSp>
              <p:nvCxnSpPr>
                <p:cNvPr id="95" name="Straight Connector 28">
                  <a:extLst>
                    <a:ext uri="{FF2B5EF4-FFF2-40B4-BE49-F238E27FC236}">
                      <a16:creationId xmlns:a16="http://schemas.microsoft.com/office/drawing/2014/main" id="{B062C174-BD4F-5CE7-E01A-5C7A5BA2D0B9}"/>
                    </a:ext>
                  </a:extLst>
                </p:cNvPr>
                <p:cNvCxnSpPr/>
                <p:nvPr/>
              </p:nvCxnSpPr>
              <p:spPr bwMode="auto">
                <a:xfrm>
                  <a:off x="1343025" y="4859337"/>
                  <a:ext cx="0" cy="950913"/>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96" name="Straight Connector 30">
                  <a:extLst>
                    <a:ext uri="{FF2B5EF4-FFF2-40B4-BE49-F238E27FC236}">
                      <a16:creationId xmlns:a16="http://schemas.microsoft.com/office/drawing/2014/main" id="{E9C042C9-4578-529F-11F4-C5D3DBA80C28}"/>
                    </a:ext>
                  </a:extLst>
                </p:cNvPr>
                <p:cNvCxnSpPr/>
                <p:nvPr/>
              </p:nvCxnSpPr>
              <p:spPr bwMode="auto">
                <a:xfrm>
                  <a:off x="2984501" y="4859337"/>
                  <a:ext cx="0" cy="950913"/>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97" name="Straight Connector 31">
                  <a:extLst>
                    <a:ext uri="{FF2B5EF4-FFF2-40B4-BE49-F238E27FC236}">
                      <a16:creationId xmlns:a16="http://schemas.microsoft.com/office/drawing/2014/main" id="{AB52C2D3-1DE2-512D-0F17-37DA978B8E55}"/>
                    </a:ext>
                  </a:extLst>
                </p:cNvPr>
                <p:cNvCxnSpPr/>
                <p:nvPr/>
              </p:nvCxnSpPr>
              <p:spPr bwMode="auto">
                <a:xfrm>
                  <a:off x="4625975" y="4859337"/>
                  <a:ext cx="0" cy="950913"/>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98" name="Straight Connector 32">
                  <a:extLst>
                    <a:ext uri="{FF2B5EF4-FFF2-40B4-BE49-F238E27FC236}">
                      <a16:creationId xmlns:a16="http://schemas.microsoft.com/office/drawing/2014/main" id="{B623F563-A820-5E4F-9695-464130900400}"/>
                    </a:ext>
                  </a:extLst>
                </p:cNvPr>
                <p:cNvCxnSpPr/>
                <p:nvPr/>
              </p:nvCxnSpPr>
              <p:spPr bwMode="auto">
                <a:xfrm>
                  <a:off x="6267449" y="4859337"/>
                  <a:ext cx="0" cy="950913"/>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99" name="Straight Connector 33">
                  <a:extLst>
                    <a:ext uri="{FF2B5EF4-FFF2-40B4-BE49-F238E27FC236}">
                      <a16:creationId xmlns:a16="http://schemas.microsoft.com/office/drawing/2014/main" id="{872AE9D9-E151-305A-A53A-AB2C56CDE732}"/>
                    </a:ext>
                  </a:extLst>
                </p:cNvPr>
                <p:cNvCxnSpPr/>
                <p:nvPr/>
              </p:nvCxnSpPr>
              <p:spPr bwMode="auto">
                <a:xfrm>
                  <a:off x="7908925" y="4859337"/>
                  <a:ext cx="0" cy="950913"/>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100" name="Straight Connector 34">
                  <a:extLst>
                    <a:ext uri="{FF2B5EF4-FFF2-40B4-BE49-F238E27FC236}">
                      <a16:creationId xmlns:a16="http://schemas.microsoft.com/office/drawing/2014/main" id="{467AC05B-3FDE-DEF5-B049-DEE373CF10AC}"/>
                    </a:ext>
                  </a:extLst>
                </p:cNvPr>
                <p:cNvCxnSpPr/>
                <p:nvPr/>
              </p:nvCxnSpPr>
              <p:spPr bwMode="auto">
                <a:xfrm>
                  <a:off x="9550399" y="4859337"/>
                  <a:ext cx="0" cy="950913"/>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101" name="Straight Connector 35">
                  <a:extLst>
                    <a:ext uri="{FF2B5EF4-FFF2-40B4-BE49-F238E27FC236}">
                      <a16:creationId xmlns:a16="http://schemas.microsoft.com/office/drawing/2014/main" id="{6F3192F7-17F1-60D5-9179-CCE35C195EC4}"/>
                    </a:ext>
                  </a:extLst>
                </p:cNvPr>
                <p:cNvCxnSpPr/>
                <p:nvPr/>
              </p:nvCxnSpPr>
              <p:spPr bwMode="auto">
                <a:xfrm>
                  <a:off x="11191875" y="4859337"/>
                  <a:ext cx="0" cy="950913"/>
                </a:xfrm>
                <a:prstGeom prst="line">
                  <a:avLst/>
                </a:prstGeom>
                <a:noFill/>
                <a:ln w="12700" cap="flat" cmpd="sng" algn="ctr">
                  <a:solidFill>
                    <a:srgbClr val="E7E6E6">
                      <a:lumMod val="50000"/>
                    </a:srgbClr>
                  </a:solidFill>
                  <a:prstDash val="solid"/>
                  <a:round/>
                  <a:headEnd type="none" w="med" len="med"/>
                  <a:tailEnd type="none" w="med" len="med"/>
                </a:ln>
                <a:effectLst/>
              </p:spPr>
            </p:cxnSp>
          </p:grpSp>
          <p:cxnSp>
            <p:nvCxnSpPr>
              <p:cNvPr id="85" name="Straight Connector 14">
                <a:extLst>
                  <a:ext uri="{FF2B5EF4-FFF2-40B4-BE49-F238E27FC236}">
                    <a16:creationId xmlns:a16="http://schemas.microsoft.com/office/drawing/2014/main" id="{89355BC3-C8EF-7958-35CF-84C7D97CF0AD}"/>
                  </a:ext>
                </a:extLst>
              </p:cNvPr>
              <p:cNvCxnSpPr/>
              <p:nvPr/>
            </p:nvCxnSpPr>
            <p:spPr bwMode="auto">
              <a:xfrm>
                <a:off x="1432558" y="5435337"/>
                <a:ext cx="9825288" cy="0"/>
              </a:xfrm>
              <a:prstGeom prst="line">
                <a:avLst/>
              </a:prstGeom>
              <a:noFill/>
              <a:ln w="12700" cap="flat" cmpd="sng" algn="ctr">
                <a:solidFill>
                  <a:srgbClr val="E7E6E6">
                    <a:lumMod val="50000"/>
                  </a:srgbClr>
                </a:solidFill>
                <a:prstDash val="solid"/>
                <a:round/>
                <a:headEnd type="none" w="med" len="med"/>
                <a:tailEnd type="none" w="med" len="med"/>
              </a:ln>
              <a:effectLst/>
            </p:spPr>
          </p:cxnSp>
          <p:grpSp>
            <p:nvGrpSpPr>
              <p:cNvPr id="86" name="组合 85">
                <a:extLst>
                  <a:ext uri="{FF2B5EF4-FFF2-40B4-BE49-F238E27FC236}">
                    <a16:creationId xmlns:a16="http://schemas.microsoft.com/office/drawing/2014/main" id="{1D7E7D88-A800-CA01-1519-09DE3F4044C0}"/>
                  </a:ext>
                </a:extLst>
              </p:cNvPr>
              <p:cNvGrpSpPr/>
              <p:nvPr/>
            </p:nvGrpSpPr>
            <p:grpSpPr>
              <a:xfrm>
                <a:off x="1408382" y="2294006"/>
                <a:ext cx="71413" cy="3141331"/>
                <a:chOff x="1408382" y="2294006"/>
                <a:chExt cx="71413" cy="3141331"/>
              </a:xfrm>
            </p:grpSpPr>
            <p:cxnSp>
              <p:nvCxnSpPr>
                <p:cNvPr id="87" name="Straight Connector 7">
                  <a:extLst>
                    <a:ext uri="{FF2B5EF4-FFF2-40B4-BE49-F238E27FC236}">
                      <a16:creationId xmlns:a16="http://schemas.microsoft.com/office/drawing/2014/main" id="{6683CE26-E268-58C6-AB42-D1093646DA67}"/>
                    </a:ext>
                  </a:extLst>
                </p:cNvPr>
                <p:cNvCxnSpPr>
                  <a:cxnSpLocks/>
                </p:cNvCxnSpPr>
                <p:nvPr/>
              </p:nvCxnSpPr>
              <p:spPr bwMode="auto">
                <a:xfrm>
                  <a:off x="1408382" y="2742768"/>
                  <a:ext cx="71413" cy="0"/>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88" name="Straight Connector 8">
                  <a:extLst>
                    <a:ext uri="{FF2B5EF4-FFF2-40B4-BE49-F238E27FC236}">
                      <a16:creationId xmlns:a16="http://schemas.microsoft.com/office/drawing/2014/main" id="{44054D90-2872-C7B6-DC65-2F32C63F773E}"/>
                    </a:ext>
                  </a:extLst>
                </p:cNvPr>
                <p:cNvCxnSpPr>
                  <a:cxnSpLocks/>
                </p:cNvCxnSpPr>
                <p:nvPr/>
              </p:nvCxnSpPr>
              <p:spPr bwMode="auto">
                <a:xfrm>
                  <a:off x="1408382" y="3191530"/>
                  <a:ext cx="71413" cy="0"/>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89" name="Straight Connector 9">
                  <a:extLst>
                    <a:ext uri="{FF2B5EF4-FFF2-40B4-BE49-F238E27FC236}">
                      <a16:creationId xmlns:a16="http://schemas.microsoft.com/office/drawing/2014/main" id="{F5352265-D023-3009-636A-AA9A48ADC4C6}"/>
                    </a:ext>
                  </a:extLst>
                </p:cNvPr>
                <p:cNvCxnSpPr>
                  <a:cxnSpLocks/>
                </p:cNvCxnSpPr>
                <p:nvPr/>
              </p:nvCxnSpPr>
              <p:spPr bwMode="auto">
                <a:xfrm>
                  <a:off x="1408382" y="3640292"/>
                  <a:ext cx="71413" cy="0"/>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90" name="Straight Connector 10">
                  <a:extLst>
                    <a:ext uri="{FF2B5EF4-FFF2-40B4-BE49-F238E27FC236}">
                      <a16:creationId xmlns:a16="http://schemas.microsoft.com/office/drawing/2014/main" id="{3E348946-ABDF-CF5B-FE4D-5EF9CB9368AB}"/>
                    </a:ext>
                  </a:extLst>
                </p:cNvPr>
                <p:cNvCxnSpPr>
                  <a:cxnSpLocks/>
                </p:cNvCxnSpPr>
                <p:nvPr/>
              </p:nvCxnSpPr>
              <p:spPr bwMode="auto">
                <a:xfrm>
                  <a:off x="1408382" y="4089054"/>
                  <a:ext cx="71413" cy="0"/>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91" name="Straight Connector 11">
                  <a:extLst>
                    <a:ext uri="{FF2B5EF4-FFF2-40B4-BE49-F238E27FC236}">
                      <a16:creationId xmlns:a16="http://schemas.microsoft.com/office/drawing/2014/main" id="{F1F03CFA-24C5-F37B-1C88-3F534E6E44FF}"/>
                    </a:ext>
                  </a:extLst>
                </p:cNvPr>
                <p:cNvCxnSpPr>
                  <a:cxnSpLocks/>
                </p:cNvCxnSpPr>
                <p:nvPr/>
              </p:nvCxnSpPr>
              <p:spPr bwMode="auto">
                <a:xfrm>
                  <a:off x="1408382" y="4537816"/>
                  <a:ext cx="71413" cy="0"/>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92" name="Straight Connector 12">
                  <a:extLst>
                    <a:ext uri="{FF2B5EF4-FFF2-40B4-BE49-F238E27FC236}">
                      <a16:creationId xmlns:a16="http://schemas.microsoft.com/office/drawing/2014/main" id="{2346ADD7-21F8-BE04-BDFC-C6E902FBD59B}"/>
                    </a:ext>
                  </a:extLst>
                </p:cNvPr>
                <p:cNvCxnSpPr>
                  <a:cxnSpLocks/>
                </p:cNvCxnSpPr>
                <p:nvPr/>
              </p:nvCxnSpPr>
              <p:spPr bwMode="auto">
                <a:xfrm>
                  <a:off x="1408382" y="4986578"/>
                  <a:ext cx="71413" cy="0"/>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93" name="Straight Connector 13">
                  <a:extLst>
                    <a:ext uri="{FF2B5EF4-FFF2-40B4-BE49-F238E27FC236}">
                      <a16:creationId xmlns:a16="http://schemas.microsoft.com/office/drawing/2014/main" id="{D4695AE1-996D-0061-ECC9-0AC3DFA9B30E}"/>
                    </a:ext>
                  </a:extLst>
                </p:cNvPr>
                <p:cNvCxnSpPr>
                  <a:cxnSpLocks/>
                </p:cNvCxnSpPr>
                <p:nvPr/>
              </p:nvCxnSpPr>
              <p:spPr bwMode="auto">
                <a:xfrm>
                  <a:off x="1408382" y="5435337"/>
                  <a:ext cx="71413" cy="0"/>
                </a:xfrm>
                <a:prstGeom prst="line">
                  <a:avLst/>
                </a:prstGeom>
                <a:noFill/>
                <a:ln w="12700" cap="flat" cmpd="sng" algn="ctr">
                  <a:solidFill>
                    <a:srgbClr val="E7E6E6">
                      <a:lumMod val="50000"/>
                    </a:srgbClr>
                  </a:solidFill>
                  <a:prstDash val="solid"/>
                  <a:round/>
                  <a:headEnd type="none" w="med" len="med"/>
                  <a:tailEnd type="none" w="med" len="med"/>
                </a:ln>
                <a:effectLst/>
              </p:spPr>
            </p:cxnSp>
            <p:cxnSp>
              <p:nvCxnSpPr>
                <p:cNvPr id="94" name="Straight Connector 7">
                  <a:extLst>
                    <a:ext uri="{FF2B5EF4-FFF2-40B4-BE49-F238E27FC236}">
                      <a16:creationId xmlns:a16="http://schemas.microsoft.com/office/drawing/2014/main" id="{232552F2-EFFB-2C6A-26C9-EFC8F453B99E}"/>
                    </a:ext>
                  </a:extLst>
                </p:cNvPr>
                <p:cNvCxnSpPr>
                  <a:cxnSpLocks/>
                </p:cNvCxnSpPr>
                <p:nvPr/>
              </p:nvCxnSpPr>
              <p:spPr bwMode="auto">
                <a:xfrm>
                  <a:off x="1408382" y="2294006"/>
                  <a:ext cx="71413" cy="0"/>
                </a:xfrm>
                <a:prstGeom prst="line">
                  <a:avLst/>
                </a:prstGeom>
                <a:noFill/>
                <a:ln w="12700" cap="flat" cmpd="sng" algn="ctr">
                  <a:solidFill>
                    <a:srgbClr val="E7E6E6">
                      <a:lumMod val="50000"/>
                    </a:srgbClr>
                  </a:solidFill>
                  <a:prstDash val="solid"/>
                  <a:round/>
                  <a:headEnd type="none" w="med" len="med"/>
                  <a:tailEnd type="none" w="med" len="med"/>
                </a:ln>
                <a:effectLst/>
              </p:spPr>
            </p:cxnSp>
          </p:grpSp>
        </p:grpSp>
        <p:sp>
          <p:nvSpPr>
            <p:cNvPr id="19" name="Rectangle 51">
              <a:extLst>
                <a:ext uri="{FF2B5EF4-FFF2-40B4-BE49-F238E27FC236}">
                  <a16:creationId xmlns:a16="http://schemas.microsoft.com/office/drawing/2014/main" id="{2AF7F356-06C8-C888-66BD-C03176F20323}"/>
                </a:ext>
              </a:extLst>
            </p:cNvPr>
            <p:cNvSpPr/>
            <p:nvPr/>
          </p:nvSpPr>
          <p:spPr bwMode="auto">
            <a:xfrm>
              <a:off x="17926438" y="8021737"/>
              <a:ext cx="289174" cy="367833"/>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20" name="Rectangle 51">
              <a:extLst>
                <a:ext uri="{FF2B5EF4-FFF2-40B4-BE49-F238E27FC236}">
                  <a16:creationId xmlns:a16="http://schemas.microsoft.com/office/drawing/2014/main" id="{6F5EE6F4-8C98-BEC3-31F7-805B9F5024FD}"/>
                </a:ext>
              </a:extLst>
            </p:cNvPr>
            <p:cNvSpPr/>
            <p:nvPr/>
          </p:nvSpPr>
          <p:spPr bwMode="auto">
            <a:xfrm>
              <a:off x="18657299" y="7559239"/>
              <a:ext cx="289174" cy="830331"/>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21" name="Rectangle 51">
              <a:extLst>
                <a:ext uri="{FF2B5EF4-FFF2-40B4-BE49-F238E27FC236}">
                  <a16:creationId xmlns:a16="http://schemas.microsoft.com/office/drawing/2014/main" id="{59558EB8-A398-1F43-FD3A-752AA15FDE71}"/>
                </a:ext>
              </a:extLst>
            </p:cNvPr>
            <p:cNvSpPr/>
            <p:nvPr/>
          </p:nvSpPr>
          <p:spPr bwMode="auto">
            <a:xfrm>
              <a:off x="17926438" y="7644887"/>
              <a:ext cx="289174" cy="376849"/>
            </a:xfrm>
            <a:prstGeom prst="rect">
              <a:avLst/>
            </a:prstGeom>
            <a:solidFill>
              <a:sysClr val="window" lastClr="FFFFFF">
                <a:lumMod val="75000"/>
              </a:sys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22" name="Rectangle 51">
              <a:extLst>
                <a:ext uri="{FF2B5EF4-FFF2-40B4-BE49-F238E27FC236}">
                  <a16:creationId xmlns:a16="http://schemas.microsoft.com/office/drawing/2014/main" id="{F288C6C1-E968-84F6-6118-703D5E3BF765}"/>
                </a:ext>
              </a:extLst>
            </p:cNvPr>
            <p:cNvSpPr/>
            <p:nvPr/>
          </p:nvSpPr>
          <p:spPr bwMode="auto">
            <a:xfrm>
              <a:off x="18657299" y="7272270"/>
              <a:ext cx="289174" cy="286969"/>
            </a:xfrm>
            <a:prstGeom prst="rect">
              <a:avLst/>
            </a:prstGeom>
            <a:solidFill>
              <a:sysClr val="window" lastClr="FFFFFF">
                <a:lumMod val="75000"/>
              </a:sys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grpSp>
          <p:nvGrpSpPr>
            <p:cNvPr id="23" name="组合 22">
              <a:extLst>
                <a:ext uri="{FF2B5EF4-FFF2-40B4-BE49-F238E27FC236}">
                  <a16:creationId xmlns:a16="http://schemas.microsoft.com/office/drawing/2014/main" id="{F34ABF70-BC9B-2C03-D437-D47240774D93}"/>
                </a:ext>
              </a:extLst>
            </p:cNvPr>
            <p:cNvGrpSpPr/>
            <p:nvPr/>
          </p:nvGrpSpPr>
          <p:grpSpPr>
            <a:xfrm>
              <a:off x="21174691" y="5844215"/>
              <a:ext cx="769318" cy="592358"/>
              <a:chOff x="10229793" y="2598024"/>
              <a:chExt cx="855569" cy="658769"/>
            </a:xfrm>
          </p:grpSpPr>
          <p:sp>
            <p:nvSpPr>
              <p:cNvPr id="77" name="Rectangle 51">
                <a:extLst>
                  <a:ext uri="{FF2B5EF4-FFF2-40B4-BE49-F238E27FC236}">
                    <a16:creationId xmlns:a16="http://schemas.microsoft.com/office/drawing/2014/main" id="{2B47BBCE-03D9-8FEF-8742-BDDA9BE60765}"/>
                  </a:ext>
                </a:extLst>
              </p:cNvPr>
              <p:cNvSpPr/>
              <p:nvPr/>
            </p:nvSpPr>
            <p:spPr bwMode="auto">
              <a:xfrm>
                <a:off x="10229793" y="3055649"/>
                <a:ext cx="371531" cy="144000"/>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78" name="Rectangle 51">
                <a:extLst>
                  <a:ext uri="{FF2B5EF4-FFF2-40B4-BE49-F238E27FC236}">
                    <a16:creationId xmlns:a16="http://schemas.microsoft.com/office/drawing/2014/main" id="{C7013641-F9BB-3832-1D8E-0A0793C0ABDE}"/>
                  </a:ext>
                </a:extLst>
              </p:cNvPr>
              <p:cNvSpPr/>
              <p:nvPr/>
            </p:nvSpPr>
            <p:spPr bwMode="auto">
              <a:xfrm>
                <a:off x="10229793" y="2829430"/>
                <a:ext cx="371531" cy="144000"/>
              </a:xfrm>
              <a:prstGeom prst="rect">
                <a:avLst/>
              </a:prstGeom>
              <a:solidFill>
                <a:sysClr val="window" lastClr="FFFFFF">
                  <a:lumMod val="75000"/>
                </a:sys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79" name="Rectangle 51">
                <a:extLst>
                  <a:ext uri="{FF2B5EF4-FFF2-40B4-BE49-F238E27FC236}">
                    <a16:creationId xmlns:a16="http://schemas.microsoft.com/office/drawing/2014/main" id="{74BEE2BF-9201-35FA-5D23-92E6E6348FCF}"/>
                  </a:ext>
                </a:extLst>
              </p:cNvPr>
              <p:cNvSpPr/>
              <p:nvPr/>
            </p:nvSpPr>
            <p:spPr bwMode="auto">
              <a:xfrm>
                <a:off x="10229793" y="2624644"/>
                <a:ext cx="371531" cy="144000"/>
              </a:xfrm>
              <a:prstGeom prst="rect">
                <a:avLst/>
              </a:prstGeom>
              <a:solidFill>
                <a:srgbClr val="44546A">
                  <a:lumMod val="60000"/>
                  <a:lumOff val="40000"/>
                </a:srgb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80" name="TextBox 42">
                <a:extLst>
                  <a:ext uri="{FF2B5EF4-FFF2-40B4-BE49-F238E27FC236}">
                    <a16:creationId xmlns:a16="http://schemas.microsoft.com/office/drawing/2014/main" id="{9AD9A8E7-9626-B015-83C4-2E93937E9944}"/>
                  </a:ext>
                </a:extLst>
              </p:cNvPr>
              <p:cNvSpPr txBox="1">
                <a:spLocks noChangeArrowheads="1"/>
              </p:cNvSpPr>
              <p:nvPr/>
            </p:nvSpPr>
            <p:spPr bwMode="auto">
              <a:xfrm>
                <a:off x="10645794" y="2598024"/>
                <a:ext cx="439568" cy="20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IMP</a:t>
                </a:r>
              </a:p>
            </p:txBody>
          </p:sp>
          <p:sp>
            <p:nvSpPr>
              <p:cNvPr id="81" name="TextBox 42">
                <a:extLst>
                  <a:ext uri="{FF2B5EF4-FFF2-40B4-BE49-F238E27FC236}">
                    <a16:creationId xmlns:a16="http://schemas.microsoft.com/office/drawing/2014/main" id="{74EF9668-7887-A9BD-CEF7-95EEFE8B351B}"/>
                  </a:ext>
                </a:extLst>
              </p:cNvPr>
              <p:cNvSpPr txBox="1">
                <a:spLocks noChangeArrowheads="1"/>
              </p:cNvSpPr>
              <p:nvPr/>
            </p:nvSpPr>
            <p:spPr bwMode="auto">
              <a:xfrm>
                <a:off x="10645794" y="2824724"/>
                <a:ext cx="439568" cy="20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VIM</a:t>
                </a:r>
              </a:p>
            </p:txBody>
          </p:sp>
          <p:sp>
            <p:nvSpPr>
              <p:cNvPr id="82" name="TextBox 42">
                <a:extLst>
                  <a:ext uri="{FF2B5EF4-FFF2-40B4-BE49-F238E27FC236}">
                    <a16:creationId xmlns:a16="http://schemas.microsoft.com/office/drawing/2014/main" id="{4B6F231A-C753-755E-08D0-145E2CF7F798}"/>
                  </a:ext>
                </a:extLst>
              </p:cNvPr>
              <p:cNvSpPr txBox="1">
                <a:spLocks noChangeArrowheads="1"/>
              </p:cNvSpPr>
              <p:nvPr/>
            </p:nvSpPr>
            <p:spPr bwMode="auto">
              <a:xfrm>
                <a:off x="10645794" y="3051424"/>
                <a:ext cx="439568" cy="20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NDM</a:t>
                </a:r>
              </a:p>
            </p:txBody>
          </p:sp>
        </p:grpSp>
        <p:grpSp>
          <p:nvGrpSpPr>
            <p:cNvPr id="24" name="组合 23">
              <a:extLst>
                <a:ext uri="{FF2B5EF4-FFF2-40B4-BE49-F238E27FC236}">
                  <a16:creationId xmlns:a16="http://schemas.microsoft.com/office/drawing/2014/main" id="{E04124D1-E9A3-445B-0709-157B0F968422}"/>
                </a:ext>
              </a:extLst>
            </p:cNvPr>
            <p:cNvGrpSpPr/>
            <p:nvPr/>
          </p:nvGrpSpPr>
          <p:grpSpPr>
            <a:xfrm>
              <a:off x="20662043" y="6715550"/>
              <a:ext cx="1401674" cy="2224342"/>
              <a:chOff x="13332273" y="6715550"/>
              <a:chExt cx="1401674" cy="2224342"/>
            </a:xfrm>
          </p:grpSpPr>
          <p:sp>
            <p:nvSpPr>
              <p:cNvPr id="67" name="TextBox 16">
                <a:extLst>
                  <a:ext uri="{FF2B5EF4-FFF2-40B4-BE49-F238E27FC236}">
                    <a16:creationId xmlns:a16="http://schemas.microsoft.com/office/drawing/2014/main" id="{BBBCF101-A03D-9603-0860-A60BB470ED19}"/>
                  </a:ext>
                </a:extLst>
              </p:cNvPr>
              <p:cNvSpPr txBox="1">
                <a:spLocks noChangeArrowheads="1"/>
              </p:cNvSpPr>
              <p:nvPr/>
            </p:nvSpPr>
            <p:spPr bwMode="auto">
              <a:xfrm>
                <a:off x="13332273"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2012-2017</a:t>
                </a:r>
              </a:p>
            </p:txBody>
          </p:sp>
          <p:sp>
            <p:nvSpPr>
              <p:cNvPr id="68" name="TextBox 17">
                <a:extLst>
                  <a:ext uri="{FF2B5EF4-FFF2-40B4-BE49-F238E27FC236}">
                    <a16:creationId xmlns:a16="http://schemas.microsoft.com/office/drawing/2014/main" id="{65389AE6-3191-C507-43E2-1521B78E2EAE}"/>
                  </a:ext>
                </a:extLst>
              </p:cNvPr>
              <p:cNvSpPr txBox="1">
                <a:spLocks noChangeArrowheads="1"/>
              </p:cNvSpPr>
              <p:nvPr/>
            </p:nvSpPr>
            <p:spPr bwMode="auto">
              <a:xfrm>
                <a:off x="14054348"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2018-2019</a:t>
                </a:r>
              </a:p>
            </p:txBody>
          </p:sp>
          <p:sp>
            <p:nvSpPr>
              <p:cNvPr id="69" name="TextBox 36">
                <a:extLst>
                  <a:ext uri="{FF2B5EF4-FFF2-40B4-BE49-F238E27FC236}">
                    <a16:creationId xmlns:a16="http://schemas.microsoft.com/office/drawing/2014/main" id="{8581CE5F-DE76-7CD9-1481-521C64679056}"/>
                  </a:ext>
                </a:extLst>
              </p:cNvPr>
              <p:cNvSpPr txBox="1">
                <a:spLocks noChangeArrowheads="1"/>
              </p:cNvSpPr>
              <p:nvPr/>
            </p:nvSpPr>
            <p:spPr bwMode="auto">
              <a:xfrm>
                <a:off x="13567261" y="8724448"/>
                <a:ext cx="951439"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1400" b="1" i="0" u="none" strike="noStrike" kern="0" cap="none" spc="0" normalizeH="0" baseline="0" noProof="0" dirty="0">
                    <a:ln>
                      <a:noFill/>
                    </a:ln>
                    <a:solidFill>
                      <a:srgbClr val="C00000"/>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全球</a:t>
                </a:r>
              </a:p>
            </p:txBody>
          </p:sp>
          <p:sp>
            <p:nvSpPr>
              <p:cNvPr id="70" name="Rectangle 51">
                <a:extLst>
                  <a:ext uri="{FF2B5EF4-FFF2-40B4-BE49-F238E27FC236}">
                    <a16:creationId xmlns:a16="http://schemas.microsoft.com/office/drawing/2014/main" id="{4D522101-339B-3C36-BD75-44CF7CD14FE8}"/>
                  </a:ext>
                </a:extLst>
              </p:cNvPr>
              <p:cNvSpPr/>
              <p:nvPr/>
            </p:nvSpPr>
            <p:spPr bwMode="auto">
              <a:xfrm>
                <a:off x="13541273" y="7880418"/>
                <a:ext cx="289174" cy="509151"/>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71" name="Rectangle 51">
                <a:extLst>
                  <a:ext uri="{FF2B5EF4-FFF2-40B4-BE49-F238E27FC236}">
                    <a16:creationId xmlns:a16="http://schemas.microsoft.com/office/drawing/2014/main" id="{7D4F4E49-B26B-B18C-A348-7D35F57CB614}"/>
                  </a:ext>
                </a:extLst>
              </p:cNvPr>
              <p:cNvSpPr/>
              <p:nvPr/>
            </p:nvSpPr>
            <p:spPr bwMode="auto">
              <a:xfrm>
                <a:off x="14272134" y="7079611"/>
                <a:ext cx="289174" cy="1309958"/>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72" name="Rectangle 51">
                <a:extLst>
                  <a:ext uri="{FF2B5EF4-FFF2-40B4-BE49-F238E27FC236}">
                    <a16:creationId xmlns:a16="http://schemas.microsoft.com/office/drawing/2014/main" id="{4F125C89-DA92-4B9E-CA78-C7FB09315917}"/>
                  </a:ext>
                </a:extLst>
              </p:cNvPr>
              <p:cNvSpPr/>
              <p:nvPr/>
            </p:nvSpPr>
            <p:spPr bwMode="auto">
              <a:xfrm>
                <a:off x="13541273" y="7644887"/>
                <a:ext cx="289174" cy="235531"/>
              </a:xfrm>
              <a:prstGeom prst="rect">
                <a:avLst/>
              </a:prstGeom>
              <a:solidFill>
                <a:sysClr val="window" lastClr="FFFFFF">
                  <a:lumMod val="75000"/>
                </a:sys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73" name="Rectangle 51">
                <a:extLst>
                  <a:ext uri="{FF2B5EF4-FFF2-40B4-BE49-F238E27FC236}">
                    <a16:creationId xmlns:a16="http://schemas.microsoft.com/office/drawing/2014/main" id="{39B1C99E-1EF3-A8EE-2098-B890C147B5FD}"/>
                  </a:ext>
                </a:extLst>
              </p:cNvPr>
              <p:cNvSpPr/>
              <p:nvPr/>
            </p:nvSpPr>
            <p:spPr bwMode="auto">
              <a:xfrm>
                <a:off x="14272134" y="6925445"/>
                <a:ext cx="289174" cy="154166"/>
              </a:xfrm>
              <a:prstGeom prst="rect">
                <a:avLst/>
              </a:prstGeom>
              <a:solidFill>
                <a:sysClr val="window" lastClr="FFFFFF">
                  <a:lumMod val="75000"/>
                </a:sys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74" name="Rectangle 51">
                <a:extLst>
                  <a:ext uri="{FF2B5EF4-FFF2-40B4-BE49-F238E27FC236}">
                    <a16:creationId xmlns:a16="http://schemas.microsoft.com/office/drawing/2014/main" id="{EE8D8C7A-0024-3C3A-C7F3-290BACAA370E}"/>
                  </a:ext>
                </a:extLst>
              </p:cNvPr>
              <p:cNvSpPr/>
              <p:nvPr/>
            </p:nvSpPr>
            <p:spPr bwMode="auto">
              <a:xfrm>
                <a:off x="13541273" y="7577803"/>
                <a:ext cx="289174" cy="67234"/>
              </a:xfrm>
              <a:prstGeom prst="rect">
                <a:avLst/>
              </a:prstGeom>
              <a:solidFill>
                <a:srgbClr val="44546A">
                  <a:lumMod val="60000"/>
                  <a:lumOff val="40000"/>
                </a:srgb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75" name="TextBox 42">
                <a:extLst>
                  <a:ext uri="{FF2B5EF4-FFF2-40B4-BE49-F238E27FC236}">
                    <a16:creationId xmlns:a16="http://schemas.microsoft.com/office/drawing/2014/main" id="{192FEC01-CB3B-568E-520B-E6388B05C96C}"/>
                  </a:ext>
                </a:extLst>
              </p:cNvPr>
              <p:cNvSpPr txBox="1">
                <a:spLocks noChangeArrowheads="1"/>
              </p:cNvSpPr>
              <p:nvPr/>
            </p:nvSpPr>
            <p:spPr bwMode="auto">
              <a:xfrm>
                <a:off x="13448747" y="7388542"/>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20.5%</a:t>
                </a:r>
              </a:p>
            </p:txBody>
          </p:sp>
          <p:sp>
            <p:nvSpPr>
              <p:cNvPr id="76" name="TextBox 42">
                <a:extLst>
                  <a:ext uri="{FF2B5EF4-FFF2-40B4-BE49-F238E27FC236}">
                    <a16:creationId xmlns:a16="http://schemas.microsoft.com/office/drawing/2014/main" id="{179C20C4-5FFC-030E-E592-E185CA025131}"/>
                  </a:ext>
                </a:extLst>
              </p:cNvPr>
              <p:cNvSpPr txBox="1">
                <a:spLocks noChangeArrowheads="1"/>
              </p:cNvSpPr>
              <p:nvPr/>
            </p:nvSpPr>
            <p:spPr bwMode="auto">
              <a:xfrm>
                <a:off x="14153914" y="6715550"/>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36.7%</a:t>
                </a:r>
              </a:p>
            </p:txBody>
          </p:sp>
        </p:grpSp>
        <p:grpSp>
          <p:nvGrpSpPr>
            <p:cNvPr id="25" name="组合 24">
              <a:extLst>
                <a:ext uri="{FF2B5EF4-FFF2-40B4-BE49-F238E27FC236}">
                  <a16:creationId xmlns:a16="http://schemas.microsoft.com/office/drawing/2014/main" id="{50EED3C5-8748-48CF-DAA1-8BABC825629F}"/>
                </a:ext>
              </a:extLst>
            </p:cNvPr>
            <p:cNvGrpSpPr/>
            <p:nvPr/>
          </p:nvGrpSpPr>
          <p:grpSpPr>
            <a:xfrm>
              <a:off x="14802764" y="6204048"/>
              <a:ext cx="1407337" cy="2735844"/>
              <a:chOff x="14770759" y="6204048"/>
              <a:chExt cx="1407337" cy="2735844"/>
            </a:xfrm>
          </p:grpSpPr>
          <p:sp>
            <p:nvSpPr>
              <p:cNvPr id="58" name="TextBox 18">
                <a:extLst>
                  <a:ext uri="{FF2B5EF4-FFF2-40B4-BE49-F238E27FC236}">
                    <a16:creationId xmlns:a16="http://schemas.microsoft.com/office/drawing/2014/main" id="{ED0B2E91-84C7-22A7-268A-B0847C603A04}"/>
                  </a:ext>
                </a:extLst>
              </p:cNvPr>
              <p:cNvSpPr txBox="1">
                <a:spLocks noChangeArrowheads="1"/>
              </p:cNvSpPr>
              <p:nvPr/>
            </p:nvSpPr>
            <p:spPr bwMode="auto">
              <a:xfrm>
                <a:off x="14784917"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2012-2017</a:t>
                </a:r>
              </a:p>
            </p:txBody>
          </p:sp>
          <p:sp>
            <p:nvSpPr>
              <p:cNvPr id="59" name="TextBox 19">
                <a:extLst>
                  <a:ext uri="{FF2B5EF4-FFF2-40B4-BE49-F238E27FC236}">
                    <a16:creationId xmlns:a16="http://schemas.microsoft.com/office/drawing/2014/main" id="{9A2DFED2-DA65-0436-700B-AAF4DD7A637B}"/>
                  </a:ext>
                </a:extLst>
              </p:cNvPr>
              <p:cNvSpPr txBox="1">
                <a:spLocks noChangeArrowheads="1"/>
              </p:cNvSpPr>
              <p:nvPr/>
            </p:nvSpPr>
            <p:spPr bwMode="auto">
              <a:xfrm>
                <a:off x="15498497"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2018-2019</a:t>
                </a:r>
              </a:p>
            </p:txBody>
          </p:sp>
          <p:sp>
            <p:nvSpPr>
              <p:cNvPr id="60" name="TextBox 37">
                <a:extLst>
                  <a:ext uri="{FF2B5EF4-FFF2-40B4-BE49-F238E27FC236}">
                    <a16:creationId xmlns:a16="http://schemas.microsoft.com/office/drawing/2014/main" id="{684B89C5-C979-E88F-0035-DC8EC49AF044}"/>
                  </a:ext>
                </a:extLst>
              </p:cNvPr>
              <p:cNvSpPr txBox="1">
                <a:spLocks noChangeArrowheads="1"/>
              </p:cNvSpPr>
              <p:nvPr/>
            </p:nvSpPr>
            <p:spPr bwMode="auto">
              <a:xfrm>
                <a:off x="14770759" y="8755226"/>
                <a:ext cx="140733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1200" b="1" i="0" u="none" strike="noStrike" kern="0" cap="none" spc="0" normalizeH="0" baseline="0" noProof="0">
                    <a:ln>
                      <a:noFill/>
                    </a:ln>
                    <a:solidFill>
                      <a:srgbClr val="000D45"/>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非洲</a:t>
                </a:r>
                <a:r>
                  <a:rPr kumimoji="0" lang="en-US" altLang="zh-CN" sz="1200" b="1" i="0" u="none" strike="noStrike" kern="0" cap="none" spc="0" normalizeH="0" baseline="0" noProof="0">
                    <a:ln>
                      <a:noFill/>
                    </a:ln>
                    <a:solidFill>
                      <a:srgbClr val="000D45"/>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a:t>
                </a:r>
                <a:r>
                  <a:rPr kumimoji="0" lang="zh-CN" altLang="en-US" sz="1200" b="1" i="0" u="none" strike="noStrike" kern="0" cap="none" spc="0" normalizeH="0" baseline="0" noProof="0">
                    <a:ln>
                      <a:noFill/>
                    </a:ln>
                    <a:solidFill>
                      <a:srgbClr val="000D45"/>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中东</a:t>
                </a:r>
              </a:p>
            </p:txBody>
          </p:sp>
          <p:sp>
            <p:nvSpPr>
              <p:cNvPr id="61" name="Rectangle 51">
                <a:extLst>
                  <a:ext uri="{FF2B5EF4-FFF2-40B4-BE49-F238E27FC236}">
                    <a16:creationId xmlns:a16="http://schemas.microsoft.com/office/drawing/2014/main" id="{A583E618-030F-20FA-0F6D-FBEFFF591B14}"/>
                  </a:ext>
                </a:extLst>
              </p:cNvPr>
              <p:cNvSpPr/>
              <p:nvPr/>
            </p:nvSpPr>
            <p:spPr bwMode="auto">
              <a:xfrm>
                <a:off x="15002995" y="6904034"/>
                <a:ext cx="289174" cy="1485536"/>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62" name="Rectangle 51">
                <a:extLst>
                  <a:ext uri="{FF2B5EF4-FFF2-40B4-BE49-F238E27FC236}">
                    <a16:creationId xmlns:a16="http://schemas.microsoft.com/office/drawing/2014/main" id="{A076B48A-7BC0-DBAE-92D3-8B00CF27611F}"/>
                  </a:ext>
                </a:extLst>
              </p:cNvPr>
              <p:cNvSpPr/>
              <p:nvPr/>
            </p:nvSpPr>
            <p:spPr bwMode="auto">
              <a:xfrm>
                <a:off x="15733856" y="6608549"/>
                <a:ext cx="289174" cy="1781021"/>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63" name="Rectangle 51">
                <a:extLst>
                  <a:ext uri="{FF2B5EF4-FFF2-40B4-BE49-F238E27FC236}">
                    <a16:creationId xmlns:a16="http://schemas.microsoft.com/office/drawing/2014/main" id="{BCC07ECF-C98A-C3DA-B7F7-66F374177277}"/>
                  </a:ext>
                </a:extLst>
              </p:cNvPr>
              <p:cNvSpPr/>
              <p:nvPr/>
            </p:nvSpPr>
            <p:spPr bwMode="auto">
              <a:xfrm>
                <a:off x="15002995" y="6591419"/>
                <a:ext cx="289174" cy="312615"/>
              </a:xfrm>
              <a:prstGeom prst="rect">
                <a:avLst/>
              </a:prstGeom>
              <a:solidFill>
                <a:sysClr val="window" lastClr="FFFFFF">
                  <a:lumMod val="75000"/>
                </a:sys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64" name="Rectangle 51">
                <a:extLst>
                  <a:ext uri="{FF2B5EF4-FFF2-40B4-BE49-F238E27FC236}">
                    <a16:creationId xmlns:a16="http://schemas.microsoft.com/office/drawing/2014/main" id="{2F00E22B-DE45-DCD7-348A-CFE0C49941F0}"/>
                  </a:ext>
                </a:extLst>
              </p:cNvPr>
              <p:cNvSpPr/>
              <p:nvPr/>
            </p:nvSpPr>
            <p:spPr bwMode="auto">
              <a:xfrm>
                <a:off x="15733856" y="6428689"/>
                <a:ext cx="289174" cy="179859"/>
              </a:xfrm>
              <a:prstGeom prst="rect">
                <a:avLst/>
              </a:prstGeom>
              <a:solidFill>
                <a:sysClr val="window" lastClr="FFFFFF">
                  <a:lumMod val="75000"/>
                </a:sys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65" name="TextBox 42">
                <a:extLst>
                  <a:ext uri="{FF2B5EF4-FFF2-40B4-BE49-F238E27FC236}">
                    <a16:creationId xmlns:a16="http://schemas.microsoft.com/office/drawing/2014/main" id="{A5515A4E-93CF-A28A-FA21-C46ED77DCDAA}"/>
                  </a:ext>
                </a:extLst>
              </p:cNvPr>
              <p:cNvSpPr txBox="1">
                <a:spLocks noChangeArrowheads="1"/>
              </p:cNvSpPr>
              <p:nvPr/>
            </p:nvSpPr>
            <p:spPr bwMode="auto">
              <a:xfrm>
                <a:off x="14889192" y="6381630"/>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44.3%</a:t>
                </a:r>
              </a:p>
            </p:txBody>
          </p:sp>
          <p:sp>
            <p:nvSpPr>
              <p:cNvPr id="66" name="TextBox 42">
                <a:extLst>
                  <a:ext uri="{FF2B5EF4-FFF2-40B4-BE49-F238E27FC236}">
                    <a16:creationId xmlns:a16="http://schemas.microsoft.com/office/drawing/2014/main" id="{A1496C14-CFF2-E82C-9706-42368A3798C1}"/>
                  </a:ext>
                </a:extLst>
              </p:cNvPr>
              <p:cNvSpPr txBox="1">
                <a:spLocks noChangeArrowheads="1"/>
              </p:cNvSpPr>
              <p:nvPr/>
            </p:nvSpPr>
            <p:spPr bwMode="auto">
              <a:xfrm>
                <a:off x="15601606" y="6204048"/>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49.0%</a:t>
                </a:r>
              </a:p>
            </p:txBody>
          </p:sp>
        </p:grpSp>
        <p:grpSp>
          <p:nvGrpSpPr>
            <p:cNvPr id="26" name="组合 25">
              <a:extLst>
                <a:ext uri="{FF2B5EF4-FFF2-40B4-BE49-F238E27FC236}">
                  <a16:creationId xmlns:a16="http://schemas.microsoft.com/office/drawing/2014/main" id="{7F17D17D-EC6A-D9EB-7774-C016D00D4CE5}"/>
                </a:ext>
              </a:extLst>
            </p:cNvPr>
            <p:cNvGrpSpPr/>
            <p:nvPr/>
          </p:nvGrpSpPr>
          <p:grpSpPr>
            <a:xfrm>
              <a:off x="13320222" y="5791446"/>
              <a:ext cx="1444148" cy="3148446"/>
              <a:chOff x="16263046" y="5791446"/>
              <a:chExt cx="1444148" cy="3148446"/>
            </a:xfrm>
          </p:grpSpPr>
          <p:sp>
            <p:nvSpPr>
              <p:cNvPr id="49" name="TextBox 20">
                <a:extLst>
                  <a:ext uri="{FF2B5EF4-FFF2-40B4-BE49-F238E27FC236}">
                    <a16:creationId xmlns:a16="http://schemas.microsoft.com/office/drawing/2014/main" id="{E650DB6D-C3A4-8164-D47D-801AB36DA7FA}"/>
                  </a:ext>
                </a:extLst>
              </p:cNvPr>
              <p:cNvSpPr txBox="1">
                <a:spLocks noChangeArrowheads="1"/>
              </p:cNvSpPr>
              <p:nvPr/>
            </p:nvSpPr>
            <p:spPr bwMode="auto">
              <a:xfrm>
                <a:off x="16263046"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2012-2017</a:t>
                </a:r>
              </a:p>
            </p:txBody>
          </p:sp>
          <p:sp>
            <p:nvSpPr>
              <p:cNvPr id="50" name="TextBox 21">
                <a:extLst>
                  <a:ext uri="{FF2B5EF4-FFF2-40B4-BE49-F238E27FC236}">
                    <a16:creationId xmlns:a16="http://schemas.microsoft.com/office/drawing/2014/main" id="{0E7266DD-727F-F274-4432-EA6E5D297667}"/>
                  </a:ext>
                </a:extLst>
              </p:cNvPr>
              <p:cNvSpPr txBox="1">
                <a:spLocks noChangeArrowheads="1"/>
              </p:cNvSpPr>
              <p:nvPr/>
            </p:nvSpPr>
            <p:spPr bwMode="auto">
              <a:xfrm>
                <a:off x="17027595"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2018-2019</a:t>
                </a:r>
              </a:p>
            </p:txBody>
          </p:sp>
          <p:sp>
            <p:nvSpPr>
              <p:cNvPr id="51" name="TextBox 38">
                <a:extLst>
                  <a:ext uri="{FF2B5EF4-FFF2-40B4-BE49-F238E27FC236}">
                    <a16:creationId xmlns:a16="http://schemas.microsoft.com/office/drawing/2014/main" id="{4096DFE9-A038-37D5-D114-454D78CF329F}"/>
                  </a:ext>
                </a:extLst>
              </p:cNvPr>
              <p:cNvSpPr txBox="1">
                <a:spLocks noChangeArrowheads="1"/>
              </p:cNvSpPr>
              <p:nvPr/>
            </p:nvSpPr>
            <p:spPr bwMode="auto">
              <a:xfrm>
                <a:off x="16517896" y="8755226"/>
                <a:ext cx="95143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1200" b="1" i="0" u="none" strike="noStrike" kern="0" cap="none" spc="0" normalizeH="0" baseline="0" noProof="0">
                    <a:ln>
                      <a:noFill/>
                    </a:ln>
                    <a:solidFill>
                      <a:srgbClr val="000D45"/>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亚太地区</a:t>
                </a:r>
              </a:p>
            </p:txBody>
          </p:sp>
          <p:sp>
            <p:nvSpPr>
              <p:cNvPr id="52" name="Rectangle 51">
                <a:extLst>
                  <a:ext uri="{FF2B5EF4-FFF2-40B4-BE49-F238E27FC236}">
                    <a16:creationId xmlns:a16="http://schemas.microsoft.com/office/drawing/2014/main" id="{8572113B-3E26-5E34-C3EF-57ADAA2F8235}"/>
                  </a:ext>
                </a:extLst>
              </p:cNvPr>
              <p:cNvSpPr/>
              <p:nvPr/>
            </p:nvSpPr>
            <p:spPr bwMode="auto">
              <a:xfrm>
                <a:off x="16464717" y="6809821"/>
                <a:ext cx="289174" cy="1579748"/>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53" name="Rectangle 51">
                <a:extLst>
                  <a:ext uri="{FF2B5EF4-FFF2-40B4-BE49-F238E27FC236}">
                    <a16:creationId xmlns:a16="http://schemas.microsoft.com/office/drawing/2014/main" id="{95202E56-5C60-1A02-31A1-0CB2B5910F3F}"/>
                  </a:ext>
                </a:extLst>
              </p:cNvPr>
              <p:cNvSpPr/>
              <p:nvPr/>
            </p:nvSpPr>
            <p:spPr bwMode="auto">
              <a:xfrm>
                <a:off x="17195578" y="6021862"/>
                <a:ext cx="289174" cy="2367708"/>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54" name="Rectangle 51">
                <a:extLst>
                  <a:ext uri="{FF2B5EF4-FFF2-40B4-BE49-F238E27FC236}">
                    <a16:creationId xmlns:a16="http://schemas.microsoft.com/office/drawing/2014/main" id="{1C560824-1E25-A3D8-DC82-CD89EAB1EB1F}"/>
                  </a:ext>
                </a:extLst>
              </p:cNvPr>
              <p:cNvSpPr/>
              <p:nvPr/>
            </p:nvSpPr>
            <p:spPr bwMode="auto">
              <a:xfrm>
                <a:off x="16464717" y="6163182"/>
                <a:ext cx="289174" cy="646639"/>
              </a:xfrm>
              <a:prstGeom prst="rect">
                <a:avLst/>
              </a:prstGeom>
              <a:solidFill>
                <a:srgbClr val="44546A">
                  <a:lumMod val="60000"/>
                  <a:lumOff val="40000"/>
                </a:srgb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55" name="Rectangle 51">
                <a:extLst>
                  <a:ext uri="{FF2B5EF4-FFF2-40B4-BE49-F238E27FC236}">
                    <a16:creationId xmlns:a16="http://schemas.microsoft.com/office/drawing/2014/main" id="{67A31FB5-8C72-070E-9580-18964E971D54}"/>
                  </a:ext>
                </a:extLst>
              </p:cNvPr>
              <p:cNvSpPr/>
              <p:nvPr/>
            </p:nvSpPr>
            <p:spPr bwMode="auto">
              <a:xfrm>
                <a:off x="17195578" y="6000451"/>
                <a:ext cx="289174" cy="32371"/>
              </a:xfrm>
              <a:prstGeom prst="rect">
                <a:avLst/>
              </a:prstGeom>
              <a:solidFill>
                <a:srgbClr val="44546A">
                  <a:lumMod val="60000"/>
                  <a:lumOff val="40000"/>
                </a:srgb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56" name="TextBox 42">
                <a:extLst>
                  <a:ext uri="{FF2B5EF4-FFF2-40B4-BE49-F238E27FC236}">
                    <a16:creationId xmlns:a16="http://schemas.microsoft.com/office/drawing/2014/main" id="{CD203DF5-0616-5F30-E60C-65AD35CF118F}"/>
                  </a:ext>
                </a:extLst>
              </p:cNvPr>
              <p:cNvSpPr txBox="1">
                <a:spLocks noChangeArrowheads="1"/>
              </p:cNvSpPr>
              <p:nvPr/>
            </p:nvSpPr>
            <p:spPr bwMode="auto">
              <a:xfrm>
                <a:off x="16332469" y="5949797"/>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55.1%</a:t>
                </a:r>
              </a:p>
            </p:txBody>
          </p:sp>
          <p:sp>
            <p:nvSpPr>
              <p:cNvPr id="57" name="TextBox 42">
                <a:extLst>
                  <a:ext uri="{FF2B5EF4-FFF2-40B4-BE49-F238E27FC236}">
                    <a16:creationId xmlns:a16="http://schemas.microsoft.com/office/drawing/2014/main" id="{26B6B5FD-D090-42DB-9AC1-111D64CBDD35}"/>
                  </a:ext>
                </a:extLst>
              </p:cNvPr>
              <p:cNvSpPr txBox="1">
                <a:spLocks noChangeArrowheads="1"/>
              </p:cNvSpPr>
              <p:nvPr/>
            </p:nvSpPr>
            <p:spPr bwMode="auto">
              <a:xfrm>
                <a:off x="17088791" y="5791446"/>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1" i="0" u="none" strike="noStrike" kern="0" cap="none" spc="0" normalizeH="0" baseline="0" noProof="0" dirty="0">
                    <a:ln>
                      <a:noFill/>
                    </a:ln>
                    <a:solidFill>
                      <a:srgbClr val="C00000"/>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59.4%</a:t>
                </a:r>
              </a:p>
            </p:txBody>
          </p:sp>
        </p:grpSp>
        <p:sp>
          <p:nvSpPr>
            <p:cNvPr id="27" name="TextBox 42">
              <a:extLst>
                <a:ext uri="{FF2B5EF4-FFF2-40B4-BE49-F238E27FC236}">
                  <a16:creationId xmlns:a16="http://schemas.microsoft.com/office/drawing/2014/main" id="{B7B4A6E4-0BAC-0F80-E87D-C68765D8CA80}"/>
                </a:ext>
              </a:extLst>
            </p:cNvPr>
            <p:cNvSpPr txBox="1">
              <a:spLocks noChangeArrowheads="1"/>
            </p:cNvSpPr>
            <p:nvPr/>
          </p:nvSpPr>
          <p:spPr bwMode="auto">
            <a:xfrm>
              <a:off x="17811160" y="7455028"/>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18.6%</a:t>
              </a:r>
            </a:p>
          </p:txBody>
        </p:sp>
        <p:sp>
          <p:nvSpPr>
            <p:cNvPr id="28" name="TextBox 42">
              <a:extLst>
                <a:ext uri="{FF2B5EF4-FFF2-40B4-BE49-F238E27FC236}">
                  <a16:creationId xmlns:a16="http://schemas.microsoft.com/office/drawing/2014/main" id="{2485CABF-163F-D87B-D4BA-E491A986FAB8}"/>
                </a:ext>
              </a:extLst>
            </p:cNvPr>
            <p:cNvSpPr txBox="1">
              <a:spLocks noChangeArrowheads="1"/>
            </p:cNvSpPr>
            <p:nvPr/>
          </p:nvSpPr>
          <p:spPr bwMode="auto">
            <a:xfrm>
              <a:off x="18539320" y="7055762"/>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27.8%</a:t>
              </a:r>
            </a:p>
          </p:txBody>
        </p:sp>
        <p:grpSp>
          <p:nvGrpSpPr>
            <p:cNvPr id="29" name="组合 28">
              <a:extLst>
                <a:ext uri="{FF2B5EF4-FFF2-40B4-BE49-F238E27FC236}">
                  <a16:creationId xmlns:a16="http://schemas.microsoft.com/office/drawing/2014/main" id="{64CFBD38-AE3B-3F69-1244-6912CB689DB7}"/>
                </a:ext>
              </a:extLst>
            </p:cNvPr>
            <p:cNvGrpSpPr/>
            <p:nvPr/>
          </p:nvGrpSpPr>
          <p:grpSpPr>
            <a:xfrm>
              <a:off x="16249084" y="6942795"/>
              <a:ext cx="1435654" cy="1997097"/>
              <a:chOff x="19202312" y="6942795"/>
              <a:chExt cx="1435654" cy="1997097"/>
            </a:xfrm>
          </p:grpSpPr>
          <p:sp>
            <p:nvSpPr>
              <p:cNvPr id="40" name="TextBox 24">
                <a:extLst>
                  <a:ext uri="{FF2B5EF4-FFF2-40B4-BE49-F238E27FC236}">
                    <a16:creationId xmlns:a16="http://schemas.microsoft.com/office/drawing/2014/main" id="{40391FBB-2146-A410-8D37-FB2231D4AF16}"/>
                  </a:ext>
                </a:extLst>
              </p:cNvPr>
              <p:cNvSpPr txBox="1">
                <a:spLocks noChangeArrowheads="1"/>
              </p:cNvSpPr>
              <p:nvPr/>
            </p:nvSpPr>
            <p:spPr bwMode="auto">
              <a:xfrm>
                <a:off x="19202312"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2012-2017</a:t>
                </a:r>
              </a:p>
            </p:txBody>
          </p:sp>
          <p:sp>
            <p:nvSpPr>
              <p:cNvPr id="41" name="TextBox 25">
                <a:extLst>
                  <a:ext uri="{FF2B5EF4-FFF2-40B4-BE49-F238E27FC236}">
                    <a16:creationId xmlns:a16="http://schemas.microsoft.com/office/drawing/2014/main" id="{A43F96F7-F048-5C00-C6B6-46B13979E3EA}"/>
                  </a:ext>
                </a:extLst>
              </p:cNvPr>
              <p:cNvSpPr txBox="1">
                <a:spLocks noChangeArrowheads="1"/>
              </p:cNvSpPr>
              <p:nvPr/>
            </p:nvSpPr>
            <p:spPr bwMode="auto">
              <a:xfrm>
                <a:off x="19958367"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2018-2019</a:t>
                </a:r>
              </a:p>
            </p:txBody>
          </p:sp>
          <p:sp>
            <p:nvSpPr>
              <p:cNvPr id="42" name="TextBox 40">
                <a:extLst>
                  <a:ext uri="{FF2B5EF4-FFF2-40B4-BE49-F238E27FC236}">
                    <a16:creationId xmlns:a16="http://schemas.microsoft.com/office/drawing/2014/main" id="{2E43B4B1-AC92-F39F-3D1E-E831B3068244}"/>
                  </a:ext>
                </a:extLst>
              </p:cNvPr>
              <p:cNvSpPr txBox="1">
                <a:spLocks noChangeArrowheads="1"/>
              </p:cNvSpPr>
              <p:nvPr/>
            </p:nvSpPr>
            <p:spPr bwMode="auto">
              <a:xfrm>
                <a:off x="19224967" y="8755226"/>
                <a:ext cx="136344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1200" b="1" i="0" u="none" strike="noStrike" kern="0" cap="none" spc="0" normalizeH="0" baseline="0" noProof="0">
                    <a:ln>
                      <a:noFill/>
                    </a:ln>
                    <a:solidFill>
                      <a:srgbClr val="000D45"/>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拉丁美洲</a:t>
                </a:r>
              </a:p>
            </p:txBody>
          </p:sp>
          <p:sp>
            <p:nvSpPr>
              <p:cNvPr id="43" name="Rectangle 51">
                <a:extLst>
                  <a:ext uri="{FF2B5EF4-FFF2-40B4-BE49-F238E27FC236}">
                    <a16:creationId xmlns:a16="http://schemas.microsoft.com/office/drawing/2014/main" id="{549CED76-FB72-E759-5A66-900EA7BE3A69}"/>
                  </a:ext>
                </a:extLst>
              </p:cNvPr>
              <p:cNvSpPr/>
              <p:nvPr/>
            </p:nvSpPr>
            <p:spPr bwMode="auto">
              <a:xfrm>
                <a:off x="19388160" y="8167337"/>
                <a:ext cx="289174" cy="222232"/>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44" name="Rectangle 51">
                <a:extLst>
                  <a:ext uri="{FF2B5EF4-FFF2-40B4-BE49-F238E27FC236}">
                    <a16:creationId xmlns:a16="http://schemas.microsoft.com/office/drawing/2014/main" id="{8090114E-6BDC-7487-3306-2D47AC7C5A3D}"/>
                  </a:ext>
                </a:extLst>
              </p:cNvPr>
              <p:cNvSpPr/>
              <p:nvPr/>
            </p:nvSpPr>
            <p:spPr bwMode="auto">
              <a:xfrm>
                <a:off x="20119024" y="7199518"/>
                <a:ext cx="289174" cy="1190051"/>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45" name="Rectangle 51">
                <a:extLst>
                  <a:ext uri="{FF2B5EF4-FFF2-40B4-BE49-F238E27FC236}">
                    <a16:creationId xmlns:a16="http://schemas.microsoft.com/office/drawing/2014/main" id="{A7F8EE5F-D5DA-4B1B-1964-7E8CB6F5C51E}"/>
                  </a:ext>
                </a:extLst>
              </p:cNvPr>
              <p:cNvSpPr/>
              <p:nvPr/>
            </p:nvSpPr>
            <p:spPr bwMode="auto">
              <a:xfrm>
                <a:off x="19388160" y="8113095"/>
                <a:ext cx="289174" cy="71651"/>
              </a:xfrm>
              <a:prstGeom prst="rect">
                <a:avLst/>
              </a:prstGeom>
              <a:solidFill>
                <a:sysClr val="window" lastClr="FFFFFF">
                  <a:lumMod val="75000"/>
                </a:sys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46" name="Rectangle 51">
                <a:extLst>
                  <a:ext uri="{FF2B5EF4-FFF2-40B4-BE49-F238E27FC236}">
                    <a16:creationId xmlns:a16="http://schemas.microsoft.com/office/drawing/2014/main" id="{20D19814-B045-8A31-ABDD-FA5DF0E25C36}"/>
                  </a:ext>
                </a:extLst>
              </p:cNvPr>
              <p:cNvSpPr/>
              <p:nvPr/>
            </p:nvSpPr>
            <p:spPr bwMode="auto">
              <a:xfrm>
                <a:off x="20119024" y="7170969"/>
                <a:ext cx="289174" cy="41110"/>
              </a:xfrm>
              <a:prstGeom prst="rect">
                <a:avLst/>
              </a:prstGeom>
              <a:solidFill>
                <a:sysClr val="window" lastClr="FFFFFF">
                  <a:lumMod val="75000"/>
                </a:sys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47" name="TextBox 42">
                <a:extLst>
                  <a:ext uri="{FF2B5EF4-FFF2-40B4-BE49-F238E27FC236}">
                    <a16:creationId xmlns:a16="http://schemas.microsoft.com/office/drawing/2014/main" id="{87490BB7-908B-B557-FAB5-A3CF6C720406}"/>
                  </a:ext>
                </a:extLst>
              </p:cNvPr>
              <p:cNvSpPr txBox="1">
                <a:spLocks noChangeArrowheads="1"/>
              </p:cNvSpPr>
              <p:nvPr/>
            </p:nvSpPr>
            <p:spPr bwMode="auto">
              <a:xfrm>
                <a:off x="19267479" y="7876388"/>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7.3%</a:t>
                </a:r>
              </a:p>
            </p:txBody>
          </p:sp>
          <p:sp>
            <p:nvSpPr>
              <p:cNvPr id="48" name="TextBox 42">
                <a:extLst>
                  <a:ext uri="{FF2B5EF4-FFF2-40B4-BE49-F238E27FC236}">
                    <a16:creationId xmlns:a16="http://schemas.microsoft.com/office/drawing/2014/main" id="{30E0F80D-4569-BFC1-1984-3ECCF417DDE2}"/>
                  </a:ext>
                </a:extLst>
              </p:cNvPr>
              <p:cNvSpPr txBox="1">
                <a:spLocks noChangeArrowheads="1"/>
              </p:cNvSpPr>
              <p:nvPr/>
            </p:nvSpPr>
            <p:spPr bwMode="auto">
              <a:xfrm>
                <a:off x="20001044" y="6942795"/>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30.7%</a:t>
                </a:r>
              </a:p>
            </p:txBody>
          </p:sp>
        </p:grpSp>
        <p:grpSp>
          <p:nvGrpSpPr>
            <p:cNvPr id="30" name="组合 29">
              <a:extLst>
                <a:ext uri="{FF2B5EF4-FFF2-40B4-BE49-F238E27FC236}">
                  <a16:creationId xmlns:a16="http://schemas.microsoft.com/office/drawing/2014/main" id="{9166929F-20D9-F657-B68B-35439E70BC0E}"/>
                </a:ext>
              </a:extLst>
            </p:cNvPr>
            <p:cNvGrpSpPr/>
            <p:nvPr/>
          </p:nvGrpSpPr>
          <p:grpSpPr>
            <a:xfrm>
              <a:off x="19178579" y="7557466"/>
              <a:ext cx="1431406" cy="1382426"/>
              <a:chOff x="20667699" y="7557466"/>
              <a:chExt cx="1431406" cy="1382426"/>
            </a:xfrm>
          </p:grpSpPr>
          <p:sp>
            <p:nvSpPr>
              <p:cNvPr id="31" name="TextBox 26">
                <a:extLst>
                  <a:ext uri="{FF2B5EF4-FFF2-40B4-BE49-F238E27FC236}">
                    <a16:creationId xmlns:a16="http://schemas.microsoft.com/office/drawing/2014/main" id="{A8A1201C-BE43-A745-931B-4893B160D77F}"/>
                  </a:ext>
                </a:extLst>
              </p:cNvPr>
              <p:cNvSpPr txBox="1">
                <a:spLocks noChangeArrowheads="1"/>
              </p:cNvSpPr>
              <p:nvPr/>
            </p:nvSpPr>
            <p:spPr bwMode="auto">
              <a:xfrm>
                <a:off x="20667699"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2012-2017</a:t>
                </a:r>
              </a:p>
            </p:txBody>
          </p:sp>
          <p:sp>
            <p:nvSpPr>
              <p:cNvPr id="32" name="TextBox 27">
                <a:extLst>
                  <a:ext uri="{FF2B5EF4-FFF2-40B4-BE49-F238E27FC236}">
                    <a16:creationId xmlns:a16="http://schemas.microsoft.com/office/drawing/2014/main" id="{552C9648-A73E-391D-C04F-6779E0C70522}"/>
                  </a:ext>
                </a:extLst>
              </p:cNvPr>
              <p:cNvSpPr txBox="1">
                <a:spLocks noChangeArrowheads="1"/>
              </p:cNvSpPr>
              <p:nvPr/>
            </p:nvSpPr>
            <p:spPr bwMode="auto">
              <a:xfrm>
                <a:off x="21419506" y="8443116"/>
                <a:ext cx="679599" cy="20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ts val="1800"/>
                  </a:lnSpc>
                  <a:spcBef>
                    <a:spcPct val="50000"/>
                  </a:spcBef>
                  <a:spcAft>
                    <a:spcPct val="0"/>
                  </a:spcAft>
                  <a:buClrTx/>
                  <a:buSzTx/>
                  <a:buFontTx/>
                  <a:buNone/>
                  <a:tabLst/>
                  <a:defRPr/>
                </a:pPr>
                <a:r>
                  <a:rPr kumimoji="0" lang="en-US" altLang="zh-CN" sz="11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2018-2019</a:t>
                </a:r>
              </a:p>
            </p:txBody>
          </p:sp>
          <p:sp>
            <p:nvSpPr>
              <p:cNvPr id="33" name="TextBox 41">
                <a:extLst>
                  <a:ext uri="{FF2B5EF4-FFF2-40B4-BE49-F238E27FC236}">
                    <a16:creationId xmlns:a16="http://schemas.microsoft.com/office/drawing/2014/main" id="{D4435476-B732-EA74-D73A-D11E9103071A}"/>
                  </a:ext>
                </a:extLst>
              </p:cNvPr>
              <p:cNvSpPr txBox="1">
                <a:spLocks noChangeArrowheads="1"/>
              </p:cNvSpPr>
              <p:nvPr/>
            </p:nvSpPr>
            <p:spPr bwMode="auto">
              <a:xfrm>
                <a:off x="20808170" y="8755226"/>
                <a:ext cx="112103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zh-CN" altLang="en-US" sz="1200" b="1" i="0" u="none" strike="noStrike" kern="0" cap="none" spc="0" normalizeH="0" baseline="0" noProof="0">
                    <a:ln>
                      <a:noFill/>
                    </a:ln>
                    <a:solidFill>
                      <a:srgbClr val="000D45"/>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北美</a:t>
                </a:r>
              </a:p>
            </p:txBody>
          </p:sp>
          <p:sp>
            <p:nvSpPr>
              <p:cNvPr id="34" name="Rectangle 51">
                <a:extLst>
                  <a:ext uri="{FF2B5EF4-FFF2-40B4-BE49-F238E27FC236}">
                    <a16:creationId xmlns:a16="http://schemas.microsoft.com/office/drawing/2014/main" id="{0CA690A7-5DE9-BECF-F9D0-08A21FB21E18}"/>
                  </a:ext>
                </a:extLst>
              </p:cNvPr>
              <p:cNvSpPr/>
              <p:nvPr/>
            </p:nvSpPr>
            <p:spPr bwMode="auto">
              <a:xfrm>
                <a:off x="20849888" y="8304373"/>
                <a:ext cx="289174" cy="85195"/>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35" name="Rectangle 51">
                <a:extLst>
                  <a:ext uri="{FF2B5EF4-FFF2-40B4-BE49-F238E27FC236}">
                    <a16:creationId xmlns:a16="http://schemas.microsoft.com/office/drawing/2014/main" id="{D412925B-ACD5-FBA7-379B-40C7BCFF347C}"/>
                  </a:ext>
                </a:extLst>
              </p:cNvPr>
              <p:cNvSpPr/>
              <p:nvPr/>
            </p:nvSpPr>
            <p:spPr bwMode="auto">
              <a:xfrm>
                <a:off x="21580751" y="8021737"/>
                <a:ext cx="289174" cy="367833"/>
              </a:xfrm>
              <a:prstGeom prst="rect">
                <a:avLst/>
              </a:prstGeom>
              <a:solidFill>
                <a:srgbClr val="00C987"/>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36" name="Rectangle 51">
                <a:extLst>
                  <a:ext uri="{FF2B5EF4-FFF2-40B4-BE49-F238E27FC236}">
                    <a16:creationId xmlns:a16="http://schemas.microsoft.com/office/drawing/2014/main" id="{DB7C24ED-7F27-F9F9-C684-DB528D61100A}"/>
                  </a:ext>
                </a:extLst>
              </p:cNvPr>
              <p:cNvSpPr/>
              <p:nvPr/>
            </p:nvSpPr>
            <p:spPr bwMode="auto">
              <a:xfrm>
                <a:off x="20849888" y="8195888"/>
                <a:ext cx="289174" cy="108485"/>
              </a:xfrm>
              <a:prstGeom prst="rect">
                <a:avLst/>
              </a:prstGeom>
              <a:solidFill>
                <a:sysClr val="window" lastClr="FFFFFF">
                  <a:lumMod val="75000"/>
                </a:sys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37" name="Rectangle 51">
                <a:extLst>
                  <a:ext uri="{FF2B5EF4-FFF2-40B4-BE49-F238E27FC236}">
                    <a16:creationId xmlns:a16="http://schemas.microsoft.com/office/drawing/2014/main" id="{DA69B9B1-5C6B-013A-5854-047DF7611B40}"/>
                  </a:ext>
                </a:extLst>
              </p:cNvPr>
              <p:cNvSpPr/>
              <p:nvPr/>
            </p:nvSpPr>
            <p:spPr bwMode="auto">
              <a:xfrm>
                <a:off x="21580751" y="7769076"/>
                <a:ext cx="289174" cy="252660"/>
              </a:xfrm>
              <a:prstGeom prst="rect">
                <a:avLst/>
              </a:prstGeom>
              <a:solidFill>
                <a:sysClr val="window" lastClr="FFFFFF">
                  <a:lumMod val="75000"/>
                </a:sysClr>
              </a:solidFill>
              <a:ln w="0">
                <a:noFill/>
                <a:miter lim="800000"/>
              </a:ln>
            </p:spPr>
            <p:txBody>
              <a:bodyPr anchor="b"/>
              <a:lstStyle/>
              <a:p>
                <a:pPr marL="0" marR="0" lvl="0" indent="0" algn="ctr" defTabSz="914400" eaLnBrk="1" fontAlgn="auto" latinLnBrk="0" hangingPunct="1">
                  <a:lnSpc>
                    <a:spcPct val="100000"/>
                  </a:lnSpc>
                  <a:spcBef>
                    <a:spcPct val="35000"/>
                  </a:spcBef>
                  <a:spcAft>
                    <a:spcPct val="25000"/>
                  </a:spcAft>
                  <a:buClr>
                    <a:srgbClr val="015873"/>
                  </a:buClr>
                  <a:buSzTx/>
                  <a:buFontTx/>
                  <a:buNone/>
                  <a:tabLst/>
                  <a:defRPr/>
                </a:pPr>
                <a:endParaRPr kumimoji="0" lang="en-US" sz="16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cs typeface="Arial" panose="020B0604020202020204" pitchFamily="34" charset="0"/>
                  <a:sym typeface="Pfizer Tomorrow" panose="02010503040201060303" pitchFamily="2" charset="0"/>
                </a:endParaRPr>
              </a:p>
            </p:txBody>
          </p:sp>
          <p:sp>
            <p:nvSpPr>
              <p:cNvPr id="38" name="TextBox 42">
                <a:extLst>
                  <a:ext uri="{FF2B5EF4-FFF2-40B4-BE49-F238E27FC236}">
                    <a16:creationId xmlns:a16="http://schemas.microsoft.com/office/drawing/2014/main" id="{A4A90827-CA70-4D38-1F50-7E9D9B4698C8}"/>
                  </a:ext>
                </a:extLst>
              </p:cNvPr>
              <p:cNvSpPr txBox="1">
                <a:spLocks noChangeArrowheads="1"/>
              </p:cNvSpPr>
              <p:nvPr/>
            </p:nvSpPr>
            <p:spPr bwMode="auto">
              <a:xfrm>
                <a:off x="20731905" y="7993698"/>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4.9%</a:t>
                </a:r>
              </a:p>
            </p:txBody>
          </p:sp>
          <p:sp>
            <p:nvSpPr>
              <p:cNvPr id="39" name="TextBox 42">
                <a:extLst>
                  <a:ext uri="{FF2B5EF4-FFF2-40B4-BE49-F238E27FC236}">
                    <a16:creationId xmlns:a16="http://schemas.microsoft.com/office/drawing/2014/main" id="{9E7F0F07-F8AB-6A98-EE2A-9DDA33D25CED}"/>
                  </a:ext>
                </a:extLst>
              </p:cNvPr>
              <p:cNvSpPr txBox="1">
                <a:spLocks noChangeArrowheads="1"/>
              </p:cNvSpPr>
              <p:nvPr/>
            </p:nvSpPr>
            <p:spPr bwMode="auto">
              <a:xfrm>
                <a:off x="21479247" y="7557466"/>
                <a:ext cx="5251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1200" b="0" i="0" u="none" strike="noStrike" kern="0" cap="none" spc="0" normalizeH="0" baseline="0" noProof="0">
                    <a:ln>
                      <a:noFill/>
                    </a:ln>
                    <a:solidFill>
                      <a:prstClr val="black">
                        <a:lumMod val="75000"/>
                        <a:lumOff val="25000"/>
                      </a:prstClr>
                    </a:solidFill>
                    <a:effectLst/>
                    <a:uLnTx/>
                    <a:uFillTx/>
                    <a:latin typeface="Pfizer Tomorrow" panose="02010503040201060303" pitchFamily="2" charset="0"/>
                    <a:ea typeface="微软雅黑" panose="020B0503020204020204" pitchFamily="34" charset="-122"/>
                    <a:cs typeface="Arial" panose="020B0604020202020204" pitchFamily="34" charset="0"/>
                    <a:sym typeface="Pfizer Tomorrow" panose="02010503040201060303" pitchFamily="2" charset="0"/>
                  </a:rPr>
                  <a:t>15.5%</a:t>
                </a:r>
              </a:p>
            </p:txBody>
          </p:sp>
        </p:grpSp>
      </p:grpSp>
      <p:sp>
        <p:nvSpPr>
          <p:cNvPr id="110" name="Rectangle 22">
            <a:extLst>
              <a:ext uri="{FF2B5EF4-FFF2-40B4-BE49-F238E27FC236}">
                <a16:creationId xmlns:a16="http://schemas.microsoft.com/office/drawing/2014/main" id="{501CCBB5-3FD8-5CCD-F1A1-B04FEC7E88CC}"/>
              </a:ext>
            </a:extLst>
          </p:cNvPr>
          <p:cNvSpPr/>
          <p:nvPr/>
        </p:nvSpPr>
        <p:spPr bwMode="gray">
          <a:xfrm>
            <a:off x="9235440" y="3236869"/>
            <a:ext cx="1452644" cy="2069344"/>
          </a:xfrm>
          <a:prstGeom prst="rect">
            <a:avLst/>
          </a:prstGeom>
          <a:solidFill>
            <a:srgbClr val="0000C9">
              <a:alpha val="5000"/>
            </a:srgbClr>
          </a:solidFill>
          <a:ln w="28575" cap="flat" cmpd="sng" algn="ctr">
            <a:noFill/>
            <a:prstDash val="sysDot"/>
            <a:miter lim="800000"/>
            <a:headEnd type="none" w="med" len="med"/>
            <a:tailEnd type="none" w="med" len="med"/>
          </a:ln>
          <a:effectLst/>
        </p:spPr>
        <p:txBody>
          <a:bodyPr vert="horz" wrap="square" lIns="91429" tIns="45715" rIns="91429" bIns="45715" numCol="1" rtlCol="0" anchor="ctr" anchorCtr="0" compatLnSpc="1">
            <a:prstTxWarp prst="textNoShape">
              <a:avLst/>
            </a:prstTxWarp>
            <a:noAutofit/>
          </a:bodyPr>
          <a:lstStyle/>
          <a:p>
            <a:pPr algn="ctr" fontAlgn="base">
              <a:lnSpc>
                <a:spcPct val="90000"/>
              </a:lnSpc>
              <a:spcAft>
                <a:spcPct val="0"/>
              </a:spcAft>
              <a:buClr>
                <a:srgbClr val="0095FF"/>
              </a:buClr>
              <a:buSzPct val="90000"/>
              <a:defRPr/>
            </a:pPr>
            <a:endParaRPr lang="en-GB" b="1" kern="0">
              <a:solidFill>
                <a:srgbClr val="0000C9"/>
              </a:solidFill>
              <a:latin typeface="Pfizer Tomorrow" panose="02010503040201060303" pitchFamily="2" charset="0"/>
              <a:sym typeface="Pfizer Tomorrow" panose="02010503040201060303" pitchFamily="2" charset="0"/>
            </a:endParaRPr>
          </a:p>
        </p:txBody>
      </p:sp>
      <p:cxnSp>
        <p:nvCxnSpPr>
          <p:cNvPr id="111" name="直接连接符 110">
            <a:extLst>
              <a:ext uri="{FF2B5EF4-FFF2-40B4-BE49-F238E27FC236}">
                <a16:creationId xmlns:a16="http://schemas.microsoft.com/office/drawing/2014/main" id="{FA8B70DA-3B31-AF2E-6B2F-7C1F3242160F}"/>
              </a:ext>
            </a:extLst>
          </p:cNvPr>
          <p:cNvCxnSpPr>
            <a:cxnSpLocks/>
          </p:cNvCxnSpPr>
          <p:nvPr/>
        </p:nvCxnSpPr>
        <p:spPr>
          <a:xfrm flipH="1">
            <a:off x="1904401" y="3236869"/>
            <a:ext cx="8783683" cy="0"/>
          </a:xfrm>
          <a:prstGeom prst="line">
            <a:avLst/>
          </a:prstGeom>
          <a:noFill/>
          <a:ln w="6350" cap="flat" cmpd="sng" algn="ctr">
            <a:solidFill>
              <a:srgbClr val="C00000"/>
            </a:solidFill>
            <a:prstDash val="dash"/>
            <a:miter lim="800000"/>
          </a:ln>
          <a:effectLst/>
        </p:spPr>
      </p:cxnSp>
      <p:sp>
        <p:nvSpPr>
          <p:cNvPr id="112" name="矩形 111">
            <a:extLst>
              <a:ext uri="{FF2B5EF4-FFF2-40B4-BE49-F238E27FC236}">
                <a16:creationId xmlns:a16="http://schemas.microsoft.com/office/drawing/2014/main" id="{08490141-F8BF-EF33-2C1C-CF9A3325074E}"/>
              </a:ext>
            </a:extLst>
          </p:cNvPr>
          <p:cNvSpPr/>
          <p:nvPr/>
        </p:nvSpPr>
        <p:spPr>
          <a:xfrm>
            <a:off x="1930709" y="1778580"/>
            <a:ext cx="1452644" cy="277817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9228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112">
            <a:extLst>
              <a:ext uri="{FF2B5EF4-FFF2-40B4-BE49-F238E27FC236}">
                <a16:creationId xmlns:a16="http://schemas.microsoft.com/office/drawing/2014/main" id="{3C1E3869-1720-844B-D66D-061456A8EEB2}"/>
              </a:ext>
            </a:extLst>
          </p:cNvPr>
          <p:cNvSpPr/>
          <p:nvPr/>
        </p:nvSpPr>
        <p:spPr>
          <a:xfrm>
            <a:off x="6153152" y="1531325"/>
            <a:ext cx="5697326" cy="4057228"/>
          </a:xfrm>
          <a:prstGeom prst="roundRect">
            <a:avLst>
              <a:gd name="adj" fmla="val 3167"/>
            </a:avLst>
          </a:prstGeom>
          <a:solidFill>
            <a:schemeClr val="bg1">
              <a:lumMod val="9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45" name="Rectangle: Rounded Corners 112">
            <a:extLst>
              <a:ext uri="{FF2B5EF4-FFF2-40B4-BE49-F238E27FC236}">
                <a16:creationId xmlns:a16="http://schemas.microsoft.com/office/drawing/2014/main" id="{EB9260B8-0479-2A82-3208-BACCD73F8BF4}"/>
              </a:ext>
            </a:extLst>
          </p:cNvPr>
          <p:cNvSpPr/>
          <p:nvPr/>
        </p:nvSpPr>
        <p:spPr>
          <a:xfrm>
            <a:off x="415299" y="1531325"/>
            <a:ext cx="5649435" cy="4057228"/>
          </a:xfrm>
          <a:prstGeom prst="roundRect">
            <a:avLst>
              <a:gd name="adj" fmla="val 3167"/>
            </a:avLst>
          </a:prstGeom>
          <a:solidFill>
            <a:schemeClr val="bg1">
              <a:lumMod val="9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23" name="矩形: 圆角 22">
            <a:extLst>
              <a:ext uri="{FF2B5EF4-FFF2-40B4-BE49-F238E27FC236}">
                <a16:creationId xmlns:a16="http://schemas.microsoft.com/office/drawing/2014/main" id="{7A2A0DFC-DC6D-E156-22BA-4938B2BD157D}"/>
              </a:ext>
            </a:extLst>
          </p:cNvPr>
          <p:cNvSpPr/>
          <p:nvPr/>
        </p:nvSpPr>
        <p:spPr>
          <a:xfrm>
            <a:off x="7080598" y="1824609"/>
            <a:ext cx="3949700" cy="330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 name="灯片编号占位符 2">
            <a:extLst>
              <a:ext uri="{FF2B5EF4-FFF2-40B4-BE49-F238E27FC236}">
                <a16:creationId xmlns:a16="http://schemas.microsoft.com/office/drawing/2014/main" id="{23433C33-0548-6384-13A7-8B9061C7A8CF}"/>
              </a:ext>
            </a:extLst>
          </p:cNvPr>
          <p:cNvSpPr>
            <a:spLocks noGrp="1"/>
          </p:cNvSpPr>
          <p:nvPr>
            <p:ph type="sldNum" sz="quarter" idx="12"/>
          </p:nvPr>
        </p:nvSpPr>
        <p:spPr/>
        <p:txBody>
          <a:bodyPr/>
          <a:lstStyle/>
          <a:p>
            <a:fld id="{356548CD-5D4D-B04A-A769-B1AE8BE662B8}" type="slidenum">
              <a:rPr lang="es-MX" smtClean="0">
                <a:latin typeface="+mn-lt"/>
                <a:ea typeface="+mn-ea"/>
                <a:cs typeface="+mn-ea"/>
                <a:sym typeface="+mn-lt"/>
              </a:rPr>
              <a:t>40</a:t>
            </a:fld>
            <a:endParaRPr lang="es-MX">
              <a:latin typeface="+mn-lt"/>
              <a:ea typeface="+mn-ea"/>
              <a:cs typeface="+mn-ea"/>
              <a:sym typeface="+mn-lt"/>
            </a:endParaRPr>
          </a:p>
        </p:txBody>
      </p:sp>
      <p:sp>
        <p:nvSpPr>
          <p:cNvPr id="4" name="标题 3">
            <a:extLst>
              <a:ext uri="{FF2B5EF4-FFF2-40B4-BE49-F238E27FC236}">
                <a16:creationId xmlns:a16="http://schemas.microsoft.com/office/drawing/2014/main" id="{2DFCFCC4-B1D9-8FAF-FC79-515916111F62}"/>
              </a:ext>
            </a:extLst>
          </p:cNvPr>
          <p:cNvSpPr>
            <a:spLocks noGrp="1"/>
          </p:cNvSpPr>
          <p:nvPr>
            <p:ph type="title"/>
          </p:nvPr>
        </p:nvSpPr>
        <p:spPr>
          <a:xfrm>
            <a:off x="453887" y="538045"/>
            <a:ext cx="11439663" cy="586955"/>
          </a:xfrm>
        </p:spPr>
        <p:txBody>
          <a:bodyPr/>
          <a:lstStyle/>
          <a:p>
            <a:pPr>
              <a:lnSpc>
                <a:spcPct val="100000"/>
              </a:lnSpc>
            </a:pPr>
            <a:r>
              <a:rPr kumimoji="0" lang="en-US" altLang="zh-CN" sz="2400" b="1" i="0" u="none" strike="noStrike" kern="1200" cap="none" spc="0" normalizeH="0" baseline="0" noProof="0" dirty="0">
                <a:ln>
                  <a:noFill/>
                </a:ln>
                <a:solidFill>
                  <a:srgbClr val="000548"/>
                </a:solidFill>
                <a:effectLst/>
                <a:uLnTx/>
                <a:uFillTx/>
                <a:latin typeface="+mn-lt"/>
                <a:ea typeface="+mn-ea"/>
                <a:cs typeface="+mn-ea"/>
                <a:sym typeface="+mn-lt"/>
              </a:rPr>
              <a:t>Ⅲ</a:t>
            </a:r>
            <a:r>
              <a:rPr kumimoji="0" lang="zh-CN" altLang="en-US" sz="2400" b="1" i="0" u="none" strike="noStrike" kern="1200" cap="none" spc="0" normalizeH="0" baseline="0" noProof="0" dirty="0">
                <a:ln>
                  <a:noFill/>
                </a:ln>
                <a:solidFill>
                  <a:srgbClr val="000548"/>
                </a:solidFill>
                <a:effectLst/>
                <a:uLnTx/>
                <a:uFillTx/>
                <a:latin typeface="+mn-lt"/>
                <a:ea typeface="+mn-ea"/>
                <a:cs typeface="+mn-ea"/>
                <a:sym typeface="+mn-lt"/>
              </a:rPr>
              <a:t>期</a:t>
            </a:r>
            <a:r>
              <a:rPr kumimoji="0" lang="en-US" altLang="zh-CN" sz="2400" b="1" i="0" u="none" strike="noStrike" kern="1200" cap="none" spc="0" normalizeH="0" baseline="0" noProof="0" dirty="0">
                <a:ln>
                  <a:noFill/>
                </a:ln>
                <a:solidFill>
                  <a:srgbClr val="000548"/>
                </a:solidFill>
                <a:effectLst/>
                <a:uLnTx/>
                <a:uFillTx/>
                <a:latin typeface="+mn-lt"/>
                <a:ea typeface="+mn-ea"/>
                <a:cs typeface="+mn-ea"/>
                <a:sym typeface="+mn-lt"/>
              </a:rPr>
              <a:t>(REVISIT)</a:t>
            </a:r>
            <a:r>
              <a:rPr kumimoji="0" lang="zh-CN" altLang="en-US" sz="2400" b="1" i="0" u="none" strike="noStrike" kern="1200" cap="none" spc="0" normalizeH="0" baseline="0" noProof="0" dirty="0">
                <a:ln>
                  <a:noFill/>
                </a:ln>
                <a:solidFill>
                  <a:srgbClr val="000548"/>
                </a:solidFill>
                <a:effectLst/>
                <a:uLnTx/>
                <a:uFillTx/>
                <a:latin typeface="+mn-lt"/>
                <a:ea typeface="+mn-ea"/>
                <a:cs typeface="+mn-ea"/>
                <a:sym typeface="+mn-lt"/>
              </a:rPr>
              <a:t>研究结果显示：氨曲南</a:t>
            </a:r>
            <a:r>
              <a:rPr kumimoji="0" lang="en-US" altLang="zh-CN" sz="2400" b="1" i="0" u="none" strike="noStrike" kern="1200" cap="none" spc="0" normalizeH="0" baseline="0" noProof="0" dirty="0">
                <a:ln>
                  <a:noFill/>
                </a:ln>
                <a:solidFill>
                  <a:srgbClr val="000548"/>
                </a:solidFill>
                <a:effectLst/>
                <a:uLnTx/>
                <a:uFillTx/>
                <a:latin typeface="+mn-lt"/>
                <a:ea typeface="+mn-ea"/>
                <a:cs typeface="+mn-ea"/>
                <a:sym typeface="+mn-lt"/>
              </a:rPr>
              <a:t>-</a:t>
            </a:r>
            <a:r>
              <a:rPr kumimoji="0" lang="zh-CN" altLang="en-US" sz="2400" b="1" i="0" u="none" strike="noStrike" kern="1200" cap="none" spc="0" normalizeH="0" baseline="0" noProof="0" dirty="0">
                <a:ln>
                  <a:noFill/>
                </a:ln>
                <a:solidFill>
                  <a:srgbClr val="000548"/>
                </a:solidFill>
                <a:effectLst/>
                <a:uLnTx/>
                <a:uFillTx/>
                <a:latin typeface="+mn-lt"/>
                <a:ea typeface="+mn-ea"/>
                <a:cs typeface="+mn-ea"/>
                <a:sym typeface="+mn-lt"/>
              </a:rPr>
              <a:t>阿维巴坦</a:t>
            </a:r>
            <a:r>
              <a:rPr kumimoji="0" lang="en-GB" altLang="zh-CN" sz="2400" b="1" i="0" u="none" strike="noStrike" kern="1200" cap="none" spc="0" normalizeH="0" baseline="0" noProof="0" dirty="0">
                <a:ln>
                  <a:noFill/>
                </a:ln>
                <a:solidFill>
                  <a:srgbClr val="000548"/>
                </a:solidFill>
                <a:effectLst/>
                <a:uLnTx/>
                <a:uFillTx/>
                <a:latin typeface="+mn-lt"/>
                <a:ea typeface="+mn-ea"/>
                <a:cs typeface="+mn-ea"/>
                <a:sym typeface="+mn-lt"/>
              </a:rPr>
              <a:t>±MTZ</a:t>
            </a:r>
            <a:r>
              <a:rPr kumimoji="0" lang="zh-CN" altLang="en-US" sz="2400" b="1" i="0" u="none" strike="noStrike" kern="1200" cap="none" spc="0" normalizeH="0" baseline="0" noProof="0" dirty="0">
                <a:ln>
                  <a:noFill/>
                </a:ln>
                <a:solidFill>
                  <a:srgbClr val="000548"/>
                </a:solidFill>
                <a:effectLst/>
                <a:uLnTx/>
                <a:uFillTx/>
                <a:latin typeface="+mn-lt"/>
                <a:ea typeface="+mn-ea"/>
                <a:cs typeface="+mn-ea"/>
                <a:sym typeface="+mn-lt"/>
              </a:rPr>
              <a:t>治疗</a:t>
            </a:r>
            <a:r>
              <a:rPr kumimoji="0" lang="en-US" altLang="zh-CN" sz="2400" b="1" i="0" u="none" strike="noStrike" kern="1200" cap="none" spc="0" normalizeH="0" baseline="0" noProof="0" dirty="0" err="1">
                <a:ln>
                  <a:noFill/>
                </a:ln>
                <a:solidFill>
                  <a:srgbClr val="000548"/>
                </a:solidFill>
                <a:effectLst/>
                <a:uLnTx/>
                <a:uFillTx/>
                <a:latin typeface="+mn-lt"/>
                <a:ea typeface="+mn-ea"/>
                <a:cs typeface="+mn-ea"/>
                <a:sym typeface="+mn-lt"/>
              </a:rPr>
              <a:t>cIAI</a:t>
            </a:r>
            <a:r>
              <a:rPr kumimoji="0" lang="zh-CN" altLang="en-US" sz="2400" b="1" i="0" u="none" strike="noStrike" kern="1200" cap="none" spc="0" normalizeH="0" baseline="0" noProof="0" dirty="0">
                <a:ln>
                  <a:noFill/>
                </a:ln>
                <a:solidFill>
                  <a:srgbClr val="000548"/>
                </a:solidFill>
                <a:effectLst/>
                <a:uLnTx/>
                <a:uFillTx/>
                <a:latin typeface="+mn-lt"/>
                <a:ea typeface="+mn-ea"/>
                <a:cs typeface="+mn-ea"/>
                <a:sym typeface="+mn-lt"/>
              </a:rPr>
              <a:t>及</a:t>
            </a:r>
            <a:r>
              <a:rPr kumimoji="0" lang="en-US" altLang="zh-CN" sz="2400" b="1" i="0" u="none" strike="noStrike" kern="1200" cap="none" spc="0" normalizeH="0" baseline="0" noProof="0" dirty="0">
                <a:ln>
                  <a:noFill/>
                </a:ln>
                <a:solidFill>
                  <a:srgbClr val="000548"/>
                </a:solidFill>
                <a:effectLst/>
                <a:uLnTx/>
                <a:uFillTx/>
                <a:latin typeface="+mn-lt"/>
                <a:ea typeface="+mn-ea"/>
                <a:cs typeface="+mn-ea"/>
                <a:sym typeface="+mn-lt"/>
              </a:rPr>
              <a:t>HAP/VAP</a:t>
            </a:r>
            <a:r>
              <a:rPr kumimoji="0" lang="zh-CN" altLang="en-US" sz="2400" b="1" i="0" u="none" strike="noStrike" kern="1200" cap="none" spc="0" normalizeH="0" baseline="0" noProof="0" dirty="0">
                <a:ln>
                  <a:noFill/>
                </a:ln>
                <a:solidFill>
                  <a:srgbClr val="000548"/>
                </a:solidFill>
                <a:effectLst/>
                <a:uLnTx/>
                <a:uFillTx/>
                <a:latin typeface="+mn-lt"/>
                <a:ea typeface="+mn-ea"/>
                <a:cs typeface="+mn-ea"/>
                <a:sym typeface="+mn-lt"/>
              </a:rPr>
              <a:t>患者的临床治愈率均与</a:t>
            </a:r>
            <a:r>
              <a:rPr kumimoji="0" lang="en-US" altLang="zh-CN" sz="2400" b="1" i="0" u="none" strike="noStrike" kern="1200" cap="none" spc="0" normalizeH="0" baseline="0" noProof="0" dirty="0">
                <a:ln>
                  <a:noFill/>
                </a:ln>
                <a:solidFill>
                  <a:srgbClr val="000548"/>
                </a:solidFill>
                <a:effectLst/>
                <a:uLnTx/>
                <a:uFillTx/>
                <a:latin typeface="+mn-lt"/>
                <a:ea typeface="+mn-ea"/>
                <a:cs typeface="+mn-ea"/>
                <a:sym typeface="+mn-lt"/>
              </a:rPr>
              <a:t>MER ± COL</a:t>
            </a:r>
            <a:r>
              <a:rPr kumimoji="0" lang="zh-CN" altLang="en-US" sz="2400" b="1" i="0" u="none" strike="noStrike" kern="1200" cap="none" spc="0" normalizeH="0" baseline="0" noProof="0" dirty="0">
                <a:ln>
                  <a:noFill/>
                </a:ln>
                <a:solidFill>
                  <a:srgbClr val="000548"/>
                </a:solidFill>
                <a:effectLst/>
                <a:uLnTx/>
                <a:uFillTx/>
                <a:latin typeface="+mn-lt"/>
                <a:ea typeface="+mn-ea"/>
                <a:cs typeface="+mn-ea"/>
                <a:sym typeface="+mn-lt"/>
              </a:rPr>
              <a:t>相当，</a:t>
            </a:r>
            <a:r>
              <a:rPr kumimoji="0" lang="en-US" altLang="zh-CN" sz="2400" b="1" i="0" u="none" strike="noStrike" kern="1200" cap="none" spc="0" normalizeH="0" baseline="0" noProof="0" dirty="0">
                <a:ln>
                  <a:noFill/>
                </a:ln>
                <a:solidFill>
                  <a:srgbClr val="000548"/>
                </a:solidFill>
                <a:effectLst/>
                <a:uLnTx/>
                <a:uFillTx/>
                <a:latin typeface="+mn-lt"/>
                <a:ea typeface="+mn-ea"/>
                <a:cs typeface="+mn-ea"/>
                <a:sym typeface="+mn-lt"/>
              </a:rPr>
              <a:t>28</a:t>
            </a:r>
            <a:r>
              <a:rPr kumimoji="0" lang="zh-CN" altLang="en-US" sz="2400" b="1" i="0" u="none" strike="noStrike" kern="1200" cap="none" spc="0" normalizeH="0" baseline="0" noProof="0" dirty="0">
                <a:ln>
                  <a:noFill/>
                </a:ln>
                <a:solidFill>
                  <a:srgbClr val="000548"/>
                </a:solidFill>
                <a:effectLst/>
                <a:uLnTx/>
                <a:uFillTx/>
                <a:latin typeface="+mn-lt"/>
                <a:ea typeface="+mn-ea"/>
                <a:cs typeface="+mn-ea"/>
                <a:sym typeface="+mn-lt"/>
              </a:rPr>
              <a:t>天全因死亡率更低</a:t>
            </a:r>
            <a:endParaRPr lang="zh-CN" altLang="en-US" sz="2400" dirty="0">
              <a:latin typeface="+mn-lt"/>
              <a:ea typeface="+mn-ea"/>
              <a:cs typeface="+mn-ea"/>
              <a:sym typeface="+mn-lt"/>
            </a:endParaRPr>
          </a:p>
        </p:txBody>
      </p:sp>
      <p:sp>
        <p:nvSpPr>
          <p:cNvPr id="19" name="Content Placeholder 2">
            <a:extLst>
              <a:ext uri="{FF2B5EF4-FFF2-40B4-BE49-F238E27FC236}">
                <a16:creationId xmlns:a16="http://schemas.microsoft.com/office/drawing/2014/main" id="{00304972-92CA-5EE1-A7C9-CC8523054E70}"/>
              </a:ext>
            </a:extLst>
          </p:cNvPr>
          <p:cNvSpPr txBox="1"/>
          <p:nvPr/>
        </p:nvSpPr>
        <p:spPr>
          <a:xfrm>
            <a:off x="6911688" y="1824609"/>
            <a:ext cx="3850648" cy="750216"/>
          </a:xfrm>
          <a:prstGeom prst="rect">
            <a:avLst/>
          </a:prstGeom>
        </p:spPr>
        <p:txBody>
          <a:bodyP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742950" lvl="3" indent="0" algn="ctr">
              <a:buNone/>
              <a:defRPr/>
            </a:pPr>
            <a:r>
              <a:rPr kumimoji="0" lang="zh-CN" altLang="en-US" sz="1600" b="1" i="0" u="none" strike="noStrike" kern="1200" cap="none" spc="0" normalizeH="0" baseline="0" noProof="0" dirty="0">
                <a:ln>
                  <a:noFill/>
                </a:ln>
                <a:solidFill>
                  <a:schemeClr val="bg1"/>
                </a:solidFill>
                <a:effectLst/>
                <a:uLnTx/>
                <a:uFillTx/>
                <a:cs typeface="+mn-ea"/>
                <a:sym typeface="+mn-lt"/>
              </a:rPr>
              <a:t>第</a:t>
            </a:r>
            <a:r>
              <a:rPr kumimoji="0" lang="en-US" altLang="zh-CN" sz="1600" b="1" i="0" u="none" strike="noStrike" kern="1200" cap="none" spc="0" normalizeH="0" baseline="0" noProof="0" dirty="0">
                <a:ln>
                  <a:noFill/>
                </a:ln>
                <a:solidFill>
                  <a:schemeClr val="bg1"/>
                </a:solidFill>
                <a:effectLst/>
                <a:uLnTx/>
                <a:uFillTx/>
                <a:cs typeface="+mn-ea"/>
                <a:sym typeface="+mn-lt"/>
              </a:rPr>
              <a:t>28</a:t>
            </a:r>
            <a:r>
              <a:rPr kumimoji="0" lang="zh-CN" altLang="en-US" sz="1600" b="1" i="0" u="none" strike="noStrike" kern="1200" cap="none" spc="0" normalizeH="0" baseline="0" noProof="0" dirty="0">
                <a:ln>
                  <a:noFill/>
                </a:ln>
                <a:solidFill>
                  <a:schemeClr val="bg1"/>
                </a:solidFill>
                <a:effectLst/>
                <a:uLnTx/>
                <a:uFillTx/>
                <a:cs typeface="+mn-ea"/>
                <a:sym typeface="+mn-lt"/>
              </a:rPr>
              <a:t>天</a:t>
            </a:r>
            <a:r>
              <a:rPr lang="zh-CN" altLang="en-US" sz="1600" b="1" dirty="0">
                <a:solidFill>
                  <a:schemeClr val="bg1"/>
                </a:solidFill>
                <a:cs typeface="+mn-ea"/>
                <a:sym typeface="+mn-lt"/>
              </a:rPr>
              <a:t>全因死亡率（</a:t>
            </a:r>
            <a:r>
              <a:rPr lang="en-US" altLang="zh-CN" sz="1600" b="1" dirty="0">
                <a:solidFill>
                  <a:schemeClr val="bg1"/>
                </a:solidFill>
                <a:cs typeface="+mn-ea"/>
                <a:sym typeface="+mn-lt"/>
              </a:rPr>
              <a:t>ITT</a:t>
            </a:r>
            <a:r>
              <a:rPr lang="zh-CN" altLang="en-US" sz="1600" b="1" dirty="0">
                <a:solidFill>
                  <a:schemeClr val="bg1"/>
                </a:solidFill>
                <a:cs typeface="+mn-ea"/>
                <a:sym typeface="+mn-lt"/>
              </a:rPr>
              <a:t>分析组</a:t>
            </a:r>
            <a:r>
              <a:rPr lang="en-US" altLang="zh-CN" sz="1600" b="1" dirty="0">
                <a:solidFill>
                  <a:schemeClr val="bg1"/>
                </a:solidFill>
                <a:cs typeface="+mn-ea"/>
                <a:sym typeface="+mn-lt"/>
              </a:rPr>
              <a:t>*</a:t>
            </a:r>
            <a:r>
              <a:rPr lang="zh-CN" altLang="en-US" sz="1600" b="1" dirty="0">
                <a:solidFill>
                  <a:schemeClr val="bg1"/>
                </a:solidFill>
                <a:cs typeface="+mn-ea"/>
                <a:sym typeface="+mn-lt"/>
              </a:rPr>
              <a:t>）</a:t>
            </a:r>
            <a:endParaRPr kumimoji="0" lang="en-GB" sz="1600" b="1" i="0" u="none" strike="noStrike" kern="1200" cap="none" spc="0" normalizeH="0" baseline="0" noProof="0" dirty="0">
              <a:ln>
                <a:noFill/>
              </a:ln>
              <a:solidFill>
                <a:schemeClr val="bg1"/>
              </a:solidFill>
              <a:effectLst/>
              <a:uLnTx/>
              <a:uFillTx/>
              <a:cs typeface="+mn-ea"/>
              <a:sym typeface="+mn-lt"/>
            </a:endParaRPr>
          </a:p>
        </p:txBody>
      </p:sp>
      <p:sp>
        <p:nvSpPr>
          <p:cNvPr id="20" name="矩形: 圆角 19">
            <a:extLst>
              <a:ext uri="{FF2B5EF4-FFF2-40B4-BE49-F238E27FC236}">
                <a16:creationId xmlns:a16="http://schemas.microsoft.com/office/drawing/2014/main" id="{7D1CB8D6-948F-B026-6826-C2A25334AB1A}"/>
              </a:ext>
            </a:extLst>
          </p:cNvPr>
          <p:cNvSpPr/>
          <p:nvPr/>
        </p:nvSpPr>
        <p:spPr>
          <a:xfrm>
            <a:off x="1277367" y="1824609"/>
            <a:ext cx="3949700" cy="330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1" name="Content Placeholder 2">
            <a:extLst>
              <a:ext uri="{FF2B5EF4-FFF2-40B4-BE49-F238E27FC236}">
                <a16:creationId xmlns:a16="http://schemas.microsoft.com/office/drawing/2014/main" id="{83BBB1FA-F670-43BC-E461-97D1927984D2}"/>
              </a:ext>
            </a:extLst>
          </p:cNvPr>
          <p:cNvSpPr txBox="1"/>
          <p:nvPr/>
        </p:nvSpPr>
        <p:spPr>
          <a:xfrm>
            <a:off x="906525" y="1824609"/>
            <a:ext cx="4320541" cy="317092"/>
          </a:xfrm>
          <a:prstGeom prst="rect">
            <a:avLst/>
          </a:prstGeom>
        </p:spPr>
        <p:txBody>
          <a:bodyP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742950" marR="0" lvl="3" indent="0" algn="l" defTabSz="914400" rtl="0" eaLnBrk="1" fontAlgn="auto" latinLnBrk="0" hangingPunct="1">
              <a:lnSpc>
                <a:spcPct val="90000"/>
              </a:lnSpc>
              <a:spcBef>
                <a:spcPts val="200"/>
              </a:spcBef>
              <a:spcAft>
                <a:spcPts val="0"/>
              </a:spcAft>
              <a:buClrTx/>
              <a:buSzTx/>
              <a:buFont typeface="Times New Roman" panose="02020603050405020304" charset="0"/>
              <a:buNone/>
              <a:tabLst/>
              <a:defRPr/>
            </a:pPr>
            <a:r>
              <a:rPr kumimoji="0" lang="en-US" altLang="zh-CN" sz="1600" b="1" i="0" u="none" strike="noStrike" kern="1200" cap="none" spc="0" normalizeH="0" baseline="0" noProof="0" dirty="0">
                <a:ln>
                  <a:noFill/>
                </a:ln>
                <a:solidFill>
                  <a:schemeClr val="bg1"/>
                </a:solidFill>
                <a:effectLst/>
                <a:uLnTx/>
                <a:uFillTx/>
                <a:cs typeface="+mn-ea"/>
                <a:sym typeface="+mn-lt"/>
              </a:rPr>
              <a:t>TOC</a:t>
            </a:r>
            <a:r>
              <a:rPr kumimoji="0" lang="zh-CN" altLang="en-US" sz="1600" b="1" i="0" u="none" strike="noStrike" kern="1200" cap="none" spc="0" normalizeH="0" baseline="0" noProof="0" dirty="0">
                <a:ln>
                  <a:noFill/>
                </a:ln>
                <a:solidFill>
                  <a:schemeClr val="bg1"/>
                </a:solidFill>
                <a:effectLst/>
                <a:uLnTx/>
                <a:uFillTx/>
                <a:cs typeface="+mn-ea"/>
                <a:sym typeface="+mn-lt"/>
              </a:rPr>
              <a:t>时临床治愈率（</a:t>
            </a:r>
            <a:r>
              <a:rPr kumimoji="0" lang="en-US" altLang="zh-CN" sz="1600" b="1" i="0" u="none" strike="noStrike" kern="1200" cap="none" spc="0" normalizeH="0" baseline="0" noProof="0" dirty="0">
                <a:ln>
                  <a:noFill/>
                </a:ln>
                <a:solidFill>
                  <a:schemeClr val="bg1"/>
                </a:solidFill>
                <a:effectLst/>
                <a:uLnTx/>
                <a:uFillTx/>
                <a:cs typeface="+mn-ea"/>
                <a:sym typeface="+mn-lt"/>
              </a:rPr>
              <a:t>ITT</a:t>
            </a:r>
            <a:r>
              <a:rPr kumimoji="0" lang="zh-CN" altLang="en-US" sz="1600" b="1" i="0" u="none" strike="noStrike" kern="1200" cap="none" spc="0" normalizeH="0" baseline="0" noProof="0" dirty="0">
                <a:ln>
                  <a:noFill/>
                </a:ln>
                <a:solidFill>
                  <a:schemeClr val="bg1"/>
                </a:solidFill>
                <a:effectLst/>
                <a:uLnTx/>
                <a:uFillTx/>
                <a:cs typeface="+mn-ea"/>
                <a:sym typeface="+mn-lt"/>
              </a:rPr>
              <a:t>分析组</a:t>
            </a:r>
            <a:r>
              <a:rPr kumimoji="0" lang="en-US" altLang="zh-CN" sz="1600" b="1" i="0" u="none" strike="noStrike" kern="1200" cap="none" spc="0" normalizeH="0" baseline="0" noProof="0" dirty="0">
                <a:ln>
                  <a:noFill/>
                </a:ln>
                <a:solidFill>
                  <a:schemeClr val="bg1"/>
                </a:solidFill>
                <a:effectLst/>
                <a:uLnTx/>
                <a:uFillTx/>
                <a:cs typeface="+mn-ea"/>
                <a:sym typeface="+mn-lt"/>
              </a:rPr>
              <a:t>*</a:t>
            </a:r>
            <a:r>
              <a:rPr kumimoji="0" lang="zh-CN" altLang="en-US" sz="1600" b="1" i="0" u="none" strike="noStrike" kern="1200" cap="none" spc="0" normalizeH="0" baseline="0" noProof="0" dirty="0">
                <a:ln>
                  <a:noFill/>
                </a:ln>
                <a:solidFill>
                  <a:schemeClr val="bg1"/>
                </a:solidFill>
                <a:effectLst/>
                <a:uLnTx/>
                <a:uFillTx/>
                <a:cs typeface="+mn-ea"/>
                <a:sym typeface="+mn-lt"/>
              </a:rPr>
              <a:t>）</a:t>
            </a:r>
          </a:p>
        </p:txBody>
      </p:sp>
      <p:sp>
        <p:nvSpPr>
          <p:cNvPr id="22" name="Text Placeholder 2">
            <a:extLst>
              <a:ext uri="{FF2B5EF4-FFF2-40B4-BE49-F238E27FC236}">
                <a16:creationId xmlns:a16="http://schemas.microsoft.com/office/drawing/2014/main" id="{61F50282-9D80-606D-A4CD-141F4360CD36}"/>
              </a:ext>
            </a:extLst>
          </p:cNvPr>
          <p:cNvSpPr txBox="1"/>
          <p:nvPr/>
        </p:nvSpPr>
        <p:spPr>
          <a:xfrm>
            <a:off x="453884" y="5473170"/>
            <a:ext cx="11439665" cy="75021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图改编自Carmeli Y, et al.</a:t>
            </a:r>
            <a:r>
              <a:rPr kumimoji="0" lang="en-GB" sz="800" b="0" i="1"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Lancet Infect Dis 2024:</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S1473-3099(24)00499-7。</a:t>
            </a:r>
          </a:p>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en-GB"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ITT分析集包括所有随机分组患者</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en-US"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COL：粘菌素；cIAI：复杂腹腔内感染；HAP：医院内获得性肺炎；ITT：意向性治疗；MBL：金属</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β-内酰胺酶；</a:t>
            </a:r>
            <a:r>
              <a:rPr kumimoji="0" lang="en-GB"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MDR：多重耐药；ME：微生物学可评价；MER：美罗培南</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en-US"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MTZ：甲硝唑；TOC</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治愈访视</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；VAP：</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呼吸机相关性肺炎</a:t>
            </a:r>
            <a:endPar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p:txBody>
      </p:sp>
      <p:grpSp>
        <p:nvGrpSpPr>
          <p:cNvPr id="29" name="组合 28">
            <a:extLst>
              <a:ext uri="{FF2B5EF4-FFF2-40B4-BE49-F238E27FC236}">
                <a16:creationId xmlns:a16="http://schemas.microsoft.com/office/drawing/2014/main" id="{BC78812C-0B6D-C40A-4031-71281ACA7BC3}"/>
              </a:ext>
            </a:extLst>
          </p:cNvPr>
          <p:cNvGrpSpPr/>
          <p:nvPr/>
        </p:nvGrpSpPr>
        <p:grpSpPr>
          <a:xfrm>
            <a:off x="462025" y="2193551"/>
            <a:ext cx="3111501" cy="3060537"/>
            <a:chOff x="800099" y="1857474"/>
            <a:chExt cx="3111501" cy="3060537"/>
          </a:xfrm>
          <a:noFill/>
        </p:grpSpPr>
        <p:graphicFrame>
          <p:nvGraphicFramePr>
            <p:cNvPr id="6" name="Chart 9">
              <a:extLst>
                <a:ext uri="{FF2B5EF4-FFF2-40B4-BE49-F238E27FC236}">
                  <a16:creationId xmlns:a16="http://schemas.microsoft.com/office/drawing/2014/main" id="{86A07BBE-AF85-F8F4-C856-16ABD19391C7}"/>
                </a:ext>
              </a:extLst>
            </p:cNvPr>
            <p:cNvGraphicFramePr/>
            <p:nvPr>
              <p:extLst>
                <p:ext uri="{D42A27DB-BD31-4B8C-83A1-F6EECF244321}">
                  <p14:modId xmlns:p14="http://schemas.microsoft.com/office/powerpoint/2010/main" val="4145168619"/>
                </p:ext>
              </p:extLst>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2"/>
            </a:graphicData>
          </a:graphic>
        </p:graphicFrame>
        <p:sp>
          <p:nvSpPr>
            <p:cNvPr id="25" name="文本框 24">
              <a:extLst>
                <a:ext uri="{FF2B5EF4-FFF2-40B4-BE49-F238E27FC236}">
                  <a16:creationId xmlns:a16="http://schemas.microsoft.com/office/drawing/2014/main" id="{4EA15058-EBAD-B2D6-38E7-17D2802E7350}"/>
                </a:ext>
              </a:extLst>
            </p:cNvPr>
            <p:cNvSpPr txBox="1"/>
            <p:nvPr/>
          </p:nvSpPr>
          <p:spPr>
            <a:xfrm>
              <a:off x="800099" y="4548679"/>
              <a:ext cx="2169531" cy="369332"/>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氨曲南</a:t>
              </a: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a:t>
              </a: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阿维巴坦＋</a:t>
              </a: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MTZ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(n=208) </a:t>
              </a:r>
            </a:p>
          </p:txBody>
        </p:sp>
        <p:sp>
          <p:nvSpPr>
            <p:cNvPr id="27" name="文本框 26">
              <a:extLst>
                <a:ext uri="{FF2B5EF4-FFF2-40B4-BE49-F238E27FC236}">
                  <a16:creationId xmlns:a16="http://schemas.microsoft.com/office/drawing/2014/main" id="{C1E34738-2592-E7AA-4F20-75EB8D3467FD}"/>
                </a:ext>
              </a:extLst>
            </p:cNvPr>
            <p:cNvSpPr txBox="1"/>
            <p:nvPr/>
          </p:nvSpPr>
          <p:spPr>
            <a:xfrm>
              <a:off x="2057399" y="4548679"/>
              <a:ext cx="1854201" cy="369332"/>
            </a:xfrm>
            <a:prstGeom prst="rect">
              <a:avLst/>
            </a:prstGeom>
            <a:grpFill/>
          </p:spPr>
          <p:txBody>
            <a:bodyPr wrap="square">
              <a:spAutoFit/>
            </a:bodyPr>
            <a:lstStyle/>
            <a:p>
              <a:pPr algn="ctr"/>
              <a:r>
                <a:rPr lang="en-US" altLang="zh-CN" sz="900" dirty="0">
                  <a:solidFill>
                    <a:schemeClr val="tx1">
                      <a:lumMod val="75000"/>
                      <a:lumOff val="25000"/>
                    </a:schemeClr>
                  </a:solidFill>
                  <a:cs typeface="+mn-ea"/>
                  <a:sym typeface="+mn-lt"/>
                </a:rPr>
                <a:t>MER ± COL </a:t>
              </a:r>
            </a:p>
            <a:p>
              <a:pPr algn="ctr"/>
              <a:r>
                <a:rPr lang="en-US" altLang="zh-CN" sz="900" dirty="0">
                  <a:solidFill>
                    <a:schemeClr val="tx1">
                      <a:lumMod val="75000"/>
                      <a:lumOff val="25000"/>
                    </a:schemeClr>
                  </a:solidFill>
                  <a:cs typeface="+mn-ea"/>
                  <a:sym typeface="+mn-lt"/>
                </a:rPr>
                <a:t>(n=104) </a:t>
              </a:r>
            </a:p>
          </p:txBody>
        </p:sp>
      </p:grpSp>
      <p:sp>
        <p:nvSpPr>
          <p:cNvPr id="28" name="Rectangle 116">
            <a:extLst>
              <a:ext uri="{FF2B5EF4-FFF2-40B4-BE49-F238E27FC236}">
                <a16:creationId xmlns:a16="http://schemas.microsoft.com/office/drawing/2014/main" id="{F0355984-7B01-52B2-3AAF-AF39EFD09BF0}"/>
              </a:ext>
            </a:extLst>
          </p:cNvPr>
          <p:cNvSpPr/>
          <p:nvPr/>
        </p:nvSpPr>
        <p:spPr>
          <a:xfrm>
            <a:off x="1404736" y="2498723"/>
            <a:ext cx="1226820"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0" normalizeH="0" baseline="0" noProof="0" dirty="0" err="1">
                <a:ln>
                  <a:noFill/>
                </a:ln>
                <a:solidFill>
                  <a:srgbClr val="000447"/>
                </a:solidFill>
                <a:effectLst/>
                <a:uLnTx/>
                <a:uFillTx/>
                <a:cs typeface="+mn-ea"/>
                <a:sym typeface="+mn-lt"/>
              </a:rPr>
              <a:t>cIAI</a:t>
            </a:r>
            <a:endParaRPr kumimoji="0" lang="en-US" altLang="zh-CN" sz="1200" i="0" u="none" strike="noStrike" kern="1200" cap="none" spc="0" normalizeH="0" baseline="0" noProof="0" dirty="0">
              <a:ln>
                <a:noFill/>
              </a:ln>
              <a:solidFill>
                <a:srgbClr val="000447"/>
              </a:solidFill>
              <a:effectLst/>
              <a:uLnTx/>
              <a:uFillTx/>
              <a:cs typeface="+mn-ea"/>
              <a:sym typeface="+mn-lt"/>
            </a:endParaRPr>
          </a:p>
        </p:txBody>
      </p:sp>
      <p:grpSp>
        <p:nvGrpSpPr>
          <p:cNvPr id="30" name="组合 29">
            <a:extLst>
              <a:ext uri="{FF2B5EF4-FFF2-40B4-BE49-F238E27FC236}">
                <a16:creationId xmlns:a16="http://schemas.microsoft.com/office/drawing/2014/main" id="{229A7A06-AFF2-ED87-6CB1-BA67C8B16479}"/>
              </a:ext>
            </a:extLst>
          </p:cNvPr>
          <p:cNvGrpSpPr/>
          <p:nvPr/>
        </p:nvGrpSpPr>
        <p:grpSpPr>
          <a:xfrm>
            <a:off x="3148074" y="2193551"/>
            <a:ext cx="3111501" cy="3060537"/>
            <a:chOff x="800099" y="1857474"/>
            <a:chExt cx="3111501" cy="3060537"/>
          </a:xfrm>
        </p:grpSpPr>
        <p:graphicFrame>
          <p:nvGraphicFramePr>
            <p:cNvPr id="31" name="Chart 9">
              <a:extLst>
                <a:ext uri="{FF2B5EF4-FFF2-40B4-BE49-F238E27FC236}">
                  <a16:creationId xmlns:a16="http://schemas.microsoft.com/office/drawing/2014/main" id="{23DA979B-D17D-2727-CBB2-8D143806C5D4}"/>
                </a:ext>
              </a:extLst>
            </p:cNvPr>
            <p:cNvGraphicFramePr/>
            <p:nvPr>
              <p:extLst>
                <p:ext uri="{D42A27DB-BD31-4B8C-83A1-F6EECF244321}">
                  <p14:modId xmlns:p14="http://schemas.microsoft.com/office/powerpoint/2010/main" val="1174635535"/>
                </p:ext>
              </p:extLst>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3"/>
            </a:graphicData>
          </a:graphic>
        </p:graphicFrame>
        <p:sp>
          <p:nvSpPr>
            <p:cNvPr id="33" name="文本框 32">
              <a:extLst>
                <a:ext uri="{FF2B5EF4-FFF2-40B4-BE49-F238E27FC236}">
                  <a16:creationId xmlns:a16="http://schemas.microsoft.com/office/drawing/2014/main" id="{C2689C85-312A-C4E0-1D59-266D548801F4}"/>
                </a:ext>
              </a:extLst>
            </p:cNvPr>
            <p:cNvSpPr txBox="1"/>
            <p:nvPr/>
          </p:nvSpPr>
          <p:spPr>
            <a:xfrm>
              <a:off x="2057399" y="4548679"/>
              <a:ext cx="1854201" cy="369332"/>
            </a:xfrm>
            <a:prstGeom prst="rect">
              <a:avLst/>
            </a:prstGeom>
            <a:noFill/>
          </p:spPr>
          <p:txBody>
            <a:bodyPr wrap="square">
              <a:spAutoFit/>
            </a:bodyPr>
            <a:lstStyle/>
            <a:p>
              <a:pPr algn="ctr"/>
              <a:r>
                <a:rPr lang="en-US" altLang="zh-CN" sz="900" dirty="0">
                  <a:solidFill>
                    <a:schemeClr val="tx1">
                      <a:lumMod val="75000"/>
                      <a:lumOff val="25000"/>
                    </a:schemeClr>
                  </a:solidFill>
                  <a:cs typeface="+mn-ea"/>
                  <a:sym typeface="+mn-lt"/>
                </a:rPr>
                <a:t>MER ± COL </a:t>
              </a:r>
            </a:p>
            <a:p>
              <a:pPr algn="ctr"/>
              <a:r>
                <a:rPr lang="en-US" altLang="zh-CN" sz="900" dirty="0">
                  <a:solidFill>
                    <a:schemeClr val="tx1">
                      <a:lumMod val="75000"/>
                      <a:lumOff val="25000"/>
                    </a:schemeClr>
                  </a:solidFill>
                  <a:cs typeface="+mn-ea"/>
                  <a:sym typeface="+mn-lt"/>
                </a:rPr>
                <a:t>(n=36) </a:t>
              </a:r>
            </a:p>
          </p:txBody>
        </p:sp>
        <p:sp>
          <p:nvSpPr>
            <p:cNvPr id="32" name="文本框 31">
              <a:extLst>
                <a:ext uri="{FF2B5EF4-FFF2-40B4-BE49-F238E27FC236}">
                  <a16:creationId xmlns:a16="http://schemas.microsoft.com/office/drawing/2014/main" id="{74548863-B6A0-A148-D550-371EF920044B}"/>
                </a:ext>
              </a:extLst>
            </p:cNvPr>
            <p:cNvSpPr txBox="1"/>
            <p:nvPr/>
          </p:nvSpPr>
          <p:spPr>
            <a:xfrm>
              <a:off x="800099" y="4548679"/>
              <a:ext cx="21695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氨曲南</a:t>
              </a: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a:t>
              </a: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阿维巴坦</a:t>
              </a:r>
              <a:endPar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(n=74) </a:t>
              </a:r>
            </a:p>
          </p:txBody>
        </p:sp>
      </p:grpSp>
      <p:sp>
        <p:nvSpPr>
          <p:cNvPr id="34" name="Rectangle 116">
            <a:extLst>
              <a:ext uri="{FF2B5EF4-FFF2-40B4-BE49-F238E27FC236}">
                <a16:creationId xmlns:a16="http://schemas.microsoft.com/office/drawing/2014/main" id="{A29D2BA1-63BA-0521-9E33-A8AB7F2888FA}"/>
              </a:ext>
            </a:extLst>
          </p:cNvPr>
          <p:cNvSpPr/>
          <p:nvPr/>
        </p:nvSpPr>
        <p:spPr>
          <a:xfrm>
            <a:off x="4090785" y="2498723"/>
            <a:ext cx="1226820"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0" normalizeH="0" baseline="0" noProof="0" dirty="0">
                <a:ln>
                  <a:noFill/>
                </a:ln>
                <a:solidFill>
                  <a:srgbClr val="000447"/>
                </a:solidFill>
                <a:effectLst/>
                <a:uLnTx/>
                <a:uFillTx/>
                <a:cs typeface="+mn-ea"/>
                <a:sym typeface="+mn-lt"/>
              </a:rPr>
              <a:t>HAP/VAP</a:t>
            </a:r>
          </a:p>
        </p:txBody>
      </p:sp>
      <p:grpSp>
        <p:nvGrpSpPr>
          <p:cNvPr id="35" name="组合 34">
            <a:extLst>
              <a:ext uri="{FF2B5EF4-FFF2-40B4-BE49-F238E27FC236}">
                <a16:creationId xmlns:a16="http://schemas.microsoft.com/office/drawing/2014/main" id="{DD17E133-C8EF-DE80-9D63-AE7E99AFAF4B}"/>
              </a:ext>
            </a:extLst>
          </p:cNvPr>
          <p:cNvGrpSpPr/>
          <p:nvPr/>
        </p:nvGrpSpPr>
        <p:grpSpPr>
          <a:xfrm>
            <a:off x="6096000" y="2186624"/>
            <a:ext cx="3111501" cy="3060537"/>
            <a:chOff x="800099" y="1857474"/>
            <a:chExt cx="3111501" cy="3060537"/>
          </a:xfrm>
        </p:grpSpPr>
        <p:graphicFrame>
          <p:nvGraphicFramePr>
            <p:cNvPr id="36" name="Chart 9">
              <a:extLst>
                <a:ext uri="{FF2B5EF4-FFF2-40B4-BE49-F238E27FC236}">
                  <a16:creationId xmlns:a16="http://schemas.microsoft.com/office/drawing/2014/main" id="{CB6C64B4-DA75-4AE8-370B-B5D10067F842}"/>
                </a:ext>
              </a:extLst>
            </p:cNvPr>
            <p:cNvGraphicFramePr/>
            <p:nvPr>
              <p:extLst>
                <p:ext uri="{D42A27DB-BD31-4B8C-83A1-F6EECF244321}">
                  <p14:modId xmlns:p14="http://schemas.microsoft.com/office/powerpoint/2010/main" val="319405728"/>
                </p:ext>
              </p:extLst>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4"/>
            </a:graphicData>
          </a:graphic>
        </p:graphicFrame>
        <p:sp>
          <p:nvSpPr>
            <p:cNvPr id="37" name="文本框 36">
              <a:extLst>
                <a:ext uri="{FF2B5EF4-FFF2-40B4-BE49-F238E27FC236}">
                  <a16:creationId xmlns:a16="http://schemas.microsoft.com/office/drawing/2014/main" id="{D5699EB6-562A-A0B7-272E-63FC5E84B1C8}"/>
                </a:ext>
              </a:extLst>
            </p:cNvPr>
            <p:cNvSpPr txBox="1"/>
            <p:nvPr/>
          </p:nvSpPr>
          <p:spPr>
            <a:xfrm>
              <a:off x="800099" y="4548679"/>
              <a:ext cx="21695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氨曲南</a:t>
              </a: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a:t>
              </a: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阿维巴坦＋</a:t>
              </a: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MTZ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(n=208) </a:t>
              </a:r>
            </a:p>
          </p:txBody>
        </p:sp>
        <p:sp>
          <p:nvSpPr>
            <p:cNvPr id="38" name="文本框 37">
              <a:extLst>
                <a:ext uri="{FF2B5EF4-FFF2-40B4-BE49-F238E27FC236}">
                  <a16:creationId xmlns:a16="http://schemas.microsoft.com/office/drawing/2014/main" id="{F1075F57-1EB2-FA37-6930-9C070A4FC2BD}"/>
                </a:ext>
              </a:extLst>
            </p:cNvPr>
            <p:cNvSpPr txBox="1"/>
            <p:nvPr/>
          </p:nvSpPr>
          <p:spPr>
            <a:xfrm>
              <a:off x="2057399" y="4548679"/>
              <a:ext cx="1854201" cy="369332"/>
            </a:xfrm>
            <a:prstGeom prst="rect">
              <a:avLst/>
            </a:prstGeom>
            <a:noFill/>
          </p:spPr>
          <p:txBody>
            <a:bodyPr wrap="square">
              <a:spAutoFit/>
            </a:bodyPr>
            <a:lstStyle/>
            <a:p>
              <a:pPr algn="ctr"/>
              <a:r>
                <a:rPr lang="en-US" altLang="zh-CN" sz="900" dirty="0">
                  <a:solidFill>
                    <a:schemeClr val="tx1">
                      <a:lumMod val="75000"/>
                      <a:lumOff val="25000"/>
                    </a:schemeClr>
                  </a:solidFill>
                  <a:cs typeface="+mn-ea"/>
                  <a:sym typeface="+mn-lt"/>
                </a:rPr>
                <a:t>MER ± COL </a:t>
              </a:r>
            </a:p>
            <a:p>
              <a:pPr algn="ctr"/>
              <a:r>
                <a:rPr lang="en-US" altLang="zh-CN" sz="900" dirty="0">
                  <a:solidFill>
                    <a:schemeClr val="tx1">
                      <a:lumMod val="75000"/>
                      <a:lumOff val="25000"/>
                    </a:schemeClr>
                  </a:solidFill>
                  <a:cs typeface="+mn-ea"/>
                  <a:sym typeface="+mn-lt"/>
                </a:rPr>
                <a:t>(n=104) </a:t>
              </a:r>
            </a:p>
          </p:txBody>
        </p:sp>
      </p:grpSp>
      <p:grpSp>
        <p:nvGrpSpPr>
          <p:cNvPr id="39" name="组合 38">
            <a:extLst>
              <a:ext uri="{FF2B5EF4-FFF2-40B4-BE49-F238E27FC236}">
                <a16:creationId xmlns:a16="http://schemas.microsoft.com/office/drawing/2014/main" id="{BE1E7905-13EA-5DC2-0B26-9DABC42072D6}"/>
              </a:ext>
            </a:extLst>
          </p:cNvPr>
          <p:cNvGrpSpPr/>
          <p:nvPr/>
        </p:nvGrpSpPr>
        <p:grpSpPr>
          <a:xfrm>
            <a:off x="8782049" y="2186624"/>
            <a:ext cx="3111501" cy="3060537"/>
            <a:chOff x="800099" y="1857474"/>
            <a:chExt cx="3111501" cy="3060537"/>
          </a:xfrm>
        </p:grpSpPr>
        <p:graphicFrame>
          <p:nvGraphicFramePr>
            <p:cNvPr id="40" name="Chart 9">
              <a:extLst>
                <a:ext uri="{FF2B5EF4-FFF2-40B4-BE49-F238E27FC236}">
                  <a16:creationId xmlns:a16="http://schemas.microsoft.com/office/drawing/2014/main" id="{22E8D6E1-3700-664B-D8FF-A2E4B97A5D0F}"/>
                </a:ext>
              </a:extLst>
            </p:cNvPr>
            <p:cNvGraphicFramePr/>
            <p:nvPr>
              <p:extLst>
                <p:ext uri="{D42A27DB-BD31-4B8C-83A1-F6EECF244321}">
                  <p14:modId xmlns:p14="http://schemas.microsoft.com/office/powerpoint/2010/main" val="213861549"/>
                </p:ext>
              </p:extLst>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5"/>
            </a:graphicData>
          </a:graphic>
        </p:graphicFrame>
        <p:sp>
          <p:nvSpPr>
            <p:cNvPr id="42" name="文本框 41">
              <a:extLst>
                <a:ext uri="{FF2B5EF4-FFF2-40B4-BE49-F238E27FC236}">
                  <a16:creationId xmlns:a16="http://schemas.microsoft.com/office/drawing/2014/main" id="{7B836BF2-C502-43C4-7595-042FF3C83657}"/>
                </a:ext>
              </a:extLst>
            </p:cNvPr>
            <p:cNvSpPr txBox="1"/>
            <p:nvPr/>
          </p:nvSpPr>
          <p:spPr>
            <a:xfrm>
              <a:off x="2057399" y="4548679"/>
              <a:ext cx="1854201" cy="369332"/>
            </a:xfrm>
            <a:prstGeom prst="rect">
              <a:avLst/>
            </a:prstGeom>
            <a:noFill/>
          </p:spPr>
          <p:txBody>
            <a:bodyPr wrap="square">
              <a:spAutoFit/>
            </a:bodyPr>
            <a:lstStyle/>
            <a:p>
              <a:pPr algn="ctr"/>
              <a:r>
                <a:rPr lang="en-US" altLang="zh-CN" sz="900" dirty="0">
                  <a:solidFill>
                    <a:schemeClr val="tx1">
                      <a:lumMod val="75000"/>
                      <a:lumOff val="25000"/>
                    </a:schemeClr>
                  </a:solidFill>
                  <a:cs typeface="+mn-ea"/>
                  <a:sym typeface="+mn-lt"/>
                </a:rPr>
                <a:t>MER ± COL </a:t>
              </a:r>
            </a:p>
            <a:p>
              <a:pPr algn="ctr"/>
              <a:r>
                <a:rPr lang="en-US" altLang="zh-CN" sz="900" dirty="0">
                  <a:solidFill>
                    <a:schemeClr val="tx1">
                      <a:lumMod val="75000"/>
                      <a:lumOff val="25000"/>
                    </a:schemeClr>
                  </a:solidFill>
                  <a:cs typeface="+mn-ea"/>
                  <a:sym typeface="+mn-lt"/>
                </a:rPr>
                <a:t>(n=36) </a:t>
              </a:r>
            </a:p>
          </p:txBody>
        </p:sp>
        <p:sp>
          <p:nvSpPr>
            <p:cNvPr id="41" name="文本框 40">
              <a:extLst>
                <a:ext uri="{FF2B5EF4-FFF2-40B4-BE49-F238E27FC236}">
                  <a16:creationId xmlns:a16="http://schemas.microsoft.com/office/drawing/2014/main" id="{836892BB-1B96-E1B8-4F00-0263FD48BC30}"/>
                </a:ext>
              </a:extLst>
            </p:cNvPr>
            <p:cNvSpPr txBox="1"/>
            <p:nvPr/>
          </p:nvSpPr>
          <p:spPr>
            <a:xfrm>
              <a:off x="800099" y="4548679"/>
              <a:ext cx="21695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氨曲南</a:t>
              </a: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a:t>
              </a: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阿维巴坦</a:t>
              </a:r>
              <a:endPar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(n=74) </a:t>
              </a:r>
            </a:p>
          </p:txBody>
        </p:sp>
      </p:grpSp>
      <p:sp>
        <p:nvSpPr>
          <p:cNvPr id="43" name="Rectangle 116">
            <a:extLst>
              <a:ext uri="{FF2B5EF4-FFF2-40B4-BE49-F238E27FC236}">
                <a16:creationId xmlns:a16="http://schemas.microsoft.com/office/drawing/2014/main" id="{04B7272C-4A8A-3617-8073-7807CC5E7B68}"/>
              </a:ext>
            </a:extLst>
          </p:cNvPr>
          <p:cNvSpPr/>
          <p:nvPr/>
        </p:nvSpPr>
        <p:spPr>
          <a:xfrm>
            <a:off x="9724760" y="2491796"/>
            <a:ext cx="1004199"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0" normalizeH="0" baseline="0" noProof="0" dirty="0">
                <a:ln>
                  <a:noFill/>
                </a:ln>
                <a:solidFill>
                  <a:srgbClr val="000447"/>
                </a:solidFill>
                <a:effectLst/>
                <a:uLnTx/>
                <a:uFillTx/>
                <a:cs typeface="+mn-ea"/>
                <a:sym typeface="+mn-lt"/>
              </a:rPr>
              <a:t>HAP/VAP</a:t>
            </a:r>
          </a:p>
        </p:txBody>
      </p:sp>
      <p:sp>
        <p:nvSpPr>
          <p:cNvPr id="44" name="Rectangle 116">
            <a:extLst>
              <a:ext uri="{FF2B5EF4-FFF2-40B4-BE49-F238E27FC236}">
                <a16:creationId xmlns:a16="http://schemas.microsoft.com/office/drawing/2014/main" id="{94DF07AE-E6B2-7AF0-E4F2-BE767CF9BAA3}"/>
              </a:ext>
            </a:extLst>
          </p:cNvPr>
          <p:cNvSpPr/>
          <p:nvPr/>
        </p:nvSpPr>
        <p:spPr>
          <a:xfrm>
            <a:off x="7180765" y="2491796"/>
            <a:ext cx="1226820"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i="0" u="none" strike="noStrike" kern="1200" cap="none" spc="0" normalizeH="0" baseline="0" noProof="0" dirty="0" err="1">
                <a:ln>
                  <a:noFill/>
                </a:ln>
                <a:solidFill>
                  <a:srgbClr val="000447"/>
                </a:solidFill>
                <a:effectLst/>
                <a:uLnTx/>
                <a:uFillTx/>
                <a:cs typeface="+mn-ea"/>
                <a:sym typeface="+mn-lt"/>
              </a:rPr>
              <a:t>cIAI</a:t>
            </a:r>
            <a:endParaRPr kumimoji="0" lang="en-US" altLang="zh-CN" sz="1200" i="0" u="none" strike="noStrike" kern="1200" cap="none" spc="0" normalizeH="0" baseline="0" noProof="0" dirty="0">
              <a:ln>
                <a:noFill/>
              </a:ln>
              <a:solidFill>
                <a:srgbClr val="000447"/>
              </a:solidFill>
              <a:effectLst/>
              <a:uLnTx/>
              <a:uFillTx/>
              <a:cs typeface="+mn-ea"/>
              <a:sym typeface="+mn-lt"/>
            </a:endParaRPr>
          </a:p>
        </p:txBody>
      </p:sp>
      <p:sp>
        <p:nvSpPr>
          <p:cNvPr id="2" name="Text Placeholder 2">
            <a:extLst>
              <a:ext uri="{FF2B5EF4-FFF2-40B4-BE49-F238E27FC236}">
                <a16:creationId xmlns:a16="http://schemas.microsoft.com/office/drawing/2014/main" id="{7075DB1A-72D5-B8C9-A9A6-82E66A2101B8}"/>
              </a:ext>
            </a:extLst>
          </p:cNvPr>
          <p:cNvSpPr txBox="1"/>
          <p:nvPr/>
        </p:nvSpPr>
        <p:spPr>
          <a:xfrm>
            <a:off x="453884" y="5640403"/>
            <a:ext cx="11439665" cy="75021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GB"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Carmeli Y, et al. </a:t>
            </a:r>
            <a:r>
              <a:rPr kumimoji="0" lang="en-GB" sz="800" b="0" i="1"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Lancet Infect Dis 2025;</a:t>
            </a:r>
            <a:r>
              <a:rPr kumimoji="0" lang="en-GB"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25(2):218-230.</a:t>
            </a:r>
          </a:p>
        </p:txBody>
      </p:sp>
    </p:spTree>
    <p:extLst>
      <p:ext uri="{BB962C8B-B14F-4D97-AF65-F5344CB8AC3E}">
        <p14:creationId xmlns:p14="http://schemas.microsoft.com/office/powerpoint/2010/main" val="2170392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Rounded Corners 112"/>
          <p:cNvSpPr/>
          <p:nvPr/>
        </p:nvSpPr>
        <p:spPr>
          <a:xfrm>
            <a:off x="453885" y="1357362"/>
            <a:ext cx="5252826" cy="3813795"/>
          </a:xfrm>
          <a:prstGeom prst="roundRect">
            <a:avLst>
              <a:gd name="adj" fmla="val 3167"/>
            </a:avLst>
          </a:prstGeom>
          <a:solidFill>
            <a:schemeClr val="bg1">
              <a:lumMod val="9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grpSp>
        <p:nvGrpSpPr>
          <p:cNvPr id="37" name="Group 36"/>
          <p:cNvGrpSpPr/>
          <p:nvPr>
            <p:custDataLst>
              <p:tags r:id="rId1"/>
            </p:custDataLst>
          </p:nvPr>
        </p:nvGrpSpPr>
        <p:grpSpPr>
          <a:xfrm>
            <a:off x="6000518" y="2676868"/>
            <a:ext cx="5615772" cy="1134326"/>
            <a:chOff x="4557665" y="3277433"/>
            <a:chExt cx="4114882" cy="2711136"/>
          </a:xfrm>
        </p:grpSpPr>
        <p:sp>
          <p:nvSpPr>
            <p:cNvPr id="38" name="Rounded Rectangle 37"/>
            <p:cNvSpPr/>
            <p:nvPr>
              <p:custDataLst>
                <p:tags r:id="rId21"/>
              </p:custDataLst>
            </p:nvPr>
          </p:nvSpPr>
          <p:spPr>
            <a:xfrm>
              <a:off x="4557665" y="3277433"/>
              <a:ext cx="4015046" cy="2327563"/>
            </a:xfrm>
            <a:prstGeom prst="roundRect">
              <a:avLst>
                <a:gd name="adj" fmla="val 15174"/>
              </a:avLst>
            </a:prstGeom>
            <a:solidFill>
              <a:schemeClr val="bg2">
                <a:lumMod val="20000"/>
                <a:lumOff val="80000"/>
                <a:alpha val="39035"/>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39" name="Rounded Rectangle 38"/>
            <p:cNvSpPr/>
            <p:nvPr>
              <p:custDataLst>
                <p:tags r:id="rId22"/>
              </p:custDataLst>
            </p:nvPr>
          </p:nvSpPr>
          <p:spPr>
            <a:xfrm>
              <a:off x="4657501" y="3605145"/>
              <a:ext cx="4015046" cy="2383424"/>
            </a:xfrm>
            <a:prstGeom prst="roundRect">
              <a:avLst>
                <a:gd name="adj" fmla="val 15610"/>
              </a:avLst>
            </a:prstGeom>
            <a:solidFill>
              <a:schemeClr val="bg1"/>
            </a:solidFill>
            <a:ln>
              <a:noFill/>
            </a:ln>
            <a:effectLst>
              <a:outerShdw blurRad="139700" dist="38100" dir="4500000" sx="102000" sy="102000" algn="tl" rotWithShape="0">
                <a:schemeClr val="bg2">
                  <a:alpha val="3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grpSp>
      <p:grpSp>
        <p:nvGrpSpPr>
          <p:cNvPr id="40" name="Group 39"/>
          <p:cNvGrpSpPr/>
          <p:nvPr>
            <p:custDataLst>
              <p:tags r:id="rId2"/>
            </p:custDataLst>
          </p:nvPr>
        </p:nvGrpSpPr>
        <p:grpSpPr>
          <a:xfrm>
            <a:off x="6000518" y="3958798"/>
            <a:ext cx="5615772" cy="1134326"/>
            <a:chOff x="4557665" y="3277433"/>
            <a:chExt cx="4114882" cy="2711136"/>
          </a:xfrm>
        </p:grpSpPr>
        <p:sp>
          <p:nvSpPr>
            <p:cNvPr id="41" name="Rounded Rectangle 40"/>
            <p:cNvSpPr/>
            <p:nvPr>
              <p:custDataLst>
                <p:tags r:id="rId19"/>
              </p:custDataLst>
            </p:nvPr>
          </p:nvSpPr>
          <p:spPr>
            <a:xfrm>
              <a:off x="4557665" y="3277433"/>
              <a:ext cx="4015046" cy="2327563"/>
            </a:xfrm>
            <a:prstGeom prst="roundRect">
              <a:avLst>
                <a:gd name="adj" fmla="val 15174"/>
              </a:avLst>
            </a:prstGeom>
            <a:solidFill>
              <a:schemeClr val="bg2">
                <a:lumMod val="20000"/>
                <a:lumOff val="80000"/>
                <a:alpha val="39035"/>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42" name="Rounded Rectangle 41"/>
            <p:cNvSpPr/>
            <p:nvPr>
              <p:custDataLst>
                <p:tags r:id="rId20"/>
              </p:custDataLst>
            </p:nvPr>
          </p:nvSpPr>
          <p:spPr>
            <a:xfrm>
              <a:off x="4657501" y="3605145"/>
              <a:ext cx="4015046" cy="2383424"/>
            </a:xfrm>
            <a:prstGeom prst="roundRect">
              <a:avLst>
                <a:gd name="adj" fmla="val 15610"/>
              </a:avLst>
            </a:prstGeom>
            <a:solidFill>
              <a:schemeClr val="bg1"/>
            </a:solidFill>
            <a:ln>
              <a:noFill/>
            </a:ln>
            <a:effectLst>
              <a:outerShdw blurRad="139700" dist="38100" dir="4500000" sx="102000" sy="102000" algn="tl" rotWithShape="0">
                <a:schemeClr val="bg2">
                  <a:alpha val="3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grpSp>
      <p:grpSp>
        <p:nvGrpSpPr>
          <p:cNvPr id="16" name="Group 15"/>
          <p:cNvGrpSpPr/>
          <p:nvPr>
            <p:custDataLst>
              <p:tags r:id="rId3"/>
            </p:custDataLst>
          </p:nvPr>
        </p:nvGrpSpPr>
        <p:grpSpPr>
          <a:xfrm>
            <a:off x="6000518" y="1394937"/>
            <a:ext cx="5615772" cy="1134326"/>
            <a:chOff x="4557665" y="3277433"/>
            <a:chExt cx="4114882" cy="2711136"/>
          </a:xfrm>
        </p:grpSpPr>
        <p:sp>
          <p:nvSpPr>
            <p:cNvPr id="18" name="Rounded Rectangle 17"/>
            <p:cNvSpPr/>
            <p:nvPr>
              <p:custDataLst>
                <p:tags r:id="rId17"/>
              </p:custDataLst>
            </p:nvPr>
          </p:nvSpPr>
          <p:spPr>
            <a:xfrm>
              <a:off x="4557665" y="3277433"/>
              <a:ext cx="4015046" cy="2327563"/>
            </a:xfrm>
            <a:prstGeom prst="roundRect">
              <a:avLst>
                <a:gd name="adj" fmla="val 15174"/>
              </a:avLst>
            </a:prstGeom>
            <a:solidFill>
              <a:schemeClr val="bg2">
                <a:lumMod val="20000"/>
                <a:lumOff val="80000"/>
                <a:alpha val="39035"/>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22" name="Rounded Rectangle 21"/>
            <p:cNvSpPr/>
            <p:nvPr>
              <p:custDataLst>
                <p:tags r:id="rId18"/>
              </p:custDataLst>
            </p:nvPr>
          </p:nvSpPr>
          <p:spPr>
            <a:xfrm>
              <a:off x="4657501" y="3605145"/>
              <a:ext cx="4015046" cy="2383424"/>
            </a:xfrm>
            <a:prstGeom prst="roundRect">
              <a:avLst>
                <a:gd name="adj" fmla="val 15610"/>
              </a:avLst>
            </a:prstGeom>
            <a:solidFill>
              <a:schemeClr val="bg1"/>
            </a:solidFill>
            <a:ln>
              <a:noFill/>
            </a:ln>
            <a:effectLst>
              <a:outerShdw blurRad="139700" dist="38100" dir="4500000" sx="102000" sy="102000" algn="tl" rotWithShape="0">
                <a:schemeClr val="bg2">
                  <a:alpha val="3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grpSp>
      <p:sp>
        <p:nvSpPr>
          <p:cNvPr id="4" name="Title 1"/>
          <p:cNvSpPr>
            <a:spLocks noGrp="1"/>
          </p:cNvSpPr>
          <p:nvPr>
            <p:ph type="title"/>
          </p:nvPr>
        </p:nvSpPr>
        <p:spPr>
          <a:xfrm>
            <a:off x="453886" y="538045"/>
            <a:ext cx="11162403" cy="586955"/>
          </a:xfrm>
        </p:spPr>
        <p:txBody>
          <a:bodyPr>
            <a:noAutofit/>
          </a:bodyPr>
          <a:lstStyle/>
          <a:p>
            <a:pPr>
              <a:lnSpc>
                <a:spcPct val="100000"/>
              </a:lnSpc>
            </a:pPr>
            <a:r>
              <a:rPr lang="en-US" altLang="zh-CN" sz="2400" dirty="0">
                <a:solidFill>
                  <a:srgbClr val="000548"/>
                </a:solidFill>
                <a:latin typeface="+mn-lt"/>
                <a:ea typeface="+mn-ea"/>
                <a:cs typeface="+mn-ea"/>
                <a:sym typeface="+mn-lt"/>
              </a:rPr>
              <a:t>Ⅲ</a:t>
            </a:r>
            <a:r>
              <a:rPr lang="zh-CN" altLang="en-US" sz="2400" dirty="0">
                <a:solidFill>
                  <a:srgbClr val="000548"/>
                </a:solidFill>
                <a:latin typeface="+mn-lt"/>
                <a:ea typeface="+mn-ea"/>
                <a:cs typeface="+mn-ea"/>
                <a:sym typeface="+mn-lt"/>
              </a:rPr>
              <a:t>期</a:t>
            </a:r>
            <a:r>
              <a:rPr lang="en-US" altLang="zh-CN" sz="2400" dirty="0">
                <a:solidFill>
                  <a:srgbClr val="000548"/>
                </a:solidFill>
                <a:latin typeface="+mn-lt"/>
                <a:ea typeface="+mn-ea"/>
                <a:cs typeface="+mn-ea"/>
                <a:sym typeface="+mn-lt"/>
              </a:rPr>
              <a:t>(REVISIT)</a:t>
            </a:r>
            <a:r>
              <a:rPr lang="zh-CN" altLang="en-US" sz="2400" dirty="0">
                <a:solidFill>
                  <a:srgbClr val="000548"/>
                </a:solidFill>
                <a:latin typeface="+mn-lt"/>
                <a:ea typeface="+mn-ea"/>
                <a:cs typeface="+mn-ea"/>
                <a:sym typeface="+mn-lt"/>
              </a:rPr>
              <a:t>研究结果显示：</a:t>
            </a:r>
            <a:br>
              <a:rPr lang="en-US" altLang="zh-CN" sz="2400" dirty="0">
                <a:solidFill>
                  <a:srgbClr val="000548"/>
                </a:solidFill>
                <a:latin typeface="+mn-lt"/>
                <a:ea typeface="+mn-ea"/>
                <a:cs typeface="+mn-ea"/>
                <a:sym typeface="+mn-lt"/>
              </a:rPr>
            </a:br>
            <a:r>
              <a:rPr lang="zh-CN" altLang="en-US" sz="2400" dirty="0">
                <a:solidFill>
                  <a:srgbClr val="000548"/>
                </a:solidFill>
                <a:latin typeface="+mn-lt"/>
                <a:ea typeface="+mn-ea"/>
                <a:cs typeface="+mn-ea"/>
                <a:sym typeface="+mn-lt"/>
              </a:rPr>
              <a:t>氨曲南</a:t>
            </a:r>
            <a:r>
              <a:rPr lang="en-US" altLang="zh-CN" sz="2400" dirty="0">
                <a:solidFill>
                  <a:srgbClr val="000548"/>
                </a:solidFill>
                <a:latin typeface="+mn-lt"/>
                <a:ea typeface="+mn-ea"/>
                <a:cs typeface="+mn-ea"/>
                <a:sym typeface="+mn-lt"/>
              </a:rPr>
              <a:t>-</a:t>
            </a:r>
            <a:r>
              <a:rPr lang="zh-CN" altLang="en-US" sz="2400" dirty="0">
                <a:solidFill>
                  <a:srgbClr val="000548"/>
                </a:solidFill>
                <a:latin typeface="+mn-lt"/>
                <a:ea typeface="+mn-ea"/>
                <a:cs typeface="+mn-ea"/>
                <a:sym typeface="+mn-lt"/>
              </a:rPr>
              <a:t>阿维巴坦</a:t>
            </a:r>
            <a:r>
              <a:rPr lang="en-GB" sz="2400" dirty="0" err="1">
                <a:solidFill>
                  <a:srgbClr val="000548"/>
                </a:solidFill>
                <a:latin typeface="+mn-lt"/>
                <a:ea typeface="+mn-ea"/>
                <a:cs typeface="+mn-ea"/>
                <a:sym typeface="+mn-lt"/>
              </a:rPr>
              <a:t>耐受性良好，报告的大多数AE均为轻中度</a:t>
            </a:r>
            <a:endParaRPr lang="en-GB" sz="2400" dirty="0">
              <a:solidFill>
                <a:srgbClr val="000548"/>
              </a:solidFill>
              <a:latin typeface="+mn-lt"/>
              <a:ea typeface="+mn-ea"/>
              <a:cs typeface="+mn-ea"/>
              <a:sym typeface="+mn-lt"/>
            </a:endParaRPr>
          </a:p>
        </p:txBody>
      </p:sp>
      <p:graphicFrame>
        <p:nvGraphicFramePr>
          <p:cNvPr id="10" name="Chart 9"/>
          <p:cNvGraphicFramePr/>
          <p:nvPr>
            <p:extLst>
              <p:ext uri="{D42A27DB-BD31-4B8C-83A1-F6EECF244321}">
                <p14:modId xmlns:p14="http://schemas.microsoft.com/office/powerpoint/2010/main" val="315986688"/>
              </p:ext>
            </p:extLst>
          </p:nvPr>
        </p:nvGraphicFramePr>
        <p:xfrm>
          <a:off x="533277" y="1537544"/>
          <a:ext cx="5061961" cy="3527988"/>
        </p:xfrm>
        <a:graphic>
          <a:graphicData uri="http://schemas.openxmlformats.org/drawingml/2006/chart">
            <c:chart xmlns:c="http://schemas.openxmlformats.org/drawingml/2006/chart" xmlns:r="http://schemas.openxmlformats.org/officeDocument/2006/relationships" r:id="rId25"/>
          </a:graphicData>
        </a:graphic>
      </p:graphicFrame>
      <p:sp>
        <p:nvSpPr>
          <p:cNvPr id="23" name="TextBox 22"/>
          <p:cNvSpPr txBox="1"/>
          <p:nvPr>
            <p:custDataLst>
              <p:tags r:id="rId4"/>
            </p:custDataLst>
          </p:nvPr>
        </p:nvSpPr>
        <p:spPr>
          <a:xfrm>
            <a:off x="7214062" y="1817919"/>
            <a:ext cx="4263686" cy="484428"/>
          </a:xfrm>
          <a:prstGeom prst="rect">
            <a:avLst/>
          </a:prstGeom>
          <a:noFill/>
          <a:ln>
            <a:noFill/>
          </a:ln>
          <a:effectLst/>
        </p:spPr>
        <p:txBody>
          <a:bodyPr wrap="square">
            <a:spAutoFit/>
          </a:bodyPr>
          <a:lstStyle/>
          <a:p>
            <a:pPr marL="0" marR="0" lvl="0" indent="0" algn="l" defTabSz="914400" rtl="0" eaLnBrk="1" fontAlgn="auto" latinLnBrk="0" hangingPunct="1">
              <a:lnSpc>
                <a:spcPct val="110000"/>
              </a:lnSpc>
              <a:spcBef>
                <a:spcPts val="1200"/>
              </a:spcBef>
              <a:spcAft>
                <a:spcPts val="0"/>
              </a:spcAft>
              <a:buClrTx/>
              <a:buSzTx/>
              <a:buFontTx/>
              <a:buNone/>
              <a:tabLst/>
              <a:defRPr/>
            </a:pPr>
            <a:r>
              <a:rPr kumimoji="0" lang="en-US" sz="1200" b="0" i="0" u="none" strike="noStrike" kern="1200" cap="none" spc="0" normalizeH="0" baseline="0" noProof="0" dirty="0" err="1">
                <a:ln>
                  <a:noFill/>
                </a:ln>
                <a:solidFill>
                  <a:schemeClr val="tx1">
                    <a:lumMod val="85000"/>
                    <a:lumOff val="15000"/>
                  </a:schemeClr>
                </a:solidFill>
                <a:effectLst/>
                <a:uLnTx/>
                <a:uFillTx/>
                <a:cs typeface="+mn-ea"/>
                <a:sym typeface="+mn-lt"/>
              </a:rPr>
              <a:t>在cIAI患者中，使用</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en-US" sz="1200" b="0" i="0" u="none" strike="noStrike" kern="1200" cap="none" spc="0" normalizeH="0" baseline="0" noProof="0" dirty="0" err="1">
                <a:ln>
                  <a:noFill/>
                </a:ln>
                <a:solidFill>
                  <a:schemeClr val="tx1">
                    <a:lumMod val="85000"/>
                    <a:lumOff val="15000"/>
                  </a:schemeClr>
                </a:solidFill>
                <a:effectLst/>
                <a:uLnTx/>
                <a:uFillTx/>
                <a:cs typeface="+mn-ea"/>
                <a:sym typeface="+mn-lt"/>
              </a:rPr>
              <a:t>MTZ最常出现的TEAE为AST和ALT升高、腹泻以及肝功能异常</a:t>
            </a:r>
            <a:endPar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31" name="TextBox 30"/>
          <p:cNvSpPr txBox="1"/>
          <p:nvPr>
            <p:custDataLst>
              <p:tags r:id="rId5"/>
            </p:custDataLst>
          </p:nvPr>
        </p:nvSpPr>
        <p:spPr>
          <a:xfrm>
            <a:off x="7214062" y="3105023"/>
            <a:ext cx="4133745" cy="484428"/>
          </a:xfrm>
          <a:prstGeom prst="rect">
            <a:avLst/>
          </a:prstGeom>
          <a:noFill/>
          <a:ln>
            <a:noFill/>
          </a:ln>
          <a:effectLst/>
        </p:spPr>
        <p:txBody>
          <a:bodyPr wrap="square">
            <a:spAutoFit/>
          </a:bodyPr>
          <a:lstStyle/>
          <a:p>
            <a:pPr marL="0" marR="0" lvl="0" indent="0" algn="l" defTabSz="914400" rtl="0" eaLnBrk="1" fontAlgn="auto" latinLnBrk="0" hangingPunct="1">
              <a:lnSpc>
                <a:spcPct val="110000"/>
              </a:lnSpc>
              <a:spcBef>
                <a:spcPts val="1200"/>
              </a:spcBef>
              <a:spcAft>
                <a:spcPts val="0"/>
              </a:spcAft>
              <a:buClrTx/>
              <a:buSzTx/>
              <a:buFontTx/>
              <a:buNone/>
              <a:tabLst/>
              <a:defRPr/>
            </a:pPr>
            <a:r>
              <a:rPr kumimoji="0" lang="en-US" sz="1200" b="0" i="0" u="none" strike="noStrike" kern="1200" cap="none" spc="0" normalizeH="0" baseline="0" noProof="0" dirty="0" err="1">
                <a:ln>
                  <a:noFill/>
                </a:ln>
                <a:solidFill>
                  <a:schemeClr val="tx1">
                    <a:lumMod val="85000"/>
                    <a:lumOff val="15000"/>
                  </a:schemeClr>
                </a:solidFill>
                <a:effectLst/>
                <a:uLnTx/>
                <a:uFillTx/>
                <a:cs typeface="+mn-ea"/>
                <a:sym typeface="+mn-lt"/>
              </a:rPr>
              <a:t>大多数AE均为轻度至中度，且使用</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±MTZ均未出现与治疗相关的SAE</a:t>
            </a:r>
          </a:p>
        </p:txBody>
      </p:sp>
      <p:sp>
        <p:nvSpPr>
          <p:cNvPr id="32" name="TextBox 31"/>
          <p:cNvSpPr txBox="1"/>
          <p:nvPr>
            <p:custDataLst>
              <p:tags r:id="rId6"/>
            </p:custDataLst>
          </p:nvPr>
        </p:nvSpPr>
        <p:spPr>
          <a:xfrm>
            <a:off x="7214062" y="4457386"/>
            <a:ext cx="4263686" cy="281295"/>
          </a:xfrm>
          <a:prstGeom prst="rect">
            <a:avLst/>
          </a:prstGeom>
          <a:noFill/>
          <a:ln>
            <a:noFill/>
          </a:ln>
          <a:effectLst/>
        </p:spPr>
        <p:txBody>
          <a:bodyPr wrap="square">
            <a:spAutoFit/>
          </a:bodyPr>
          <a:lstStyle/>
          <a:p>
            <a:pPr marL="0" marR="0" lvl="0" indent="0" algn="l" defTabSz="914400" rtl="0" eaLnBrk="1" fontAlgn="auto" latinLnBrk="0" hangingPunct="1">
              <a:lnSpc>
                <a:spcPct val="110000"/>
              </a:lnSpc>
              <a:spcBef>
                <a:spcPts val="1200"/>
              </a:spcBef>
              <a:spcAft>
                <a:spcPts val="0"/>
              </a:spcAft>
              <a:buClrTx/>
              <a:buSzTx/>
              <a:buFontTx/>
              <a:buNone/>
              <a:tabLst/>
              <a:defRPr/>
            </a:pP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±MTZ报告的SAE与MER±COL相似</a:t>
            </a:r>
          </a:p>
        </p:txBody>
      </p:sp>
      <p:sp>
        <p:nvSpPr>
          <p:cNvPr id="44" name="Oval 43"/>
          <p:cNvSpPr/>
          <p:nvPr>
            <p:custDataLst>
              <p:tags r:id="rId7"/>
            </p:custDataLst>
          </p:nvPr>
        </p:nvSpPr>
        <p:spPr>
          <a:xfrm>
            <a:off x="6384929" y="1672743"/>
            <a:ext cx="716301" cy="716301"/>
          </a:xfrm>
          <a:prstGeom prst="ellips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45" name="Oval 44"/>
          <p:cNvSpPr/>
          <p:nvPr>
            <p:custDataLst>
              <p:tags r:id="rId8"/>
            </p:custDataLst>
          </p:nvPr>
        </p:nvSpPr>
        <p:spPr>
          <a:xfrm>
            <a:off x="6384929" y="2961215"/>
            <a:ext cx="716301" cy="716301"/>
          </a:xfrm>
          <a:prstGeom prst="ellips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46" name="Oval 45"/>
          <p:cNvSpPr/>
          <p:nvPr>
            <p:custDataLst>
              <p:tags r:id="rId9"/>
            </p:custDataLst>
          </p:nvPr>
        </p:nvSpPr>
        <p:spPr>
          <a:xfrm>
            <a:off x="6384929" y="4224749"/>
            <a:ext cx="716301" cy="716301"/>
          </a:xfrm>
          <a:prstGeom prst="ellips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19" name="Freeform 18"/>
          <p:cNvSpPr/>
          <p:nvPr>
            <p:custDataLst>
              <p:tags r:id="rId10"/>
            </p:custDataLst>
          </p:nvPr>
        </p:nvSpPr>
        <p:spPr>
          <a:xfrm flipV="1">
            <a:off x="6629894" y="1870601"/>
            <a:ext cx="227248" cy="324774"/>
          </a:xfrm>
          <a:custGeom>
            <a:avLst/>
            <a:gdLst>
              <a:gd name="connsiteX0" fmla="*/ 118123 w 227248"/>
              <a:gd name="connsiteY0" fmla="*/ 324774 h 324774"/>
              <a:gd name="connsiteX1" fmla="*/ 206759 w 227248"/>
              <a:gd name="connsiteY1" fmla="*/ 236138 h 324774"/>
              <a:gd name="connsiteX2" fmla="*/ 152624 w 227248"/>
              <a:gd name="connsiteY2" fmla="*/ 154468 h 324774"/>
              <a:gd name="connsiteX3" fmla="*/ 145960 w 227248"/>
              <a:gd name="connsiteY3" fmla="*/ 153122 h 324774"/>
              <a:gd name="connsiteX4" fmla="*/ 151227 w 227248"/>
              <a:gd name="connsiteY4" fmla="*/ 152188 h 324774"/>
              <a:gd name="connsiteX5" fmla="*/ 184062 w 227248"/>
              <a:gd name="connsiteY5" fmla="*/ 134112 h 324774"/>
              <a:gd name="connsiteX6" fmla="*/ 217964 w 227248"/>
              <a:gd name="connsiteY6" fmla="*/ 0 h 324774"/>
              <a:gd name="connsiteX7" fmla="*/ 8050 w 227248"/>
              <a:gd name="connsiteY7" fmla="*/ 2979 h 324774"/>
              <a:gd name="connsiteX8" fmla="*/ 45746 w 227248"/>
              <a:gd name="connsiteY8" fmla="*/ 136074 h 324774"/>
              <a:gd name="connsiteX9" fmla="*/ 79081 w 227248"/>
              <a:gd name="connsiteY9" fmla="*/ 153212 h 324774"/>
              <a:gd name="connsiteX10" fmla="*/ 85287 w 227248"/>
              <a:gd name="connsiteY10" fmla="*/ 154131 h 324774"/>
              <a:gd name="connsiteX11" fmla="*/ 83622 w 227248"/>
              <a:gd name="connsiteY11" fmla="*/ 154468 h 324774"/>
              <a:gd name="connsiteX12" fmla="*/ 29487 w 227248"/>
              <a:gd name="connsiteY12" fmla="*/ 236138 h 324774"/>
              <a:gd name="connsiteX13" fmla="*/ 118123 w 227248"/>
              <a:gd name="connsiteY13" fmla="*/ 324774 h 32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7248" h="324774">
                <a:moveTo>
                  <a:pt x="118123" y="324774"/>
                </a:moveTo>
                <a:cubicBezTo>
                  <a:pt x="167075" y="324774"/>
                  <a:pt x="206759" y="285090"/>
                  <a:pt x="206759" y="236138"/>
                </a:cubicBezTo>
                <a:cubicBezTo>
                  <a:pt x="206759" y="199424"/>
                  <a:pt x="184437" y="167923"/>
                  <a:pt x="152624" y="154468"/>
                </a:cubicBezTo>
                <a:lnTo>
                  <a:pt x="145960" y="153122"/>
                </a:lnTo>
                <a:lnTo>
                  <a:pt x="151227" y="152188"/>
                </a:lnTo>
                <a:cubicBezTo>
                  <a:pt x="162864" y="148110"/>
                  <a:pt x="173975" y="142082"/>
                  <a:pt x="184062" y="134112"/>
                </a:cubicBezTo>
                <a:cubicBezTo>
                  <a:pt x="224410" y="102232"/>
                  <a:pt x="238316" y="47226"/>
                  <a:pt x="217964" y="0"/>
                </a:cubicBezTo>
                <a:lnTo>
                  <a:pt x="8050" y="2979"/>
                </a:lnTo>
                <a:cubicBezTo>
                  <a:pt x="-10952" y="50763"/>
                  <a:pt x="4509" y="105352"/>
                  <a:pt x="45746" y="136074"/>
                </a:cubicBezTo>
                <a:cubicBezTo>
                  <a:pt x="56055" y="143755"/>
                  <a:pt x="67333" y="149465"/>
                  <a:pt x="79081" y="153212"/>
                </a:cubicBezTo>
                <a:lnTo>
                  <a:pt x="85287" y="154131"/>
                </a:lnTo>
                <a:lnTo>
                  <a:pt x="83622" y="154468"/>
                </a:lnTo>
                <a:cubicBezTo>
                  <a:pt x="51810" y="167923"/>
                  <a:pt x="29487" y="199424"/>
                  <a:pt x="29487" y="236138"/>
                </a:cubicBezTo>
                <a:cubicBezTo>
                  <a:pt x="29487" y="285090"/>
                  <a:pt x="69171" y="324774"/>
                  <a:pt x="118123" y="324774"/>
                </a:cubicBezTo>
                <a:close/>
              </a:path>
            </a:pathLst>
          </a:custGeom>
          <a:solidFill>
            <a:srgbClr val="EAF1F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pic>
        <p:nvPicPr>
          <p:cNvPr id="24" name="Graphic 23"/>
          <p:cNvPicPr>
            <a:picLocks noChangeAspect="1"/>
          </p:cNvPicPr>
          <p:nvPr>
            <p:custDataLst>
              <p:tags r:id="rId11"/>
            </p:custDataLst>
          </p:nvPr>
        </p:nvPicPr>
        <p:blipFill>
          <a:blip r:embed="rId26">
            <a:extLst>
              <a:ext uri="{96DAC541-7B7A-43D3-8B79-37D633B846F1}">
                <asvg:svgBlip xmlns:asvg="http://schemas.microsoft.com/office/drawing/2016/SVG/main" r:embed="rId27"/>
              </a:ext>
            </a:extLst>
          </a:blip>
          <a:srcRect l="6" r="6"/>
          <a:stretch>
            <a:fillRect/>
          </a:stretch>
        </p:blipFill>
        <p:spPr>
          <a:xfrm>
            <a:off x="6502896" y="1754842"/>
            <a:ext cx="487729" cy="487790"/>
          </a:xfrm>
          <a:prstGeom prst="rect">
            <a:avLst/>
          </a:prstGeom>
        </p:spPr>
      </p:pic>
      <p:sp>
        <p:nvSpPr>
          <p:cNvPr id="25" name="Rounded Rectangle 24"/>
          <p:cNvSpPr/>
          <p:nvPr>
            <p:custDataLst>
              <p:tags r:id="rId12"/>
            </p:custDataLst>
          </p:nvPr>
        </p:nvSpPr>
        <p:spPr>
          <a:xfrm>
            <a:off x="6629894" y="3180015"/>
            <a:ext cx="255362" cy="304800"/>
          </a:xfrm>
          <a:prstGeom prst="roundRect">
            <a:avLst>
              <a:gd name="adj" fmla="val 15974"/>
            </a:avLst>
          </a:prstGeom>
          <a:solidFill>
            <a:srgbClr val="EAF1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pic>
        <p:nvPicPr>
          <p:cNvPr id="26" name="Graphic 25"/>
          <p:cNvPicPr>
            <a:picLocks noChangeAspect="1"/>
          </p:cNvPicPr>
          <p:nvPr>
            <p:custDataLst>
              <p:tags r:id="rId13"/>
            </p:custDataLst>
          </p:nvPr>
        </p:nvPicPr>
        <p:blipFill>
          <a:blip r:embed="rId28">
            <a:extLst>
              <a:ext uri="{96DAC541-7B7A-43D3-8B79-37D633B846F1}">
                <asvg:svgBlip xmlns:asvg="http://schemas.microsoft.com/office/drawing/2016/SVG/main" r:embed="rId29"/>
              </a:ext>
            </a:extLst>
          </a:blip>
          <a:srcRect l="4" r="4"/>
          <a:stretch>
            <a:fillRect/>
          </a:stretch>
        </p:blipFill>
        <p:spPr>
          <a:xfrm>
            <a:off x="6489095" y="3063955"/>
            <a:ext cx="496151" cy="496192"/>
          </a:xfrm>
          <a:prstGeom prst="rect">
            <a:avLst/>
          </a:prstGeom>
        </p:spPr>
      </p:pic>
      <p:grpSp>
        <p:nvGrpSpPr>
          <p:cNvPr id="47" name="Group 46"/>
          <p:cNvGrpSpPr/>
          <p:nvPr>
            <p:custDataLst>
              <p:tags r:id="rId14"/>
            </p:custDataLst>
          </p:nvPr>
        </p:nvGrpSpPr>
        <p:grpSpPr>
          <a:xfrm>
            <a:off x="6531172" y="4362136"/>
            <a:ext cx="452588" cy="452588"/>
            <a:chOff x="883428" y="1957009"/>
            <a:chExt cx="440106" cy="440106"/>
          </a:xfrm>
        </p:grpSpPr>
        <p:sp>
          <p:nvSpPr>
            <p:cNvPr id="33" name="Rounded Rectangle 32"/>
            <p:cNvSpPr/>
            <p:nvPr>
              <p:custDataLst>
                <p:tags r:id="rId15"/>
              </p:custDataLst>
            </p:nvPr>
          </p:nvSpPr>
          <p:spPr>
            <a:xfrm flipH="1">
              <a:off x="1046965" y="2299926"/>
              <a:ext cx="136511" cy="45719"/>
            </a:xfrm>
            <a:prstGeom prst="roundRect">
              <a:avLst>
                <a:gd name="adj" fmla="val 50000"/>
              </a:avLst>
            </a:prstGeom>
            <a:solidFill>
              <a:srgbClr val="EAF1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pic>
          <p:nvPicPr>
            <p:cNvPr id="43" name="Graphic 42"/>
            <p:cNvPicPr>
              <a:picLocks noChangeAspect="1"/>
            </p:cNvPicPr>
            <p:nvPr>
              <p:custDataLst>
                <p:tags r:id="rId16"/>
              </p:custDataLst>
            </p:nvPr>
          </p:nvPicPr>
          <p:blipFill>
            <a:blip r:embed="rId30">
              <a:extLst>
                <a:ext uri="{96DAC541-7B7A-43D3-8B79-37D633B846F1}">
                  <asvg:svgBlip xmlns:asvg="http://schemas.microsoft.com/office/drawing/2016/SVG/main" r:embed="rId31"/>
                </a:ext>
              </a:extLst>
            </a:blip>
            <a:stretch>
              <a:fillRect/>
            </a:stretch>
          </p:blipFill>
          <p:spPr>
            <a:xfrm>
              <a:off x="883428" y="1957009"/>
              <a:ext cx="440106" cy="440106"/>
            </a:xfrm>
            <a:prstGeom prst="rect">
              <a:avLst/>
            </a:prstGeom>
          </p:spPr>
        </p:pic>
      </p:grpSp>
      <p:sp>
        <p:nvSpPr>
          <p:cNvPr id="5" name="Rectangle: Rounded Corners 4"/>
          <p:cNvSpPr/>
          <p:nvPr/>
        </p:nvSpPr>
        <p:spPr>
          <a:xfrm>
            <a:off x="448524" y="5293693"/>
            <a:ext cx="11376489" cy="430832"/>
          </a:xfrm>
          <a:prstGeom prst="roundRect">
            <a:avLst/>
          </a:prstGeom>
          <a:solidFill>
            <a:schemeClr val="accent4"/>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400" b="1"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400" b="1"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US" sz="1400" b="1" i="0" u="none" strike="noStrike" kern="1200" cap="none" spc="0" normalizeH="0" baseline="0" noProof="0" dirty="0" err="1">
                <a:ln>
                  <a:noFill/>
                </a:ln>
                <a:solidFill>
                  <a:schemeClr val="tx1">
                    <a:lumMod val="85000"/>
                    <a:lumOff val="15000"/>
                  </a:schemeClr>
                </a:solidFill>
                <a:effectLst/>
                <a:uLnTx/>
                <a:uFillTx/>
                <a:cs typeface="+mn-ea"/>
                <a:sym typeface="+mn-lt"/>
              </a:rPr>
              <a:t>耐受性良好，未发现新的安全性问题</a:t>
            </a:r>
            <a:endParaRPr kumimoji="0" lang="en-US" sz="1400" b="1"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14" name="Rectangle 116"/>
          <p:cNvSpPr/>
          <p:nvPr/>
        </p:nvSpPr>
        <p:spPr>
          <a:xfrm>
            <a:off x="1445260" y="1532255"/>
            <a:ext cx="3098800" cy="241935"/>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1" i="0" u="none" strike="noStrike" kern="1200" cap="none" spc="0" normalizeH="0" baseline="0" noProof="0" dirty="0">
                <a:ln>
                  <a:noFill/>
                </a:ln>
                <a:solidFill>
                  <a:srgbClr val="000447"/>
                </a:solidFill>
                <a:effectLst/>
                <a:uLnTx/>
                <a:uFillTx/>
                <a:cs typeface="+mn-ea"/>
                <a:sym typeface="+mn-lt"/>
              </a:rPr>
              <a:t>REVISIT研究中的AE和SAE</a:t>
            </a:r>
          </a:p>
        </p:txBody>
      </p:sp>
      <p:sp>
        <p:nvSpPr>
          <p:cNvPr id="2" name="Rectangle 116"/>
          <p:cNvSpPr/>
          <p:nvPr/>
        </p:nvSpPr>
        <p:spPr>
          <a:xfrm rot="16200000">
            <a:off x="201295" y="3169920"/>
            <a:ext cx="1040765" cy="241935"/>
          </a:xfrm>
          <a:prstGeom prst="rect">
            <a:avLst/>
          </a:prstGeom>
          <a:solidFill>
            <a:srgbClr val="F8F8F8"/>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i="0" u="none" strike="noStrike" kern="1200" cap="none" spc="0" normalizeH="0" baseline="0" noProof="0" dirty="0">
                <a:ln>
                  <a:noFill/>
                </a:ln>
                <a:solidFill>
                  <a:srgbClr val="000447"/>
                </a:solidFill>
                <a:effectLst/>
                <a:uLnTx/>
                <a:uFillTx/>
                <a:cs typeface="+mn-ea"/>
                <a:sym typeface="+mn-lt"/>
              </a:rPr>
              <a:t>患者，%</a:t>
            </a:r>
          </a:p>
        </p:txBody>
      </p:sp>
      <p:sp>
        <p:nvSpPr>
          <p:cNvPr id="6" name="Text Placeholder 2"/>
          <p:cNvSpPr txBox="1"/>
          <p:nvPr/>
        </p:nvSpPr>
        <p:spPr>
          <a:xfrm>
            <a:off x="382584" y="5742378"/>
            <a:ext cx="11095164" cy="50191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图改编自Carmeli Y et al.</a:t>
            </a:r>
            <a:r>
              <a:rPr kumimoji="0" lang="en-GB" sz="800" b="0" i="1"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Lancet Infect Dis 2024:</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S1473-3099(24)00499-7。</a:t>
            </a:r>
          </a:p>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安全性分析集包括ITT分析集中所有接受过任意剂量研究药物治疗的患者。</a:t>
            </a:r>
          </a:p>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AE：不良事件；</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ALT：丙氨酸氨基转移酶；AST：天冬氨酸氨基转移酶；cIAI：复杂腹腔内感染；COL：粘菌素；ITT：意向性治疗；MER：美罗培南；MTZ：甲硝唑；SAE：严重不良事件；TEAE：治疗相关不良事件。</a:t>
            </a:r>
          </a:p>
        </p:txBody>
      </p:sp>
      <p:sp>
        <p:nvSpPr>
          <p:cNvPr id="3" name="Text Placeholder 2">
            <a:extLst>
              <a:ext uri="{FF2B5EF4-FFF2-40B4-BE49-F238E27FC236}">
                <a16:creationId xmlns:a16="http://schemas.microsoft.com/office/drawing/2014/main" id="{E135D55C-4CE2-C4C9-8963-FFEC1AE94CC7}"/>
              </a:ext>
            </a:extLst>
          </p:cNvPr>
          <p:cNvSpPr txBox="1"/>
          <p:nvPr/>
        </p:nvSpPr>
        <p:spPr>
          <a:xfrm>
            <a:off x="382584" y="5940030"/>
            <a:ext cx="11095164" cy="50191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Carmeli Y, et al. Lancet Infect Dis 2025;25(2):218-230.</a:t>
            </a:r>
            <a:endPar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7204E5DA-A5D1-3A3C-D791-A8AFC02CF352}"/>
              </a:ext>
            </a:extLst>
          </p:cNvPr>
          <p:cNvSpPr/>
          <p:nvPr/>
        </p:nvSpPr>
        <p:spPr>
          <a:xfrm>
            <a:off x="8026400" y="1320800"/>
            <a:ext cx="1714500" cy="330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圆角 2">
            <a:extLst>
              <a:ext uri="{FF2B5EF4-FFF2-40B4-BE49-F238E27FC236}">
                <a16:creationId xmlns:a16="http://schemas.microsoft.com/office/drawing/2014/main" id="{98316239-CAEB-B66D-202B-E6991DE69DEA}"/>
              </a:ext>
            </a:extLst>
          </p:cNvPr>
          <p:cNvSpPr/>
          <p:nvPr/>
        </p:nvSpPr>
        <p:spPr>
          <a:xfrm>
            <a:off x="2463800" y="1320800"/>
            <a:ext cx="1714500" cy="330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Title 1"/>
          <p:cNvSpPr>
            <a:spLocks noGrp="1"/>
          </p:cNvSpPr>
          <p:nvPr>
            <p:ph type="title"/>
          </p:nvPr>
        </p:nvSpPr>
        <p:spPr>
          <a:xfrm>
            <a:off x="453886" y="449145"/>
            <a:ext cx="9166631" cy="701402"/>
          </a:xfrm>
        </p:spPr>
        <p:txBody>
          <a:bodyPr>
            <a:noAutofit/>
          </a:bodyPr>
          <a:lstStyle/>
          <a:p>
            <a:pPr>
              <a:lnSpc>
                <a:spcPct val="100000"/>
              </a:lnSpc>
            </a:pPr>
            <a:r>
              <a:rPr lang="en-GB" sz="2400" dirty="0">
                <a:solidFill>
                  <a:srgbClr val="000548"/>
                </a:solidFill>
                <a:latin typeface="+mn-lt"/>
                <a:ea typeface="+mn-ea"/>
                <a:cs typeface="+mn-ea"/>
                <a:sym typeface="+mn-lt"/>
              </a:rPr>
              <a:t>Ⅲ</a:t>
            </a:r>
            <a:r>
              <a:rPr lang="zh-CN" altLang="en-US" sz="2400" dirty="0">
                <a:solidFill>
                  <a:srgbClr val="000548"/>
                </a:solidFill>
                <a:latin typeface="+mn-lt"/>
                <a:ea typeface="+mn-ea"/>
                <a:cs typeface="+mn-ea"/>
                <a:sym typeface="+mn-lt"/>
              </a:rPr>
              <a:t>期</a:t>
            </a:r>
            <a:r>
              <a:rPr lang="en-US" altLang="zh-CN" sz="2400" dirty="0">
                <a:solidFill>
                  <a:srgbClr val="000548"/>
                </a:solidFill>
                <a:latin typeface="+mn-lt"/>
                <a:ea typeface="+mn-ea"/>
                <a:cs typeface="+mn-ea"/>
                <a:sym typeface="+mn-lt"/>
              </a:rPr>
              <a:t>(</a:t>
            </a:r>
            <a:r>
              <a:rPr lang="en-GB" sz="2400" dirty="0">
                <a:solidFill>
                  <a:srgbClr val="000548"/>
                </a:solidFill>
                <a:latin typeface="+mn-lt"/>
                <a:ea typeface="+mn-ea"/>
                <a:cs typeface="+mn-ea"/>
                <a:sym typeface="+mn-lt"/>
              </a:rPr>
              <a:t>REVISIT)</a:t>
            </a:r>
            <a:r>
              <a:rPr lang="zh-CN" altLang="en-US" sz="2400" dirty="0">
                <a:solidFill>
                  <a:srgbClr val="000548"/>
                </a:solidFill>
                <a:latin typeface="+mn-lt"/>
                <a:ea typeface="+mn-ea"/>
                <a:cs typeface="+mn-ea"/>
                <a:sym typeface="+mn-lt"/>
              </a:rPr>
              <a:t>研究</a:t>
            </a:r>
            <a:r>
              <a:rPr lang="en-GB" sz="2400" dirty="0" err="1">
                <a:solidFill>
                  <a:srgbClr val="000548"/>
                </a:solidFill>
                <a:latin typeface="+mn-lt"/>
                <a:ea typeface="+mn-ea"/>
                <a:cs typeface="+mn-ea"/>
                <a:sym typeface="+mn-lt"/>
              </a:rPr>
              <a:t>亚组分析</a:t>
            </a:r>
            <a:r>
              <a:rPr lang="zh-CN" altLang="en-US" sz="2400" dirty="0">
                <a:solidFill>
                  <a:srgbClr val="000548"/>
                </a:solidFill>
                <a:latin typeface="+mn-lt"/>
                <a:ea typeface="+mn-ea"/>
                <a:cs typeface="+mn-ea"/>
                <a:sym typeface="+mn-lt"/>
              </a:rPr>
              <a:t>：</a:t>
            </a:r>
            <a:r>
              <a:rPr lang="en-GB" sz="2400" dirty="0" err="1">
                <a:solidFill>
                  <a:srgbClr val="000548"/>
                </a:solidFill>
                <a:latin typeface="+mn-lt"/>
                <a:ea typeface="+mn-ea"/>
                <a:cs typeface="+mn-ea"/>
                <a:sym typeface="+mn-lt"/>
              </a:rPr>
              <a:t>对于APACHE</a:t>
            </a:r>
            <a:r>
              <a:rPr lang="en-GB" sz="2400" dirty="0">
                <a:solidFill>
                  <a:srgbClr val="000548"/>
                </a:solidFill>
                <a:latin typeface="+mn-lt"/>
                <a:ea typeface="+mn-ea"/>
                <a:cs typeface="+mn-ea"/>
                <a:sym typeface="+mn-lt"/>
              </a:rPr>
              <a:t> II评分≥8的患者，</a:t>
            </a:r>
            <a:br>
              <a:rPr lang="en-GB" sz="2400" dirty="0">
                <a:solidFill>
                  <a:srgbClr val="000548"/>
                </a:solidFill>
                <a:latin typeface="+mn-lt"/>
                <a:ea typeface="+mn-ea"/>
                <a:cs typeface="+mn-ea"/>
                <a:sym typeface="+mn-lt"/>
              </a:rPr>
            </a:br>
            <a:r>
              <a:rPr lang="zh-CN" altLang="en-US" sz="2400" dirty="0">
                <a:solidFill>
                  <a:srgbClr val="000548"/>
                </a:solidFill>
                <a:latin typeface="+mn-lt"/>
                <a:ea typeface="+mn-ea"/>
                <a:cs typeface="+mn-ea"/>
                <a:sym typeface="+mn-lt"/>
              </a:rPr>
              <a:t>氨曲南</a:t>
            </a:r>
            <a:r>
              <a:rPr lang="en-US" altLang="zh-CN" sz="2400" dirty="0">
                <a:solidFill>
                  <a:srgbClr val="000548"/>
                </a:solidFill>
                <a:latin typeface="+mn-lt"/>
                <a:ea typeface="+mn-ea"/>
                <a:cs typeface="+mn-ea"/>
                <a:sym typeface="+mn-lt"/>
              </a:rPr>
              <a:t>-</a:t>
            </a:r>
            <a:r>
              <a:rPr lang="zh-CN" altLang="en-US" sz="2400" dirty="0">
                <a:solidFill>
                  <a:srgbClr val="000548"/>
                </a:solidFill>
                <a:latin typeface="+mn-lt"/>
                <a:ea typeface="+mn-ea"/>
                <a:cs typeface="+mn-ea"/>
                <a:sym typeface="+mn-lt"/>
              </a:rPr>
              <a:t>阿维巴坦</a:t>
            </a:r>
            <a:r>
              <a:rPr lang="en-GB" sz="2400" dirty="0">
                <a:solidFill>
                  <a:srgbClr val="000548"/>
                </a:solidFill>
                <a:latin typeface="+mn-lt"/>
                <a:ea typeface="+mn-ea"/>
                <a:cs typeface="+mn-ea"/>
                <a:sym typeface="+mn-lt"/>
              </a:rPr>
              <a:t>±</a:t>
            </a:r>
            <a:r>
              <a:rPr lang="en-GB" sz="2400" dirty="0" err="1">
                <a:solidFill>
                  <a:srgbClr val="000548"/>
                </a:solidFill>
                <a:latin typeface="+mn-lt"/>
                <a:ea typeface="+mn-ea"/>
                <a:cs typeface="+mn-ea"/>
                <a:sym typeface="+mn-lt"/>
              </a:rPr>
              <a:t>MTZ的有效性与MER+COL相似</a:t>
            </a:r>
            <a:r>
              <a:rPr lang="en-GB" sz="2400" dirty="0">
                <a:solidFill>
                  <a:srgbClr val="000548"/>
                </a:solidFill>
                <a:latin typeface="+mn-lt"/>
                <a:ea typeface="+mn-ea"/>
                <a:cs typeface="+mn-ea"/>
                <a:sym typeface="+mn-lt"/>
              </a:rPr>
              <a:t>*</a:t>
            </a:r>
            <a:endParaRPr lang="en-US" sz="2400" dirty="0">
              <a:solidFill>
                <a:srgbClr val="000548"/>
              </a:solidFill>
              <a:latin typeface="+mn-lt"/>
              <a:ea typeface="+mn-ea"/>
              <a:cs typeface="+mn-ea"/>
              <a:sym typeface="+mn-lt"/>
            </a:endParaRPr>
          </a:p>
        </p:txBody>
      </p:sp>
      <p:sp>
        <p:nvSpPr>
          <p:cNvPr id="5" name="Rectangle: Rounded Corners 4"/>
          <p:cNvSpPr/>
          <p:nvPr/>
        </p:nvSpPr>
        <p:spPr>
          <a:xfrm>
            <a:off x="407755" y="4840383"/>
            <a:ext cx="11376489" cy="701402"/>
          </a:xfrm>
          <a:prstGeom prst="roundRect">
            <a:avLst/>
          </a:prstGeom>
          <a:solidFill>
            <a:schemeClr val="accent4"/>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1">
                    <a:lumMod val="75000"/>
                    <a:lumOff val="25000"/>
                  </a:schemeClr>
                </a:solidFill>
                <a:effectLst/>
                <a:uLnTx/>
                <a:uFillTx/>
                <a:cs typeface="+mn-ea"/>
                <a:sym typeface="+mn-lt"/>
              </a:rPr>
              <a:t>对于APACHE</a:t>
            </a:r>
            <a:r>
              <a:rPr kumimoji="0" lang="en-US" sz="1400" b="1" i="0" u="none" strike="noStrike" kern="1200" cap="none" spc="0" normalizeH="0" baseline="0" noProof="0" dirty="0">
                <a:ln>
                  <a:noFill/>
                </a:ln>
                <a:solidFill>
                  <a:schemeClr val="tx1">
                    <a:lumMod val="75000"/>
                    <a:lumOff val="25000"/>
                  </a:schemeClr>
                </a:solidFill>
                <a:effectLst/>
                <a:uLnTx/>
                <a:uFillTx/>
                <a:cs typeface="+mn-ea"/>
                <a:sym typeface="+mn-lt"/>
              </a:rPr>
              <a:t> II评分≥8的患者，</a:t>
            </a:r>
            <a:r>
              <a:rPr kumimoji="0" lang="zh-CN" altLang="en-US" sz="1400" b="1" i="0" u="none" strike="noStrike" kern="1200" cap="none" spc="0" normalizeH="0" baseline="0" noProof="0" dirty="0">
                <a:ln>
                  <a:noFill/>
                </a:ln>
                <a:solidFill>
                  <a:schemeClr val="tx1">
                    <a:lumMod val="75000"/>
                    <a:lumOff val="25000"/>
                  </a:schemeClr>
                </a:solidFill>
                <a:effectLst/>
                <a:uLnTx/>
                <a:uFillTx/>
                <a:cs typeface="+mn-ea"/>
                <a:sym typeface="+mn-lt"/>
              </a:rPr>
              <a:t>氨曲南</a:t>
            </a:r>
            <a:r>
              <a:rPr kumimoji="0" lang="en-US" altLang="zh-CN" sz="1400" b="1" i="0" u="none" strike="noStrike" kern="1200" cap="none" spc="0" normalizeH="0" baseline="0" noProof="0" dirty="0">
                <a:ln>
                  <a:noFill/>
                </a:ln>
                <a:solidFill>
                  <a:schemeClr val="tx1">
                    <a:lumMod val="75000"/>
                    <a:lumOff val="25000"/>
                  </a:schemeClr>
                </a:solidFill>
                <a:effectLst/>
                <a:uLnTx/>
                <a:uFillTx/>
                <a:cs typeface="+mn-ea"/>
                <a:sym typeface="+mn-lt"/>
              </a:rPr>
              <a:t>-</a:t>
            </a:r>
            <a:r>
              <a:rPr kumimoji="0" lang="zh-CN" altLang="en-US" sz="1400" b="1" i="0" u="none" strike="noStrike" kern="1200" cap="none" spc="0" normalizeH="0" baseline="0" noProof="0" dirty="0">
                <a:ln>
                  <a:noFill/>
                </a:ln>
                <a:solidFill>
                  <a:schemeClr val="tx1">
                    <a:lumMod val="75000"/>
                    <a:lumOff val="25000"/>
                  </a:schemeClr>
                </a:solidFill>
                <a:effectLst/>
                <a:uLnTx/>
                <a:uFillTx/>
                <a:cs typeface="+mn-ea"/>
                <a:sym typeface="+mn-lt"/>
              </a:rPr>
              <a:t>阿维巴坦</a:t>
            </a:r>
            <a:r>
              <a:rPr kumimoji="0" lang="en-US" sz="1400" b="1" i="0" u="none" strike="noStrike" kern="1200" cap="none" spc="0" normalizeH="0" baseline="0" noProof="0" dirty="0">
                <a:ln>
                  <a:noFill/>
                </a:ln>
                <a:solidFill>
                  <a:schemeClr val="tx1">
                    <a:lumMod val="75000"/>
                    <a:lumOff val="25000"/>
                  </a:schemeClr>
                </a:solidFill>
                <a:effectLst/>
                <a:uLnTx/>
                <a:uFillTx/>
                <a:cs typeface="+mn-ea"/>
                <a:sym typeface="+mn-lt"/>
              </a:rPr>
              <a:t>±</a:t>
            </a:r>
            <a:r>
              <a:rPr kumimoji="0" lang="en-US" sz="1400" b="1" i="0" u="none" strike="noStrike" kern="1200" cap="none" spc="0" normalizeH="0" baseline="0" noProof="0" dirty="0" err="1">
                <a:ln>
                  <a:noFill/>
                </a:ln>
                <a:solidFill>
                  <a:schemeClr val="tx1">
                    <a:lumMod val="75000"/>
                    <a:lumOff val="25000"/>
                  </a:schemeClr>
                </a:solidFill>
                <a:effectLst/>
                <a:uLnTx/>
                <a:uFillTx/>
                <a:cs typeface="+mn-ea"/>
                <a:sym typeface="+mn-lt"/>
              </a:rPr>
              <a:t>MTZ治疗cIAI或HAP</a:t>
            </a:r>
            <a:r>
              <a:rPr kumimoji="0" lang="en-US" sz="1400" b="1" i="0" u="none" strike="noStrike" kern="1200" cap="none" spc="0" normalizeH="0" baseline="0" noProof="0" dirty="0">
                <a:ln>
                  <a:noFill/>
                </a:ln>
                <a:solidFill>
                  <a:schemeClr val="tx1">
                    <a:lumMod val="75000"/>
                    <a:lumOff val="25000"/>
                  </a:schemeClr>
                </a:solidFill>
                <a:effectLst/>
                <a:uLnTx/>
                <a:uFillTx/>
                <a:cs typeface="+mn-ea"/>
                <a:sym typeface="+mn-lt"/>
              </a:rPr>
              <a:t>/</a:t>
            </a:r>
            <a:r>
              <a:rPr kumimoji="0" lang="en-US" sz="1400" b="1" i="0" u="none" strike="noStrike" kern="1200" cap="none" spc="0" normalizeH="0" baseline="0" noProof="0" dirty="0" err="1">
                <a:ln>
                  <a:noFill/>
                </a:ln>
                <a:solidFill>
                  <a:schemeClr val="tx1">
                    <a:lumMod val="75000"/>
                    <a:lumOff val="25000"/>
                  </a:schemeClr>
                </a:solidFill>
                <a:effectLst/>
                <a:uLnTx/>
                <a:uFillTx/>
                <a:cs typeface="+mn-ea"/>
                <a:sym typeface="+mn-lt"/>
              </a:rPr>
              <a:t>VAP成人患者</a:t>
            </a:r>
            <a:r>
              <a:rPr kumimoji="0" lang="en-US" sz="1400" b="1" i="0" u="none" strike="noStrike" kern="1200" cap="none" spc="0" normalizeH="0" baseline="0" noProof="0" dirty="0">
                <a:ln>
                  <a:noFill/>
                </a:ln>
                <a:solidFill>
                  <a:schemeClr val="tx1">
                    <a:lumMod val="75000"/>
                    <a:lumOff val="25000"/>
                  </a:schemeClr>
                </a:solidFill>
                <a:effectLst/>
                <a:uLnTx/>
                <a:uFillTx/>
                <a:cs typeface="+mn-ea"/>
                <a:sym typeface="+mn-lt"/>
              </a:rPr>
              <a:t>，</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400" b="1" i="0" u="none" strike="noStrike" kern="1200" cap="none" spc="0" normalizeH="0" baseline="0" noProof="0" dirty="0" err="1">
                <a:ln>
                  <a:noFill/>
                </a:ln>
                <a:solidFill>
                  <a:schemeClr val="tx1">
                    <a:lumMod val="75000"/>
                    <a:lumOff val="25000"/>
                  </a:schemeClr>
                </a:solidFill>
                <a:effectLst/>
                <a:uLnTx/>
                <a:uFillTx/>
                <a:cs typeface="+mn-ea"/>
                <a:sym typeface="+mn-lt"/>
              </a:rPr>
              <a:t>有效性与MER</a:t>
            </a:r>
            <a:r>
              <a:rPr kumimoji="0" lang="zh-CN" altLang="en-US" sz="1400" b="1" i="0" u="none" strike="noStrike" kern="1200" cap="none" spc="0" normalizeH="0" baseline="0" noProof="0" dirty="0">
                <a:ln>
                  <a:noFill/>
                </a:ln>
                <a:solidFill>
                  <a:schemeClr val="tx1">
                    <a:lumMod val="75000"/>
                    <a:lumOff val="25000"/>
                  </a:schemeClr>
                </a:solidFill>
                <a:effectLst/>
                <a:uLnTx/>
                <a:uFillTx/>
                <a:cs typeface="+mn-ea"/>
                <a:sym typeface="+mn-lt"/>
              </a:rPr>
              <a:t>＋</a:t>
            </a:r>
            <a:r>
              <a:rPr kumimoji="0" lang="en-US" sz="1400" b="1" i="0" u="none" strike="noStrike" kern="1200" cap="none" spc="0" normalizeH="0" baseline="0" noProof="0" dirty="0" err="1">
                <a:ln>
                  <a:noFill/>
                </a:ln>
                <a:solidFill>
                  <a:schemeClr val="tx1">
                    <a:lumMod val="75000"/>
                    <a:lumOff val="25000"/>
                  </a:schemeClr>
                </a:solidFill>
                <a:effectLst/>
                <a:uLnTx/>
                <a:uFillTx/>
                <a:cs typeface="+mn-ea"/>
                <a:sym typeface="+mn-lt"/>
              </a:rPr>
              <a:t>COL的相似，且总体耐受性良好</a:t>
            </a:r>
            <a:endParaRPr kumimoji="0" lang="en-US" sz="1400" b="1"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7" name="TextBox 6"/>
          <p:cNvSpPr txBox="1"/>
          <p:nvPr>
            <p:custDataLst>
              <p:tags r:id="rId1"/>
            </p:custDataLst>
          </p:nvPr>
        </p:nvSpPr>
        <p:spPr>
          <a:xfrm>
            <a:off x="2255550" y="1316148"/>
            <a:ext cx="21712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chemeClr val="bg1"/>
                </a:solidFill>
                <a:effectLst/>
                <a:uLnTx/>
                <a:uFillTx/>
                <a:cs typeface="+mn-ea"/>
                <a:sym typeface="+mn-lt"/>
              </a:rPr>
              <a:t>ITT分析组</a:t>
            </a:r>
            <a:endParaRPr kumimoji="0" lang="en-GB" b="1" i="0" u="none" strike="noStrike" kern="1200" cap="none" spc="0" normalizeH="0" baseline="30000" noProof="0" dirty="0">
              <a:ln>
                <a:noFill/>
              </a:ln>
              <a:solidFill>
                <a:schemeClr val="bg1"/>
              </a:solidFill>
              <a:effectLst/>
              <a:uLnTx/>
              <a:uFillTx/>
              <a:cs typeface="+mn-ea"/>
              <a:sym typeface="+mn-lt"/>
            </a:endParaRPr>
          </a:p>
        </p:txBody>
      </p:sp>
      <p:pic>
        <p:nvPicPr>
          <p:cNvPr id="8" name="Picture 7"/>
          <p:cNvPicPr>
            <a:picLocks noChangeAspect="1"/>
          </p:cNvPicPr>
          <p:nvPr>
            <p:custDataLst>
              <p:tags r:id="rId2"/>
            </p:custDataLst>
          </p:nvPr>
        </p:nvPicPr>
        <p:blipFill>
          <a:blip r:embed="rId7"/>
          <a:stretch>
            <a:fillRect/>
          </a:stretch>
        </p:blipFill>
        <p:spPr>
          <a:xfrm>
            <a:off x="875787" y="1760200"/>
            <a:ext cx="5032412" cy="3059123"/>
          </a:xfrm>
          <a:prstGeom prst="rect">
            <a:avLst/>
          </a:prstGeom>
        </p:spPr>
      </p:pic>
      <p:sp>
        <p:nvSpPr>
          <p:cNvPr id="9" name="TextBox 8"/>
          <p:cNvSpPr txBox="1"/>
          <p:nvPr>
            <p:custDataLst>
              <p:tags r:id="rId3"/>
            </p:custDataLst>
          </p:nvPr>
        </p:nvSpPr>
        <p:spPr>
          <a:xfrm>
            <a:off x="7814850" y="1303448"/>
            <a:ext cx="21712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1" i="0" u="none" strike="noStrike" kern="1200" cap="none" spc="0" normalizeH="0" baseline="0" noProof="0" dirty="0">
                <a:ln>
                  <a:noFill/>
                </a:ln>
                <a:solidFill>
                  <a:schemeClr val="bg1"/>
                </a:solidFill>
                <a:effectLst/>
                <a:uLnTx/>
                <a:uFillTx/>
                <a:cs typeface="+mn-ea"/>
                <a:sym typeface="+mn-lt"/>
              </a:rPr>
              <a:t>CE分析组</a:t>
            </a:r>
            <a:endParaRPr kumimoji="0" lang="en-GB" b="1" i="0" u="none" strike="noStrike" kern="1200" cap="none" spc="0" normalizeH="0" baseline="30000" noProof="0" dirty="0">
              <a:ln>
                <a:noFill/>
              </a:ln>
              <a:solidFill>
                <a:schemeClr val="bg1"/>
              </a:solidFill>
              <a:effectLst/>
              <a:uLnTx/>
              <a:uFillTx/>
              <a:cs typeface="+mn-ea"/>
              <a:sym typeface="+mn-lt"/>
            </a:endParaRPr>
          </a:p>
        </p:txBody>
      </p:sp>
      <p:pic>
        <p:nvPicPr>
          <p:cNvPr id="10" name="Picture 9"/>
          <p:cNvPicPr>
            <a:picLocks noChangeAspect="1"/>
          </p:cNvPicPr>
          <p:nvPr>
            <p:custDataLst>
              <p:tags r:id="rId4"/>
            </p:custDataLst>
          </p:nvPr>
        </p:nvPicPr>
        <p:blipFill>
          <a:blip r:embed="rId8"/>
          <a:stretch>
            <a:fillRect/>
          </a:stretch>
        </p:blipFill>
        <p:spPr>
          <a:xfrm>
            <a:off x="6392178" y="1760199"/>
            <a:ext cx="5016631" cy="2991283"/>
          </a:xfrm>
          <a:prstGeom prst="rect">
            <a:avLst/>
          </a:prstGeom>
        </p:spPr>
      </p:pic>
      <p:sp>
        <p:nvSpPr>
          <p:cNvPr id="14" name="Rectangle 116"/>
          <p:cNvSpPr/>
          <p:nvPr/>
        </p:nvSpPr>
        <p:spPr>
          <a:xfrm>
            <a:off x="1610995" y="1817370"/>
            <a:ext cx="1377950" cy="24193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治愈差异，%（95%CI）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11.2%（9.8至37.8）</a:t>
            </a:r>
          </a:p>
        </p:txBody>
      </p:sp>
      <p:sp>
        <p:nvSpPr>
          <p:cNvPr id="2" name="Rectangle 116"/>
          <p:cNvSpPr/>
          <p:nvPr/>
        </p:nvSpPr>
        <p:spPr>
          <a:xfrm>
            <a:off x="3160395" y="1817370"/>
            <a:ext cx="1121410" cy="24193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治愈差异，%（95%CI）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9.6%（-21.3至34.5）</a:t>
            </a:r>
          </a:p>
        </p:txBody>
      </p:sp>
      <p:sp>
        <p:nvSpPr>
          <p:cNvPr id="6" name="Rectangle 116"/>
          <p:cNvSpPr/>
          <p:nvPr/>
        </p:nvSpPr>
        <p:spPr>
          <a:xfrm>
            <a:off x="4522470" y="1817370"/>
            <a:ext cx="1121410" cy="24193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治愈差异，%（95%CI）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9.3%（-9.9至29.3）</a:t>
            </a:r>
          </a:p>
        </p:txBody>
      </p:sp>
      <p:sp>
        <p:nvSpPr>
          <p:cNvPr id="11" name="Rectangle 116"/>
          <p:cNvSpPr/>
          <p:nvPr/>
        </p:nvSpPr>
        <p:spPr>
          <a:xfrm rot="16200000">
            <a:off x="-63500" y="2862580"/>
            <a:ext cx="2031365" cy="24193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000548"/>
                </a:solidFill>
                <a:effectLst/>
                <a:uLnTx/>
                <a:uFillTx/>
                <a:cs typeface="+mn-ea"/>
                <a:sym typeface="+mn-lt"/>
              </a:rPr>
              <a:t>临床治愈率</a:t>
            </a:r>
            <a:r>
              <a:rPr kumimoji="0" lang="en-US" altLang="zh-CN" sz="700" b="0" i="0" u="none" strike="noStrike" kern="1200" cap="none" spc="0" normalizeH="0" baseline="0" noProof="0" dirty="0">
                <a:ln>
                  <a:noFill/>
                </a:ln>
                <a:solidFill>
                  <a:srgbClr val="000548"/>
                </a:solidFill>
                <a:effectLst/>
                <a:uLnTx/>
                <a:uFillTx/>
                <a:cs typeface="+mn-ea"/>
                <a:sym typeface="+mn-lt"/>
              </a:rPr>
              <a:t>（%）</a:t>
            </a:r>
          </a:p>
        </p:txBody>
      </p:sp>
      <p:sp>
        <p:nvSpPr>
          <p:cNvPr id="12" name="Rectangle 116"/>
          <p:cNvSpPr/>
          <p:nvPr/>
        </p:nvSpPr>
        <p:spPr>
          <a:xfrm rot="16200000">
            <a:off x="5456555" y="2862580"/>
            <a:ext cx="2031365" cy="24193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700" b="0" i="0" u="none" strike="noStrike" kern="1200" cap="none" spc="0" normalizeH="0" baseline="0" noProof="0" dirty="0">
                <a:ln>
                  <a:noFill/>
                </a:ln>
                <a:solidFill>
                  <a:srgbClr val="000548"/>
                </a:solidFill>
                <a:effectLst/>
                <a:uLnTx/>
                <a:uFillTx/>
                <a:cs typeface="+mn-ea"/>
                <a:sym typeface="+mn-lt"/>
              </a:rPr>
              <a:t>临床治愈率</a:t>
            </a:r>
            <a:r>
              <a:rPr kumimoji="0" lang="en-US" altLang="zh-CN" sz="700" b="0" i="0" u="none" strike="noStrike" kern="1200" cap="none" spc="0" normalizeH="0" baseline="0" noProof="0" dirty="0">
                <a:ln>
                  <a:noFill/>
                </a:ln>
                <a:solidFill>
                  <a:srgbClr val="000548"/>
                </a:solidFill>
                <a:effectLst/>
                <a:uLnTx/>
                <a:uFillTx/>
                <a:cs typeface="+mn-ea"/>
                <a:sym typeface="+mn-lt"/>
              </a:rPr>
              <a:t>（%）</a:t>
            </a:r>
          </a:p>
        </p:txBody>
      </p:sp>
      <p:sp>
        <p:nvSpPr>
          <p:cNvPr id="13" name="Rectangle 116"/>
          <p:cNvSpPr/>
          <p:nvPr/>
        </p:nvSpPr>
        <p:spPr>
          <a:xfrm>
            <a:off x="7106285" y="1817370"/>
            <a:ext cx="1377950" cy="24193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治愈差异，%（95%CI）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6.6%（-11.6至38.7）</a:t>
            </a:r>
          </a:p>
        </p:txBody>
      </p:sp>
      <p:sp>
        <p:nvSpPr>
          <p:cNvPr id="15" name="Rectangle 116"/>
          <p:cNvSpPr/>
          <p:nvPr/>
        </p:nvSpPr>
        <p:spPr>
          <a:xfrm>
            <a:off x="8623935" y="1817370"/>
            <a:ext cx="1121410" cy="24193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治愈差异，%（95%CI）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9.2%（-26.7至38.5）</a:t>
            </a:r>
          </a:p>
        </p:txBody>
      </p:sp>
      <p:sp>
        <p:nvSpPr>
          <p:cNvPr id="16" name="Rectangle 116"/>
          <p:cNvSpPr/>
          <p:nvPr/>
        </p:nvSpPr>
        <p:spPr>
          <a:xfrm>
            <a:off x="9995535" y="1817370"/>
            <a:ext cx="1121410" cy="24193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治愈差异，%（95%CI）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700" b="0" i="0" u="none" strike="noStrike" kern="1200" cap="none" spc="0" normalizeH="0" baseline="0" noProof="0" dirty="0">
                <a:ln>
                  <a:noFill/>
                </a:ln>
                <a:solidFill>
                  <a:schemeClr val="tx1">
                    <a:lumMod val="75000"/>
                    <a:lumOff val="25000"/>
                  </a:schemeClr>
                </a:solidFill>
                <a:effectLst/>
                <a:uLnTx/>
                <a:uFillTx/>
                <a:cs typeface="+mn-ea"/>
                <a:sym typeface="+mn-lt"/>
              </a:rPr>
              <a:t>9.4%（-11.6至33.6）</a:t>
            </a:r>
          </a:p>
        </p:txBody>
      </p:sp>
      <p:sp>
        <p:nvSpPr>
          <p:cNvPr id="17" name="Text Placeholder 2"/>
          <p:cNvSpPr txBox="1"/>
          <p:nvPr/>
        </p:nvSpPr>
        <p:spPr>
          <a:xfrm>
            <a:off x="407755" y="5469328"/>
            <a:ext cx="11375080" cy="701402"/>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cIAI治疗周期为5-14天，HAP/VAP为7-14天。主要疗效终点为TOC访视时（第28±3天）的临床治愈率（基于ITT和CE分析集评估）。单组置信区间采用Jeffreys方法计算。注：此前摘要中误将各分析集（按感染类型及总体情况）治愈率治疗差异的99.75% CI数据纳入。本表已修正为95%CI数据。ITT分析集包含所有随机分组患者（无论是否接受研究药物治疗）。CE分析集包括如下患者，即属于ITT分析集、接受≥48小时研究治疗、符合方案特定的疾病/病原体/既往及合并用药标准、且TOC时临床反应未被判定为“不确定”。</a:t>
            </a:r>
          </a:p>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APACHE：急性生理与慢性健康评分；CE：临床可评价；CI：置信区间；cIAI：复杂腹腔内感染；COL：粘菌素；HAP：医院内获得性肺炎；ITT：意向性治疗；MER：美罗培南；MTZ：甲硝唑；TOC：治愈</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访视</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en-US"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VAP：呼吸机相关性肺炎</a:t>
            </a:r>
            <a:endPar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p:txBody>
      </p:sp>
      <p:sp>
        <p:nvSpPr>
          <p:cNvPr id="19" name="文本框 18">
            <a:extLst>
              <a:ext uri="{FF2B5EF4-FFF2-40B4-BE49-F238E27FC236}">
                <a16:creationId xmlns:a16="http://schemas.microsoft.com/office/drawing/2014/main" id="{BC4E3776-FE69-EF6A-DE99-68A3B9F350FC}"/>
              </a:ext>
            </a:extLst>
          </p:cNvPr>
          <p:cNvSpPr txBox="1"/>
          <p:nvPr/>
        </p:nvSpPr>
        <p:spPr>
          <a:xfrm>
            <a:off x="1573152" y="4380434"/>
            <a:ext cx="619079"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ATM/AVI±MTZ</a:t>
            </a:r>
          </a:p>
          <a:p>
            <a:pPr algn="ctr"/>
            <a:r>
              <a:rPr lang="en-US" altLang="zh-CN" sz="500" dirty="0">
                <a:solidFill>
                  <a:schemeClr val="tx1">
                    <a:lumMod val="95000"/>
                    <a:lumOff val="5000"/>
                  </a:schemeClr>
                </a:solidFill>
                <a:cs typeface="+mn-ea"/>
                <a:sym typeface="+mn-lt"/>
              </a:rPr>
              <a:t>n=86</a:t>
            </a:r>
            <a:endParaRPr lang="zh-CN" altLang="en-US" sz="500" dirty="0">
              <a:solidFill>
                <a:schemeClr val="tx1">
                  <a:lumMod val="95000"/>
                  <a:lumOff val="5000"/>
                </a:schemeClr>
              </a:solidFill>
              <a:cs typeface="+mn-ea"/>
              <a:sym typeface="+mn-lt"/>
            </a:endParaRPr>
          </a:p>
        </p:txBody>
      </p:sp>
      <p:sp>
        <p:nvSpPr>
          <p:cNvPr id="20" name="文本框 19">
            <a:extLst>
              <a:ext uri="{FF2B5EF4-FFF2-40B4-BE49-F238E27FC236}">
                <a16:creationId xmlns:a16="http://schemas.microsoft.com/office/drawing/2014/main" id="{01422BF6-FF63-83AC-4C09-BC5A72710F0A}"/>
              </a:ext>
            </a:extLst>
          </p:cNvPr>
          <p:cNvSpPr txBox="1"/>
          <p:nvPr/>
        </p:nvSpPr>
        <p:spPr>
          <a:xfrm>
            <a:off x="2287610" y="4380434"/>
            <a:ext cx="502061"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MER±COL</a:t>
            </a:r>
          </a:p>
          <a:p>
            <a:pPr algn="ctr"/>
            <a:r>
              <a:rPr lang="en-US" altLang="zh-CN" sz="500" dirty="0">
                <a:solidFill>
                  <a:schemeClr val="tx1">
                    <a:lumMod val="95000"/>
                    <a:lumOff val="5000"/>
                  </a:schemeClr>
                </a:solidFill>
                <a:cs typeface="+mn-ea"/>
                <a:sym typeface="+mn-lt"/>
              </a:rPr>
              <a:t>n=15</a:t>
            </a:r>
            <a:endParaRPr lang="zh-CN" altLang="en-US" sz="500" dirty="0">
              <a:solidFill>
                <a:schemeClr val="tx1">
                  <a:lumMod val="95000"/>
                  <a:lumOff val="5000"/>
                </a:schemeClr>
              </a:solidFill>
              <a:cs typeface="+mn-ea"/>
              <a:sym typeface="+mn-lt"/>
            </a:endParaRPr>
          </a:p>
        </p:txBody>
      </p:sp>
      <p:sp>
        <p:nvSpPr>
          <p:cNvPr id="21" name="文本框 20">
            <a:extLst>
              <a:ext uri="{FF2B5EF4-FFF2-40B4-BE49-F238E27FC236}">
                <a16:creationId xmlns:a16="http://schemas.microsoft.com/office/drawing/2014/main" id="{2B921336-00F8-118C-7848-59657DA996E9}"/>
              </a:ext>
            </a:extLst>
          </p:cNvPr>
          <p:cNvSpPr txBox="1"/>
          <p:nvPr/>
        </p:nvSpPr>
        <p:spPr>
          <a:xfrm>
            <a:off x="3085425" y="4380433"/>
            <a:ext cx="441146"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ATM/AVI</a:t>
            </a:r>
          </a:p>
          <a:p>
            <a:pPr algn="ctr"/>
            <a:r>
              <a:rPr lang="en-US" altLang="zh-CN" sz="500" dirty="0">
                <a:solidFill>
                  <a:schemeClr val="tx1">
                    <a:lumMod val="95000"/>
                    <a:lumOff val="5000"/>
                  </a:schemeClr>
                </a:solidFill>
                <a:cs typeface="+mn-ea"/>
                <a:sym typeface="+mn-lt"/>
              </a:rPr>
              <a:t>n=74</a:t>
            </a:r>
            <a:endParaRPr lang="zh-CN" altLang="en-US" sz="500" dirty="0">
              <a:solidFill>
                <a:schemeClr val="tx1">
                  <a:lumMod val="95000"/>
                  <a:lumOff val="5000"/>
                </a:schemeClr>
              </a:solidFill>
              <a:cs typeface="+mn-ea"/>
              <a:sym typeface="+mn-lt"/>
            </a:endParaRPr>
          </a:p>
        </p:txBody>
      </p:sp>
      <p:sp>
        <p:nvSpPr>
          <p:cNvPr id="22" name="文本框 21">
            <a:extLst>
              <a:ext uri="{FF2B5EF4-FFF2-40B4-BE49-F238E27FC236}">
                <a16:creationId xmlns:a16="http://schemas.microsoft.com/office/drawing/2014/main" id="{7975D0EC-9817-D17F-B45A-74CEA46BF8B6}"/>
              </a:ext>
            </a:extLst>
          </p:cNvPr>
          <p:cNvSpPr txBox="1"/>
          <p:nvPr/>
        </p:nvSpPr>
        <p:spPr>
          <a:xfrm>
            <a:off x="3741076" y="4380433"/>
            <a:ext cx="502061"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MER±COL</a:t>
            </a:r>
          </a:p>
          <a:p>
            <a:pPr algn="ctr"/>
            <a:r>
              <a:rPr lang="en-US" altLang="zh-CN" sz="500" dirty="0">
                <a:solidFill>
                  <a:schemeClr val="tx1">
                    <a:lumMod val="95000"/>
                    <a:lumOff val="5000"/>
                  </a:schemeClr>
                </a:solidFill>
                <a:cs typeface="+mn-ea"/>
                <a:sym typeface="+mn-lt"/>
              </a:rPr>
              <a:t>n=11</a:t>
            </a:r>
            <a:endParaRPr lang="zh-CN" altLang="en-US" sz="500" dirty="0">
              <a:solidFill>
                <a:schemeClr val="tx1">
                  <a:lumMod val="95000"/>
                  <a:lumOff val="5000"/>
                </a:schemeClr>
              </a:solidFill>
              <a:cs typeface="+mn-ea"/>
              <a:sym typeface="+mn-lt"/>
            </a:endParaRPr>
          </a:p>
        </p:txBody>
      </p:sp>
      <p:sp>
        <p:nvSpPr>
          <p:cNvPr id="23" name="文本框 22">
            <a:extLst>
              <a:ext uri="{FF2B5EF4-FFF2-40B4-BE49-F238E27FC236}">
                <a16:creationId xmlns:a16="http://schemas.microsoft.com/office/drawing/2014/main" id="{9FE802BD-3C58-B7B3-2893-E80D83E7083C}"/>
              </a:ext>
            </a:extLst>
          </p:cNvPr>
          <p:cNvSpPr txBox="1"/>
          <p:nvPr/>
        </p:nvSpPr>
        <p:spPr>
          <a:xfrm>
            <a:off x="4409299" y="4380433"/>
            <a:ext cx="619079"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ATM/AVI±MTZ</a:t>
            </a:r>
          </a:p>
          <a:p>
            <a:pPr algn="ctr"/>
            <a:r>
              <a:rPr lang="en-US" altLang="zh-CN" sz="500" dirty="0">
                <a:solidFill>
                  <a:schemeClr val="tx1">
                    <a:lumMod val="95000"/>
                    <a:lumOff val="5000"/>
                  </a:schemeClr>
                </a:solidFill>
                <a:cs typeface="+mn-ea"/>
                <a:sym typeface="+mn-lt"/>
              </a:rPr>
              <a:t>n=160</a:t>
            </a:r>
            <a:endParaRPr lang="zh-CN" altLang="en-US" sz="500" dirty="0">
              <a:solidFill>
                <a:schemeClr val="tx1">
                  <a:lumMod val="95000"/>
                  <a:lumOff val="5000"/>
                </a:schemeClr>
              </a:solidFill>
              <a:cs typeface="+mn-ea"/>
              <a:sym typeface="+mn-lt"/>
            </a:endParaRPr>
          </a:p>
        </p:txBody>
      </p:sp>
      <p:sp>
        <p:nvSpPr>
          <p:cNvPr id="24" name="文本框 23">
            <a:extLst>
              <a:ext uri="{FF2B5EF4-FFF2-40B4-BE49-F238E27FC236}">
                <a16:creationId xmlns:a16="http://schemas.microsoft.com/office/drawing/2014/main" id="{75C0BE28-6867-7063-B1C9-DC41D957A4BB}"/>
              </a:ext>
            </a:extLst>
          </p:cNvPr>
          <p:cNvSpPr txBox="1"/>
          <p:nvPr/>
        </p:nvSpPr>
        <p:spPr>
          <a:xfrm>
            <a:off x="5123757" y="4376295"/>
            <a:ext cx="502061"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MER±COL</a:t>
            </a:r>
          </a:p>
          <a:p>
            <a:pPr algn="ctr"/>
            <a:r>
              <a:rPr lang="en-US" altLang="zh-CN" sz="500" dirty="0">
                <a:solidFill>
                  <a:schemeClr val="tx1">
                    <a:lumMod val="95000"/>
                    <a:lumOff val="5000"/>
                  </a:schemeClr>
                </a:solidFill>
                <a:cs typeface="+mn-ea"/>
                <a:sym typeface="+mn-lt"/>
              </a:rPr>
              <a:t>n=26</a:t>
            </a:r>
            <a:endParaRPr lang="zh-CN" altLang="en-US" sz="500" dirty="0">
              <a:solidFill>
                <a:schemeClr val="tx1">
                  <a:lumMod val="95000"/>
                  <a:lumOff val="5000"/>
                </a:schemeClr>
              </a:solidFill>
              <a:cs typeface="+mn-ea"/>
              <a:sym typeface="+mn-lt"/>
            </a:endParaRPr>
          </a:p>
        </p:txBody>
      </p:sp>
      <p:sp>
        <p:nvSpPr>
          <p:cNvPr id="25" name="文本框 24">
            <a:extLst>
              <a:ext uri="{FF2B5EF4-FFF2-40B4-BE49-F238E27FC236}">
                <a16:creationId xmlns:a16="http://schemas.microsoft.com/office/drawing/2014/main" id="{70A5DD99-909E-B4DC-F0BC-F83CCA27FAA4}"/>
              </a:ext>
            </a:extLst>
          </p:cNvPr>
          <p:cNvSpPr txBox="1"/>
          <p:nvPr/>
        </p:nvSpPr>
        <p:spPr>
          <a:xfrm>
            <a:off x="7053671" y="4370358"/>
            <a:ext cx="619079"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ATM/AVI±MTZ</a:t>
            </a:r>
          </a:p>
          <a:p>
            <a:pPr algn="ctr"/>
            <a:r>
              <a:rPr lang="en-US" altLang="zh-CN" sz="500" dirty="0">
                <a:solidFill>
                  <a:schemeClr val="tx1">
                    <a:lumMod val="95000"/>
                    <a:lumOff val="5000"/>
                  </a:schemeClr>
                </a:solidFill>
                <a:cs typeface="+mn-ea"/>
                <a:sym typeface="+mn-lt"/>
              </a:rPr>
              <a:t>n=67</a:t>
            </a:r>
            <a:endParaRPr lang="zh-CN" altLang="en-US" sz="500" dirty="0">
              <a:solidFill>
                <a:schemeClr val="tx1">
                  <a:lumMod val="95000"/>
                  <a:lumOff val="5000"/>
                </a:schemeClr>
              </a:solidFill>
              <a:cs typeface="+mn-ea"/>
              <a:sym typeface="+mn-lt"/>
            </a:endParaRPr>
          </a:p>
        </p:txBody>
      </p:sp>
      <p:sp>
        <p:nvSpPr>
          <p:cNvPr id="26" name="文本框 25">
            <a:extLst>
              <a:ext uri="{FF2B5EF4-FFF2-40B4-BE49-F238E27FC236}">
                <a16:creationId xmlns:a16="http://schemas.microsoft.com/office/drawing/2014/main" id="{A67990CD-A935-6454-3C95-E7E56F321F41}"/>
              </a:ext>
            </a:extLst>
          </p:cNvPr>
          <p:cNvSpPr txBox="1"/>
          <p:nvPr/>
        </p:nvSpPr>
        <p:spPr>
          <a:xfrm>
            <a:off x="7795260" y="4380432"/>
            <a:ext cx="502061"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MER±COL</a:t>
            </a:r>
          </a:p>
          <a:p>
            <a:pPr algn="ctr"/>
            <a:r>
              <a:rPr lang="en-US" altLang="zh-CN" sz="500" dirty="0">
                <a:solidFill>
                  <a:schemeClr val="tx1">
                    <a:lumMod val="95000"/>
                    <a:lumOff val="5000"/>
                  </a:schemeClr>
                </a:solidFill>
                <a:cs typeface="+mn-ea"/>
                <a:sym typeface="+mn-lt"/>
              </a:rPr>
              <a:t>n=10</a:t>
            </a:r>
            <a:endParaRPr lang="zh-CN" altLang="en-US" sz="500" dirty="0">
              <a:solidFill>
                <a:schemeClr val="tx1">
                  <a:lumMod val="95000"/>
                  <a:lumOff val="5000"/>
                </a:schemeClr>
              </a:solidFill>
              <a:cs typeface="+mn-ea"/>
              <a:sym typeface="+mn-lt"/>
            </a:endParaRPr>
          </a:p>
        </p:txBody>
      </p:sp>
      <p:sp>
        <p:nvSpPr>
          <p:cNvPr id="27" name="文本框 26">
            <a:extLst>
              <a:ext uri="{FF2B5EF4-FFF2-40B4-BE49-F238E27FC236}">
                <a16:creationId xmlns:a16="http://schemas.microsoft.com/office/drawing/2014/main" id="{C42D2C59-A91B-1BCB-F472-0C3B2662B9C2}"/>
              </a:ext>
            </a:extLst>
          </p:cNvPr>
          <p:cNvSpPr txBox="1"/>
          <p:nvPr/>
        </p:nvSpPr>
        <p:spPr>
          <a:xfrm>
            <a:off x="8638693" y="4380432"/>
            <a:ext cx="441146"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ATM/AVI</a:t>
            </a:r>
          </a:p>
          <a:p>
            <a:pPr algn="ctr"/>
            <a:r>
              <a:rPr lang="en-US" altLang="zh-CN" sz="500" dirty="0">
                <a:solidFill>
                  <a:schemeClr val="tx1">
                    <a:lumMod val="95000"/>
                    <a:lumOff val="5000"/>
                  </a:schemeClr>
                </a:solidFill>
                <a:cs typeface="+mn-ea"/>
                <a:sym typeface="+mn-lt"/>
              </a:rPr>
              <a:t>n=45</a:t>
            </a:r>
            <a:endParaRPr lang="zh-CN" altLang="en-US" sz="500" dirty="0">
              <a:solidFill>
                <a:schemeClr val="tx1">
                  <a:lumMod val="95000"/>
                  <a:lumOff val="5000"/>
                </a:schemeClr>
              </a:solidFill>
              <a:cs typeface="+mn-ea"/>
              <a:sym typeface="+mn-lt"/>
            </a:endParaRPr>
          </a:p>
        </p:txBody>
      </p:sp>
      <p:sp>
        <p:nvSpPr>
          <p:cNvPr id="28" name="文本框 27">
            <a:extLst>
              <a:ext uri="{FF2B5EF4-FFF2-40B4-BE49-F238E27FC236}">
                <a16:creationId xmlns:a16="http://schemas.microsoft.com/office/drawing/2014/main" id="{0416706C-2D56-8AEA-9E3B-7016017CA132}"/>
              </a:ext>
            </a:extLst>
          </p:cNvPr>
          <p:cNvSpPr txBox="1"/>
          <p:nvPr/>
        </p:nvSpPr>
        <p:spPr>
          <a:xfrm>
            <a:off x="9238839" y="4380432"/>
            <a:ext cx="502061"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MER±COL</a:t>
            </a:r>
          </a:p>
          <a:p>
            <a:pPr algn="ctr"/>
            <a:r>
              <a:rPr lang="en-US" altLang="zh-CN" sz="500" dirty="0">
                <a:solidFill>
                  <a:schemeClr val="tx1">
                    <a:lumMod val="95000"/>
                    <a:lumOff val="5000"/>
                  </a:schemeClr>
                </a:solidFill>
                <a:cs typeface="+mn-ea"/>
                <a:sym typeface="+mn-lt"/>
              </a:rPr>
              <a:t>n=8</a:t>
            </a:r>
            <a:endParaRPr lang="zh-CN" altLang="en-US" sz="500" dirty="0">
              <a:solidFill>
                <a:schemeClr val="tx1">
                  <a:lumMod val="95000"/>
                  <a:lumOff val="5000"/>
                </a:schemeClr>
              </a:solidFill>
              <a:cs typeface="+mn-ea"/>
              <a:sym typeface="+mn-lt"/>
            </a:endParaRPr>
          </a:p>
        </p:txBody>
      </p:sp>
      <p:sp>
        <p:nvSpPr>
          <p:cNvPr id="29" name="文本框 28">
            <a:extLst>
              <a:ext uri="{FF2B5EF4-FFF2-40B4-BE49-F238E27FC236}">
                <a16:creationId xmlns:a16="http://schemas.microsoft.com/office/drawing/2014/main" id="{3AAB3193-EB79-F3D6-D1A0-F2D5A684BC67}"/>
              </a:ext>
            </a:extLst>
          </p:cNvPr>
          <p:cNvSpPr txBox="1"/>
          <p:nvPr/>
        </p:nvSpPr>
        <p:spPr>
          <a:xfrm>
            <a:off x="9920420" y="4380432"/>
            <a:ext cx="619079"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ATM/AVI±MTZ</a:t>
            </a:r>
          </a:p>
          <a:p>
            <a:pPr algn="ctr"/>
            <a:r>
              <a:rPr lang="en-US" altLang="zh-CN" sz="500" dirty="0">
                <a:solidFill>
                  <a:schemeClr val="tx1">
                    <a:lumMod val="95000"/>
                    <a:lumOff val="5000"/>
                  </a:schemeClr>
                </a:solidFill>
                <a:cs typeface="+mn-ea"/>
                <a:sym typeface="+mn-lt"/>
              </a:rPr>
              <a:t>n=112</a:t>
            </a:r>
            <a:endParaRPr lang="zh-CN" altLang="en-US" sz="500" dirty="0">
              <a:solidFill>
                <a:schemeClr val="tx1">
                  <a:lumMod val="95000"/>
                  <a:lumOff val="5000"/>
                </a:schemeClr>
              </a:solidFill>
              <a:cs typeface="+mn-ea"/>
              <a:sym typeface="+mn-lt"/>
            </a:endParaRPr>
          </a:p>
        </p:txBody>
      </p:sp>
      <p:sp>
        <p:nvSpPr>
          <p:cNvPr id="30" name="文本框 29">
            <a:extLst>
              <a:ext uri="{FF2B5EF4-FFF2-40B4-BE49-F238E27FC236}">
                <a16:creationId xmlns:a16="http://schemas.microsoft.com/office/drawing/2014/main" id="{284D3079-E6BD-A23C-5D8E-68D9A1113468}"/>
              </a:ext>
            </a:extLst>
          </p:cNvPr>
          <p:cNvSpPr txBox="1"/>
          <p:nvPr/>
        </p:nvSpPr>
        <p:spPr>
          <a:xfrm>
            <a:off x="10614884" y="4380432"/>
            <a:ext cx="502061" cy="246221"/>
          </a:xfrm>
          <a:prstGeom prst="rect">
            <a:avLst/>
          </a:prstGeom>
          <a:solidFill>
            <a:schemeClr val="bg1"/>
          </a:solidFill>
        </p:spPr>
        <p:txBody>
          <a:bodyPr wrap="none" rtlCol="0">
            <a:spAutoFit/>
          </a:bodyPr>
          <a:lstStyle/>
          <a:p>
            <a:pPr algn="ctr"/>
            <a:r>
              <a:rPr lang="en-US" altLang="zh-CN" sz="500" dirty="0">
                <a:solidFill>
                  <a:schemeClr val="tx1">
                    <a:lumMod val="95000"/>
                    <a:lumOff val="5000"/>
                  </a:schemeClr>
                </a:solidFill>
                <a:cs typeface="+mn-ea"/>
                <a:sym typeface="+mn-lt"/>
              </a:rPr>
              <a:t>MER±COL</a:t>
            </a:r>
          </a:p>
          <a:p>
            <a:pPr algn="ctr"/>
            <a:r>
              <a:rPr lang="en-US" altLang="zh-CN" sz="500" dirty="0">
                <a:solidFill>
                  <a:schemeClr val="tx1">
                    <a:lumMod val="95000"/>
                    <a:lumOff val="5000"/>
                  </a:schemeClr>
                </a:solidFill>
                <a:cs typeface="+mn-ea"/>
                <a:sym typeface="+mn-lt"/>
              </a:rPr>
              <a:t>n=18</a:t>
            </a:r>
            <a:endParaRPr lang="zh-CN" altLang="en-US" sz="500" dirty="0">
              <a:solidFill>
                <a:schemeClr val="tx1">
                  <a:lumMod val="95000"/>
                  <a:lumOff val="5000"/>
                </a:schemeClr>
              </a:solidFill>
              <a:cs typeface="+mn-ea"/>
              <a:sym typeface="+mn-lt"/>
            </a:endParaRPr>
          </a:p>
        </p:txBody>
      </p:sp>
      <p:sp>
        <p:nvSpPr>
          <p:cNvPr id="32" name="文本框 31">
            <a:extLst>
              <a:ext uri="{FF2B5EF4-FFF2-40B4-BE49-F238E27FC236}">
                <a16:creationId xmlns:a16="http://schemas.microsoft.com/office/drawing/2014/main" id="{A7CB25FE-2F85-D6CA-87F8-E60BB33028D5}"/>
              </a:ext>
            </a:extLst>
          </p:cNvPr>
          <p:cNvSpPr txBox="1"/>
          <p:nvPr/>
        </p:nvSpPr>
        <p:spPr>
          <a:xfrm>
            <a:off x="407755" y="6137363"/>
            <a:ext cx="1137508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US" altLang="zh-CN"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Yuan J, Carmeli Y, Cisneros-Herreros JM, et al. Aztreonam-Avibactam Compared with Adjunctive Colistin Combined with Meropenem for the Treatment of Serious Gram-Negative Bacterial </a:t>
            </a:r>
            <a:r>
              <a:rPr kumimoji="0" lang="en-US" altLang="zh-CN" sz="800" b="0" i="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Infections:Subgroup</a:t>
            </a:r>
            <a:r>
              <a:rPr kumimoji="0" lang="en-US" altLang="zh-CN"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Analysis of the Phase 3 REVISIT Study. Presented at: </a:t>
            </a:r>
            <a:r>
              <a:rPr kumimoji="0" lang="en-US" altLang="zh-CN" sz="800" b="0" i="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IDWeek</a:t>
            </a:r>
            <a:r>
              <a:rPr kumimoji="0" lang="en-US" altLang="zh-CN"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16-19 October 2024 Los Angeles, CA.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2800" dirty="0">
                <a:solidFill>
                  <a:srgbClr val="000548"/>
                </a:solidFill>
                <a:latin typeface="+mn-lt"/>
                <a:ea typeface="+mn-ea"/>
                <a:cs typeface="+mn-ea"/>
                <a:sym typeface="+mn-lt"/>
              </a:rPr>
              <a:t>Ⅲ</a:t>
            </a:r>
            <a:r>
              <a:rPr lang="zh-CN" altLang="en-US" sz="2800" dirty="0">
                <a:solidFill>
                  <a:srgbClr val="000548"/>
                </a:solidFill>
                <a:latin typeface="+mn-lt"/>
                <a:ea typeface="+mn-ea"/>
                <a:cs typeface="+mn-ea"/>
                <a:sym typeface="+mn-lt"/>
              </a:rPr>
              <a:t>期</a:t>
            </a:r>
            <a:r>
              <a:rPr lang="en-US" altLang="zh-CN" sz="2800" dirty="0">
                <a:solidFill>
                  <a:srgbClr val="000548"/>
                </a:solidFill>
                <a:latin typeface="+mn-lt"/>
                <a:ea typeface="+mn-ea"/>
                <a:cs typeface="+mn-ea"/>
                <a:sym typeface="+mn-lt"/>
              </a:rPr>
              <a:t>(</a:t>
            </a:r>
            <a:r>
              <a:rPr lang="en-GB" sz="2800" dirty="0">
                <a:solidFill>
                  <a:srgbClr val="000548"/>
                </a:solidFill>
                <a:latin typeface="+mn-lt"/>
                <a:ea typeface="+mn-ea"/>
                <a:cs typeface="+mn-ea"/>
                <a:sym typeface="+mn-lt"/>
              </a:rPr>
              <a:t>REVISIT)</a:t>
            </a:r>
            <a:r>
              <a:rPr lang="zh-CN" altLang="en-US" sz="2800" dirty="0">
                <a:solidFill>
                  <a:srgbClr val="000548"/>
                </a:solidFill>
                <a:latin typeface="+mn-lt"/>
                <a:ea typeface="+mn-ea"/>
                <a:cs typeface="+mn-ea"/>
                <a:sym typeface="+mn-lt"/>
              </a:rPr>
              <a:t>研究小结</a:t>
            </a:r>
            <a:endParaRPr lang="en-GB" sz="2800" dirty="0">
              <a:solidFill>
                <a:srgbClr val="000548"/>
              </a:solidFill>
              <a:latin typeface="+mn-lt"/>
              <a:ea typeface="+mn-ea"/>
              <a:cs typeface="+mn-ea"/>
              <a:sym typeface="+mn-lt"/>
            </a:endParaRPr>
          </a:p>
        </p:txBody>
      </p:sp>
      <p:grpSp>
        <p:nvGrpSpPr>
          <p:cNvPr id="25" name="组合 24">
            <a:extLst>
              <a:ext uri="{FF2B5EF4-FFF2-40B4-BE49-F238E27FC236}">
                <a16:creationId xmlns:a16="http://schemas.microsoft.com/office/drawing/2014/main" id="{64E594A7-D3AF-F9CD-F862-EE3E5C43683A}"/>
              </a:ext>
            </a:extLst>
          </p:cNvPr>
          <p:cNvGrpSpPr/>
          <p:nvPr/>
        </p:nvGrpSpPr>
        <p:grpSpPr>
          <a:xfrm>
            <a:off x="478902" y="1282700"/>
            <a:ext cx="11234195" cy="711200"/>
            <a:chOff x="478902" y="1282700"/>
            <a:chExt cx="11234195" cy="711200"/>
          </a:xfrm>
        </p:grpSpPr>
        <p:sp>
          <p:nvSpPr>
            <p:cNvPr id="30" name="Rounded Rectangle 29"/>
            <p:cNvSpPr/>
            <p:nvPr/>
          </p:nvSpPr>
          <p:spPr>
            <a:xfrm>
              <a:off x="478902" y="1282700"/>
              <a:ext cx="11234195" cy="711200"/>
            </a:xfrm>
            <a:prstGeom prst="roundRect">
              <a:avLst>
                <a:gd name="adj" fmla="val 15174"/>
              </a:avLst>
            </a:prstGeom>
            <a:solidFill>
              <a:schemeClr val="bg2">
                <a:lumMod val="20000"/>
                <a:lumOff val="80000"/>
                <a:alpha val="3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tIns="251999"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D45"/>
                </a:solidFill>
                <a:effectLst/>
                <a:uLnTx/>
                <a:uFillTx/>
                <a:cs typeface="+mn-ea"/>
                <a:sym typeface="+mn-lt"/>
              </a:endParaRPr>
            </a:p>
          </p:txBody>
        </p:sp>
        <p:sp>
          <p:nvSpPr>
            <p:cNvPr id="62" name="Oval 61"/>
            <p:cNvSpPr/>
            <p:nvPr/>
          </p:nvSpPr>
          <p:spPr>
            <a:xfrm>
              <a:off x="727705" y="1346492"/>
              <a:ext cx="570092" cy="577716"/>
            </a:xfrm>
            <a:prstGeom prst="ellipse">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50" name="TextBox 49"/>
            <p:cNvSpPr txBox="1"/>
            <p:nvPr/>
          </p:nvSpPr>
          <p:spPr>
            <a:xfrm>
              <a:off x="1554832" y="1539375"/>
              <a:ext cx="9844403" cy="258532"/>
            </a:xfrm>
            <a:prstGeom prst="rect">
              <a:avLst/>
            </a:prstGeom>
            <a:noFill/>
            <a:ln>
              <a:noFill/>
            </a:ln>
            <a:effectLst/>
          </p:spPr>
          <p:txBody>
            <a:bodyPr wrap="square">
              <a:spAutoFit/>
            </a:bodyPr>
            <a:lstStyle/>
            <a:p>
              <a:pPr marL="0" marR="0" lvl="0" indent="0" algn="l" defTabSz="914400" rtl="0" eaLnBrk="1" fontAlgn="base" latinLnBrk="0" hangingPunct="1">
                <a:lnSpc>
                  <a:spcPct val="90000"/>
                </a:lnSpc>
                <a:spcBef>
                  <a:spcPts val="1200"/>
                </a:spcBef>
                <a:spcAft>
                  <a:spcPct val="0"/>
                </a:spcAft>
                <a:buClrTx/>
                <a:buSzPct val="90000"/>
                <a:buFontTx/>
                <a:buNone/>
                <a:tabLst/>
                <a:defRPr/>
              </a:pPr>
              <a:r>
                <a:rPr kumimoji="0" lang="en-US" sz="1200" b="0" i="0" u="none" strike="noStrike" kern="1200" cap="none" spc="0" normalizeH="0" baseline="0" noProof="0" dirty="0" err="1">
                  <a:ln>
                    <a:noFill/>
                  </a:ln>
                  <a:solidFill>
                    <a:schemeClr val="tx1">
                      <a:lumMod val="85000"/>
                      <a:lumOff val="15000"/>
                    </a:schemeClr>
                  </a:solidFill>
                  <a:effectLst/>
                  <a:uLnTx/>
                  <a:uFillTx/>
                  <a:cs typeface="+mn-ea"/>
                  <a:sym typeface="+mn-lt"/>
                </a:rPr>
                <a:t>REVISIT试验数据证明</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±MTZ可有效治疗由MDR革兰氏阴性菌引起的cIAI和HAP/VAP成人患者</a:t>
              </a:r>
            </a:p>
          </p:txBody>
        </p:sp>
        <p:pic>
          <p:nvPicPr>
            <p:cNvPr id="6" name="Graphic 5"/>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765" y="1417223"/>
              <a:ext cx="440106" cy="440106"/>
            </a:xfrm>
            <a:prstGeom prst="rect">
              <a:avLst/>
            </a:prstGeom>
          </p:spPr>
        </p:pic>
      </p:grpSp>
      <p:grpSp>
        <p:nvGrpSpPr>
          <p:cNvPr id="24" name="组合 23">
            <a:extLst>
              <a:ext uri="{FF2B5EF4-FFF2-40B4-BE49-F238E27FC236}">
                <a16:creationId xmlns:a16="http://schemas.microsoft.com/office/drawing/2014/main" id="{CB9D2B1F-E735-14DD-6839-27BEC92476F7}"/>
              </a:ext>
            </a:extLst>
          </p:cNvPr>
          <p:cNvGrpSpPr/>
          <p:nvPr/>
        </p:nvGrpSpPr>
        <p:grpSpPr>
          <a:xfrm>
            <a:off x="478902" y="2082956"/>
            <a:ext cx="11234195" cy="734108"/>
            <a:chOff x="478902" y="1920192"/>
            <a:chExt cx="11234195" cy="734108"/>
          </a:xfrm>
        </p:grpSpPr>
        <p:sp>
          <p:nvSpPr>
            <p:cNvPr id="16" name="Rounded Rectangle 29"/>
            <p:cNvSpPr/>
            <p:nvPr/>
          </p:nvSpPr>
          <p:spPr>
            <a:xfrm>
              <a:off x="478902" y="1971620"/>
              <a:ext cx="11234195" cy="682680"/>
            </a:xfrm>
            <a:prstGeom prst="roundRect">
              <a:avLst>
                <a:gd name="adj" fmla="val 15174"/>
              </a:avLst>
            </a:prstGeom>
            <a:solidFill>
              <a:schemeClr val="bg2">
                <a:lumMod val="20000"/>
                <a:lumOff val="80000"/>
                <a:alpha val="3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tIns="251999"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D45"/>
                </a:solidFill>
                <a:effectLst/>
                <a:uLnTx/>
                <a:uFillTx/>
                <a:cs typeface="+mn-ea"/>
                <a:sym typeface="+mn-lt"/>
              </a:endParaRPr>
            </a:p>
          </p:txBody>
        </p:sp>
        <p:sp>
          <p:nvSpPr>
            <p:cNvPr id="51" name="TextBox 50"/>
            <p:cNvSpPr txBox="1"/>
            <p:nvPr/>
          </p:nvSpPr>
          <p:spPr>
            <a:xfrm>
              <a:off x="1554833" y="2168205"/>
              <a:ext cx="9363376" cy="258532"/>
            </a:xfrm>
            <a:prstGeom prst="rect">
              <a:avLst/>
            </a:prstGeom>
            <a:noFill/>
            <a:ln>
              <a:noFill/>
            </a:ln>
            <a:effectLst/>
          </p:spPr>
          <p:txBody>
            <a:bodyPr wrap="square">
              <a:spAutoFit/>
            </a:bodyPr>
            <a:lstStyle/>
            <a:p>
              <a:pPr marL="0" marR="0" lvl="0" indent="0" algn="l" defTabSz="914400" rtl="0" eaLnBrk="1" fontAlgn="base" latinLnBrk="0" hangingPunct="1">
                <a:lnSpc>
                  <a:spcPct val="90000"/>
                </a:lnSpc>
                <a:spcBef>
                  <a:spcPts val="1200"/>
                </a:spcBef>
                <a:spcAft>
                  <a:spcPct val="0"/>
                </a:spcAft>
                <a:buClrTx/>
                <a:buSzPct val="90000"/>
                <a:buFontTx/>
                <a:buNone/>
                <a:tabLst/>
                <a:defRPr/>
              </a:pP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US" sz="1200" b="0" i="0" u="none" strike="noStrike" kern="1200" cap="none" spc="0" normalizeH="0" baseline="0" noProof="0" dirty="0" err="1">
                  <a:ln>
                    <a:noFill/>
                  </a:ln>
                  <a:solidFill>
                    <a:schemeClr val="tx1">
                      <a:lumMod val="85000"/>
                      <a:lumOff val="15000"/>
                    </a:schemeClr>
                  </a:solidFill>
                  <a:effectLst/>
                  <a:uLnTx/>
                  <a:uFillTx/>
                  <a:cs typeface="+mn-ea"/>
                  <a:sym typeface="+mn-lt"/>
                </a:rPr>
                <a:t>耐受性良好，未发现新的安全性问题</a:t>
              </a:r>
              <a:endPar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4" name="Rounded Rectangle 3"/>
            <p:cNvSpPr/>
            <p:nvPr/>
          </p:nvSpPr>
          <p:spPr>
            <a:xfrm flipH="1">
              <a:off x="809699" y="2270975"/>
              <a:ext cx="136511" cy="45719"/>
            </a:xfrm>
            <a:prstGeom prst="roundRect">
              <a:avLst>
                <a:gd name="adj" fmla="val 50000"/>
              </a:avLst>
            </a:prstGeom>
            <a:solidFill>
              <a:srgbClr val="EAF1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18" name="Oval 17"/>
            <p:cNvSpPr/>
            <p:nvPr/>
          </p:nvSpPr>
          <p:spPr>
            <a:xfrm>
              <a:off x="733502" y="2009727"/>
              <a:ext cx="570092" cy="577716"/>
            </a:xfrm>
            <a:prstGeom prst="ellipse">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pic>
          <p:nvPicPr>
            <p:cNvPr id="7" name="Picture 6"/>
            <p:cNvPicPr>
              <a:picLocks noChangeAspect="1"/>
            </p:cNvPicPr>
            <p:nvPr/>
          </p:nvPicPr>
          <p:blipFill>
            <a:blip r:embed="rId5"/>
            <a:stretch>
              <a:fillRect/>
            </a:stretch>
          </p:blipFill>
          <p:spPr>
            <a:xfrm>
              <a:off x="633740" y="1920192"/>
              <a:ext cx="766256" cy="730823"/>
            </a:xfrm>
            <a:prstGeom prst="rect">
              <a:avLst/>
            </a:prstGeom>
          </p:spPr>
        </p:pic>
      </p:grpSp>
      <p:grpSp>
        <p:nvGrpSpPr>
          <p:cNvPr id="23" name="组合 22">
            <a:extLst>
              <a:ext uri="{FF2B5EF4-FFF2-40B4-BE49-F238E27FC236}">
                <a16:creationId xmlns:a16="http://schemas.microsoft.com/office/drawing/2014/main" id="{2F90E141-2855-5CD5-6D79-F61673404F62}"/>
              </a:ext>
            </a:extLst>
          </p:cNvPr>
          <p:cNvGrpSpPr/>
          <p:nvPr/>
        </p:nvGrpSpPr>
        <p:grpSpPr>
          <a:xfrm>
            <a:off x="478901" y="2918820"/>
            <a:ext cx="11234195" cy="789269"/>
            <a:chOff x="478901" y="2779431"/>
            <a:chExt cx="11234195" cy="789269"/>
          </a:xfrm>
        </p:grpSpPr>
        <p:sp>
          <p:nvSpPr>
            <p:cNvPr id="17" name="Rounded Rectangle 29"/>
            <p:cNvSpPr/>
            <p:nvPr/>
          </p:nvSpPr>
          <p:spPr>
            <a:xfrm>
              <a:off x="478901" y="2779431"/>
              <a:ext cx="11234195" cy="789269"/>
            </a:xfrm>
            <a:prstGeom prst="roundRect">
              <a:avLst>
                <a:gd name="adj" fmla="val 15174"/>
              </a:avLst>
            </a:prstGeom>
            <a:solidFill>
              <a:schemeClr val="bg2">
                <a:lumMod val="20000"/>
                <a:lumOff val="80000"/>
                <a:alpha val="3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tIns="251999"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D45"/>
                </a:solidFill>
                <a:effectLst/>
                <a:uLnTx/>
                <a:uFillTx/>
                <a:cs typeface="+mn-ea"/>
                <a:sym typeface="+mn-lt"/>
              </a:endParaRPr>
            </a:p>
          </p:txBody>
        </p:sp>
        <p:sp>
          <p:nvSpPr>
            <p:cNvPr id="52" name="TextBox 51"/>
            <p:cNvSpPr txBox="1"/>
            <p:nvPr/>
          </p:nvSpPr>
          <p:spPr>
            <a:xfrm>
              <a:off x="1554832" y="2804893"/>
              <a:ext cx="10158264" cy="738344"/>
            </a:xfrm>
            <a:prstGeom prst="rect">
              <a:avLst/>
            </a:prstGeom>
            <a:noFill/>
            <a:ln>
              <a:noFill/>
            </a:ln>
            <a:effectLst/>
          </p:spPr>
          <p:txBody>
            <a:bodyPr wrap="square">
              <a:spAutoFit/>
            </a:bodyPr>
            <a:lstStyle/>
            <a:p>
              <a:pPr marL="0" marR="0" lvl="0" indent="0" algn="l" defTabSz="914400" rtl="0" eaLnBrk="1" fontAlgn="base" latinLnBrk="0" hangingPunct="1">
                <a:lnSpc>
                  <a:spcPct val="120000"/>
                </a:lnSpc>
                <a:spcBef>
                  <a:spcPts val="0"/>
                </a:spcBef>
                <a:spcAft>
                  <a:spcPct val="0"/>
                </a:spcAft>
                <a:buClrTx/>
                <a:buSzPct val="90000"/>
                <a:buFontTx/>
                <a:buNone/>
                <a:tabLst/>
                <a:defRPr/>
              </a:pPr>
              <a:r>
                <a:rPr kumimoji="0" lang="en-GB" sz="1200" b="0" i="0" u="none" strike="noStrike" kern="1200" cap="none" spc="0" normalizeH="0" baseline="0" noProof="0" dirty="0">
                  <a:ln>
                    <a:noFill/>
                  </a:ln>
                  <a:solidFill>
                    <a:schemeClr val="tx1">
                      <a:lumMod val="85000"/>
                      <a:lumOff val="15000"/>
                    </a:schemeClr>
                  </a:solidFill>
                  <a:effectLst/>
                  <a:uLnTx/>
                  <a:uFillTx/>
                  <a:cs typeface="+mn-ea"/>
                  <a:sym typeface="+mn-lt"/>
                </a:rPr>
                <a:t>28天全因死亡率较低，且各治疗组之间相似： </a:t>
              </a:r>
            </a:p>
            <a:p>
              <a:pPr marL="171450" marR="0" lvl="0" indent="-171450" algn="l" defTabSz="914400" rtl="0" eaLnBrk="1" fontAlgn="base" latinLnBrk="0" hangingPunct="1">
                <a:lnSpc>
                  <a:spcPct val="120000"/>
                </a:lnSpc>
                <a:spcBef>
                  <a:spcPts val="0"/>
                </a:spcBef>
                <a:spcAft>
                  <a:spcPct val="0"/>
                </a:spcAft>
                <a:buClrTx/>
                <a:buSzPct val="90000"/>
                <a:buFont typeface="Times New Roman" panose="02020603050405020304" charset="0"/>
                <a:buChar char="•"/>
                <a:tabLst/>
                <a:defRPr/>
              </a:pP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GB" sz="1200" b="0" i="0" u="none" strike="noStrike" kern="1200" cap="none" spc="0" normalizeH="0" baseline="0" noProof="0" dirty="0">
                  <a:ln>
                    <a:noFill/>
                  </a:ln>
                  <a:solidFill>
                    <a:schemeClr val="tx1">
                      <a:lumMod val="85000"/>
                      <a:lumOff val="15000"/>
                    </a:schemeClr>
                  </a:solidFill>
                  <a:effectLst/>
                  <a:uLnTx/>
                  <a:uFillTx/>
                  <a:cs typeface="+mn-ea"/>
                  <a:sym typeface="+mn-lt"/>
                </a:rPr>
                <a:t>±MTZ组为4%（12/282），MER±COL组为7%（10/140）</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en-US" altLang="zh-CN" sz="1200" b="0" i="0" u="none" strike="noStrike" kern="1200" cap="none" spc="0" normalizeH="0" baseline="0" noProof="0" dirty="0" err="1">
                  <a:ln>
                    <a:noFill/>
                  </a:ln>
                  <a:solidFill>
                    <a:schemeClr val="tx1">
                      <a:lumMod val="85000"/>
                      <a:lumOff val="15000"/>
                    </a:schemeClr>
                  </a:solidFill>
                  <a:effectLst/>
                  <a:uLnTx/>
                  <a:uFillTx/>
                  <a:cs typeface="+mn-ea"/>
                  <a:sym typeface="+mn-lt"/>
                </a:rPr>
                <a:t>cIAI</a:t>
              </a:r>
              <a:r>
                <a:rPr lang="zh-CN" altLang="en-US" sz="1200" dirty="0">
                  <a:solidFill>
                    <a:schemeClr val="tx1">
                      <a:lumMod val="85000"/>
                      <a:lumOff val="15000"/>
                    </a:schemeClr>
                  </a:solidFill>
                  <a:cs typeface="+mn-ea"/>
                  <a:sym typeface="+mn-lt"/>
                </a:rPr>
                <a:t>：氨曲南</a:t>
              </a:r>
              <a:r>
                <a:rPr lang="en-US" altLang="zh-CN" sz="1200" dirty="0">
                  <a:solidFill>
                    <a:schemeClr val="tx1">
                      <a:lumMod val="85000"/>
                      <a:lumOff val="15000"/>
                    </a:schemeClr>
                  </a:solidFill>
                  <a:cs typeface="+mn-ea"/>
                  <a:sym typeface="+mn-lt"/>
                </a:rPr>
                <a:t>-</a:t>
              </a:r>
              <a:r>
                <a:rPr lang="zh-CN" altLang="en-US" sz="1200" dirty="0">
                  <a:solidFill>
                    <a:schemeClr val="tx1">
                      <a:lumMod val="85000"/>
                      <a:lumOff val="15000"/>
                    </a:schemeClr>
                  </a:solidFill>
                  <a:cs typeface="+mn-ea"/>
                  <a:sym typeface="+mn-lt"/>
                </a:rPr>
                <a:t>阿维巴坦＋</a:t>
              </a:r>
              <a:r>
                <a:rPr lang="en-GB" altLang="zh-CN" sz="1200" dirty="0">
                  <a:solidFill>
                    <a:schemeClr val="tx1">
                      <a:lumMod val="85000"/>
                      <a:lumOff val="15000"/>
                    </a:schemeClr>
                  </a:solidFill>
                  <a:cs typeface="+mn-ea"/>
                  <a:sym typeface="+mn-lt"/>
                </a:rPr>
                <a:t>MTZ组为2%（4/208），MER±COL组为3%（3/104）</a:t>
              </a:r>
              <a:r>
                <a:rPr lang="zh-CN" altLang="en-US" sz="1200" dirty="0">
                  <a:solidFill>
                    <a:schemeClr val="tx1">
                      <a:lumMod val="85000"/>
                      <a:lumOff val="15000"/>
                    </a:schemeClr>
                  </a:solidFill>
                  <a:cs typeface="+mn-ea"/>
                  <a:sym typeface="+mn-lt"/>
                </a:rPr>
                <a:t>；</a:t>
              </a:r>
              <a:r>
                <a:rPr lang="en-US" altLang="zh-CN" sz="1200" dirty="0">
                  <a:solidFill>
                    <a:schemeClr val="tx1">
                      <a:lumMod val="85000"/>
                      <a:lumOff val="15000"/>
                    </a:schemeClr>
                  </a:solidFill>
                  <a:cs typeface="+mn-ea"/>
                  <a:sym typeface="+mn-lt"/>
                </a:rPr>
                <a:t>HAP/VAP</a:t>
              </a:r>
              <a:r>
                <a:rPr lang="zh-CN" altLang="en-US" sz="1200" dirty="0">
                  <a:solidFill>
                    <a:schemeClr val="tx1">
                      <a:lumMod val="85000"/>
                      <a:lumOff val="15000"/>
                    </a:schemeClr>
                  </a:solidFill>
                  <a:cs typeface="+mn-ea"/>
                  <a:sym typeface="+mn-lt"/>
                </a:rPr>
                <a:t>：氨曲南</a:t>
              </a:r>
              <a:r>
                <a:rPr lang="en-US" altLang="zh-CN" sz="1200" dirty="0">
                  <a:solidFill>
                    <a:schemeClr val="tx1">
                      <a:lumMod val="85000"/>
                      <a:lumOff val="15000"/>
                    </a:schemeClr>
                  </a:solidFill>
                  <a:cs typeface="+mn-ea"/>
                  <a:sym typeface="+mn-lt"/>
                </a:rPr>
                <a:t>-</a:t>
              </a:r>
              <a:r>
                <a:rPr lang="zh-CN" altLang="en-US" sz="1200" dirty="0">
                  <a:solidFill>
                    <a:schemeClr val="tx1">
                      <a:lumMod val="85000"/>
                      <a:lumOff val="15000"/>
                    </a:schemeClr>
                  </a:solidFill>
                  <a:cs typeface="+mn-ea"/>
                  <a:sym typeface="+mn-lt"/>
                </a:rPr>
                <a:t>阿维巴坦</a:t>
              </a:r>
              <a:r>
                <a:rPr lang="en-GB" altLang="zh-CN" sz="1200" dirty="0">
                  <a:solidFill>
                    <a:schemeClr val="tx1">
                      <a:lumMod val="85000"/>
                      <a:lumOff val="15000"/>
                    </a:schemeClr>
                  </a:solidFill>
                  <a:cs typeface="+mn-ea"/>
                  <a:sym typeface="+mn-lt"/>
                </a:rPr>
                <a:t>组为11%（8/74），MER±COL组为19%（7/36）</a:t>
              </a:r>
            </a:p>
          </p:txBody>
        </p:sp>
        <p:sp>
          <p:nvSpPr>
            <p:cNvPr id="20" name="Oval 19"/>
            <p:cNvSpPr/>
            <p:nvPr/>
          </p:nvSpPr>
          <p:spPr>
            <a:xfrm>
              <a:off x="742454" y="2869245"/>
              <a:ext cx="570092" cy="577716"/>
            </a:xfrm>
            <a:prstGeom prst="ellipse">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pic>
          <p:nvPicPr>
            <p:cNvPr id="8" name="Picture 7"/>
            <p:cNvPicPr>
              <a:picLocks noChangeAspect="1"/>
            </p:cNvPicPr>
            <p:nvPr/>
          </p:nvPicPr>
          <p:blipFill>
            <a:blip r:embed="rId6"/>
            <a:stretch>
              <a:fillRect/>
            </a:stretch>
          </p:blipFill>
          <p:spPr>
            <a:xfrm>
              <a:off x="725763" y="2842849"/>
              <a:ext cx="624740" cy="577716"/>
            </a:xfrm>
            <a:prstGeom prst="rect">
              <a:avLst/>
            </a:prstGeom>
          </p:spPr>
        </p:pic>
      </p:grpSp>
      <p:grpSp>
        <p:nvGrpSpPr>
          <p:cNvPr id="13" name="组合 12">
            <a:extLst>
              <a:ext uri="{FF2B5EF4-FFF2-40B4-BE49-F238E27FC236}">
                <a16:creationId xmlns:a16="http://schemas.microsoft.com/office/drawing/2014/main" id="{F27CCBB0-1F1F-6821-A2C5-5FC870B52973}"/>
              </a:ext>
            </a:extLst>
          </p:cNvPr>
          <p:cNvGrpSpPr/>
          <p:nvPr/>
        </p:nvGrpSpPr>
        <p:grpSpPr>
          <a:xfrm>
            <a:off x="496183" y="4866308"/>
            <a:ext cx="11234195" cy="732917"/>
            <a:chOff x="496183" y="4813300"/>
            <a:chExt cx="11234195" cy="732917"/>
          </a:xfrm>
        </p:grpSpPr>
        <p:sp>
          <p:nvSpPr>
            <p:cNvPr id="3" name="Rounded Rectangle 29"/>
            <p:cNvSpPr/>
            <p:nvPr/>
          </p:nvSpPr>
          <p:spPr>
            <a:xfrm>
              <a:off x="496183" y="4813300"/>
              <a:ext cx="11234195" cy="732917"/>
            </a:xfrm>
            <a:prstGeom prst="roundRect">
              <a:avLst>
                <a:gd name="adj" fmla="val 15174"/>
              </a:avLst>
            </a:prstGeom>
            <a:solidFill>
              <a:schemeClr val="bg2">
                <a:lumMod val="20000"/>
                <a:lumOff val="80000"/>
                <a:alpha val="3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324000" tIns="251999"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D45"/>
                </a:solidFill>
                <a:effectLst/>
                <a:uLnTx/>
                <a:uFillTx/>
                <a:cs typeface="+mn-ea"/>
                <a:sym typeface="+mn-lt"/>
              </a:endParaRPr>
            </a:p>
          </p:txBody>
        </p:sp>
        <p:sp>
          <p:nvSpPr>
            <p:cNvPr id="5" name="TextBox 4"/>
            <p:cNvSpPr txBox="1"/>
            <p:nvPr/>
          </p:nvSpPr>
          <p:spPr>
            <a:xfrm>
              <a:off x="1572115" y="4910669"/>
              <a:ext cx="9968864" cy="516745"/>
            </a:xfrm>
            <a:prstGeom prst="rect">
              <a:avLst/>
            </a:prstGeom>
            <a:noFill/>
            <a:ln>
              <a:noFill/>
            </a:ln>
            <a:effectLst/>
          </p:spPr>
          <p:txBody>
            <a:bodyPr wrap="square">
              <a:spAutoFit/>
            </a:bodyPr>
            <a:lstStyle/>
            <a:p>
              <a:pPr marL="0" marR="0" lvl="0" indent="0" algn="l" defTabSz="914400" rtl="0" eaLnBrk="1" fontAlgn="base" latinLnBrk="0" hangingPunct="1">
                <a:lnSpc>
                  <a:spcPct val="120000"/>
                </a:lnSpc>
                <a:spcBef>
                  <a:spcPts val="1200"/>
                </a:spcBef>
                <a:spcAft>
                  <a:spcPct val="0"/>
                </a:spcAft>
                <a:buClrTx/>
                <a:buSzPct val="90000"/>
                <a:buFontTx/>
                <a:buNone/>
                <a:tabLst/>
                <a:defRPr/>
              </a:pP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在REVISIT亚组分析中，对于APACHE II评分≥8的患者，</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±MTZ在治疗cIAI或HAP/VAP的成人患者中，有效性与MER+COL的效果相似，且总体耐受性良好</a:t>
              </a:r>
            </a:p>
          </p:txBody>
        </p:sp>
        <p:sp>
          <p:nvSpPr>
            <p:cNvPr id="10" name="Rounded Rectangle 3"/>
            <p:cNvSpPr/>
            <p:nvPr/>
          </p:nvSpPr>
          <p:spPr>
            <a:xfrm flipH="1">
              <a:off x="850929" y="5170603"/>
              <a:ext cx="136511" cy="45719"/>
            </a:xfrm>
            <a:prstGeom prst="roundRect">
              <a:avLst>
                <a:gd name="adj" fmla="val 50000"/>
              </a:avLst>
            </a:prstGeom>
            <a:solidFill>
              <a:srgbClr val="EAF1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14" name="Oval 13"/>
            <p:cNvSpPr/>
            <p:nvPr/>
          </p:nvSpPr>
          <p:spPr>
            <a:xfrm>
              <a:off x="730768" y="4895280"/>
              <a:ext cx="581851" cy="572976"/>
            </a:xfrm>
            <a:prstGeom prst="ellipse">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19" name="Rounded Rectangle 24"/>
            <p:cNvSpPr/>
            <p:nvPr/>
          </p:nvSpPr>
          <p:spPr>
            <a:xfrm>
              <a:off x="933692" y="5081588"/>
              <a:ext cx="235521" cy="260693"/>
            </a:xfrm>
            <a:prstGeom prst="roundRect">
              <a:avLst>
                <a:gd name="adj" fmla="val 15974"/>
              </a:avLst>
            </a:prstGeom>
            <a:solidFill>
              <a:srgbClr val="EAF1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pic>
          <p:nvPicPr>
            <p:cNvPr id="22" name="Graphic 21"/>
            <p:cNvPicPr>
              <a:picLocks noChangeAspect="1"/>
            </p:cNvPicPr>
            <p:nvPr/>
          </p:nvPicPr>
          <p:blipFill>
            <a:blip r:embed="rId7">
              <a:extLst>
                <a:ext uri="{96DAC541-7B7A-43D3-8B79-37D633B846F1}">
                  <asvg:svgBlip xmlns:asvg="http://schemas.microsoft.com/office/drawing/2016/SVG/main" r:embed="rId8"/>
                </a:ext>
              </a:extLst>
            </a:blip>
            <a:srcRect l="4" r="4"/>
            <a:stretch>
              <a:fillRect/>
            </a:stretch>
          </p:blipFill>
          <p:spPr>
            <a:xfrm>
              <a:off x="792894" y="4965528"/>
              <a:ext cx="457600" cy="457638"/>
            </a:xfrm>
            <a:prstGeom prst="rect">
              <a:avLst/>
            </a:prstGeom>
          </p:spPr>
        </p:pic>
      </p:grpSp>
      <p:sp>
        <p:nvSpPr>
          <p:cNvPr id="11" name="Text Placeholder 2"/>
          <p:cNvSpPr txBox="1"/>
          <p:nvPr/>
        </p:nvSpPr>
        <p:spPr>
          <a:xfrm>
            <a:off x="453887" y="5373825"/>
            <a:ext cx="11095164" cy="818877"/>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包括所有随机分组患者。†包括符合疾病诊断标准、接受研究药物治疗≥48小时（或因AE停药但用药＜48小时）、无可能影响疗效评估的方案偏离、TOC时无‘不确定’临床结局、无非合格病原体导致的单一微生物感染、且非仅存在革兰氏阳性病原体的患者。‡包括同时满足micro-ITT和CE分析集的入组标准。§包括在研究治疗开始前，经合格标本培养证实至少存在1株对研究药物敏感的革兰氏阴性病原体的患者。</a:t>
            </a:r>
          </a:p>
          <a:p>
            <a:pPr marL="0" marR="0" lvl="0" indent="0" algn="l" defTabSz="914400" rtl="0" eaLnBrk="1" fontAlgn="auto" latinLnBrk="0" hangingPunct="1">
              <a:lnSpc>
                <a:spcPct val="100000"/>
              </a:lnSpc>
              <a:spcBef>
                <a:spcPts val="0"/>
              </a:spcBef>
              <a:spcAft>
                <a:spcPts val="0"/>
              </a:spcAft>
              <a:buClrTx/>
              <a:buSzPct val="100000"/>
              <a:buFont typeface="Times New Roman" panose="02020603050405020304" charset="0"/>
              <a:buNone/>
              <a:tabLst/>
              <a:defRPr/>
            </a:pP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E：不良事件；CE：临床可评价；cIAI：复杂腹腔内感染；COL：粘菌素；HAP：医院内获得性肺炎；ITT：意向性治疗；MBL：金属-β-内酰胺酶；MDR：多重耐药；ME：微生物学可评价；MER：美罗培南；micro-ITT：微生物意向性治疗；MTZ：甲硝唑；TOC：治愈</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访视</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；VAP：</a:t>
            </a:r>
            <a:r>
              <a:rPr kumimoji="0" lang="en-US" altLang="zh-CN"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 </a:t>
            </a:r>
            <a:r>
              <a:rPr kumimoji="0" lang="en-US" altLang="zh-CN"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呼吸机相关性肺炎</a:t>
            </a:r>
            <a:endPar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p:txBody>
      </p:sp>
      <p:grpSp>
        <p:nvGrpSpPr>
          <p:cNvPr id="15" name="组合 14">
            <a:extLst>
              <a:ext uri="{FF2B5EF4-FFF2-40B4-BE49-F238E27FC236}">
                <a16:creationId xmlns:a16="http://schemas.microsoft.com/office/drawing/2014/main" id="{2B05F2FC-D04D-109F-B43E-67D04AB88F97}"/>
              </a:ext>
            </a:extLst>
          </p:cNvPr>
          <p:cNvGrpSpPr/>
          <p:nvPr/>
        </p:nvGrpSpPr>
        <p:grpSpPr>
          <a:xfrm>
            <a:off x="496183" y="3809844"/>
            <a:ext cx="11289417" cy="1009896"/>
            <a:chOff x="496183" y="3644899"/>
            <a:chExt cx="11289417" cy="1009896"/>
          </a:xfrm>
        </p:grpSpPr>
        <p:sp>
          <p:nvSpPr>
            <p:cNvPr id="36" name="Rounded Rectangle 35"/>
            <p:cNvSpPr/>
            <p:nvPr/>
          </p:nvSpPr>
          <p:spPr>
            <a:xfrm>
              <a:off x="496183" y="3644899"/>
              <a:ext cx="11216913" cy="982021"/>
            </a:xfrm>
            <a:prstGeom prst="roundRect">
              <a:avLst>
                <a:gd name="adj" fmla="val 7249"/>
              </a:avLst>
            </a:prstGeom>
            <a:solidFill>
              <a:srgbClr val="EFF2F7"/>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53" name="TextBox 52"/>
            <p:cNvSpPr txBox="1"/>
            <p:nvPr/>
          </p:nvSpPr>
          <p:spPr>
            <a:xfrm>
              <a:off x="1427833" y="3694852"/>
              <a:ext cx="4541167" cy="959943"/>
            </a:xfrm>
            <a:prstGeom prst="rect">
              <a:avLst/>
            </a:prstGeom>
            <a:noFill/>
            <a:ln>
              <a:noFill/>
            </a:ln>
            <a:effectLst/>
          </p:spPr>
          <p:txBody>
            <a:bodyPr wrap="square">
              <a:spAutoFit/>
            </a:bodyPr>
            <a:lstStyle/>
            <a:p>
              <a:pPr marL="171450" marR="0" lvl="0" indent="-171450" algn="l" defTabSz="914400" rtl="0" eaLnBrk="1" fontAlgn="base" latinLnBrk="0" hangingPunct="1">
                <a:lnSpc>
                  <a:spcPct val="120000"/>
                </a:lnSpc>
                <a:spcBef>
                  <a:spcPts val="0"/>
                </a:spcBef>
                <a:spcAft>
                  <a:spcPct val="0"/>
                </a:spcAft>
                <a:buClrTx/>
                <a:buSzPct val="90000"/>
                <a:buFont typeface="Wingdings" panose="05000000000000000000" pitchFamily="2" charset="2"/>
                <a:buChar char="Ø"/>
                <a:tabLst/>
                <a:defRPr/>
              </a:pP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±MTZ的总体临床治愈率与MER±COL相当</a:t>
              </a:r>
            </a:p>
            <a:p>
              <a:pPr marL="171450" marR="0" lvl="1" indent="-171450" algn="l" defTabSz="914400" rtl="0" eaLnBrk="1" fontAlgn="base" latinLnBrk="0" hangingPunct="1">
                <a:lnSpc>
                  <a:spcPct val="120000"/>
                </a:lnSpc>
                <a:spcBef>
                  <a:spcPts val="0"/>
                </a:spcBef>
                <a:spcAft>
                  <a:spcPct val="0"/>
                </a:spcAft>
                <a:buClrTx/>
                <a:buSzPct val="90000"/>
                <a:buFont typeface="Times New Roman" panose="02020603050405020304" charset="0"/>
                <a:buChar char="•"/>
                <a:tabLst>
                  <a:tab pos="92075" algn="l"/>
                </a:tabLst>
                <a:defRPr/>
              </a:pPr>
              <a:r>
                <a:rPr kumimoji="0" lang="en-US" sz="1200" b="1" i="0" u="none" strike="noStrike" kern="1200" cap="none" spc="0" normalizeH="0" baseline="0" noProof="0" dirty="0">
                  <a:ln>
                    <a:noFill/>
                  </a:ln>
                  <a:solidFill>
                    <a:schemeClr val="tx1">
                      <a:lumMod val="85000"/>
                      <a:lumOff val="15000"/>
                    </a:schemeClr>
                  </a:solidFill>
                  <a:effectLst/>
                  <a:uLnTx/>
                  <a:uFillTx/>
                  <a:cs typeface="+mn-ea"/>
                  <a:sym typeface="+mn-lt"/>
                </a:rPr>
                <a:t>ITT分析组：</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*分别为68%及66%</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a:t>
              </a:r>
              <a:r>
                <a:rPr lang="en-US" altLang="zh-CN" sz="1200" dirty="0" err="1">
                  <a:solidFill>
                    <a:schemeClr val="tx1">
                      <a:lumMod val="85000"/>
                      <a:lumOff val="15000"/>
                    </a:schemeClr>
                  </a:solidFill>
                  <a:cs typeface="+mn-ea"/>
                  <a:sym typeface="+mn-lt"/>
                </a:rPr>
                <a:t>cIAI</a:t>
              </a:r>
              <a:r>
                <a:rPr lang="zh-CN" altLang="en-US" sz="1200" dirty="0">
                  <a:solidFill>
                    <a:schemeClr val="tx1">
                      <a:lumMod val="85000"/>
                      <a:lumOff val="15000"/>
                    </a:schemeClr>
                  </a:solidFill>
                  <a:cs typeface="+mn-ea"/>
                  <a:sym typeface="+mn-lt"/>
                </a:rPr>
                <a:t>分别为</a:t>
              </a:r>
              <a:r>
                <a:rPr lang="en-US" altLang="zh-CN" sz="1200" dirty="0">
                  <a:solidFill>
                    <a:schemeClr val="tx1">
                      <a:lumMod val="85000"/>
                      <a:lumOff val="15000"/>
                    </a:schemeClr>
                  </a:solidFill>
                  <a:cs typeface="+mn-ea"/>
                  <a:sym typeface="+mn-lt"/>
                </a:rPr>
                <a:t>76.4%</a:t>
              </a:r>
              <a:r>
                <a:rPr lang="zh-CN" altLang="en-US" sz="1200" dirty="0">
                  <a:solidFill>
                    <a:schemeClr val="tx1">
                      <a:lumMod val="85000"/>
                      <a:lumOff val="15000"/>
                    </a:schemeClr>
                  </a:solidFill>
                  <a:cs typeface="+mn-ea"/>
                  <a:sym typeface="+mn-lt"/>
                </a:rPr>
                <a:t>及</a:t>
              </a:r>
              <a:r>
                <a:rPr lang="en-US" altLang="zh-CN" sz="1200" dirty="0">
                  <a:solidFill>
                    <a:schemeClr val="tx1">
                      <a:lumMod val="85000"/>
                      <a:lumOff val="15000"/>
                    </a:schemeClr>
                  </a:solidFill>
                  <a:cs typeface="+mn-ea"/>
                  <a:sym typeface="+mn-lt"/>
                </a:rPr>
                <a:t>74.0%</a:t>
              </a:r>
              <a:r>
                <a:rPr lang="zh-CN" altLang="en-US" sz="1200" dirty="0">
                  <a:solidFill>
                    <a:schemeClr val="tx1">
                      <a:lumMod val="85000"/>
                      <a:lumOff val="15000"/>
                    </a:schemeClr>
                  </a:solidFill>
                  <a:cs typeface="+mn-ea"/>
                  <a:sym typeface="+mn-lt"/>
                </a:rPr>
                <a:t>，</a:t>
              </a:r>
              <a:r>
                <a:rPr lang="en-US" altLang="zh-CN" sz="1200" dirty="0">
                  <a:solidFill>
                    <a:schemeClr val="tx1">
                      <a:lumMod val="85000"/>
                      <a:lumOff val="15000"/>
                    </a:schemeClr>
                  </a:solidFill>
                  <a:cs typeface="+mn-ea"/>
                  <a:sym typeface="+mn-lt"/>
                </a:rPr>
                <a:t>HAP/VAP</a:t>
              </a:r>
              <a:r>
                <a:rPr lang="zh-CN" altLang="en-US" sz="1200" dirty="0">
                  <a:solidFill>
                    <a:schemeClr val="tx1">
                      <a:lumMod val="85000"/>
                      <a:lumOff val="15000"/>
                    </a:schemeClr>
                  </a:solidFill>
                  <a:cs typeface="+mn-ea"/>
                  <a:sym typeface="+mn-lt"/>
                </a:rPr>
                <a:t>分别为</a:t>
              </a:r>
              <a:r>
                <a:rPr lang="en-US" altLang="zh-CN" sz="1200" dirty="0">
                  <a:solidFill>
                    <a:schemeClr val="tx1">
                      <a:lumMod val="85000"/>
                      <a:lumOff val="15000"/>
                    </a:schemeClr>
                  </a:solidFill>
                  <a:cs typeface="+mn-ea"/>
                  <a:sym typeface="+mn-lt"/>
                </a:rPr>
                <a:t>45.9%</a:t>
              </a:r>
              <a:r>
                <a:rPr lang="zh-CN" altLang="en-US" sz="1200" dirty="0">
                  <a:solidFill>
                    <a:schemeClr val="tx1">
                      <a:lumMod val="85000"/>
                      <a:lumOff val="15000"/>
                    </a:schemeClr>
                  </a:solidFill>
                  <a:cs typeface="+mn-ea"/>
                  <a:sym typeface="+mn-lt"/>
                </a:rPr>
                <a:t>及</a:t>
              </a:r>
              <a:r>
                <a:rPr lang="en-US" altLang="zh-CN" sz="1200" dirty="0">
                  <a:solidFill>
                    <a:schemeClr val="tx1">
                      <a:lumMod val="85000"/>
                      <a:lumOff val="15000"/>
                    </a:schemeClr>
                  </a:solidFill>
                  <a:cs typeface="+mn-ea"/>
                  <a:sym typeface="+mn-lt"/>
                </a:rPr>
                <a:t>41.7%</a:t>
              </a:r>
              <a:endPar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0" marR="0" lvl="1" indent="-172800" algn="l" defTabSz="914400" rtl="0" eaLnBrk="1" fontAlgn="base" latinLnBrk="0" hangingPunct="1">
                <a:lnSpc>
                  <a:spcPct val="120000"/>
                </a:lnSpc>
                <a:spcBef>
                  <a:spcPts val="0"/>
                </a:spcBef>
                <a:spcAft>
                  <a:spcPct val="0"/>
                </a:spcAft>
                <a:buClrTx/>
                <a:buSzPct val="90000"/>
                <a:buFont typeface="Times New Roman" panose="02020603050405020304" charset="0"/>
                <a:buChar char="•"/>
                <a:tabLst/>
                <a:defRPr/>
              </a:pPr>
              <a:r>
                <a:rPr kumimoji="0" lang="en-US" sz="1200" b="1" i="0" u="none" strike="noStrike" kern="1200" cap="none" spc="0" normalizeH="0" baseline="0" noProof="0" dirty="0">
                  <a:ln>
                    <a:noFill/>
                  </a:ln>
                  <a:solidFill>
                    <a:schemeClr val="tx1">
                      <a:lumMod val="85000"/>
                      <a:lumOff val="15000"/>
                    </a:schemeClr>
                  </a:solidFill>
                  <a:effectLst/>
                  <a:uLnTx/>
                  <a:uFillTx/>
                  <a:cs typeface="+mn-ea"/>
                  <a:sym typeface="+mn-lt"/>
                </a:rPr>
                <a:t>CE分析组</a:t>
              </a:r>
              <a:r>
                <a:rPr kumimoji="0" lang="zh-CN" altLang="en-US" sz="1200" b="1"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en-US" sz="1200" b="1" i="0" u="none" strike="noStrike" kern="1200" cap="none" spc="0" normalizeH="0" baseline="30000" noProof="0" dirty="0">
                  <a:ln>
                    <a:noFill/>
                  </a:ln>
                  <a:solidFill>
                    <a:schemeClr val="tx1">
                      <a:lumMod val="85000"/>
                      <a:lumOff val="15000"/>
                    </a:schemeClr>
                  </a:solidFill>
                  <a:effectLst/>
                  <a:uLnTx/>
                  <a:uFillTx/>
                  <a:cs typeface="+mn-ea"/>
                  <a:sym typeface="+mn-lt"/>
                </a:rPr>
                <a:t>†</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分别为77%及74%</a:t>
              </a:r>
            </a:p>
          </p:txBody>
        </p:sp>
        <p:sp>
          <p:nvSpPr>
            <p:cNvPr id="21" name="Oval 20"/>
            <p:cNvSpPr/>
            <p:nvPr/>
          </p:nvSpPr>
          <p:spPr>
            <a:xfrm>
              <a:off x="724084" y="3791584"/>
              <a:ext cx="570092" cy="577716"/>
            </a:xfrm>
            <a:prstGeom prst="ellipse">
              <a:avLst/>
            </a:prstGeom>
            <a:solidFill>
              <a:schemeClr val="bg1"/>
            </a:solid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pic>
          <p:nvPicPr>
            <p:cNvPr id="9" name="Picture 8"/>
            <p:cNvPicPr>
              <a:picLocks noChangeAspect="1"/>
            </p:cNvPicPr>
            <p:nvPr/>
          </p:nvPicPr>
          <p:blipFill>
            <a:blip r:embed="rId9"/>
            <a:stretch>
              <a:fillRect/>
            </a:stretch>
          </p:blipFill>
          <p:spPr>
            <a:xfrm>
              <a:off x="626002" y="3708564"/>
              <a:ext cx="747063" cy="716301"/>
            </a:xfrm>
            <a:prstGeom prst="rect">
              <a:avLst/>
            </a:prstGeom>
          </p:spPr>
        </p:pic>
        <p:sp>
          <p:nvSpPr>
            <p:cNvPr id="12" name="TextBox 52">
              <a:extLst>
                <a:ext uri="{FF2B5EF4-FFF2-40B4-BE49-F238E27FC236}">
                  <a16:creationId xmlns:a16="http://schemas.microsoft.com/office/drawing/2014/main" id="{1751ACFD-046E-F55D-8F15-1BD28368B1E4}"/>
                </a:ext>
              </a:extLst>
            </p:cNvPr>
            <p:cNvSpPr txBox="1"/>
            <p:nvPr/>
          </p:nvSpPr>
          <p:spPr>
            <a:xfrm>
              <a:off x="5758533" y="3707552"/>
              <a:ext cx="6027067" cy="738344"/>
            </a:xfrm>
            <a:prstGeom prst="rect">
              <a:avLst/>
            </a:prstGeom>
            <a:noFill/>
            <a:ln>
              <a:noFill/>
            </a:ln>
            <a:effectLst/>
          </p:spPr>
          <p:txBody>
            <a:bodyPr wrap="square">
              <a:spAutoFit/>
            </a:bodyPr>
            <a:lstStyle/>
            <a:p>
              <a:pPr marL="171450" marR="0" lvl="0" indent="-171450" algn="l" defTabSz="914400" rtl="0" eaLnBrk="1" fontAlgn="base" latinLnBrk="0" hangingPunct="1">
                <a:lnSpc>
                  <a:spcPct val="120000"/>
                </a:lnSpc>
                <a:spcBef>
                  <a:spcPts val="0"/>
                </a:spcBef>
                <a:spcAft>
                  <a:spcPct val="0"/>
                </a:spcAft>
                <a:buClrTx/>
                <a:buSzPct val="90000"/>
                <a:buFont typeface="Wingdings" panose="05000000000000000000" pitchFamily="2" charset="2"/>
                <a:buChar char="Ø"/>
                <a:tabLst/>
                <a:defRPr/>
              </a:pPr>
              <a:r>
                <a:rPr kumimoji="0" lang="en-US" sz="1200" b="0" i="0" u="none" strike="noStrike" kern="1200" cap="none" spc="0" normalizeH="0" baseline="0" noProof="0" dirty="0" err="1">
                  <a:ln>
                    <a:noFill/>
                  </a:ln>
                  <a:solidFill>
                    <a:schemeClr val="tx1">
                      <a:lumMod val="85000"/>
                      <a:lumOff val="15000"/>
                    </a:schemeClr>
                  </a:solidFill>
                  <a:effectLst/>
                  <a:uLnTx/>
                  <a:uFillTx/>
                  <a:cs typeface="+mn-ea"/>
                  <a:sym typeface="+mn-lt"/>
                </a:rPr>
                <a:t>对于MBL阳性患者</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阿维巴坦</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en-US" sz="1200" b="0" i="0" u="none" strike="noStrike" kern="1200" cap="none" spc="0" normalizeH="0" baseline="0" noProof="0" dirty="0" err="1">
                  <a:ln>
                    <a:noFill/>
                  </a:ln>
                  <a:solidFill>
                    <a:schemeClr val="tx1">
                      <a:lumMod val="85000"/>
                      <a:lumOff val="15000"/>
                    </a:schemeClr>
                  </a:solidFill>
                  <a:effectLst/>
                  <a:uLnTx/>
                  <a:uFillTx/>
                  <a:cs typeface="+mn-ea"/>
                  <a:sym typeface="+mn-lt"/>
                </a:rPr>
                <a:t>MTZ与MER±COL在TOC时的临床治愈率为</a:t>
              </a:r>
              <a:endPar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628650" marR="0" lvl="1" indent="-171450" algn="l" defTabSz="914400" rtl="0" eaLnBrk="1" fontAlgn="base" latinLnBrk="0" hangingPunct="1">
                <a:lnSpc>
                  <a:spcPct val="120000"/>
                </a:lnSpc>
                <a:spcBef>
                  <a:spcPts val="0"/>
                </a:spcBef>
                <a:spcAft>
                  <a:spcPct val="0"/>
                </a:spcAft>
                <a:buClrTx/>
                <a:buSzPct val="90000"/>
                <a:buFont typeface="Times New Roman" panose="02020603050405020304" charset="0"/>
                <a:buChar char="•"/>
                <a:tabLst/>
                <a:defRPr/>
              </a:pPr>
              <a:r>
                <a:rPr kumimoji="0" lang="en-US" sz="1200" b="1" i="0" u="none" strike="noStrike" kern="1200" cap="none" spc="0" normalizeH="0" baseline="0" noProof="0" dirty="0">
                  <a:ln>
                    <a:noFill/>
                  </a:ln>
                  <a:solidFill>
                    <a:schemeClr val="tx1">
                      <a:lumMod val="85000"/>
                      <a:lumOff val="15000"/>
                    </a:schemeClr>
                  </a:solidFill>
                  <a:effectLst/>
                  <a:uLnTx/>
                  <a:uFillTx/>
                  <a:cs typeface="+mn-ea"/>
                  <a:sym typeface="+mn-lt"/>
                </a:rPr>
                <a:t>ME分析组：</a:t>
              </a:r>
              <a:r>
                <a:rPr kumimoji="0" lang="en-US" sz="1200" b="0" i="0" u="none" strike="noStrike" kern="1200" cap="none" spc="0" normalizeH="0" baseline="30000" noProof="0" dirty="0">
                  <a:ln>
                    <a:noFill/>
                  </a:ln>
                  <a:solidFill>
                    <a:schemeClr val="tx1">
                      <a:lumMod val="85000"/>
                      <a:lumOff val="15000"/>
                    </a:schemeClr>
                  </a:solidFill>
                  <a:effectLst/>
                  <a:uLnTx/>
                  <a:uFillTx/>
                  <a:cs typeface="+mn-ea"/>
                  <a:sym typeface="+mn-lt"/>
                </a:rPr>
                <a:t>‡</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分别为50.0%（2/4）和0%（0/1）</a:t>
              </a:r>
            </a:p>
            <a:p>
              <a:pPr marL="628650" marR="0" lvl="1" indent="-171450" algn="l" defTabSz="914400" rtl="0" eaLnBrk="1" fontAlgn="base" latinLnBrk="0" hangingPunct="1">
                <a:lnSpc>
                  <a:spcPct val="120000"/>
                </a:lnSpc>
                <a:spcBef>
                  <a:spcPts val="0"/>
                </a:spcBef>
                <a:spcAft>
                  <a:spcPct val="0"/>
                </a:spcAft>
                <a:buClrTx/>
                <a:buSzPct val="90000"/>
                <a:buFont typeface="Times New Roman" panose="02020603050405020304" charset="0"/>
                <a:buChar char="•"/>
                <a:tabLst/>
                <a:defRPr/>
              </a:pPr>
              <a:r>
                <a:rPr kumimoji="0" lang="en-US" sz="1200" b="1" i="0" u="none" strike="noStrike" kern="1200" cap="none" spc="0" normalizeH="0" baseline="0" noProof="0" dirty="0">
                  <a:ln>
                    <a:noFill/>
                  </a:ln>
                  <a:solidFill>
                    <a:schemeClr val="tx1">
                      <a:lumMod val="85000"/>
                      <a:lumOff val="15000"/>
                    </a:schemeClr>
                  </a:solidFill>
                  <a:effectLst/>
                  <a:uLnTx/>
                  <a:uFillTx/>
                  <a:cs typeface="+mn-ea"/>
                  <a:sym typeface="+mn-lt"/>
                </a:rPr>
                <a:t>micro-ITT分析组：</a:t>
              </a:r>
              <a:r>
                <a:rPr kumimoji="0" lang="en-US" sz="1200" b="0" i="0" u="none" strike="noStrike" kern="1200" cap="none" spc="0" normalizeH="0" baseline="30000" noProof="0" dirty="0">
                  <a:ln>
                    <a:noFill/>
                  </a:ln>
                  <a:solidFill>
                    <a:schemeClr val="tx1">
                      <a:lumMod val="85000"/>
                      <a:lumOff val="15000"/>
                    </a:schemeClr>
                  </a:solidFill>
                  <a:effectLst/>
                  <a:uLnTx/>
                  <a:uFillTx/>
                  <a:cs typeface="+mn-ea"/>
                  <a:sym typeface="+mn-lt"/>
                </a:rPr>
                <a:t>§</a:t>
              </a:r>
              <a:r>
                <a:rPr kumimoji="0" lang="en-US" sz="1200" b="0" i="0" u="none" strike="noStrike" kern="1200" cap="none" spc="0" normalizeH="0" baseline="0" noProof="0" dirty="0">
                  <a:ln>
                    <a:noFill/>
                  </a:ln>
                  <a:solidFill>
                    <a:schemeClr val="tx1">
                      <a:lumMod val="85000"/>
                      <a:lumOff val="15000"/>
                    </a:schemeClr>
                  </a:solidFill>
                  <a:effectLst/>
                  <a:uLnTx/>
                  <a:uFillTx/>
                  <a:cs typeface="+mn-ea"/>
                  <a:sym typeface="+mn-lt"/>
                </a:rPr>
                <a:t>分别为28.6%（2/7）和66.7%（2/3）</a:t>
              </a:r>
            </a:p>
          </p:txBody>
        </p:sp>
      </p:grpSp>
      <p:sp>
        <p:nvSpPr>
          <p:cNvPr id="26" name="Text Placeholder 2">
            <a:extLst>
              <a:ext uri="{FF2B5EF4-FFF2-40B4-BE49-F238E27FC236}">
                <a16:creationId xmlns:a16="http://schemas.microsoft.com/office/drawing/2014/main" id="{2EC51ED9-FB75-0D01-586F-EFA8C7A43E4D}"/>
              </a:ext>
            </a:extLst>
          </p:cNvPr>
          <p:cNvSpPr txBox="1"/>
          <p:nvPr/>
        </p:nvSpPr>
        <p:spPr>
          <a:xfrm>
            <a:off x="453887" y="5508393"/>
            <a:ext cx="11095164" cy="110984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Pct val="100000"/>
              <a:buFont typeface="+mj-lt"/>
              <a:buAutoNum type="arabicPeriod"/>
              <a:tabLst/>
              <a:defRPr/>
            </a:pP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Carmeli Y, et al. Lancet Infect Dis 2025;25(2):218-230.</a:t>
            </a:r>
          </a:p>
          <a:p>
            <a:pPr>
              <a:spcBef>
                <a:spcPts val="0"/>
              </a:spcBef>
              <a:buSzPct val="100000"/>
              <a:buFont typeface="+mj-lt"/>
              <a:buAutoNum type="arabicPeriod"/>
              <a:defRPr/>
            </a:pPr>
            <a:r>
              <a:rPr lang="en-US" altLang="zh-CN" sz="800" dirty="0">
                <a:solidFill>
                  <a:schemeClr val="tx1">
                    <a:lumMod val="50000"/>
                    <a:lumOff val="50000"/>
                  </a:schemeClr>
                </a:solidFill>
                <a:cs typeface="+mn-ea"/>
                <a:sym typeface="+mn-lt"/>
              </a:rPr>
              <a:t>Yuan J, Carmeli Y, Cisneros-Herreros JM, et al. Aztreonam-Avibactam Compared with Adjunctive Colistin Combined with Meropenem for the Treatment of Serious Gram-Negative Bacterial </a:t>
            </a:r>
            <a:r>
              <a:rPr lang="en-US" altLang="zh-CN" sz="800" dirty="0" err="1">
                <a:solidFill>
                  <a:schemeClr val="tx1">
                    <a:lumMod val="50000"/>
                    <a:lumOff val="50000"/>
                  </a:schemeClr>
                </a:solidFill>
                <a:cs typeface="+mn-ea"/>
                <a:sym typeface="+mn-lt"/>
              </a:rPr>
              <a:t>Infections:Subgroup</a:t>
            </a:r>
            <a:r>
              <a:rPr lang="en-US" altLang="zh-CN" sz="800" dirty="0">
                <a:solidFill>
                  <a:schemeClr val="tx1">
                    <a:lumMod val="50000"/>
                    <a:lumOff val="50000"/>
                  </a:schemeClr>
                </a:solidFill>
                <a:cs typeface="+mn-ea"/>
                <a:sym typeface="+mn-lt"/>
              </a:rPr>
              <a:t> Analysis of the Phase 3 REVISIT Study. Presented at: </a:t>
            </a:r>
            <a:r>
              <a:rPr lang="en-US" altLang="zh-CN" sz="800" dirty="0" err="1">
                <a:solidFill>
                  <a:schemeClr val="tx1">
                    <a:lumMod val="50000"/>
                    <a:lumOff val="50000"/>
                  </a:schemeClr>
                </a:solidFill>
                <a:cs typeface="+mn-ea"/>
                <a:sym typeface="+mn-lt"/>
              </a:rPr>
              <a:t>IDWeek</a:t>
            </a:r>
            <a:r>
              <a:rPr lang="en-US" altLang="zh-CN" sz="800" dirty="0">
                <a:solidFill>
                  <a:schemeClr val="tx1">
                    <a:lumMod val="50000"/>
                    <a:lumOff val="50000"/>
                  </a:schemeClr>
                </a:solidFill>
                <a:cs typeface="+mn-ea"/>
                <a:sym typeface="+mn-lt"/>
              </a:rPr>
              <a:t> 16-19 October 2024 Los Angeles, CA.</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21">
            <a:extLst>
              <a:ext uri="{FF2B5EF4-FFF2-40B4-BE49-F238E27FC236}">
                <a16:creationId xmlns:a16="http://schemas.microsoft.com/office/drawing/2014/main" id="{FDEBCEDA-400C-D4D2-887E-1FBAD4A792CC}"/>
              </a:ext>
            </a:extLst>
          </p:cNvPr>
          <p:cNvSpPr/>
          <p:nvPr>
            <p:custDataLst>
              <p:tags r:id="rId1"/>
            </p:custDataLst>
          </p:nvPr>
        </p:nvSpPr>
        <p:spPr>
          <a:xfrm>
            <a:off x="6235909" y="2316918"/>
            <a:ext cx="5143500" cy="3628627"/>
          </a:xfrm>
          <a:prstGeom prst="roundRect">
            <a:avLst>
              <a:gd name="adj" fmla="val 4579"/>
            </a:avLst>
          </a:prstGeom>
          <a:solidFill>
            <a:schemeClr val="bg1"/>
          </a:solidFill>
          <a:ln>
            <a:noFill/>
          </a:ln>
          <a:effectLst>
            <a:outerShdw blurRad="139700" dist="38100" dir="4500000" sx="102000" sy="102000" algn="tl" rotWithShape="0">
              <a:schemeClr val="bg2">
                <a:alpha val="3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2" name="灯片编号占位符 1">
            <a:extLst>
              <a:ext uri="{FF2B5EF4-FFF2-40B4-BE49-F238E27FC236}">
                <a16:creationId xmlns:a16="http://schemas.microsoft.com/office/drawing/2014/main" id="{2A538540-3FB6-F774-3738-74F1545EFE39}"/>
              </a:ext>
            </a:extLst>
          </p:cNvPr>
          <p:cNvSpPr>
            <a:spLocks noGrp="1"/>
          </p:cNvSpPr>
          <p:nvPr>
            <p:ph type="sldNum" sz="quarter" idx="12"/>
          </p:nvPr>
        </p:nvSpPr>
        <p:spPr>
          <a:xfrm>
            <a:off x="11328402" y="6163091"/>
            <a:ext cx="40971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548CD-5D4D-B04A-A769-B1AE8BE662B8}" type="slidenum">
              <a:rPr kumimoji="0" lang="es-MX" sz="1000" b="0" i="0" u="none" strike="noStrike" kern="1200" cap="none" spc="0" normalizeH="0" baseline="0" noProof="0" smtClean="0">
                <a:ln>
                  <a:noFill/>
                </a:ln>
                <a:solidFill>
                  <a:srgbClr val="000D45"/>
                </a:solidFill>
                <a:effectLst/>
                <a:uLnTx/>
                <a:uFillTx/>
                <a:latin typeface="+mn-lt"/>
                <a:ea typeface="+mn-ea"/>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MX" sz="1000" b="0" i="0" u="none" strike="noStrike" kern="1200" cap="none" spc="0" normalizeH="0" baseline="0" noProof="0">
              <a:ln>
                <a:noFill/>
              </a:ln>
              <a:solidFill>
                <a:srgbClr val="000D45"/>
              </a:solidFill>
              <a:effectLst/>
              <a:uLnTx/>
              <a:uFillTx/>
              <a:latin typeface="+mn-lt"/>
              <a:ea typeface="+mn-ea"/>
              <a:cs typeface="+mn-ea"/>
              <a:sym typeface="+mn-lt"/>
            </a:endParaRPr>
          </a:p>
        </p:txBody>
      </p:sp>
      <p:sp>
        <p:nvSpPr>
          <p:cNvPr id="3" name="矩形 2">
            <a:extLst>
              <a:ext uri="{FF2B5EF4-FFF2-40B4-BE49-F238E27FC236}">
                <a16:creationId xmlns:a16="http://schemas.microsoft.com/office/drawing/2014/main" id="{A59AE9D9-4CCA-23C3-BE94-0EF9DE0A5C49}"/>
              </a:ext>
            </a:extLst>
          </p:cNvPr>
          <p:cNvSpPr/>
          <p:nvPr/>
        </p:nvSpPr>
        <p:spPr>
          <a:xfrm>
            <a:off x="453886" y="1965101"/>
            <a:ext cx="1838740" cy="334957"/>
          </a:xfrm>
          <a:prstGeom prst="rect">
            <a:avLst/>
          </a:prstGeom>
          <a:solidFill>
            <a:srgbClr val="00C28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cs typeface="+mn-ea"/>
                <a:sym typeface="+mn-lt"/>
              </a:rPr>
              <a:t>患者基本情况</a:t>
            </a:r>
          </a:p>
        </p:txBody>
      </p:sp>
      <p:sp>
        <p:nvSpPr>
          <p:cNvPr id="5" name="文本框 4">
            <a:extLst>
              <a:ext uri="{FF2B5EF4-FFF2-40B4-BE49-F238E27FC236}">
                <a16:creationId xmlns:a16="http://schemas.microsoft.com/office/drawing/2014/main" id="{B3437E6F-4762-2D35-2790-4EFBB1562460}"/>
              </a:ext>
            </a:extLst>
          </p:cNvPr>
          <p:cNvSpPr txBox="1"/>
          <p:nvPr/>
        </p:nvSpPr>
        <p:spPr>
          <a:xfrm>
            <a:off x="453886" y="1408254"/>
            <a:ext cx="9753600" cy="3770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70岁男性患者，入院</a:t>
            </a: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ICU</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前三个月，患者因股骨骨折接受多次手术，末次手术两个月后，出现</a:t>
            </a:r>
            <a:r>
              <a:rPr kumimoji="0" lang="zh-CN" altLang="en-US" sz="1400" b="1" i="0" u="none" strike="noStrike" kern="1200" cap="none" spc="0" normalizeH="0" baseline="0" noProof="0" dirty="0">
                <a:ln>
                  <a:noFill/>
                </a:ln>
                <a:solidFill>
                  <a:schemeClr val="tx1">
                    <a:lumMod val="85000"/>
                    <a:lumOff val="15000"/>
                  </a:schemeClr>
                </a:solidFill>
                <a:effectLst/>
                <a:uLnTx/>
                <a:uFillTx/>
                <a:cs typeface="+mn-ea"/>
                <a:sym typeface="+mn-lt"/>
              </a:rPr>
              <a:t>肺源性脓毒症</a:t>
            </a:r>
            <a:endPar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graphicFrame>
        <p:nvGraphicFramePr>
          <p:cNvPr id="6" name="表格 5">
            <a:extLst>
              <a:ext uri="{FF2B5EF4-FFF2-40B4-BE49-F238E27FC236}">
                <a16:creationId xmlns:a16="http://schemas.microsoft.com/office/drawing/2014/main" id="{28CA12E5-31BC-95C8-6856-F1F7DB0B57E3}"/>
              </a:ext>
            </a:extLst>
          </p:cNvPr>
          <p:cNvGraphicFramePr>
            <a:graphicFrameLocks noGrp="1"/>
          </p:cNvGraphicFramePr>
          <p:nvPr>
            <p:extLst>
              <p:ext uri="{D42A27DB-BD31-4B8C-83A1-F6EECF244321}">
                <p14:modId xmlns:p14="http://schemas.microsoft.com/office/powerpoint/2010/main" val="2092893748"/>
              </p:ext>
            </p:extLst>
          </p:nvPr>
        </p:nvGraphicFramePr>
        <p:xfrm>
          <a:off x="468540" y="2300059"/>
          <a:ext cx="5143500" cy="1558032"/>
        </p:xfrm>
        <a:graphic>
          <a:graphicData uri="http://schemas.openxmlformats.org/drawingml/2006/table">
            <a:tbl>
              <a:tblPr firstRow="1" bandRow="1">
                <a:tableStyleId>{2D5ABB26-0587-4C30-8999-92F81FD0307C}</a:tableStyleId>
              </a:tblPr>
              <a:tblGrid>
                <a:gridCol w="2223001">
                  <a:extLst>
                    <a:ext uri="{9D8B030D-6E8A-4147-A177-3AD203B41FA5}">
                      <a16:colId xmlns:a16="http://schemas.microsoft.com/office/drawing/2014/main" val="2164025062"/>
                    </a:ext>
                  </a:extLst>
                </a:gridCol>
                <a:gridCol w="2920499">
                  <a:extLst>
                    <a:ext uri="{9D8B030D-6E8A-4147-A177-3AD203B41FA5}">
                      <a16:colId xmlns:a16="http://schemas.microsoft.com/office/drawing/2014/main" val="2143489684"/>
                    </a:ext>
                  </a:extLst>
                </a:gridCol>
              </a:tblGrid>
              <a:tr h="519344">
                <a:tc>
                  <a:txBody>
                    <a:bodyPr/>
                    <a:lstStyle/>
                    <a:p>
                      <a:pPr algn="ctr"/>
                      <a:r>
                        <a:rPr lang="zh-CN" altLang="en-US" sz="1200" kern="1200" dirty="0">
                          <a:solidFill>
                            <a:schemeClr val="tx1">
                              <a:lumMod val="85000"/>
                              <a:lumOff val="15000"/>
                            </a:schemeClr>
                          </a:solidFill>
                          <a:latin typeface="+mn-lt"/>
                          <a:ea typeface="+mn-ea"/>
                          <a:cs typeface="+mn-ea"/>
                          <a:sym typeface="+mn-lt"/>
                        </a:rPr>
                        <a:t>身高（</a:t>
                      </a:r>
                      <a:r>
                        <a:rPr lang="en-US" altLang="zh-CN" sz="1200" kern="1200" dirty="0">
                          <a:solidFill>
                            <a:schemeClr val="tx1">
                              <a:lumMod val="85000"/>
                              <a:lumOff val="15000"/>
                            </a:schemeClr>
                          </a:solidFill>
                          <a:latin typeface="+mn-lt"/>
                          <a:ea typeface="+mn-ea"/>
                          <a:cs typeface="+mn-ea"/>
                          <a:sym typeface="+mn-lt"/>
                        </a:rPr>
                        <a:t>cm</a:t>
                      </a:r>
                      <a:r>
                        <a:rPr lang="zh-CN" altLang="en-US" sz="1200" kern="1200" dirty="0">
                          <a:solidFill>
                            <a:schemeClr val="tx1">
                              <a:lumMod val="85000"/>
                              <a:lumOff val="15000"/>
                            </a:schemeClr>
                          </a:solidFill>
                          <a:latin typeface="+mn-lt"/>
                          <a:ea typeface="+mn-ea"/>
                          <a:cs typeface="+mn-ea"/>
                          <a:sym typeface="+mn-lt"/>
                        </a:rPr>
                        <a:t>）</a:t>
                      </a:r>
                      <a:r>
                        <a:rPr lang="en-US" altLang="zh-CN" sz="1200" kern="1200" dirty="0">
                          <a:solidFill>
                            <a:schemeClr val="tx1">
                              <a:lumMod val="85000"/>
                              <a:lumOff val="15000"/>
                            </a:schemeClr>
                          </a:solidFill>
                          <a:latin typeface="+mn-lt"/>
                          <a:ea typeface="+mn-ea"/>
                          <a:cs typeface="+mn-ea"/>
                          <a:sym typeface="+mn-lt"/>
                        </a:rPr>
                        <a:t>/</a:t>
                      </a:r>
                      <a:r>
                        <a:rPr lang="zh-CN" altLang="en-US" sz="1200" kern="1200" dirty="0">
                          <a:solidFill>
                            <a:schemeClr val="tx1">
                              <a:lumMod val="85000"/>
                              <a:lumOff val="15000"/>
                            </a:schemeClr>
                          </a:solidFill>
                          <a:latin typeface="+mn-lt"/>
                          <a:ea typeface="+mn-ea"/>
                          <a:cs typeface="+mn-ea"/>
                          <a:sym typeface="+mn-lt"/>
                        </a:rPr>
                        <a:t>体重（</a:t>
                      </a:r>
                      <a:r>
                        <a:rPr lang="en-US" altLang="zh-CN" sz="1200" kern="1200" dirty="0">
                          <a:solidFill>
                            <a:schemeClr val="tx1">
                              <a:lumMod val="85000"/>
                              <a:lumOff val="15000"/>
                            </a:schemeClr>
                          </a:solidFill>
                          <a:latin typeface="+mn-lt"/>
                          <a:ea typeface="+mn-ea"/>
                          <a:cs typeface="+mn-ea"/>
                          <a:sym typeface="+mn-lt"/>
                        </a:rPr>
                        <a:t>kg</a:t>
                      </a:r>
                      <a:r>
                        <a:rPr lang="zh-CN" altLang="en-US" sz="1200" kern="1200" dirty="0">
                          <a:solidFill>
                            <a:schemeClr val="tx1">
                              <a:lumMod val="85000"/>
                              <a:lumOff val="15000"/>
                            </a:schemeClr>
                          </a:solidFill>
                          <a:latin typeface="+mn-lt"/>
                          <a:ea typeface="+mn-ea"/>
                          <a:cs typeface="+mn-ea"/>
                          <a:sym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200" dirty="0">
                          <a:solidFill>
                            <a:schemeClr val="tx1">
                              <a:lumMod val="85000"/>
                              <a:lumOff val="15000"/>
                            </a:schemeClr>
                          </a:solidFill>
                          <a:latin typeface="+mn-lt"/>
                          <a:ea typeface="+mn-ea"/>
                          <a:cs typeface="+mn-ea"/>
                          <a:sym typeface="+mn-lt"/>
                        </a:rPr>
                        <a:t>185/151</a:t>
                      </a:r>
                      <a:endParaRPr lang="zh-CN" altLang="en-US" sz="1200" dirty="0">
                        <a:solidFill>
                          <a:schemeClr val="tx1">
                            <a:lumMod val="85000"/>
                            <a:lumOff val="15000"/>
                          </a:schemeClr>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5828980"/>
                  </a:ext>
                </a:extLst>
              </a:tr>
              <a:tr h="519344">
                <a:tc>
                  <a:txBody>
                    <a:bodyPr/>
                    <a:lstStyle/>
                    <a:p>
                      <a:pPr algn="ctr"/>
                      <a:r>
                        <a:rPr lang="en-US" altLang="zh-CN" sz="1200" kern="1200" dirty="0">
                          <a:solidFill>
                            <a:schemeClr val="tx1">
                              <a:lumMod val="85000"/>
                              <a:lumOff val="15000"/>
                            </a:schemeClr>
                          </a:solidFill>
                          <a:latin typeface="+mn-lt"/>
                          <a:ea typeface="+mn-ea"/>
                          <a:cs typeface="+mn-ea"/>
                          <a:sym typeface="+mn-lt"/>
                        </a:rPr>
                        <a:t>BMI</a:t>
                      </a:r>
                      <a:r>
                        <a:rPr lang="zh-CN" altLang="en-US" sz="1200" kern="1200" dirty="0">
                          <a:solidFill>
                            <a:schemeClr val="tx1">
                              <a:lumMod val="85000"/>
                              <a:lumOff val="15000"/>
                            </a:schemeClr>
                          </a:solidFill>
                          <a:latin typeface="+mn-lt"/>
                          <a:ea typeface="+mn-ea"/>
                          <a:cs typeface="+mn-ea"/>
                          <a:sym typeface="+mn-lt"/>
                        </a:rPr>
                        <a:t>（</a:t>
                      </a:r>
                      <a:r>
                        <a:rPr lang="en-US" altLang="zh-CN" sz="1200" kern="1200" dirty="0">
                          <a:solidFill>
                            <a:schemeClr val="tx1">
                              <a:lumMod val="85000"/>
                              <a:lumOff val="15000"/>
                            </a:schemeClr>
                          </a:solidFill>
                          <a:latin typeface="+mn-lt"/>
                          <a:ea typeface="+mn-ea"/>
                          <a:cs typeface="+mn-ea"/>
                          <a:sym typeface="+mn-lt"/>
                        </a:rPr>
                        <a:t>kg/m</a:t>
                      </a:r>
                      <a:r>
                        <a:rPr lang="en-US" altLang="zh-CN" sz="1200" kern="1200" baseline="30000" dirty="0">
                          <a:solidFill>
                            <a:schemeClr val="tx1">
                              <a:lumMod val="85000"/>
                              <a:lumOff val="15000"/>
                            </a:schemeClr>
                          </a:solidFill>
                          <a:latin typeface="+mn-lt"/>
                          <a:ea typeface="+mn-ea"/>
                          <a:cs typeface="+mn-ea"/>
                          <a:sym typeface="+mn-lt"/>
                        </a:rPr>
                        <a:t>2</a:t>
                      </a:r>
                      <a:r>
                        <a:rPr lang="zh-CN" altLang="en-US" sz="1200" kern="1200" dirty="0">
                          <a:solidFill>
                            <a:schemeClr val="tx1">
                              <a:lumMod val="85000"/>
                              <a:lumOff val="15000"/>
                            </a:schemeClr>
                          </a:solidFill>
                          <a:latin typeface="+mn-lt"/>
                          <a:ea typeface="+mn-ea"/>
                          <a:cs typeface="+mn-ea"/>
                          <a:sym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200" dirty="0">
                          <a:solidFill>
                            <a:schemeClr val="tx1">
                              <a:lumMod val="85000"/>
                              <a:lumOff val="15000"/>
                            </a:schemeClr>
                          </a:solidFill>
                          <a:latin typeface="+mn-lt"/>
                          <a:ea typeface="+mn-ea"/>
                          <a:cs typeface="+mn-ea"/>
                          <a:sym typeface="+mn-lt"/>
                        </a:rPr>
                        <a:t>45(WHO</a:t>
                      </a:r>
                      <a:r>
                        <a:rPr lang="zh-CN" altLang="en-US" sz="1200" dirty="0">
                          <a:solidFill>
                            <a:schemeClr val="tx1">
                              <a:lumMod val="85000"/>
                              <a:lumOff val="15000"/>
                            </a:schemeClr>
                          </a:solidFill>
                          <a:latin typeface="+mn-lt"/>
                          <a:ea typeface="+mn-ea"/>
                          <a:cs typeface="+mn-ea"/>
                          <a:sym typeface="+mn-lt"/>
                        </a:rPr>
                        <a:t>标准：</a:t>
                      </a:r>
                      <a:r>
                        <a:rPr lang="en-US" altLang="zh-CN" sz="1200" dirty="0">
                          <a:solidFill>
                            <a:schemeClr val="tx1">
                              <a:lumMod val="85000"/>
                              <a:lumOff val="15000"/>
                            </a:schemeClr>
                          </a:solidFill>
                          <a:latin typeface="+mn-lt"/>
                          <a:ea typeface="+mn-ea"/>
                          <a:cs typeface="+mn-ea"/>
                          <a:sym typeface="+mn-lt"/>
                        </a:rPr>
                        <a:t>Ⅲ</a:t>
                      </a:r>
                      <a:r>
                        <a:rPr lang="zh-CN" altLang="en-US" sz="1200" dirty="0">
                          <a:solidFill>
                            <a:schemeClr val="tx1">
                              <a:lumMod val="85000"/>
                              <a:lumOff val="15000"/>
                            </a:schemeClr>
                          </a:solidFill>
                          <a:latin typeface="+mn-lt"/>
                          <a:ea typeface="+mn-ea"/>
                          <a:cs typeface="+mn-ea"/>
                          <a:sym typeface="+mn-lt"/>
                        </a:rPr>
                        <a:t>级，病态肥胖）</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3363869"/>
                  </a:ext>
                </a:extLst>
              </a:tr>
              <a:tr h="519344">
                <a:tc>
                  <a:txBody>
                    <a:bodyPr/>
                    <a:lstStyle/>
                    <a:p>
                      <a:pPr algn="ctr"/>
                      <a:r>
                        <a:rPr lang="en-US" altLang="zh-CN" sz="1200" kern="1200" dirty="0">
                          <a:solidFill>
                            <a:schemeClr val="tx1">
                              <a:lumMod val="85000"/>
                              <a:lumOff val="15000"/>
                            </a:schemeClr>
                          </a:solidFill>
                          <a:latin typeface="+mn-lt"/>
                          <a:ea typeface="+mn-ea"/>
                          <a:cs typeface="+mn-ea"/>
                          <a:sym typeface="+mn-lt"/>
                        </a:rPr>
                        <a:t>APACHE II Score</a:t>
                      </a:r>
                      <a:endParaRPr lang="zh-CN" altLang="en-US" sz="1200" kern="1200" dirty="0">
                        <a:solidFill>
                          <a:schemeClr val="tx1">
                            <a:lumMod val="85000"/>
                            <a:lumOff val="15000"/>
                          </a:schemeClr>
                        </a:solidFill>
                        <a:latin typeface="+mn-lt"/>
                        <a:ea typeface="+mn-ea"/>
                        <a:cs typeface="+mn-ea"/>
                        <a:sym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200" dirty="0">
                          <a:solidFill>
                            <a:schemeClr val="tx1">
                              <a:lumMod val="85000"/>
                              <a:lumOff val="15000"/>
                            </a:schemeClr>
                          </a:solidFill>
                          <a:latin typeface="+mn-lt"/>
                          <a:ea typeface="+mn-ea"/>
                          <a:cs typeface="+mn-ea"/>
                          <a:sym typeface="+mn-lt"/>
                        </a:rPr>
                        <a:t>19</a:t>
                      </a:r>
                      <a:r>
                        <a:rPr lang="zh-CN" altLang="en-US" sz="1200" dirty="0">
                          <a:solidFill>
                            <a:schemeClr val="tx1">
                              <a:lumMod val="85000"/>
                              <a:lumOff val="15000"/>
                            </a:schemeClr>
                          </a:solidFill>
                          <a:latin typeface="+mn-lt"/>
                          <a:ea typeface="+mn-ea"/>
                          <a:cs typeface="+mn-ea"/>
                          <a:sym typeface="+mn-lt"/>
                        </a:rPr>
                        <a:t>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9281294"/>
                  </a:ext>
                </a:extLst>
              </a:tr>
            </a:tbl>
          </a:graphicData>
        </a:graphic>
      </p:graphicFrame>
      <p:sp>
        <p:nvSpPr>
          <p:cNvPr id="9" name="矩形 8">
            <a:extLst>
              <a:ext uri="{FF2B5EF4-FFF2-40B4-BE49-F238E27FC236}">
                <a16:creationId xmlns:a16="http://schemas.microsoft.com/office/drawing/2014/main" id="{DEE4E915-35B7-C419-676F-B460155B8353}"/>
              </a:ext>
            </a:extLst>
          </p:cNvPr>
          <p:cNvSpPr/>
          <p:nvPr/>
        </p:nvSpPr>
        <p:spPr>
          <a:xfrm>
            <a:off x="6322140" y="1940569"/>
            <a:ext cx="1968420" cy="334958"/>
          </a:xfrm>
          <a:prstGeom prst="rect">
            <a:avLst/>
          </a:prstGeom>
          <a:solidFill>
            <a:srgbClr val="00C28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FFFFFF"/>
                </a:solidFill>
                <a:effectLst/>
                <a:uLnTx/>
                <a:uFillTx/>
                <a:cs typeface="+mn-ea"/>
                <a:sym typeface="+mn-lt"/>
              </a:rPr>
              <a:t>患者治疗经过</a:t>
            </a:r>
          </a:p>
        </p:txBody>
      </p:sp>
      <p:sp>
        <p:nvSpPr>
          <p:cNvPr id="11" name="Title 58">
            <a:extLst>
              <a:ext uri="{FF2B5EF4-FFF2-40B4-BE49-F238E27FC236}">
                <a16:creationId xmlns:a16="http://schemas.microsoft.com/office/drawing/2014/main" id="{87E21292-9C85-4694-F84C-FEEE0733F6CD}"/>
              </a:ext>
            </a:extLst>
          </p:cNvPr>
          <p:cNvSpPr txBox="1">
            <a:spLocks/>
          </p:cNvSpPr>
          <p:nvPr/>
        </p:nvSpPr>
        <p:spPr>
          <a:xfrm>
            <a:off x="453886" y="320040"/>
            <a:ext cx="11357113" cy="868460"/>
          </a:xfrm>
          <a:prstGeom prst="rect">
            <a:avLst/>
          </a:prstGeom>
        </p:spPr>
        <p:txBody>
          <a:bodyPr vert="horz">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anose="020B0502040504020204" pitchFamily="34" charset="0"/>
                <a:ea typeface="Noto Sans" panose="020B0502040504020204" pitchFamily="34" charset="0"/>
                <a:cs typeface="Noto Sans" panose="020B050204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b="1" i="0" u="none" strike="noStrike" kern="1200" cap="none" spc="0" normalizeH="0" baseline="0" noProof="0" dirty="0">
                <a:ln>
                  <a:noFill/>
                </a:ln>
                <a:solidFill>
                  <a:srgbClr val="000D45"/>
                </a:solidFill>
                <a:effectLst/>
                <a:uLnTx/>
                <a:uFillTx/>
                <a:latin typeface="+mn-lt"/>
                <a:ea typeface="+mn-ea"/>
                <a:cs typeface="+mn-ea"/>
                <a:sym typeface="+mn-lt"/>
              </a:rPr>
              <a:t>真实世界研究证实：</a:t>
            </a:r>
            <a:endParaRPr kumimoji="0" lang="en-US" altLang="zh-CN" b="1" i="0" u="none" strike="noStrike" kern="1200" cap="none" spc="0" normalizeH="0" baseline="0" noProof="0" dirty="0">
              <a:ln>
                <a:noFill/>
              </a:ln>
              <a:solidFill>
                <a:srgbClr val="000D45"/>
              </a:solidFill>
              <a:effectLst/>
              <a:uLnTx/>
              <a:uFillTx/>
              <a:latin typeface="+mn-lt"/>
              <a:ea typeface="+mn-ea"/>
              <a:cs typeface="+mn-ea"/>
              <a:sym typeface="+mn-lt"/>
            </a:endParaRPr>
          </a:p>
          <a:p>
            <a:pPr lvl="0">
              <a:lnSpc>
                <a:spcPct val="100000"/>
              </a:lnSpc>
            </a:pPr>
            <a:r>
              <a:rPr kumimoji="0" lang="zh-CN" altLang="en-US" b="1" i="0" u="none" strike="noStrike" kern="1200" cap="none" spc="0" normalizeH="0" baseline="0" noProof="0" dirty="0">
                <a:ln>
                  <a:noFill/>
                </a:ln>
                <a:solidFill>
                  <a:srgbClr val="000D45"/>
                </a:solidFill>
                <a:effectLst/>
                <a:uLnTx/>
                <a:uFillTx/>
                <a:latin typeface="+mn-lt"/>
                <a:ea typeface="+mn-ea"/>
                <a:cs typeface="+mn-ea"/>
                <a:sym typeface="+mn-lt"/>
              </a:rPr>
              <a:t>氨曲南</a:t>
            </a:r>
            <a:r>
              <a:rPr kumimoji="0" lang="en-US" altLang="zh-CN" b="1" i="0" u="none" strike="noStrike" kern="1200" cap="none" spc="0" normalizeH="0" baseline="0" noProof="0" dirty="0">
                <a:ln>
                  <a:noFill/>
                </a:ln>
                <a:solidFill>
                  <a:srgbClr val="000D45"/>
                </a:solidFill>
                <a:effectLst/>
                <a:uLnTx/>
                <a:uFillTx/>
                <a:latin typeface="+mn-lt"/>
                <a:ea typeface="+mn-ea"/>
                <a:cs typeface="+mn-ea"/>
                <a:sym typeface="+mn-lt"/>
              </a:rPr>
              <a:t>-</a:t>
            </a:r>
            <a:r>
              <a:rPr kumimoji="0" lang="zh-CN" altLang="en-US" b="1" i="0" u="none" strike="noStrike" kern="1200" cap="none" spc="0" normalizeH="0" baseline="0" noProof="0" dirty="0">
                <a:ln>
                  <a:noFill/>
                </a:ln>
                <a:solidFill>
                  <a:srgbClr val="000D45"/>
                </a:solidFill>
                <a:effectLst/>
                <a:uLnTx/>
                <a:uFillTx/>
                <a:latin typeface="+mn-lt"/>
                <a:ea typeface="+mn-ea"/>
                <a:cs typeface="+mn-ea"/>
                <a:sym typeface="+mn-lt"/>
              </a:rPr>
              <a:t>阿维巴坦成功治疗产</a:t>
            </a:r>
            <a:r>
              <a:rPr kumimoji="0" lang="en-US" altLang="zh-CN" b="1" i="0" u="none" strike="noStrike" kern="1200" cap="none" spc="0" normalizeH="0" baseline="0" noProof="0" dirty="0">
                <a:ln>
                  <a:noFill/>
                </a:ln>
                <a:solidFill>
                  <a:srgbClr val="000D45"/>
                </a:solidFill>
                <a:effectLst/>
                <a:uLnTx/>
                <a:uFillTx/>
                <a:latin typeface="+mn-lt"/>
                <a:ea typeface="+mn-ea"/>
                <a:cs typeface="+mn-ea"/>
                <a:sym typeface="+mn-lt"/>
              </a:rPr>
              <a:t>NDM+OXA-48</a:t>
            </a:r>
            <a:r>
              <a:rPr kumimoji="0" lang="zh-CN" altLang="en-US" b="1" i="0" u="none" strike="noStrike" kern="1200" cap="none" spc="0" normalizeH="0" baseline="0" noProof="0" dirty="0">
                <a:ln>
                  <a:noFill/>
                </a:ln>
                <a:solidFill>
                  <a:srgbClr val="000D45"/>
                </a:solidFill>
                <a:effectLst/>
                <a:uLnTx/>
                <a:uFillTx/>
                <a:latin typeface="+mn-lt"/>
                <a:ea typeface="+mn-ea"/>
                <a:cs typeface="+mn-ea"/>
                <a:sym typeface="+mn-lt"/>
              </a:rPr>
              <a:t>的</a:t>
            </a:r>
            <a:r>
              <a:rPr kumimoji="0" lang="en-US" altLang="zh-CN" b="1" i="0" u="none" strike="noStrike" kern="1200" cap="none" spc="0" normalizeH="0" baseline="0" noProof="0" dirty="0">
                <a:ln>
                  <a:noFill/>
                </a:ln>
                <a:solidFill>
                  <a:srgbClr val="000D45"/>
                </a:solidFill>
                <a:effectLst/>
                <a:uLnTx/>
                <a:uFillTx/>
                <a:latin typeface="+mn-lt"/>
                <a:ea typeface="+mn-ea"/>
                <a:cs typeface="+mn-ea"/>
                <a:sym typeface="+mn-lt"/>
              </a:rPr>
              <a:t>KP</a:t>
            </a:r>
            <a:r>
              <a:rPr kumimoji="0" lang="zh-CN" altLang="en-US" b="1" i="0" u="none" strike="noStrike" kern="1200" cap="none" spc="0" normalizeH="0" baseline="0" noProof="0" dirty="0">
                <a:ln>
                  <a:noFill/>
                </a:ln>
                <a:solidFill>
                  <a:srgbClr val="000D45"/>
                </a:solidFill>
                <a:effectLst/>
                <a:uLnTx/>
                <a:uFillTx/>
                <a:latin typeface="+mn-lt"/>
                <a:ea typeface="+mn-ea"/>
                <a:cs typeface="+mn-ea"/>
                <a:sym typeface="+mn-lt"/>
              </a:rPr>
              <a:t>感染的</a:t>
            </a:r>
            <a:r>
              <a:rPr lang="zh-CN" altLang="en-US" dirty="0">
                <a:latin typeface="+mn-lt"/>
                <a:ea typeface="+mn-ea"/>
                <a:cs typeface="+mn-ea"/>
                <a:sym typeface="+mn-lt"/>
              </a:rPr>
              <a:t>老年重症</a:t>
            </a:r>
            <a:r>
              <a:rPr kumimoji="0" lang="zh-CN" altLang="en-US" b="1" i="0" u="none" strike="noStrike" kern="1200" cap="none" spc="0" normalizeH="0" baseline="0" noProof="0" dirty="0">
                <a:ln>
                  <a:noFill/>
                </a:ln>
                <a:solidFill>
                  <a:srgbClr val="000D45"/>
                </a:solidFill>
                <a:effectLst/>
                <a:uLnTx/>
                <a:uFillTx/>
                <a:latin typeface="+mn-lt"/>
                <a:ea typeface="+mn-ea"/>
                <a:cs typeface="+mn-ea"/>
                <a:sym typeface="+mn-lt"/>
              </a:rPr>
              <a:t>患者</a:t>
            </a:r>
          </a:p>
        </p:txBody>
      </p:sp>
      <p:graphicFrame>
        <p:nvGraphicFramePr>
          <p:cNvPr id="17" name="表格 16">
            <a:extLst>
              <a:ext uri="{FF2B5EF4-FFF2-40B4-BE49-F238E27FC236}">
                <a16:creationId xmlns:a16="http://schemas.microsoft.com/office/drawing/2014/main" id="{A0C1DF42-DDEF-F4A1-7034-6A47BB4B7DC0}"/>
              </a:ext>
            </a:extLst>
          </p:cNvPr>
          <p:cNvGraphicFramePr>
            <a:graphicFrameLocks noGrp="1"/>
          </p:cNvGraphicFramePr>
          <p:nvPr>
            <p:extLst>
              <p:ext uri="{D42A27DB-BD31-4B8C-83A1-F6EECF244321}">
                <p14:modId xmlns:p14="http://schemas.microsoft.com/office/powerpoint/2010/main" val="1450155242"/>
              </p:ext>
            </p:extLst>
          </p:nvPr>
        </p:nvGraphicFramePr>
        <p:xfrm>
          <a:off x="468540" y="4074973"/>
          <a:ext cx="5143500" cy="1870572"/>
        </p:xfrm>
        <a:graphic>
          <a:graphicData uri="http://schemas.openxmlformats.org/drawingml/2006/table">
            <a:tbl>
              <a:tblPr firstRow="1" bandRow="1">
                <a:tableStyleId>{2D5ABB26-0587-4C30-8999-92F81FD0307C}</a:tableStyleId>
              </a:tblPr>
              <a:tblGrid>
                <a:gridCol w="1854903">
                  <a:extLst>
                    <a:ext uri="{9D8B030D-6E8A-4147-A177-3AD203B41FA5}">
                      <a16:colId xmlns:a16="http://schemas.microsoft.com/office/drawing/2014/main" val="2143956824"/>
                    </a:ext>
                  </a:extLst>
                </a:gridCol>
                <a:gridCol w="3288597">
                  <a:extLst>
                    <a:ext uri="{9D8B030D-6E8A-4147-A177-3AD203B41FA5}">
                      <a16:colId xmlns:a16="http://schemas.microsoft.com/office/drawing/2014/main" val="408863563"/>
                    </a:ext>
                  </a:extLst>
                </a:gridCol>
              </a:tblGrid>
              <a:tr h="407302">
                <a:tc>
                  <a:txBody>
                    <a:bodyPr/>
                    <a:lstStyle/>
                    <a:p>
                      <a:pPr algn="ctr"/>
                      <a:r>
                        <a:rPr lang="zh-CN" altLang="en-US" sz="1200" dirty="0">
                          <a:solidFill>
                            <a:schemeClr val="tx1">
                              <a:lumMod val="85000"/>
                              <a:lumOff val="15000"/>
                            </a:schemeClr>
                          </a:solidFill>
                          <a:latin typeface="+mn-lt"/>
                          <a:ea typeface="+mn-ea"/>
                          <a:cs typeface="+mn-ea"/>
                          <a:sym typeface="+mn-lt"/>
                        </a:rPr>
                        <a:t>初步诊断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US" altLang="zh-CN" sz="1200" dirty="0">
                          <a:solidFill>
                            <a:schemeClr val="tx1">
                              <a:lumMod val="85000"/>
                              <a:lumOff val="15000"/>
                            </a:schemeClr>
                          </a:solidFill>
                          <a:latin typeface="+mn-lt"/>
                          <a:ea typeface="+mn-ea"/>
                          <a:cs typeface="+mn-ea"/>
                          <a:sym typeface="+mn-lt"/>
                        </a:rPr>
                        <a:t>HAP</a:t>
                      </a:r>
                      <a:r>
                        <a:rPr lang="zh-CN" altLang="en-US" sz="1200" dirty="0">
                          <a:solidFill>
                            <a:schemeClr val="tx1">
                              <a:lumMod val="85000"/>
                              <a:lumOff val="15000"/>
                            </a:schemeClr>
                          </a:solidFill>
                          <a:latin typeface="+mn-lt"/>
                          <a:ea typeface="+mn-ea"/>
                          <a:cs typeface="+mn-ea"/>
                          <a:sym typeface="+mn-lt"/>
                        </a:rPr>
                        <a:t>，肺源性脓毒症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0399579"/>
                  </a:ext>
                </a:extLst>
              </a:tr>
              <a:tr h="512899">
                <a:tc>
                  <a:txBody>
                    <a:bodyPr/>
                    <a:lstStyle/>
                    <a:p>
                      <a:pPr algn="ctr"/>
                      <a:r>
                        <a:rPr lang="zh-CN" altLang="en-US" sz="1200" dirty="0">
                          <a:solidFill>
                            <a:schemeClr val="tx1">
                              <a:lumMod val="85000"/>
                              <a:lumOff val="15000"/>
                            </a:schemeClr>
                          </a:solidFill>
                          <a:latin typeface="+mn-lt"/>
                          <a:ea typeface="+mn-ea"/>
                          <a:cs typeface="+mn-ea"/>
                          <a:sym typeface="+mn-lt"/>
                        </a:rPr>
                        <a:t>致病病原体</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200" b="1" dirty="0">
                          <a:solidFill>
                            <a:schemeClr val="accent1">
                              <a:lumMod val="75000"/>
                            </a:schemeClr>
                          </a:solidFill>
                          <a:latin typeface="+mn-lt"/>
                          <a:ea typeface="+mn-ea"/>
                          <a:cs typeface="+mn-ea"/>
                          <a:sym typeface="+mn-lt"/>
                        </a:rPr>
                        <a:t>肺炎克雷伯菌（产</a:t>
                      </a:r>
                      <a:r>
                        <a:rPr lang="en-US" altLang="zh-CN" sz="1200" b="1" dirty="0">
                          <a:solidFill>
                            <a:schemeClr val="accent1">
                              <a:lumMod val="75000"/>
                            </a:schemeClr>
                          </a:solidFill>
                          <a:latin typeface="+mn-lt"/>
                          <a:ea typeface="+mn-ea"/>
                          <a:cs typeface="+mn-ea"/>
                          <a:sym typeface="+mn-lt"/>
                        </a:rPr>
                        <a:t>NDM</a:t>
                      </a:r>
                      <a:r>
                        <a:rPr lang="zh-CN" altLang="en-US" sz="1200" b="1" dirty="0">
                          <a:solidFill>
                            <a:schemeClr val="accent1">
                              <a:lumMod val="75000"/>
                            </a:schemeClr>
                          </a:solidFill>
                          <a:latin typeface="+mn-lt"/>
                          <a:ea typeface="+mn-ea"/>
                          <a:cs typeface="+mn-ea"/>
                          <a:sym typeface="+mn-lt"/>
                        </a:rPr>
                        <a:t>和</a:t>
                      </a:r>
                      <a:r>
                        <a:rPr lang="en-US" altLang="zh-CN" sz="1200" b="1" dirty="0">
                          <a:solidFill>
                            <a:schemeClr val="accent1">
                              <a:lumMod val="75000"/>
                            </a:schemeClr>
                          </a:solidFill>
                          <a:latin typeface="+mn-lt"/>
                          <a:ea typeface="+mn-ea"/>
                          <a:cs typeface="+mn-ea"/>
                          <a:sym typeface="+mn-lt"/>
                        </a:rPr>
                        <a:t>OXA-48</a:t>
                      </a:r>
                      <a:r>
                        <a:rPr lang="zh-CN" altLang="en-US" sz="1200" b="1" dirty="0">
                          <a:solidFill>
                            <a:schemeClr val="accent1">
                              <a:lumMod val="75000"/>
                            </a:schemeClr>
                          </a:solidFill>
                          <a:latin typeface="+mn-lt"/>
                          <a:ea typeface="+mn-ea"/>
                          <a:cs typeface="+mn-ea"/>
                          <a:sym typeface="+mn-l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3102904"/>
                  </a:ext>
                </a:extLst>
              </a:tr>
              <a:tr h="950371">
                <a:tc>
                  <a:txBody>
                    <a:bodyPr/>
                    <a:lstStyle/>
                    <a:p>
                      <a:pPr algn="ctr"/>
                      <a:r>
                        <a:rPr lang="zh-CN" altLang="en-US" sz="1200" dirty="0">
                          <a:solidFill>
                            <a:schemeClr val="tx1">
                              <a:lumMod val="85000"/>
                              <a:lumOff val="15000"/>
                            </a:schemeClr>
                          </a:solidFill>
                          <a:latin typeface="+mn-lt"/>
                          <a:ea typeface="+mn-ea"/>
                          <a:cs typeface="+mn-ea"/>
                          <a:sym typeface="+mn-lt"/>
                        </a:rPr>
                        <a:t>合并症</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a:buFont typeface="Arial" panose="020B0604020202020204" pitchFamily="34" charset="0"/>
                        <a:buChar char="•"/>
                      </a:pPr>
                      <a:r>
                        <a:rPr lang="zh-CN" altLang="en-US" sz="1200" dirty="0">
                          <a:solidFill>
                            <a:schemeClr val="tx1">
                              <a:lumMod val="85000"/>
                              <a:lumOff val="15000"/>
                            </a:schemeClr>
                          </a:solidFill>
                          <a:latin typeface="+mn-lt"/>
                          <a:ea typeface="+mn-ea"/>
                          <a:cs typeface="+mn-ea"/>
                          <a:sym typeface="+mn-lt"/>
                        </a:rPr>
                        <a:t>心衰（射血分数轻度降低）</a:t>
                      </a:r>
                      <a:endParaRPr lang="en-US" altLang="zh-CN" sz="1200" dirty="0">
                        <a:solidFill>
                          <a:schemeClr val="tx1">
                            <a:lumMod val="85000"/>
                            <a:lumOff val="15000"/>
                          </a:schemeClr>
                        </a:solidFill>
                        <a:latin typeface="+mn-lt"/>
                        <a:ea typeface="+mn-ea"/>
                        <a:cs typeface="+mn-ea"/>
                        <a:sym typeface="+mn-lt"/>
                      </a:endParaRPr>
                    </a:p>
                    <a:p>
                      <a:pPr marL="285750" indent="-285750" algn="l">
                        <a:buFont typeface="Arial" panose="020B0604020202020204" pitchFamily="34" charset="0"/>
                        <a:buChar char="•"/>
                      </a:pPr>
                      <a:r>
                        <a:rPr lang="zh-CN" altLang="en-US" sz="1200" dirty="0">
                          <a:solidFill>
                            <a:schemeClr val="tx1">
                              <a:lumMod val="85000"/>
                              <a:lumOff val="15000"/>
                            </a:schemeClr>
                          </a:solidFill>
                          <a:latin typeface="+mn-lt"/>
                          <a:ea typeface="+mn-ea"/>
                          <a:cs typeface="+mn-ea"/>
                          <a:sym typeface="+mn-lt"/>
                        </a:rPr>
                        <a:t>阻塞性睡眠呼吸暂停</a:t>
                      </a:r>
                      <a:endParaRPr lang="en-US" altLang="zh-CN" sz="1200" dirty="0">
                        <a:solidFill>
                          <a:schemeClr val="tx1">
                            <a:lumMod val="85000"/>
                            <a:lumOff val="15000"/>
                          </a:schemeClr>
                        </a:solidFill>
                        <a:latin typeface="+mn-lt"/>
                        <a:ea typeface="+mn-ea"/>
                        <a:cs typeface="+mn-ea"/>
                        <a:sym typeface="+mn-lt"/>
                      </a:endParaRPr>
                    </a:p>
                    <a:p>
                      <a:pPr marL="285750" indent="-285750" algn="l">
                        <a:buFont typeface="Arial" panose="020B0604020202020204" pitchFamily="34" charset="0"/>
                        <a:buChar char="•"/>
                      </a:pPr>
                      <a:r>
                        <a:rPr lang="zh-CN" altLang="en-US" sz="1200" dirty="0">
                          <a:solidFill>
                            <a:schemeClr val="tx1">
                              <a:lumMod val="85000"/>
                              <a:lumOff val="15000"/>
                            </a:schemeClr>
                          </a:solidFill>
                          <a:latin typeface="+mn-lt"/>
                          <a:ea typeface="+mn-ea"/>
                          <a:cs typeface="+mn-ea"/>
                          <a:sym typeface="+mn-lt"/>
                        </a:rPr>
                        <a:t>糖尿病</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5969401"/>
                  </a:ext>
                </a:extLst>
              </a:tr>
            </a:tbl>
          </a:graphicData>
        </a:graphic>
      </p:graphicFrame>
      <p:sp>
        <p:nvSpPr>
          <p:cNvPr id="25" name="文本框 24">
            <a:extLst>
              <a:ext uri="{FF2B5EF4-FFF2-40B4-BE49-F238E27FC236}">
                <a16:creationId xmlns:a16="http://schemas.microsoft.com/office/drawing/2014/main" id="{667110B8-C607-4C44-152B-A016A9806741}"/>
              </a:ext>
            </a:extLst>
          </p:cNvPr>
          <p:cNvSpPr txBox="1"/>
          <p:nvPr/>
        </p:nvSpPr>
        <p:spPr>
          <a:xfrm>
            <a:off x="6550740" y="3090603"/>
            <a:ext cx="4426666" cy="523220"/>
          </a:xfrm>
          <a:prstGeom prst="rect">
            <a:avLst/>
          </a:prstGeom>
          <a:noFill/>
          <a:ln>
            <a:solidFill>
              <a:schemeClr val="tx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阿维巴坦</a:t>
            </a:r>
            <a:endPar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1.5/0.5g</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（连续输注</a:t>
            </a: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3h</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 </a:t>
            </a:r>
            <a:r>
              <a:rPr kumimoji="0" lang="en-US" altLang="zh-CN" sz="1400" b="0" i="0" u="none" strike="noStrike" kern="1200" cap="none" spc="0" normalizeH="0" baseline="0" noProof="0" dirty="0">
                <a:ln>
                  <a:noFill/>
                </a:ln>
                <a:solidFill>
                  <a:srgbClr val="C00000"/>
                </a:solidFill>
                <a:effectLst/>
                <a:uLnTx/>
                <a:uFillTx/>
                <a:cs typeface="+mn-ea"/>
                <a:sym typeface="+mn-lt"/>
              </a:rPr>
              <a:t>q8h  </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疗程</a:t>
            </a: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5</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天</a:t>
            </a:r>
          </a:p>
        </p:txBody>
      </p:sp>
      <p:sp>
        <p:nvSpPr>
          <p:cNvPr id="26" name="文本框 25">
            <a:extLst>
              <a:ext uri="{FF2B5EF4-FFF2-40B4-BE49-F238E27FC236}">
                <a16:creationId xmlns:a16="http://schemas.microsoft.com/office/drawing/2014/main" id="{B6A41FE8-3AF3-1004-E5B2-D3FA16923273}"/>
              </a:ext>
            </a:extLst>
          </p:cNvPr>
          <p:cNvSpPr txBox="1"/>
          <p:nvPr/>
        </p:nvSpPr>
        <p:spPr>
          <a:xfrm>
            <a:off x="6563439" y="2423169"/>
            <a:ext cx="4409575" cy="307777"/>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经验性抗菌药物治疗</a:t>
            </a:r>
          </a:p>
        </p:txBody>
      </p:sp>
      <p:cxnSp>
        <p:nvCxnSpPr>
          <p:cNvPr id="28" name="直接箭头连接符 27">
            <a:extLst>
              <a:ext uri="{FF2B5EF4-FFF2-40B4-BE49-F238E27FC236}">
                <a16:creationId xmlns:a16="http://schemas.microsoft.com/office/drawing/2014/main" id="{16628AF0-1478-E393-EC4D-661892625E29}"/>
              </a:ext>
            </a:extLst>
          </p:cNvPr>
          <p:cNvCxnSpPr>
            <a:cxnSpLocks/>
            <a:stCxn id="26" idx="2"/>
            <a:endCxn id="25" idx="0"/>
          </p:cNvCxnSpPr>
          <p:nvPr/>
        </p:nvCxnSpPr>
        <p:spPr>
          <a:xfrm flipH="1">
            <a:off x="8764073" y="2730946"/>
            <a:ext cx="4154" cy="359657"/>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直接箭头连接符 30">
            <a:extLst>
              <a:ext uri="{FF2B5EF4-FFF2-40B4-BE49-F238E27FC236}">
                <a16:creationId xmlns:a16="http://schemas.microsoft.com/office/drawing/2014/main" id="{A40354FA-1A18-9906-B3BB-1395021734B8}"/>
              </a:ext>
            </a:extLst>
          </p:cNvPr>
          <p:cNvCxnSpPr>
            <a:cxnSpLocks/>
            <a:stCxn id="25" idx="2"/>
            <a:endCxn id="32" idx="0"/>
          </p:cNvCxnSpPr>
          <p:nvPr/>
        </p:nvCxnSpPr>
        <p:spPr>
          <a:xfrm>
            <a:off x="8764073" y="3613823"/>
            <a:ext cx="237" cy="44198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B14268B5-3C58-3871-FD92-C3E48B0A2D28}"/>
              </a:ext>
            </a:extLst>
          </p:cNvPr>
          <p:cNvSpPr txBox="1"/>
          <p:nvPr/>
        </p:nvSpPr>
        <p:spPr>
          <a:xfrm>
            <a:off x="6525340" y="4055803"/>
            <a:ext cx="4477940" cy="523220"/>
          </a:xfrm>
          <a:prstGeom prst="rect">
            <a:avLst/>
          </a:prstGeom>
          <a:noFill/>
          <a:ln>
            <a:solidFill>
              <a:schemeClr val="tx1"/>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阿维巴坦</a:t>
            </a:r>
            <a:endPar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1.5/0.5g</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（连续输注</a:t>
            </a: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3h</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 </a:t>
            </a:r>
            <a:r>
              <a:rPr kumimoji="0" lang="en-US" altLang="zh-CN" sz="1400" b="0" i="0" u="none" strike="noStrike" kern="1200" cap="none" spc="0" normalizeH="0" baseline="0" noProof="0" dirty="0">
                <a:ln>
                  <a:noFill/>
                </a:ln>
                <a:solidFill>
                  <a:srgbClr val="C00000"/>
                </a:solidFill>
                <a:effectLst/>
                <a:uLnTx/>
                <a:uFillTx/>
                <a:cs typeface="+mn-ea"/>
                <a:sym typeface="+mn-lt"/>
              </a:rPr>
              <a:t>q6h  </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疗程</a:t>
            </a: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5</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天</a:t>
            </a:r>
          </a:p>
        </p:txBody>
      </p:sp>
      <p:sp>
        <p:nvSpPr>
          <p:cNvPr id="34" name="文本框 33">
            <a:extLst>
              <a:ext uri="{FF2B5EF4-FFF2-40B4-BE49-F238E27FC236}">
                <a16:creationId xmlns:a16="http://schemas.microsoft.com/office/drawing/2014/main" id="{4839CEC3-943B-12E2-B542-9BC641422E7E}"/>
              </a:ext>
            </a:extLst>
          </p:cNvPr>
          <p:cNvSpPr txBox="1"/>
          <p:nvPr/>
        </p:nvSpPr>
        <p:spPr>
          <a:xfrm>
            <a:off x="7397611" y="3640727"/>
            <a:ext cx="3038475"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C00000"/>
                </a:solidFill>
                <a:effectLst/>
                <a:uLnTx/>
                <a:uFillTx/>
                <a:cs typeface="+mn-ea"/>
                <a:sym typeface="+mn-lt"/>
              </a:rPr>
              <a:t>临床症状改善，</a:t>
            </a:r>
            <a:endParaRPr kumimoji="0" lang="en-US" altLang="zh-CN" sz="1100" b="1" i="0" u="none" strike="noStrike" kern="1200" cap="none" spc="0" normalizeH="0" baseline="0" noProof="0" dirty="0">
              <a:ln>
                <a:noFill/>
              </a:ln>
              <a:solidFill>
                <a:srgbClr val="C00000"/>
              </a:solidFill>
              <a:effectLst/>
              <a:uLnTx/>
              <a:uFillTx/>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C00000"/>
                </a:solidFill>
                <a:effectLst/>
                <a:uLnTx/>
                <a:uFillTx/>
                <a:cs typeface="+mn-ea"/>
                <a:sym typeface="+mn-lt"/>
              </a:rPr>
              <a:t>肾脏排泄功能增强            调整用药剂量</a:t>
            </a:r>
            <a:endParaRPr kumimoji="0" lang="en-US" altLang="zh-CN" sz="1100" b="1" i="0" u="none" strike="noStrike" kern="1200" cap="none" spc="0" normalizeH="0" baseline="0" noProof="0" dirty="0">
              <a:ln>
                <a:noFill/>
              </a:ln>
              <a:solidFill>
                <a:srgbClr val="C00000"/>
              </a:solidFill>
              <a:effectLst/>
              <a:uLnTx/>
              <a:uFillTx/>
              <a:cs typeface="+mn-ea"/>
              <a:sym typeface="+mn-lt"/>
            </a:endParaRPr>
          </a:p>
        </p:txBody>
      </p:sp>
      <p:sp>
        <p:nvSpPr>
          <p:cNvPr id="48" name="文本框 47">
            <a:extLst>
              <a:ext uri="{FF2B5EF4-FFF2-40B4-BE49-F238E27FC236}">
                <a16:creationId xmlns:a16="http://schemas.microsoft.com/office/drawing/2014/main" id="{769A69B6-C9F1-490A-1F2C-E7C89644DDBE}"/>
              </a:ext>
            </a:extLst>
          </p:cNvPr>
          <p:cNvSpPr txBox="1"/>
          <p:nvPr/>
        </p:nvSpPr>
        <p:spPr>
          <a:xfrm>
            <a:off x="6525340" y="4829488"/>
            <a:ext cx="4477940" cy="916869"/>
          </a:xfrm>
          <a:prstGeom prst="rect">
            <a:avLst/>
          </a:prstGeom>
          <a:solidFill>
            <a:srgbClr val="405C87">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rtlCol="0" anchor="t" anchorCtr="0"/>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srgbClr val="000D45"/>
                </a:solidFill>
                <a:effectLst/>
                <a:uLnTx/>
                <a:uFillTx/>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0D45"/>
                </a:solidFill>
                <a:effectLst/>
                <a:uLnTx/>
                <a:uFillTx/>
                <a:sym typeface="+mn-lt"/>
              </a:rPr>
              <a:t>在</a:t>
            </a:r>
            <a:r>
              <a:rPr kumimoji="0" lang="en-US" altLang="zh-CN" sz="1400" b="1" i="0" u="none" strike="noStrike" kern="1200" cap="none" spc="0" normalizeH="0" baseline="0" noProof="0" dirty="0">
                <a:ln>
                  <a:noFill/>
                </a:ln>
                <a:solidFill>
                  <a:srgbClr val="000D45"/>
                </a:solidFill>
                <a:effectLst/>
                <a:uLnTx/>
                <a:uFillTx/>
                <a:sym typeface="+mn-lt"/>
              </a:rPr>
              <a:t>10</a:t>
            </a:r>
            <a:r>
              <a:rPr kumimoji="0" lang="zh-CN" altLang="en-US" sz="1400" b="1" i="0" u="none" strike="noStrike" kern="1200" cap="none" spc="0" normalizeH="0" baseline="0" noProof="0" dirty="0">
                <a:ln>
                  <a:noFill/>
                </a:ln>
                <a:solidFill>
                  <a:srgbClr val="000D45"/>
                </a:solidFill>
                <a:effectLst/>
                <a:uLnTx/>
                <a:uFillTx/>
                <a:sym typeface="+mn-lt"/>
              </a:rPr>
              <a:t>天治疗期间未观察到药物相关不良事件（如贫血、腹泻或肝酶升高），患者成功拔除气管插管，从</a:t>
            </a:r>
            <a:r>
              <a:rPr kumimoji="0" lang="en-US" altLang="zh-CN" sz="1400" b="1" i="0" u="none" strike="noStrike" kern="1200" cap="none" spc="0" normalizeH="0" baseline="0" noProof="0" dirty="0">
                <a:ln>
                  <a:noFill/>
                </a:ln>
                <a:solidFill>
                  <a:srgbClr val="000D45"/>
                </a:solidFill>
                <a:effectLst/>
                <a:uLnTx/>
                <a:uFillTx/>
                <a:sym typeface="+mn-lt"/>
              </a:rPr>
              <a:t>ICU</a:t>
            </a:r>
            <a:r>
              <a:rPr kumimoji="0" lang="zh-CN" altLang="en-US" sz="1400" b="1" i="0" u="none" strike="noStrike" kern="1200" cap="none" spc="0" normalizeH="0" baseline="0" noProof="0" dirty="0">
                <a:ln>
                  <a:noFill/>
                </a:ln>
                <a:solidFill>
                  <a:srgbClr val="000D45"/>
                </a:solidFill>
                <a:effectLst/>
                <a:uLnTx/>
                <a:uFillTx/>
                <a:sym typeface="+mn-lt"/>
              </a:rPr>
              <a:t>转回老年科病房，</a:t>
            </a:r>
            <a:r>
              <a:rPr kumimoji="0" lang="en-US" altLang="zh-CN" sz="1400" b="1" i="0" u="none" strike="noStrike" kern="1200" cap="none" spc="0" normalizeH="0" baseline="0" noProof="0" dirty="0">
                <a:ln>
                  <a:noFill/>
                </a:ln>
                <a:solidFill>
                  <a:srgbClr val="000D45"/>
                </a:solidFill>
                <a:effectLst/>
                <a:uLnTx/>
                <a:uFillTx/>
                <a:sym typeface="+mn-lt"/>
              </a:rPr>
              <a:t>54</a:t>
            </a:r>
            <a:r>
              <a:rPr kumimoji="0" lang="zh-CN" altLang="en-US" sz="1400" b="1" i="0" u="none" strike="noStrike" kern="1200" cap="none" spc="0" normalizeH="0" baseline="0" noProof="0" dirty="0">
                <a:ln>
                  <a:noFill/>
                </a:ln>
                <a:solidFill>
                  <a:srgbClr val="000D45"/>
                </a:solidFill>
                <a:effectLst/>
                <a:uLnTx/>
                <a:uFillTx/>
                <a:sym typeface="+mn-lt"/>
              </a:rPr>
              <a:t>天后出院</a:t>
            </a:r>
          </a:p>
        </p:txBody>
      </p:sp>
      <p:sp>
        <p:nvSpPr>
          <p:cNvPr id="50" name="文本框 49">
            <a:extLst>
              <a:ext uri="{FF2B5EF4-FFF2-40B4-BE49-F238E27FC236}">
                <a16:creationId xmlns:a16="http://schemas.microsoft.com/office/drawing/2014/main" id="{39C7CAD6-4A3E-E1E6-EC12-0859317F044D}"/>
              </a:ext>
            </a:extLst>
          </p:cNvPr>
          <p:cNvSpPr txBox="1"/>
          <p:nvPr/>
        </p:nvSpPr>
        <p:spPr>
          <a:xfrm>
            <a:off x="453886" y="6162427"/>
            <a:ext cx="8959850" cy="215444"/>
          </a:xfrm>
          <a:prstGeom prst="rect">
            <a:avLst/>
          </a:prstGeom>
          <a:noFill/>
        </p:spPr>
        <p:txBody>
          <a:bodyPr wrap="square">
            <a:spAutoFit/>
          </a:bodyPr>
          <a:lstStyle>
            <a:defPPr>
              <a:defRPr lang="en-US"/>
            </a:defPPr>
            <a:lvl1pPr lvl="0">
              <a:defRPr sz="1000">
                <a:solidFill>
                  <a:schemeClr val="tx1">
                    <a:lumMod val="75000"/>
                    <a:lumOff val="25000"/>
                  </a:schemeClr>
                </a:solidFill>
                <a:latin typeface="+mn-ea"/>
                <a:cs typeface="Noto Sans" panose="020B0502040504020204" pitchFamily="34" charset="0"/>
              </a:defRPr>
            </a:lvl1pPr>
          </a:lstStyle>
          <a:p>
            <a:r>
              <a:rPr lang="en-US" altLang="zh-CN" sz="800" dirty="0" err="1">
                <a:solidFill>
                  <a:schemeClr val="tx1">
                    <a:lumMod val="50000"/>
                    <a:lumOff val="50000"/>
                  </a:schemeClr>
                </a:solidFill>
                <a:latin typeface="+mn-lt"/>
                <a:cs typeface="+mn-ea"/>
                <a:sym typeface="+mn-lt"/>
              </a:rPr>
              <a:t>Hölsken</a:t>
            </a:r>
            <a:r>
              <a:rPr lang="en-US" altLang="zh-CN" sz="800" dirty="0">
                <a:solidFill>
                  <a:schemeClr val="tx1">
                    <a:lumMod val="50000"/>
                    <a:lumOff val="50000"/>
                  </a:schemeClr>
                </a:solidFill>
                <a:latin typeface="+mn-lt"/>
                <a:cs typeface="+mn-ea"/>
                <a:sym typeface="+mn-lt"/>
              </a:rPr>
              <a:t> O, et al. Journal of Personalized Medicine, 2024, 14(12): 1135.</a:t>
            </a:r>
            <a:endParaRPr lang="zh-CN" altLang="en-US" sz="800" dirty="0">
              <a:solidFill>
                <a:schemeClr val="tx1">
                  <a:lumMod val="50000"/>
                  <a:lumOff val="50000"/>
                </a:schemeClr>
              </a:solidFill>
              <a:latin typeface="+mn-lt"/>
              <a:cs typeface="+mn-ea"/>
              <a:sym typeface="+mn-lt"/>
            </a:endParaRPr>
          </a:p>
        </p:txBody>
      </p:sp>
      <p:grpSp>
        <p:nvGrpSpPr>
          <p:cNvPr id="7" name="组合 6">
            <a:extLst>
              <a:ext uri="{FF2B5EF4-FFF2-40B4-BE49-F238E27FC236}">
                <a16:creationId xmlns:a16="http://schemas.microsoft.com/office/drawing/2014/main" id="{0DD62EF4-B632-A282-0EA9-835DC7A20383}"/>
              </a:ext>
            </a:extLst>
          </p:cNvPr>
          <p:cNvGrpSpPr/>
          <p:nvPr/>
        </p:nvGrpSpPr>
        <p:grpSpPr>
          <a:xfrm rot="10800000" flipH="1">
            <a:off x="5851739" y="2965854"/>
            <a:ext cx="244261" cy="279400"/>
            <a:chOff x="4328832" y="5998885"/>
            <a:chExt cx="343076" cy="392431"/>
          </a:xfrm>
          <a:solidFill>
            <a:srgbClr val="00C987"/>
          </a:solidFill>
        </p:grpSpPr>
        <p:sp>
          <p:nvSpPr>
            <p:cNvPr id="8" name="right-arrow-angle_38577">
              <a:extLst>
                <a:ext uri="{FF2B5EF4-FFF2-40B4-BE49-F238E27FC236}">
                  <a16:creationId xmlns:a16="http://schemas.microsoft.com/office/drawing/2014/main" id="{B19D3216-301F-7AED-0DF0-91BF230242CB}"/>
                </a:ext>
              </a:extLst>
            </p:cNvPr>
            <p:cNvSpPr/>
            <p:nvPr/>
          </p:nvSpPr>
          <p:spPr>
            <a:xfrm>
              <a:off x="4328832" y="5998885"/>
              <a:ext cx="202916" cy="392431"/>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rgbClr val="D5E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cs typeface="+mn-ea"/>
                <a:sym typeface="+mn-lt"/>
              </a:endParaRPr>
            </a:p>
          </p:txBody>
        </p:sp>
        <p:sp>
          <p:nvSpPr>
            <p:cNvPr id="10" name="right-arrow-angle_38577">
              <a:extLst>
                <a:ext uri="{FF2B5EF4-FFF2-40B4-BE49-F238E27FC236}">
                  <a16:creationId xmlns:a16="http://schemas.microsoft.com/office/drawing/2014/main" id="{F09124C6-9700-B84A-6EDE-7269C0260254}"/>
                </a:ext>
              </a:extLst>
            </p:cNvPr>
            <p:cNvSpPr/>
            <p:nvPr/>
          </p:nvSpPr>
          <p:spPr>
            <a:xfrm>
              <a:off x="4468992" y="5998885"/>
              <a:ext cx="202916" cy="392431"/>
            </a:xfrm>
            <a:custGeom>
              <a:avLst/>
              <a:gdLst>
                <a:gd name="T0" fmla="*/ 368 w 3218"/>
                <a:gd name="T1" fmla="*/ 7085 h 7181"/>
                <a:gd name="T2" fmla="*/ 697 w 3218"/>
                <a:gd name="T3" fmla="*/ 7181 h 7181"/>
                <a:gd name="T4" fmla="*/ 1214 w 3218"/>
                <a:gd name="T5" fmla="*/ 6899 h 7181"/>
                <a:gd name="T6" fmla="*/ 3089 w 3218"/>
                <a:gd name="T7" fmla="*/ 3963 h 7181"/>
                <a:gd name="T8" fmla="*/ 3089 w 3218"/>
                <a:gd name="T9" fmla="*/ 3304 h 7181"/>
                <a:gd name="T10" fmla="*/ 1214 w 3218"/>
                <a:gd name="T11" fmla="*/ 369 h 7181"/>
                <a:gd name="T12" fmla="*/ 368 w 3218"/>
                <a:gd name="T13" fmla="*/ 182 h 7181"/>
                <a:gd name="T14" fmla="*/ 182 w 3218"/>
                <a:gd name="T15" fmla="*/ 1028 h 7181"/>
                <a:gd name="T16" fmla="*/ 1847 w 3218"/>
                <a:gd name="T17" fmla="*/ 3634 h 7181"/>
                <a:gd name="T18" fmla="*/ 182 w 3218"/>
                <a:gd name="T19" fmla="*/ 6240 h 7181"/>
                <a:gd name="T20" fmla="*/ 368 w 3218"/>
                <a:gd name="T21" fmla="*/ 7085 h 7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8" h="7181">
                  <a:moveTo>
                    <a:pt x="368" y="7085"/>
                  </a:moveTo>
                  <a:cubicBezTo>
                    <a:pt x="471" y="7150"/>
                    <a:pt x="585" y="7181"/>
                    <a:pt x="697" y="7181"/>
                  </a:cubicBezTo>
                  <a:cubicBezTo>
                    <a:pt x="899" y="7181"/>
                    <a:pt x="1097" y="7082"/>
                    <a:pt x="1214" y="6899"/>
                  </a:cubicBezTo>
                  <a:lnTo>
                    <a:pt x="3089" y="3963"/>
                  </a:lnTo>
                  <a:cubicBezTo>
                    <a:pt x="3218" y="3762"/>
                    <a:pt x="3218" y="3505"/>
                    <a:pt x="3089" y="3304"/>
                  </a:cubicBezTo>
                  <a:lnTo>
                    <a:pt x="1214" y="369"/>
                  </a:lnTo>
                  <a:cubicBezTo>
                    <a:pt x="1032" y="84"/>
                    <a:pt x="653" y="0"/>
                    <a:pt x="368" y="182"/>
                  </a:cubicBezTo>
                  <a:cubicBezTo>
                    <a:pt x="84" y="364"/>
                    <a:pt x="0" y="743"/>
                    <a:pt x="182" y="1028"/>
                  </a:cubicBezTo>
                  <a:lnTo>
                    <a:pt x="1847" y="3634"/>
                  </a:lnTo>
                  <a:lnTo>
                    <a:pt x="182" y="6240"/>
                  </a:lnTo>
                  <a:cubicBezTo>
                    <a:pt x="0" y="6525"/>
                    <a:pt x="84" y="6903"/>
                    <a:pt x="368" y="7085"/>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cs typeface="+mn-ea"/>
                <a:sym typeface="+mn-lt"/>
              </a:endParaRPr>
            </a:p>
          </p:txBody>
        </p:sp>
      </p:grpSp>
      <p:sp>
        <p:nvSpPr>
          <p:cNvPr id="14" name="文本框 13">
            <a:extLst>
              <a:ext uri="{FF2B5EF4-FFF2-40B4-BE49-F238E27FC236}">
                <a16:creationId xmlns:a16="http://schemas.microsoft.com/office/drawing/2014/main" id="{A3103511-1958-9B62-2F7E-81A7063760CD}"/>
              </a:ext>
            </a:extLst>
          </p:cNvPr>
          <p:cNvSpPr txBox="1"/>
          <p:nvPr/>
        </p:nvSpPr>
        <p:spPr>
          <a:xfrm>
            <a:off x="453886" y="5972449"/>
            <a:ext cx="8959850" cy="215444"/>
          </a:xfrm>
          <a:prstGeom prst="rect">
            <a:avLst/>
          </a:prstGeom>
          <a:noFill/>
        </p:spPr>
        <p:txBody>
          <a:bodyPr wrap="square">
            <a:spAutoFit/>
          </a:bodyPr>
          <a:lstStyle>
            <a:defPPr>
              <a:defRPr lang="en-US"/>
            </a:defPPr>
            <a:lvl1pPr lvl="0">
              <a:defRPr sz="1000">
                <a:solidFill>
                  <a:schemeClr val="tx1">
                    <a:lumMod val="75000"/>
                    <a:lumOff val="25000"/>
                  </a:schemeClr>
                </a:solidFill>
                <a:latin typeface="+mn-ea"/>
                <a:cs typeface="Noto Sans" panose="020B0502040504020204" pitchFamily="34" charset="0"/>
              </a:defRPr>
            </a:lvl1pPr>
          </a:lstStyle>
          <a:p>
            <a:r>
              <a:rPr lang="en-US" altLang="zh-CN" sz="800" dirty="0">
                <a:latin typeface="+mn-lt"/>
                <a:cs typeface="+mn-ea"/>
                <a:sym typeface="+mn-lt"/>
              </a:rPr>
              <a:t>CRKP</a:t>
            </a:r>
            <a:r>
              <a:rPr lang="zh-CN" altLang="en-US" sz="800" dirty="0">
                <a:latin typeface="+mn-lt"/>
                <a:cs typeface="+mn-ea"/>
                <a:sym typeface="+mn-lt"/>
              </a:rPr>
              <a:t>：碳青霉烯类耐药肺炎克雷伯菌；</a:t>
            </a:r>
            <a:r>
              <a:rPr lang="en-US" altLang="zh-CN" sz="800" dirty="0">
                <a:latin typeface="+mn-lt"/>
                <a:cs typeface="+mn-ea"/>
                <a:sym typeface="+mn-lt"/>
              </a:rPr>
              <a:t>ICU</a:t>
            </a:r>
            <a:r>
              <a:rPr lang="zh-CN" altLang="en-US" sz="800" dirty="0">
                <a:latin typeface="+mn-lt"/>
                <a:cs typeface="+mn-ea"/>
                <a:sym typeface="+mn-lt"/>
              </a:rPr>
              <a:t>：重症监护病房；</a:t>
            </a:r>
            <a:r>
              <a:rPr lang="en-US" altLang="zh-CN" sz="800" dirty="0">
                <a:latin typeface="+mn-lt"/>
                <a:cs typeface="+mn-ea"/>
                <a:sym typeface="+mn-lt"/>
              </a:rPr>
              <a:t>HAP</a:t>
            </a:r>
            <a:r>
              <a:rPr lang="zh-CN" altLang="en-US" sz="800" dirty="0">
                <a:latin typeface="+mn-lt"/>
                <a:cs typeface="+mn-ea"/>
                <a:sym typeface="+mn-lt"/>
              </a:rPr>
              <a:t>：医院获得性肺炎</a:t>
            </a:r>
          </a:p>
        </p:txBody>
      </p:sp>
    </p:spTree>
    <p:extLst>
      <p:ext uri="{BB962C8B-B14F-4D97-AF65-F5344CB8AC3E}">
        <p14:creationId xmlns:p14="http://schemas.microsoft.com/office/powerpoint/2010/main" val="3566148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7B458362-CF40-80C5-B0CB-B3DCCCED36A0}"/>
              </a:ext>
            </a:extLst>
          </p:cNvPr>
          <p:cNvSpPr/>
          <p:nvPr/>
        </p:nvSpPr>
        <p:spPr>
          <a:xfrm>
            <a:off x="703167" y="4022074"/>
            <a:ext cx="5262860" cy="1381965"/>
          </a:xfrm>
          <a:prstGeom prst="roundRect">
            <a:avLst>
              <a:gd name="adj" fmla="val 2105"/>
            </a:avLst>
          </a:prstGeom>
          <a:solidFill>
            <a:sysClr val="window" lastClr="FFFFFF"/>
          </a:solidFill>
          <a:ln w="12700" cap="flat" cmpd="sng" algn="ctr">
            <a:solidFill>
              <a:schemeClr val="tx2">
                <a:alpha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50800" dist="850900" dir="5400000" algn="t" rotWithShape="0">
                  <a:prstClr val="black">
                    <a:alpha val="40000"/>
                  </a:prstClr>
                </a:outerShdw>
              </a:effectLst>
              <a:uLnTx/>
              <a:uFillTx/>
              <a:cs typeface="+mn-ea"/>
              <a:sym typeface="+mn-lt"/>
            </a:endParaRPr>
          </a:p>
        </p:txBody>
      </p:sp>
      <p:sp>
        <p:nvSpPr>
          <p:cNvPr id="18" name="矩形: 圆角 17">
            <a:extLst>
              <a:ext uri="{FF2B5EF4-FFF2-40B4-BE49-F238E27FC236}">
                <a16:creationId xmlns:a16="http://schemas.microsoft.com/office/drawing/2014/main" id="{7E9A1074-27A7-0A65-8FA1-0D8C3D8F9FAA}"/>
              </a:ext>
            </a:extLst>
          </p:cNvPr>
          <p:cNvSpPr/>
          <p:nvPr/>
        </p:nvSpPr>
        <p:spPr>
          <a:xfrm>
            <a:off x="940478" y="3741519"/>
            <a:ext cx="4788238" cy="587084"/>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矩形: 圆角 7">
            <a:extLst>
              <a:ext uri="{FF2B5EF4-FFF2-40B4-BE49-F238E27FC236}">
                <a16:creationId xmlns:a16="http://schemas.microsoft.com/office/drawing/2014/main" id="{6F05E254-09B9-E822-EA9F-14C86E35D7F2}"/>
              </a:ext>
            </a:extLst>
          </p:cNvPr>
          <p:cNvSpPr/>
          <p:nvPr/>
        </p:nvSpPr>
        <p:spPr>
          <a:xfrm>
            <a:off x="703167" y="2114296"/>
            <a:ext cx="5262860" cy="1381965"/>
          </a:xfrm>
          <a:prstGeom prst="roundRect">
            <a:avLst>
              <a:gd name="adj" fmla="val 2105"/>
            </a:avLst>
          </a:prstGeom>
          <a:solidFill>
            <a:sysClr val="window" lastClr="FFFFFF"/>
          </a:solidFill>
          <a:ln w="12700" cap="flat" cmpd="sng" algn="ctr">
            <a:solidFill>
              <a:schemeClr val="tx2">
                <a:alpha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50800" dist="850900" dir="5400000" algn="t" rotWithShape="0">
                  <a:prstClr val="black">
                    <a:alpha val="40000"/>
                  </a:prstClr>
                </a:outerShdw>
              </a:effectLst>
              <a:uLnTx/>
              <a:uFillTx/>
              <a:cs typeface="+mn-ea"/>
              <a:sym typeface="+mn-lt"/>
            </a:endParaRPr>
          </a:p>
        </p:txBody>
      </p:sp>
      <p:sp>
        <p:nvSpPr>
          <p:cNvPr id="2" name="标题 1">
            <a:extLst>
              <a:ext uri="{FF2B5EF4-FFF2-40B4-BE49-F238E27FC236}">
                <a16:creationId xmlns:a16="http://schemas.microsoft.com/office/drawing/2014/main" id="{42314787-5756-5B57-1571-3D42D76F7066}"/>
              </a:ext>
            </a:extLst>
          </p:cNvPr>
          <p:cNvSpPr>
            <a:spLocks noGrp="1"/>
          </p:cNvSpPr>
          <p:nvPr>
            <p:ph type="title"/>
          </p:nvPr>
        </p:nvSpPr>
        <p:spPr>
          <a:xfrm>
            <a:off x="467592" y="242706"/>
            <a:ext cx="11592328" cy="962640"/>
          </a:xfrm>
        </p:spPr>
        <p:txBody>
          <a:bodyPr/>
          <a:lstStyle/>
          <a:p>
            <a:r>
              <a:rPr lang="zh-CN" altLang="en-US" dirty="0">
                <a:latin typeface="+mn-lt"/>
                <a:ea typeface="+mn-ea"/>
                <a:cs typeface="+mn-ea"/>
                <a:sym typeface="+mn-lt"/>
              </a:rPr>
              <a:t>氨曲南</a:t>
            </a:r>
            <a:r>
              <a:rPr lang="en-US" altLang="zh-CN" dirty="0">
                <a:latin typeface="+mn-lt"/>
                <a:ea typeface="+mn-ea"/>
                <a:cs typeface="+mn-ea"/>
                <a:sym typeface="+mn-lt"/>
              </a:rPr>
              <a:t>-</a:t>
            </a:r>
            <a:r>
              <a:rPr lang="zh-CN" altLang="en-US" dirty="0">
                <a:latin typeface="+mn-lt"/>
                <a:ea typeface="+mn-ea"/>
                <a:cs typeface="+mn-ea"/>
                <a:sym typeface="+mn-lt"/>
              </a:rPr>
              <a:t>阿维巴坦获指南共识等推荐用于治疗</a:t>
            </a:r>
            <a:r>
              <a:rPr lang="en-US" altLang="zh-CN" dirty="0">
                <a:latin typeface="+mn-lt"/>
                <a:ea typeface="+mn-ea"/>
                <a:cs typeface="+mn-ea"/>
                <a:sym typeface="+mn-lt"/>
              </a:rPr>
              <a:t>CRE</a:t>
            </a:r>
            <a:r>
              <a:rPr lang="zh-CN" altLang="en-US" dirty="0">
                <a:latin typeface="+mn-lt"/>
                <a:ea typeface="+mn-ea"/>
                <a:cs typeface="+mn-ea"/>
                <a:sym typeface="+mn-lt"/>
              </a:rPr>
              <a:t>感染</a:t>
            </a:r>
          </a:p>
        </p:txBody>
      </p:sp>
      <p:sp>
        <p:nvSpPr>
          <p:cNvPr id="10" name="文本框 9">
            <a:extLst>
              <a:ext uri="{FF2B5EF4-FFF2-40B4-BE49-F238E27FC236}">
                <a16:creationId xmlns:a16="http://schemas.microsoft.com/office/drawing/2014/main" id="{A2A86502-FC13-6F76-38B0-B068DBD83F2E}"/>
              </a:ext>
            </a:extLst>
          </p:cNvPr>
          <p:cNvSpPr txBox="1"/>
          <p:nvPr/>
        </p:nvSpPr>
        <p:spPr>
          <a:xfrm>
            <a:off x="703167" y="5754189"/>
            <a:ext cx="6140368" cy="584775"/>
          </a:xfrm>
          <a:prstGeom prst="rect">
            <a:avLst/>
          </a:prstGeom>
          <a:noFill/>
        </p:spPr>
        <p:txBody>
          <a:bodyPr wrap="square">
            <a:spAutoFit/>
          </a:bodyPr>
          <a:lstStyle/>
          <a:p>
            <a:pPr marL="228600" indent="-228600">
              <a:buFont typeface="+mj-lt"/>
              <a:buAutoNum type="arabicPeriod"/>
            </a:pPr>
            <a:r>
              <a:rPr lang="zh-CN" altLang="en-US" sz="800" dirty="0">
                <a:solidFill>
                  <a:schemeClr val="tx1">
                    <a:lumMod val="50000"/>
                    <a:lumOff val="50000"/>
                  </a:schemeClr>
                </a:solidFill>
                <a:cs typeface="+mn-ea"/>
                <a:sym typeface="+mn-lt"/>
              </a:rPr>
              <a:t>中国碳青霉烯耐药肠杆菌科细菌感染诊治与防控专家共识编写组</a:t>
            </a:r>
            <a:r>
              <a:rPr lang="en-US" altLang="zh-CN" sz="800" dirty="0">
                <a:solidFill>
                  <a:schemeClr val="tx1">
                    <a:lumMod val="50000"/>
                    <a:lumOff val="50000"/>
                  </a:schemeClr>
                </a:solidFill>
                <a:cs typeface="+mn-ea"/>
                <a:sym typeface="+mn-lt"/>
              </a:rPr>
              <a:t>, </a:t>
            </a:r>
            <a:r>
              <a:rPr lang="zh-CN" altLang="en-US" sz="800" dirty="0">
                <a:solidFill>
                  <a:schemeClr val="tx1">
                    <a:lumMod val="50000"/>
                    <a:lumOff val="50000"/>
                  </a:schemeClr>
                </a:solidFill>
                <a:cs typeface="+mn-ea"/>
                <a:sym typeface="+mn-lt"/>
              </a:rPr>
              <a:t>等</a:t>
            </a:r>
            <a:r>
              <a:rPr lang="en-US" altLang="zh-CN" sz="800" dirty="0">
                <a:solidFill>
                  <a:schemeClr val="tx1">
                    <a:lumMod val="50000"/>
                    <a:lumOff val="50000"/>
                  </a:schemeClr>
                </a:solidFill>
                <a:cs typeface="+mn-ea"/>
                <a:sym typeface="+mn-lt"/>
              </a:rPr>
              <a:t>. </a:t>
            </a:r>
            <a:r>
              <a:rPr lang="zh-CN" altLang="en-US" sz="800" dirty="0">
                <a:solidFill>
                  <a:schemeClr val="tx1">
                    <a:lumMod val="50000"/>
                    <a:lumOff val="50000"/>
                  </a:schemeClr>
                </a:solidFill>
                <a:cs typeface="+mn-ea"/>
                <a:sym typeface="+mn-lt"/>
              </a:rPr>
              <a:t>中华医学杂志</a:t>
            </a:r>
            <a:r>
              <a:rPr lang="en-US" altLang="zh-CN" sz="800" dirty="0">
                <a:solidFill>
                  <a:schemeClr val="tx1">
                    <a:lumMod val="50000"/>
                    <a:lumOff val="50000"/>
                  </a:schemeClr>
                </a:solidFill>
                <a:cs typeface="+mn-ea"/>
                <a:sym typeface="+mn-lt"/>
              </a:rPr>
              <a:t>, 2021,101(36):</a:t>
            </a:r>
            <a:r>
              <a:rPr lang="zh-CN" altLang="en-US" sz="800" dirty="0">
                <a:solidFill>
                  <a:schemeClr val="tx1">
                    <a:lumMod val="50000"/>
                    <a:lumOff val="50000"/>
                  </a:schemeClr>
                </a:solidFill>
                <a:cs typeface="+mn-ea"/>
                <a:sym typeface="+mn-lt"/>
              </a:rPr>
              <a:t> </a:t>
            </a:r>
            <a:r>
              <a:rPr lang="en-US" altLang="zh-CN" sz="800" dirty="0">
                <a:solidFill>
                  <a:schemeClr val="tx1">
                    <a:lumMod val="50000"/>
                    <a:lumOff val="50000"/>
                  </a:schemeClr>
                </a:solidFill>
                <a:cs typeface="+mn-ea"/>
                <a:sym typeface="+mn-lt"/>
              </a:rPr>
              <a:t>2850-2860.</a:t>
            </a:r>
            <a:endParaRPr lang="zh-CN" altLang="en-US" sz="800" dirty="0">
              <a:solidFill>
                <a:schemeClr val="tx1">
                  <a:lumMod val="50000"/>
                  <a:lumOff val="50000"/>
                </a:schemeClr>
              </a:solidFill>
              <a:cs typeface="+mn-ea"/>
              <a:sym typeface="+mn-lt"/>
            </a:endParaRPr>
          </a:p>
          <a:p>
            <a:pPr marL="228600" indent="-228600">
              <a:buFont typeface="+mj-lt"/>
              <a:buAutoNum type="arabicPeriod"/>
            </a:pPr>
            <a:r>
              <a:rPr lang="en-US" altLang="zh-CN" sz="800" dirty="0">
                <a:solidFill>
                  <a:schemeClr val="tx1">
                    <a:lumMod val="50000"/>
                    <a:lumOff val="50000"/>
                  </a:schemeClr>
                </a:solidFill>
                <a:cs typeface="+mn-ea"/>
                <a:sym typeface="+mn-lt"/>
              </a:rPr>
              <a:t>Hellenic Society for Infectious Diseases: 22 July 2024.</a:t>
            </a:r>
          </a:p>
          <a:p>
            <a:pPr marL="228600" indent="-228600">
              <a:buFont typeface="+mj-lt"/>
              <a:buAutoNum type="arabicPeriod"/>
            </a:pPr>
            <a:r>
              <a:rPr lang="zh-CN" altLang="en-US" sz="800" dirty="0">
                <a:solidFill>
                  <a:schemeClr val="tx1">
                    <a:lumMod val="50000"/>
                    <a:lumOff val="50000"/>
                  </a:schemeClr>
                </a:solidFill>
                <a:cs typeface="+mn-ea"/>
                <a:sym typeface="+mn-lt"/>
              </a:rPr>
              <a:t>中华医学会血液学分会</a:t>
            </a:r>
            <a:r>
              <a:rPr lang="en-US" altLang="zh-CN" sz="800" dirty="0">
                <a:solidFill>
                  <a:schemeClr val="tx1">
                    <a:lumMod val="50000"/>
                    <a:lumOff val="50000"/>
                  </a:schemeClr>
                </a:solidFill>
                <a:cs typeface="+mn-ea"/>
                <a:sym typeface="+mn-lt"/>
              </a:rPr>
              <a:t>, </a:t>
            </a:r>
            <a:r>
              <a:rPr lang="zh-CN" altLang="en-US" sz="800" dirty="0">
                <a:solidFill>
                  <a:schemeClr val="tx1">
                    <a:lumMod val="50000"/>
                    <a:lumOff val="50000"/>
                  </a:schemeClr>
                </a:solidFill>
                <a:cs typeface="+mn-ea"/>
                <a:sym typeface="+mn-lt"/>
              </a:rPr>
              <a:t>等</a:t>
            </a:r>
            <a:r>
              <a:rPr lang="en-US" altLang="zh-CN" sz="800" dirty="0">
                <a:solidFill>
                  <a:schemeClr val="tx1">
                    <a:lumMod val="50000"/>
                    <a:lumOff val="50000"/>
                  </a:schemeClr>
                </a:solidFill>
                <a:cs typeface="+mn-ea"/>
                <a:sym typeface="+mn-lt"/>
              </a:rPr>
              <a:t>.</a:t>
            </a:r>
            <a:r>
              <a:rPr lang="zh-CN" altLang="en-US" sz="800" dirty="0">
                <a:solidFill>
                  <a:schemeClr val="tx1">
                    <a:lumMod val="50000"/>
                    <a:lumOff val="50000"/>
                  </a:schemeClr>
                </a:solidFill>
                <a:cs typeface="+mn-ea"/>
                <a:sym typeface="+mn-lt"/>
              </a:rPr>
              <a:t>中华血液学杂志</a:t>
            </a:r>
            <a:r>
              <a:rPr lang="en-US" altLang="zh-CN" sz="800" dirty="0">
                <a:solidFill>
                  <a:schemeClr val="tx1">
                    <a:lumMod val="50000"/>
                    <a:lumOff val="50000"/>
                  </a:schemeClr>
                </a:solidFill>
                <a:cs typeface="+mn-ea"/>
                <a:sym typeface="+mn-lt"/>
              </a:rPr>
              <a:t>. 2025,46(6): 390-402. </a:t>
            </a:r>
          </a:p>
          <a:p>
            <a:pPr marL="228600" indent="-228600">
              <a:buFont typeface="+mj-lt"/>
              <a:buAutoNum type="arabicPeriod"/>
            </a:pPr>
            <a:r>
              <a:rPr lang="zh-CN" altLang="en-US" sz="800" dirty="0">
                <a:solidFill>
                  <a:schemeClr val="tx1">
                    <a:lumMod val="50000"/>
                    <a:lumOff val="50000"/>
                  </a:schemeClr>
                </a:solidFill>
                <a:cs typeface="+mn-ea"/>
                <a:sym typeface="+mn-lt"/>
              </a:rPr>
              <a:t>胡付品</a:t>
            </a:r>
            <a:r>
              <a:rPr lang="en-US" altLang="zh-CN" sz="800" dirty="0">
                <a:solidFill>
                  <a:schemeClr val="tx1">
                    <a:lumMod val="50000"/>
                    <a:lumOff val="50000"/>
                  </a:schemeClr>
                </a:solidFill>
                <a:cs typeface="+mn-ea"/>
                <a:sym typeface="+mn-lt"/>
              </a:rPr>
              <a:t>,</a:t>
            </a:r>
            <a:r>
              <a:rPr lang="zh-CN" altLang="en-US" sz="800" dirty="0">
                <a:solidFill>
                  <a:schemeClr val="tx1">
                    <a:lumMod val="50000"/>
                    <a:lumOff val="50000"/>
                  </a:schemeClr>
                </a:solidFill>
                <a:cs typeface="+mn-ea"/>
                <a:sym typeface="+mn-lt"/>
              </a:rPr>
              <a:t>郭燕</a:t>
            </a:r>
            <a:r>
              <a:rPr lang="en-US" altLang="zh-CN" sz="800" dirty="0">
                <a:solidFill>
                  <a:schemeClr val="tx1">
                    <a:lumMod val="50000"/>
                    <a:lumOff val="50000"/>
                  </a:schemeClr>
                </a:solidFill>
                <a:cs typeface="+mn-ea"/>
                <a:sym typeface="+mn-lt"/>
              </a:rPr>
              <a:t>,</a:t>
            </a:r>
            <a:r>
              <a:rPr lang="zh-CN" altLang="en-US" sz="800" dirty="0">
                <a:solidFill>
                  <a:schemeClr val="tx1">
                    <a:lumMod val="50000"/>
                    <a:lumOff val="50000"/>
                  </a:schemeClr>
                </a:solidFill>
                <a:cs typeface="+mn-ea"/>
                <a:sym typeface="+mn-lt"/>
              </a:rPr>
              <a:t>王明贵</a:t>
            </a:r>
            <a:r>
              <a:rPr lang="en-US" altLang="zh-CN" sz="800" dirty="0">
                <a:solidFill>
                  <a:schemeClr val="tx1">
                    <a:lumMod val="50000"/>
                    <a:lumOff val="50000"/>
                  </a:schemeClr>
                </a:solidFill>
                <a:cs typeface="+mn-ea"/>
                <a:sym typeface="+mn-lt"/>
              </a:rPr>
              <a:t>,</a:t>
            </a:r>
            <a:r>
              <a:rPr lang="zh-CN" altLang="en-US" sz="800" dirty="0">
                <a:solidFill>
                  <a:schemeClr val="tx1">
                    <a:lumMod val="50000"/>
                    <a:lumOff val="50000"/>
                  </a:schemeClr>
                </a:solidFill>
                <a:cs typeface="+mn-ea"/>
                <a:sym typeface="+mn-lt"/>
              </a:rPr>
              <a:t>等</a:t>
            </a:r>
            <a:r>
              <a:rPr lang="en-US" altLang="zh-CN" sz="800" dirty="0">
                <a:solidFill>
                  <a:schemeClr val="tx1">
                    <a:lumMod val="50000"/>
                    <a:lumOff val="50000"/>
                  </a:schemeClr>
                </a:solidFill>
                <a:cs typeface="+mn-ea"/>
                <a:sym typeface="+mn-lt"/>
              </a:rPr>
              <a:t>. </a:t>
            </a:r>
            <a:r>
              <a:rPr lang="zh-CN" altLang="en-US" sz="800" dirty="0">
                <a:solidFill>
                  <a:schemeClr val="tx1">
                    <a:lumMod val="50000"/>
                    <a:lumOff val="50000"/>
                  </a:schemeClr>
                </a:solidFill>
                <a:cs typeface="+mn-ea"/>
                <a:sym typeface="+mn-lt"/>
              </a:rPr>
              <a:t>细菌药物敏感试验执行标准和典型报告解读（第三版）</a:t>
            </a:r>
            <a:r>
              <a:rPr lang="en-US" altLang="zh-CN" sz="800" dirty="0">
                <a:solidFill>
                  <a:schemeClr val="tx1">
                    <a:lumMod val="50000"/>
                    <a:lumOff val="50000"/>
                  </a:schemeClr>
                </a:solidFill>
                <a:cs typeface="+mn-ea"/>
                <a:sym typeface="+mn-lt"/>
              </a:rPr>
              <a:t>.</a:t>
            </a:r>
            <a:r>
              <a:rPr lang="zh-CN" altLang="en-US" sz="800" dirty="0">
                <a:solidFill>
                  <a:schemeClr val="tx1">
                    <a:lumMod val="50000"/>
                    <a:lumOff val="50000"/>
                  </a:schemeClr>
                </a:solidFill>
                <a:cs typeface="+mn-ea"/>
                <a:sym typeface="+mn-lt"/>
              </a:rPr>
              <a:t>上海：上海科学技术出版社</a:t>
            </a:r>
            <a:r>
              <a:rPr lang="en-US" altLang="zh-CN" sz="800" dirty="0">
                <a:solidFill>
                  <a:schemeClr val="tx1">
                    <a:lumMod val="50000"/>
                    <a:lumOff val="50000"/>
                  </a:schemeClr>
                </a:solidFill>
                <a:cs typeface="+mn-ea"/>
                <a:sym typeface="+mn-lt"/>
              </a:rPr>
              <a:t>[M], 2025.</a:t>
            </a:r>
          </a:p>
        </p:txBody>
      </p:sp>
      <p:sp>
        <p:nvSpPr>
          <p:cNvPr id="12" name="文本框 11">
            <a:extLst>
              <a:ext uri="{FF2B5EF4-FFF2-40B4-BE49-F238E27FC236}">
                <a16:creationId xmlns:a16="http://schemas.microsoft.com/office/drawing/2014/main" id="{E7CB53C9-BB52-305D-0C4B-4034D8AA5167}"/>
              </a:ext>
            </a:extLst>
          </p:cNvPr>
          <p:cNvSpPr txBox="1"/>
          <p:nvPr/>
        </p:nvSpPr>
        <p:spPr>
          <a:xfrm>
            <a:off x="992217" y="2535754"/>
            <a:ext cx="4684760" cy="587084"/>
          </a:xfrm>
          <a:prstGeom prst="rect">
            <a:avLst/>
          </a:prstGeom>
          <a:noFill/>
        </p:spPr>
        <p:txBody>
          <a:bodyPr wrap="square">
            <a:spAutoFit/>
          </a:bodyPr>
          <a:lstStyle>
            <a:defPPr>
              <a:defRPr lang="en-US"/>
            </a:defPPr>
            <a:lvl1pPr marL="285750" indent="-285750" algn="just">
              <a:buFont typeface="Arial" panose="020B0604020202020204" pitchFamily="34" charset="0"/>
              <a:buChar char="•"/>
              <a:defRPr sz="1400"/>
            </a:lvl1pPr>
          </a:lstStyle>
          <a:p>
            <a:pPr>
              <a:lnSpc>
                <a:spcPct val="120000"/>
              </a:lnSpc>
            </a:pPr>
            <a:r>
              <a:rPr lang="zh-CN" altLang="en-US" dirty="0">
                <a:solidFill>
                  <a:schemeClr val="tx1">
                    <a:lumMod val="85000"/>
                    <a:lumOff val="15000"/>
                  </a:schemeClr>
                </a:solidFill>
                <a:cs typeface="+mn-ea"/>
                <a:sym typeface="+mn-lt"/>
              </a:rPr>
              <a:t>根据金属酶不水解氨曲南的特点，对产金属酶的</a:t>
            </a:r>
            <a:r>
              <a:rPr lang="en-US" altLang="zh-CN" dirty="0">
                <a:solidFill>
                  <a:schemeClr val="tx1">
                    <a:lumMod val="85000"/>
                    <a:lumOff val="15000"/>
                  </a:schemeClr>
                </a:solidFill>
                <a:cs typeface="+mn-ea"/>
                <a:sym typeface="+mn-lt"/>
              </a:rPr>
              <a:t>CRE</a:t>
            </a:r>
            <a:r>
              <a:rPr lang="zh-CN" altLang="en-US" dirty="0">
                <a:solidFill>
                  <a:schemeClr val="tx1">
                    <a:lumMod val="85000"/>
                    <a:lumOff val="15000"/>
                  </a:schemeClr>
                </a:solidFill>
                <a:cs typeface="+mn-ea"/>
                <a:sym typeface="+mn-lt"/>
              </a:rPr>
              <a:t>感染可以使用氨曲南</a:t>
            </a:r>
            <a:r>
              <a:rPr lang="en-US" altLang="zh-CN" dirty="0">
                <a:solidFill>
                  <a:schemeClr val="tx1">
                    <a:lumMod val="85000"/>
                    <a:lumOff val="15000"/>
                  </a:schemeClr>
                </a:solidFill>
                <a:cs typeface="+mn-ea"/>
                <a:sym typeface="+mn-lt"/>
              </a:rPr>
              <a:t>-</a:t>
            </a:r>
            <a:r>
              <a:rPr lang="zh-CN" altLang="en-US" dirty="0">
                <a:solidFill>
                  <a:schemeClr val="tx1">
                    <a:lumMod val="85000"/>
                    <a:lumOff val="15000"/>
                  </a:schemeClr>
                </a:solidFill>
                <a:cs typeface="+mn-ea"/>
                <a:sym typeface="+mn-lt"/>
              </a:rPr>
              <a:t>阿维巴坦等酶抑制剂复方制剂</a:t>
            </a:r>
          </a:p>
        </p:txBody>
      </p:sp>
      <p:sp>
        <p:nvSpPr>
          <p:cNvPr id="3" name="文本框 2">
            <a:extLst>
              <a:ext uri="{FF2B5EF4-FFF2-40B4-BE49-F238E27FC236}">
                <a16:creationId xmlns:a16="http://schemas.microsoft.com/office/drawing/2014/main" id="{5C693020-A630-FE9A-7956-3E966165BF7A}"/>
              </a:ext>
            </a:extLst>
          </p:cNvPr>
          <p:cNvSpPr txBox="1"/>
          <p:nvPr/>
        </p:nvSpPr>
        <p:spPr>
          <a:xfrm>
            <a:off x="703167" y="5511506"/>
            <a:ext cx="6096000" cy="215444"/>
          </a:xfrm>
          <a:prstGeom prst="rect">
            <a:avLst/>
          </a:prstGeom>
          <a:noFill/>
        </p:spPr>
        <p:txBody>
          <a:bodyPr wrap="square">
            <a:spAutoFit/>
          </a:bodyPr>
          <a:lstStyle/>
          <a:p>
            <a:r>
              <a:rPr kumimoji="0" lang="en-US" altLang="zh-CN" sz="800" b="0" i="0" u="none" strike="noStrike" kern="1200" cap="none" spc="0" normalizeH="0" baseline="0" noProof="0" dirty="0">
                <a:ln>
                  <a:noFill/>
                </a:ln>
                <a:solidFill>
                  <a:schemeClr val="tx1">
                    <a:lumMod val="75000"/>
                    <a:lumOff val="25000"/>
                  </a:schemeClr>
                </a:solidFill>
                <a:effectLst/>
                <a:uLnTx/>
                <a:uFillTx/>
                <a:cs typeface="+mn-ea"/>
                <a:sym typeface="+mn-lt"/>
              </a:rPr>
              <a:t>CRE</a:t>
            </a:r>
            <a:r>
              <a:rPr kumimoji="0" lang="zh-CN" altLang="en-US" sz="800" b="0" i="0" u="none" strike="noStrike" kern="1200" cap="none" spc="0" normalizeH="0" baseline="0" noProof="0" dirty="0">
                <a:ln>
                  <a:noFill/>
                </a:ln>
                <a:solidFill>
                  <a:schemeClr val="tx1">
                    <a:lumMod val="75000"/>
                    <a:lumOff val="25000"/>
                  </a:schemeClr>
                </a:solidFill>
                <a:effectLst/>
                <a:uLnTx/>
                <a:uFillTx/>
                <a:cs typeface="+mn-ea"/>
                <a:sym typeface="+mn-lt"/>
              </a:rPr>
              <a:t>：碳青霉烯类耐药肠杆菌科细菌；</a:t>
            </a:r>
            <a:r>
              <a:rPr kumimoji="0" lang="en-US" altLang="zh-CN" sz="800" b="0" i="0" u="none" strike="noStrike" kern="1200" cap="none" spc="0" normalizeH="0" baseline="0" noProof="0" dirty="0">
                <a:ln>
                  <a:noFill/>
                </a:ln>
                <a:solidFill>
                  <a:schemeClr val="tx1">
                    <a:lumMod val="75000"/>
                    <a:lumOff val="25000"/>
                  </a:schemeClr>
                </a:solidFill>
                <a:effectLst/>
                <a:uLnTx/>
                <a:uFillTx/>
                <a:cs typeface="+mn-ea"/>
                <a:sym typeface="+mn-lt"/>
              </a:rPr>
              <a:t>MBL</a:t>
            </a:r>
            <a:r>
              <a:rPr kumimoji="0" lang="zh-CN" altLang="en-US" sz="800" b="0" i="0" u="none" strike="noStrike" kern="1200" cap="none" spc="0" normalizeH="0" baseline="0" noProof="0" dirty="0">
                <a:ln>
                  <a:noFill/>
                </a:ln>
                <a:solidFill>
                  <a:schemeClr val="tx1">
                    <a:lumMod val="75000"/>
                    <a:lumOff val="25000"/>
                  </a:schemeClr>
                </a:solidFill>
                <a:effectLst/>
                <a:uLnTx/>
                <a:uFillTx/>
                <a:cs typeface="+mn-ea"/>
                <a:sym typeface="+mn-lt"/>
              </a:rPr>
              <a:t>：金属</a:t>
            </a:r>
            <a:r>
              <a:rPr kumimoji="0" lang="en-US" altLang="zh-CN" sz="800" b="0" i="0" u="none" strike="noStrike" kern="1200" cap="none" spc="0" normalizeH="0" baseline="0" noProof="0" dirty="0">
                <a:ln>
                  <a:noFill/>
                </a:ln>
                <a:solidFill>
                  <a:schemeClr val="tx1">
                    <a:lumMod val="75000"/>
                    <a:lumOff val="25000"/>
                  </a:schemeClr>
                </a:solidFill>
                <a:effectLst/>
                <a:uLnTx/>
                <a:uFillTx/>
                <a:cs typeface="+mn-ea"/>
                <a:sym typeface="+mn-lt"/>
              </a:rPr>
              <a:t>β-</a:t>
            </a:r>
            <a:r>
              <a:rPr kumimoji="0" lang="zh-CN" altLang="en-US" sz="800" b="0" i="0" u="none" strike="noStrike" kern="1200" cap="none" spc="0" normalizeH="0" baseline="0" noProof="0" dirty="0">
                <a:ln>
                  <a:noFill/>
                </a:ln>
                <a:solidFill>
                  <a:schemeClr val="tx1">
                    <a:lumMod val="75000"/>
                    <a:lumOff val="25000"/>
                  </a:schemeClr>
                </a:solidFill>
                <a:effectLst/>
                <a:uLnTx/>
                <a:uFillTx/>
                <a:cs typeface="+mn-ea"/>
                <a:sym typeface="+mn-lt"/>
              </a:rPr>
              <a:t>内酰胺酶</a:t>
            </a:r>
            <a:endParaRPr lang="zh-CN" altLang="en-US" dirty="0">
              <a:solidFill>
                <a:schemeClr val="tx1">
                  <a:lumMod val="75000"/>
                  <a:lumOff val="25000"/>
                </a:schemeClr>
              </a:solidFill>
              <a:cs typeface="+mn-ea"/>
              <a:sym typeface="+mn-lt"/>
            </a:endParaRPr>
          </a:p>
        </p:txBody>
      </p:sp>
      <p:sp>
        <p:nvSpPr>
          <p:cNvPr id="32" name="矩形: 圆角 31">
            <a:extLst>
              <a:ext uri="{FF2B5EF4-FFF2-40B4-BE49-F238E27FC236}">
                <a16:creationId xmlns:a16="http://schemas.microsoft.com/office/drawing/2014/main" id="{CA5F58DA-4C21-5C02-17FB-4221ED639291}"/>
              </a:ext>
            </a:extLst>
          </p:cNvPr>
          <p:cNvSpPr/>
          <p:nvPr/>
        </p:nvSpPr>
        <p:spPr>
          <a:xfrm>
            <a:off x="940478" y="1833741"/>
            <a:ext cx="4788238" cy="587084"/>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33" name="Content Placeholder 2">
            <a:extLst>
              <a:ext uri="{FF2B5EF4-FFF2-40B4-BE49-F238E27FC236}">
                <a16:creationId xmlns:a16="http://schemas.microsoft.com/office/drawing/2014/main" id="{DCB1CEDC-284A-6C05-4849-E11D6F6F46EB}"/>
              </a:ext>
            </a:extLst>
          </p:cNvPr>
          <p:cNvSpPr txBox="1"/>
          <p:nvPr/>
        </p:nvSpPr>
        <p:spPr>
          <a:xfrm>
            <a:off x="625444" y="1949196"/>
            <a:ext cx="5418307" cy="317092"/>
          </a:xfrm>
          <a:prstGeom prst="rect">
            <a:avLst/>
          </a:prstGeom>
        </p:spPr>
        <p:txBody>
          <a:bodyPr anchor="ct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120000"/>
              </a:lnSpc>
              <a:spcBef>
                <a:spcPts val="0"/>
              </a:spcBef>
              <a:buSzTx/>
              <a:buNone/>
              <a:defRPr/>
            </a:pPr>
            <a:r>
              <a:rPr lang="zh-CN" altLang="en-US" sz="1600" b="1" dirty="0">
                <a:solidFill>
                  <a:srgbClr val="F2F2F2"/>
                </a:solidFill>
                <a:cs typeface="+mn-ea"/>
                <a:sym typeface="+mn-lt"/>
              </a:rPr>
              <a:t>中国</a:t>
            </a:r>
            <a:r>
              <a:rPr lang="en-US" altLang="zh-CN" sz="1600" b="1" dirty="0">
                <a:solidFill>
                  <a:srgbClr val="F2F2F2"/>
                </a:solidFill>
                <a:cs typeface="+mn-ea"/>
                <a:sym typeface="+mn-lt"/>
              </a:rPr>
              <a:t>CRE</a:t>
            </a:r>
            <a:r>
              <a:rPr lang="zh-CN" altLang="en-US" sz="1600" b="1" dirty="0">
                <a:solidFill>
                  <a:srgbClr val="F2F2F2"/>
                </a:solidFill>
                <a:cs typeface="+mn-ea"/>
                <a:sym typeface="+mn-lt"/>
              </a:rPr>
              <a:t>感染诊治与防控专家共识（</a:t>
            </a:r>
            <a:r>
              <a:rPr lang="en-US" altLang="zh-CN" sz="1600" b="1" dirty="0">
                <a:solidFill>
                  <a:srgbClr val="F2F2F2"/>
                </a:solidFill>
                <a:cs typeface="+mn-ea"/>
                <a:sym typeface="+mn-lt"/>
              </a:rPr>
              <a:t>2021</a:t>
            </a:r>
            <a:r>
              <a:rPr lang="zh-CN" altLang="en-US" sz="1600" b="1" dirty="0">
                <a:solidFill>
                  <a:srgbClr val="F2F2F2"/>
                </a:solidFill>
                <a:cs typeface="+mn-ea"/>
                <a:sym typeface="+mn-lt"/>
              </a:rPr>
              <a:t>版）</a:t>
            </a:r>
            <a:r>
              <a:rPr lang="en-US" altLang="zh-CN" sz="1600" b="1" baseline="30000" dirty="0">
                <a:solidFill>
                  <a:srgbClr val="F2F2F2"/>
                </a:solidFill>
                <a:cs typeface="+mn-ea"/>
                <a:sym typeface="+mn-lt"/>
              </a:rPr>
              <a:t>1</a:t>
            </a:r>
            <a:endParaRPr lang="zh-CN" altLang="en-US" sz="1600" b="1" baseline="30000" dirty="0">
              <a:solidFill>
                <a:srgbClr val="F2F2F2"/>
              </a:solidFill>
              <a:cs typeface="+mn-ea"/>
              <a:sym typeface="+mn-lt"/>
            </a:endParaRPr>
          </a:p>
        </p:txBody>
      </p:sp>
      <p:sp>
        <p:nvSpPr>
          <p:cNvPr id="16" name="文本框 15">
            <a:extLst>
              <a:ext uri="{FF2B5EF4-FFF2-40B4-BE49-F238E27FC236}">
                <a16:creationId xmlns:a16="http://schemas.microsoft.com/office/drawing/2014/main" id="{B3546320-D12F-6AB1-2B06-1F7C8A171823}"/>
              </a:ext>
            </a:extLst>
          </p:cNvPr>
          <p:cNvSpPr txBox="1"/>
          <p:nvPr/>
        </p:nvSpPr>
        <p:spPr>
          <a:xfrm>
            <a:off x="779020" y="4438515"/>
            <a:ext cx="5111154" cy="845616"/>
          </a:xfrm>
          <a:prstGeom prst="rect">
            <a:avLst/>
          </a:prstGeom>
          <a:noFill/>
        </p:spPr>
        <p:txBody>
          <a:bodyPr wrap="square">
            <a:spAutoFit/>
          </a:bodyPr>
          <a:lstStyle>
            <a:defPPr>
              <a:defRPr lang="en-US"/>
            </a:defPPr>
            <a:lvl1pPr marL="285750" indent="-285750" algn="just">
              <a:lnSpc>
                <a:spcPct val="120000"/>
              </a:lnSpc>
              <a:buFont typeface="Arial" panose="020B0604020202020204" pitchFamily="34" charset="0"/>
              <a:buChar char="•"/>
              <a:defRPr sz="1400"/>
            </a:lvl1pPr>
          </a:lstStyle>
          <a:p>
            <a:r>
              <a:rPr lang="zh-CN" altLang="en-US" dirty="0">
                <a:solidFill>
                  <a:schemeClr val="tx1">
                    <a:lumMod val="85000"/>
                    <a:lumOff val="15000"/>
                  </a:schemeClr>
                </a:solidFill>
                <a:cs typeface="+mn-ea"/>
                <a:sym typeface="+mn-lt"/>
              </a:rPr>
              <a:t>氨曲南</a:t>
            </a:r>
            <a:r>
              <a:rPr lang="en-US" altLang="zh-CN" dirty="0">
                <a:solidFill>
                  <a:schemeClr val="tx1">
                    <a:lumMod val="85000"/>
                    <a:lumOff val="15000"/>
                  </a:schemeClr>
                </a:solidFill>
                <a:cs typeface="+mn-ea"/>
                <a:sym typeface="+mn-lt"/>
              </a:rPr>
              <a:t>-</a:t>
            </a:r>
            <a:r>
              <a:rPr lang="zh-CN" altLang="en-US" dirty="0">
                <a:solidFill>
                  <a:schemeClr val="tx1">
                    <a:lumMod val="85000"/>
                    <a:lumOff val="15000"/>
                  </a:schemeClr>
                </a:solidFill>
                <a:cs typeface="+mn-ea"/>
                <a:sym typeface="+mn-lt"/>
              </a:rPr>
              <a:t>阿维巴坦是目前国内第一个可单药治疗产金属酶</a:t>
            </a:r>
            <a:r>
              <a:rPr lang="en-US" altLang="zh-CN" dirty="0">
                <a:solidFill>
                  <a:schemeClr val="tx1">
                    <a:lumMod val="85000"/>
                    <a:lumOff val="15000"/>
                  </a:schemeClr>
                </a:solidFill>
                <a:cs typeface="+mn-ea"/>
                <a:sym typeface="+mn-lt"/>
              </a:rPr>
              <a:t>CRE</a:t>
            </a:r>
            <a:r>
              <a:rPr lang="zh-CN" altLang="en-US" dirty="0">
                <a:solidFill>
                  <a:schemeClr val="tx1">
                    <a:lumMod val="85000"/>
                    <a:lumOff val="15000"/>
                  </a:schemeClr>
                </a:solidFill>
                <a:cs typeface="+mn-ea"/>
                <a:sym typeface="+mn-lt"/>
              </a:rPr>
              <a:t>的新型</a:t>
            </a:r>
            <a:r>
              <a:rPr lang="en-US" altLang="zh-CN" dirty="0">
                <a:solidFill>
                  <a:schemeClr val="tx1">
                    <a:lumMod val="85000"/>
                    <a:lumOff val="15000"/>
                  </a:schemeClr>
                </a:solidFill>
                <a:cs typeface="+mn-ea"/>
                <a:sym typeface="+mn-lt"/>
              </a:rPr>
              <a:t>β-</a:t>
            </a:r>
            <a:r>
              <a:rPr lang="zh-CN" altLang="en-US" dirty="0">
                <a:solidFill>
                  <a:schemeClr val="tx1">
                    <a:lumMod val="85000"/>
                    <a:lumOff val="15000"/>
                  </a:schemeClr>
                </a:solidFill>
                <a:cs typeface="+mn-ea"/>
                <a:sym typeface="+mn-lt"/>
              </a:rPr>
              <a:t>内酰胺酶抑制剂复合制剂</a:t>
            </a:r>
            <a:endParaRPr lang="en-US" altLang="zh-CN" dirty="0">
              <a:solidFill>
                <a:schemeClr val="tx1">
                  <a:lumMod val="85000"/>
                  <a:lumOff val="15000"/>
                </a:schemeClr>
              </a:solidFill>
              <a:cs typeface="+mn-ea"/>
              <a:sym typeface="+mn-lt"/>
            </a:endParaRPr>
          </a:p>
          <a:p>
            <a:r>
              <a:rPr lang="zh-CN" altLang="en-US" dirty="0">
                <a:solidFill>
                  <a:schemeClr val="tx1">
                    <a:lumMod val="85000"/>
                    <a:lumOff val="15000"/>
                  </a:schemeClr>
                </a:solidFill>
                <a:cs typeface="+mn-ea"/>
                <a:sym typeface="+mn-lt"/>
              </a:rPr>
              <a:t>对于产金属酶的</a:t>
            </a:r>
            <a:r>
              <a:rPr lang="en-US" altLang="zh-CN" dirty="0">
                <a:solidFill>
                  <a:schemeClr val="tx1">
                    <a:lumMod val="85000"/>
                    <a:lumOff val="15000"/>
                  </a:schemeClr>
                </a:solidFill>
                <a:cs typeface="+mn-ea"/>
                <a:sym typeface="+mn-lt"/>
              </a:rPr>
              <a:t>CRE</a:t>
            </a:r>
            <a:r>
              <a:rPr lang="zh-CN" altLang="en-US" dirty="0">
                <a:solidFill>
                  <a:schemeClr val="tx1">
                    <a:lumMod val="85000"/>
                    <a:lumOff val="15000"/>
                  </a:schemeClr>
                </a:solidFill>
                <a:cs typeface="+mn-ea"/>
                <a:sym typeface="+mn-lt"/>
              </a:rPr>
              <a:t>感染者，可以</a:t>
            </a:r>
            <a:r>
              <a:rPr lang="zh-CN" altLang="en-US" b="1" dirty="0">
                <a:solidFill>
                  <a:schemeClr val="accent1">
                    <a:lumMod val="75000"/>
                  </a:schemeClr>
                </a:solidFill>
                <a:cs typeface="+mn-ea"/>
                <a:sym typeface="+mn-lt"/>
              </a:rPr>
              <a:t>首选</a:t>
            </a:r>
            <a:r>
              <a:rPr lang="zh-CN" altLang="en-US" dirty="0">
                <a:solidFill>
                  <a:schemeClr val="tx1">
                    <a:lumMod val="85000"/>
                    <a:lumOff val="15000"/>
                  </a:schemeClr>
                </a:solidFill>
                <a:cs typeface="+mn-ea"/>
                <a:sym typeface="+mn-lt"/>
              </a:rPr>
              <a:t>氨曲南</a:t>
            </a:r>
            <a:r>
              <a:rPr lang="en-US" altLang="zh-CN" dirty="0">
                <a:solidFill>
                  <a:schemeClr val="tx1">
                    <a:lumMod val="85000"/>
                    <a:lumOff val="15000"/>
                  </a:schemeClr>
                </a:solidFill>
                <a:cs typeface="+mn-ea"/>
                <a:sym typeface="+mn-lt"/>
              </a:rPr>
              <a:t>-</a:t>
            </a:r>
            <a:r>
              <a:rPr lang="zh-CN" altLang="en-US" dirty="0">
                <a:solidFill>
                  <a:schemeClr val="tx1">
                    <a:lumMod val="85000"/>
                    <a:lumOff val="15000"/>
                  </a:schemeClr>
                </a:solidFill>
                <a:cs typeface="+mn-ea"/>
                <a:sym typeface="+mn-lt"/>
              </a:rPr>
              <a:t>阿维巴坦</a:t>
            </a:r>
          </a:p>
        </p:txBody>
      </p:sp>
      <p:sp>
        <p:nvSpPr>
          <p:cNvPr id="17" name="Content Placeholder 2">
            <a:extLst>
              <a:ext uri="{FF2B5EF4-FFF2-40B4-BE49-F238E27FC236}">
                <a16:creationId xmlns:a16="http://schemas.microsoft.com/office/drawing/2014/main" id="{3BB0A792-F0EB-217B-9D07-6C7D85A5298C}"/>
              </a:ext>
            </a:extLst>
          </p:cNvPr>
          <p:cNvSpPr txBox="1"/>
          <p:nvPr/>
        </p:nvSpPr>
        <p:spPr>
          <a:xfrm>
            <a:off x="403575" y="3856974"/>
            <a:ext cx="5862045" cy="317092"/>
          </a:xfrm>
          <a:prstGeom prst="rect">
            <a:avLst/>
          </a:prstGeom>
        </p:spPr>
        <p:txBody>
          <a:bodyPr anchor="ct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120000"/>
              </a:lnSpc>
              <a:spcBef>
                <a:spcPts val="0"/>
              </a:spcBef>
              <a:buSzTx/>
              <a:buNone/>
              <a:defRPr/>
            </a:pPr>
            <a:r>
              <a:rPr lang="zh-CN" altLang="en-US" sz="1600" b="1" dirty="0">
                <a:solidFill>
                  <a:srgbClr val="F2F2F2"/>
                </a:solidFill>
                <a:cs typeface="+mn-ea"/>
                <a:sym typeface="+mn-lt"/>
              </a:rPr>
              <a:t>血液肿瘤患者</a:t>
            </a:r>
            <a:r>
              <a:rPr lang="en-US" altLang="zh-CN" sz="1600" b="1" dirty="0">
                <a:solidFill>
                  <a:srgbClr val="F2F2F2"/>
                </a:solidFill>
                <a:cs typeface="+mn-ea"/>
                <a:sym typeface="+mn-lt"/>
              </a:rPr>
              <a:t>CRE</a:t>
            </a:r>
            <a:r>
              <a:rPr lang="zh-CN" altLang="en-US" sz="1600" b="1" dirty="0">
                <a:solidFill>
                  <a:srgbClr val="F2F2F2"/>
                </a:solidFill>
                <a:cs typeface="+mn-ea"/>
                <a:sym typeface="+mn-lt"/>
              </a:rPr>
              <a:t>感染的诊治与防控中国专家共识</a:t>
            </a:r>
            <a:endParaRPr lang="en-US" altLang="zh-CN" sz="1600" b="1" dirty="0">
              <a:solidFill>
                <a:srgbClr val="F2F2F2"/>
              </a:solidFill>
              <a:cs typeface="+mn-ea"/>
              <a:sym typeface="+mn-lt"/>
            </a:endParaRPr>
          </a:p>
          <a:p>
            <a:pPr marL="0" lvl="0" indent="0" algn="ctr">
              <a:lnSpc>
                <a:spcPct val="120000"/>
              </a:lnSpc>
              <a:spcBef>
                <a:spcPts val="0"/>
              </a:spcBef>
              <a:buSzTx/>
              <a:buNone/>
              <a:defRPr/>
            </a:pPr>
            <a:r>
              <a:rPr lang="zh-CN" altLang="en-US" sz="1600" b="1" dirty="0">
                <a:solidFill>
                  <a:srgbClr val="F2F2F2"/>
                </a:solidFill>
                <a:cs typeface="+mn-ea"/>
                <a:sym typeface="+mn-lt"/>
              </a:rPr>
              <a:t>（</a:t>
            </a:r>
            <a:r>
              <a:rPr lang="en-US" altLang="zh-CN" sz="1600" b="1" dirty="0">
                <a:solidFill>
                  <a:srgbClr val="F2F2F2"/>
                </a:solidFill>
                <a:cs typeface="+mn-ea"/>
                <a:sym typeface="+mn-lt"/>
              </a:rPr>
              <a:t>2025</a:t>
            </a:r>
            <a:r>
              <a:rPr lang="zh-CN" altLang="en-US" sz="1600" b="1" dirty="0">
                <a:solidFill>
                  <a:srgbClr val="F2F2F2"/>
                </a:solidFill>
                <a:cs typeface="+mn-ea"/>
                <a:sym typeface="+mn-lt"/>
              </a:rPr>
              <a:t>年版） </a:t>
            </a:r>
            <a:r>
              <a:rPr lang="en-US" altLang="zh-CN" sz="1600" b="1" baseline="30000" dirty="0">
                <a:solidFill>
                  <a:srgbClr val="F2F2F2"/>
                </a:solidFill>
                <a:cs typeface="+mn-ea"/>
                <a:sym typeface="+mn-lt"/>
              </a:rPr>
              <a:t>3</a:t>
            </a:r>
            <a:endParaRPr lang="zh-CN" altLang="en-US" sz="1600" b="1" baseline="30000" dirty="0">
              <a:solidFill>
                <a:srgbClr val="F2F2F2"/>
              </a:solidFill>
              <a:cs typeface="+mn-ea"/>
              <a:sym typeface="+mn-lt"/>
            </a:endParaRPr>
          </a:p>
        </p:txBody>
      </p:sp>
      <p:sp>
        <p:nvSpPr>
          <p:cNvPr id="19" name="矩形: 圆角 18">
            <a:extLst>
              <a:ext uri="{FF2B5EF4-FFF2-40B4-BE49-F238E27FC236}">
                <a16:creationId xmlns:a16="http://schemas.microsoft.com/office/drawing/2014/main" id="{D68819F0-0BC3-1299-D8DD-4DFEA027F78E}"/>
              </a:ext>
            </a:extLst>
          </p:cNvPr>
          <p:cNvSpPr/>
          <p:nvPr/>
        </p:nvSpPr>
        <p:spPr>
          <a:xfrm>
            <a:off x="6366458" y="4022074"/>
            <a:ext cx="5284645" cy="1381965"/>
          </a:xfrm>
          <a:prstGeom prst="roundRect">
            <a:avLst>
              <a:gd name="adj" fmla="val 2105"/>
            </a:avLst>
          </a:prstGeom>
          <a:solidFill>
            <a:sysClr val="window" lastClr="FFFFFF"/>
          </a:solidFill>
          <a:ln w="12700" cap="flat" cmpd="sng" algn="ctr">
            <a:solidFill>
              <a:schemeClr val="tx2">
                <a:alpha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50800" dist="850900" dir="5400000" algn="t" rotWithShape="0">
                  <a:prstClr val="black">
                    <a:alpha val="40000"/>
                  </a:prstClr>
                </a:outerShdw>
              </a:effectLst>
              <a:uLnTx/>
              <a:uFillTx/>
              <a:cs typeface="+mn-ea"/>
              <a:sym typeface="+mn-lt"/>
            </a:endParaRPr>
          </a:p>
        </p:txBody>
      </p:sp>
      <p:sp>
        <p:nvSpPr>
          <p:cNvPr id="21" name="矩形: 圆角 20">
            <a:extLst>
              <a:ext uri="{FF2B5EF4-FFF2-40B4-BE49-F238E27FC236}">
                <a16:creationId xmlns:a16="http://schemas.microsoft.com/office/drawing/2014/main" id="{894DA476-2D02-A3D2-EB53-09E5043DF57E}"/>
              </a:ext>
            </a:extLst>
          </p:cNvPr>
          <p:cNvSpPr/>
          <p:nvPr/>
        </p:nvSpPr>
        <p:spPr>
          <a:xfrm>
            <a:off x="6614661" y="3741519"/>
            <a:ext cx="4788238" cy="587084"/>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2" name="Content Placeholder 2">
            <a:extLst>
              <a:ext uri="{FF2B5EF4-FFF2-40B4-BE49-F238E27FC236}">
                <a16:creationId xmlns:a16="http://schemas.microsoft.com/office/drawing/2014/main" id="{E8F4A6BA-9FCA-CA3A-9E24-6030A3C25F1C}"/>
              </a:ext>
            </a:extLst>
          </p:cNvPr>
          <p:cNvSpPr txBox="1"/>
          <p:nvPr/>
        </p:nvSpPr>
        <p:spPr>
          <a:xfrm>
            <a:off x="6299627" y="3856974"/>
            <a:ext cx="5418307" cy="317092"/>
          </a:xfrm>
          <a:prstGeom prst="rect">
            <a:avLst/>
          </a:prstGeom>
        </p:spPr>
        <p:txBody>
          <a:bodyPr anchor="ct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120000"/>
              </a:lnSpc>
              <a:spcBef>
                <a:spcPts val="0"/>
              </a:spcBef>
              <a:buSzTx/>
              <a:buNone/>
              <a:defRPr/>
            </a:pPr>
            <a:r>
              <a:rPr lang="zh-CN" altLang="en-US" sz="1600" b="1" dirty="0">
                <a:solidFill>
                  <a:srgbClr val="F2F2F2"/>
                </a:solidFill>
                <a:cs typeface="+mn-ea"/>
                <a:sym typeface="+mn-lt"/>
              </a:rPr>
              <a:t>细菌药物敏感试验执行标准和典型报告解读</a:t>
            </a:r>
            <a:endParaRPr lang="en-US" altLang="zh-CN" sz="1600" b="1" dirty="0">
              <a:solidFill>
                <a:srgbClr val="F2F2F2"/>
              </a:solidFill>
              <a:cs typeface="+mn-ea"/>
              <a:sym typeface="+mn-lt"/>
            </a:endParaRPr>
          </a:p>
          <a:p>
            <a:pPr marL="0" lvl="0" indent="0" algn="ctr">
              <a:lnSpc>
                <a:spcPct val="120000"/>
              </a:lnSpc>
              <a:spcBef>
                <a:spcPts val="0"/>
              </a:spcBef>
              <a:buSzTx/>
              <a:buNone/>
              <a:defRPr/>
            </a:pPr>
            <a:r>
              <a:rPr lang="zh-CN" altLang="en-US" sz="1600" b="1" dirty="0">
                <a:solidFill>
                  <a:srgbClr val="F2F2F2"/>
                </a:solidFill>
                <a:cs typeface="+mn-ea"/>
                <a:sym typeface="+mn-lt"/>
              </a:rPr>
              <a:t>（第三版）（</a:t>
            </a:r>
            <a:r>
              <a:rPr lang="en-US" altLang="zh-CN" sz="1600" b="1" dirty="0">
                <a:solidFill>
                  <a:srgbClr val="F2F2F2"/>
                </a:solidFill>
                <a:cs typeface="+mn-ea"/>
                <a:sym typeface="+mn-lt"/>
              </a:rPr>
              <a:t>2025</a:t>
            </a:r>
            <a:r>
              <a:rPr lang="zh-CN" altLang="en-US" sz="1600" b="1" dirty="0">
                <a:solidFill>
                  <a:srgbClr val="F2F2F2"/>
                </a:solidFill>
                <a:cs typeface="+mn-ea"/>
                <a:sym typeface="+mn-lt"/>
              </a:rPr>
              <a:t>版）</a:t>
            </a:r>
            <a:r>
              <a:rPr lang="en-US" altLang="zh-CN" sz="1600" b="1" baseline="30000" dirty="0">
                <a:solidFill>
                  <a:srgbClr val="F2F2F2"/>
                </a:solidFill>
                <a:cs typeface="+mn-ea"/>
                <a:sym typeface="+mn-lt"/>
              </a:rPr>
              <a:t>4</a:t>
            </a:r>
            <a:endParaRPr lang="zh-CN" altLang="en-US" sz="1600" b="1" baseline="30000" dirty="0">
              <a:solidFill>
                <a:srgbClr val="F2F2F2"/>
              </a:solidFill>
              <a:cs typeface="+mn-ea"/>
              <a:sym typeface="+mn-lt"/>
            </a:endParaRPr>
          </a:p>
        </p:txBody>
      </p:sp>
      <p:sp>
        <p:nvSpPr>
          <p:cNvPr id="15" name="文本框 14">
            <a:extLst>
              <a:ext uri="{FF2B5EF4-FFF2-40B4-BE49-F238E27FC236}">
                <a16:creationId xmlns:a16="http://schemas.microsoft.com/office/drawing/2014/main" id="{15A59BAE-3229-F249-8337-5A7C421F9BA7}"/>
              </a:ext>
            </a:extLst>
          </p:cNvPr>
          <p:cNvSpPr txBox="1"/>
          <p:nvPr/>
        </p:nvSpPr>
        <p:spPr>
          <a:xfrm>
            <a:off x="6521463" y="4555978"/>
            <a:ext cx="4974635" cy="587084"/>
          </a:xfrm>
          <a:prstGeom prst="rect">
            <a:avLst/>
          </a:prstGeom>
          <a:noFill/>
        </p:spPr>
        <p:txBody>
          <a:bodyPr wrap="square">
            <a:spAutoFit/>
          </a:bodyPr>
          <a:lstStyle>
            <a:defPPr>
              <a:defRPr lang="en-US"/>
            </a:defPPr>
            <a:lvl1pPr marL="285750" indent="-285750" algn="just">
              <a:lnSpc>
                <a:spcPct val="120000"/>
              </a:lnSpc>
              <a:buFont typeface="Arial" panose="020B0604020202020204" pitchFamily="34" charset="0"/>
              <a:buChar char="•"/>
              <a:defRPr sz="1400"/>
            </a:lvl1pPr>
          </a:lstStyle>
          <a:p>
            <a:r>
              <a:rPr lang="zh-CN" altLang="en-US" dirty="0">
                <a:solidFill>
                  <a:schemeClr val="tx1">
                    <a:lumMod val="85000"/>
                    <a:lumOff val="15000"/>
                  </a:schemeClr>
                </a:solidFill>
                <a:cs typeface="+mn-ea"/>
                <a:sym typeface="+mn-lt"/>
              </a:rPr>
              <a:t>推荐氨曲南</a:t>
            </a:r>
            <a:r>
              <a:rPr lang="en-US" altLang="zh-CN" dirty="0">
                <a:solidFill>
                  <a:schemeClr val="tx1">
                    <a:lumMod val="85000"/>
                    <a:lumOff val="15000"/>
                  </a:schemeClr>
                </a:solidFill>
                <a:cs typeface="+mn-ea"/>
                <a:sym typeface="+mn-lt"/>
              </a:rPr>
              <a:t>-</a:t>
            </a:r>
            <a:r>
              <a:rPr lang="zh-CN" altLang="en-US" dirty="0">
                <a:solidFill>
                  <a:schemeClr val="tx1">
                    <a:lumMod val="85000"/>
                    <a:lumOff val="15000"/>
                  </a:schemeClr>
                </a:solidFill>
                <a:cs typeface="+mn-ea"/>
                <a:sym typeface="+mn-lt"/>
              </a:rPr>
              <a:t>阿维巴坦作为产</a:t>
            </a:r>
            <a:r>
              <a:rPr lang="en-US" altLang="zh-CN" dirty="0">
                <a:solidFill>
                  <a:schemeClr val="tx1">
                    <a:lumMod val="85000"/>
                    <a:lumOff val="15000"/>
                  </a:schemeClr>
                </a:solidFill>
                <a:cs typeface="+mn-ea"/>
                <a:sym typeface="+mn-lt"/>
              </a:rPr>
              <a:t>MBL</a:t>
            </a:r>
            <a:r>
              <a:rPr lang="zh-CN" altLang="en-US" dirty="0">
                <a:solidFill>
                  <a:schemeClr val="tx1">
                    <a:lumMod val="85000"/>
                    <a:lumOff val="15000"/>
                  </a:schemeClr>
                </a:solidFill>
                <a:cs typeface="+mn-ea"/>
                <a:sym typeface="+mn-lt"/>
              </a:rPr>
              <a:t>的肠杆菌目细菌感染（包括大肠埃希菌、克雷伯菌属等）的</a:t>
            </a:r>
            <a:r>
              <a:rPr lang="zh-CN" altLang="en-US" b="1" dirty="0">
                <a:solidFill>
                  <a:schemeClr val="accent1">
                    <a:lumMod val="75000"/>
                  </a:schemeClr>
                </a:solidFill>
                <a:cs typeface="+mn-ea"/>
                <a:sym typeface="+mn-lt"/>
              </a:rPr>
              <a:t>首选治疗方案之一</a:t>
            </a:r>
          </a:p>
        </p:txBody>
      </p:sp>
      <p:sp>
        <p:nvSpPr>
          <p:cNvPr id="23" name="矩形: 圆角 22">
            <a:extLst>
              <a:ext uri="{FF2B5EF4-FFF2-40B4-BE49-F238E27FC236}">
                <a16:creationId xmlns:a16="http://schemas.microsoft.com/office/drawing/2014/main" id="{A0C53B9B-28BD-EB76-D609-089CFF2335C8}"/>
              </a:ext>
            </a:extLst>
          </p:cNvPr>
          <p:cNvSpPr/>
          <p:nvPr/>
        </p:nvSpPr>
        <p:spPr>
          <a:xfrm>
            <a:off x="6366458" y="2114296"/>
            <a:ext cx="5284645" cy="1381965"/>
          </a:xfrm>
          <a:prstGeom prst="roundRect">
            <a:avLst>
              <a:gd name="adj" fmla="val 2105"/>
            </a:avLst>
          </a:prstGeom>
          <a:solidFill>
            <a:sysClr val="window" lastClr="FFFFFF"/>
          </a:solidFill>
          <a:ln w="12700" cap="flat" cmpd="sng" algn="ctr">
            <a:solidFill>
              <a:schemeClr val="tx2">
                <a:alpha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outerShdw blurRad="50800" dist="850900" dir="5400000" algn="t" rotWithShape="0">
                  <a:prstClr val="black">
                    <a:alpha val="40000"/>
                  </a:prstClr>
                </a:outerShdw>
              </a:effectLst>
              <a:uLnTx/>
              <a:uFillTx/>
              <a:cs typeface="+mn-ea"/>
              <a:sym typeface="+mn-lt"/>
            </a:endParaRPr>
          </a:p>
        </p:txBody>
      </p:sp>
      <p:sp>
        <p:nvSpPr>
          <p:cNvPr id="24" name="矩形: 圆角 23">
            <a:extLst>
              <a:ext uri="{FF2B5EF4-FFF2-40B4-BE49-F238E27FC236}">
                <a16:creationId xmlns:a16="http://schemas.microsoft.com/office/drawing/2014/main" id="{EDEC7AD7-40F0-E4F4-B736-90F922D8B350}"/>
              </a:ext>
            </a:extLst>
          </p:cNvPr>
          <p:cNvSpPr/>
          <p:nvPr/>
        </p:nvSpPr>
        <p:spPr>
          <a:xfrm>
            <a:off x="6835681" y="1833741"/>
            <a:ext cx="4346198" cy="587084"/>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5" name="文本框 24">
            <a:extLst>
              <a:ext uri="{FF2B5EF4-FFF2-40B4-BE49-F238E27FC236}">
                <a16:creationId xmlns:a16="http://schemas.microsoft.com/office/drawing/2014/main" id="{F31D6356-A6EB-FCE2-61A7-B4DCBF68DBCD}"/>
              </a:ext>
            </a:extLst>
          </p:cNvPr>
          <p:cNvSpPr txBox="1"/>
          <p:nvPr/>
        </p:nvSpPr>
        <p:spPr>
          <a:xfrm>
            <a:off x="6449051" y="2530737"/>
            <a:ext cx="5119459" cy="587084"/>
          </a:xfrm>
          <a:prstGeom prst="rect">
            <a:avLst/>
          </a:prstGeom>
          <a:noFill/>
        </p:spPr>
        <p:txBody>
          <a:bodyPr wrap="square">
            <a:spAutoFit/>
          </a:bodyPr>
          <a:lstStyle>
            <a:defPPr>
              <a:defRPr lang="en-US"/>
            </a:defPPr>
            <a:lvl1pPr marL="285750" indent="-285750" algn="just">
              <a:lnSpc>
                <a:spcPct val="120000"/>
              </a:lnSpc>
              <a:buFont typeface="Arial" panose="020B0604020202020204" pitchFamily="34" charset="0"/>
              <a:buChar char="•"/>
              <a:defRPr sz="1400"/>
            </a:lvl1pPr>
          </a:lstStyle>
          <a:p>
            <a:r>
              <a:rPr lang="zh-CN" altLang="en-US" dirty="0">
                <a:solidFill>
                  <a:schemeClr val="tx1">
                    <a:lumMod val="85000"/>
                    <a:lumOff val="15000"/>
                  </a:schemeClr>
                </a:solidFill>
                <a:cs typeface="+mn-ea"/>
                <a:sym typeface="+mn-lt"/>
              </a:rPr>
              <a:t>推荐氨曲南</a:t>
            </a:r>
            <a:r>
              <a:rPr lang="en-US" altLang="zh-CN" dirty="0">
                <a:solidFill>
                  <a:schemeClr val="tx1">
                    <a:lumMod val="85000"/>
                    <a:lumOff val="15000"/>
                  </a:schemeClr>
                </a:solidFill>
                <a:cs typeface="+mn-ea"/>
                <a:sym typeface="+mn-lt"/>
              </a:rPr>
              <a:t>-</a:t>
            </a:r>
            <a:r>
              <a:rPr lang="zh-CN" altLang="en-US" dirty="0">
                <a:solidFill>
                  <a:schemeClr val="tx1">
                    <a:lumMod val="85000"/>
                    <a:lumOff val="15000"/>
                  </a:schemeClr>
                </a:solidFill>
                <a:cs typeface="+mn-ea"/>
                <a:sym typeface="+mn-lt"/>
              </a:rPr>
              <a:t>阿维巴坦作为产</a:t>
            </a:r>
            <a:r>
              <a:rPr lang="en-US" altLang="zh-CN" dirty="0">
                <a:solidFill>
                  <a:schemeClr val="tx1">
                    <a:lumMod val="85000"/>
                    <a:lumOff val="15000"/>
                  </a:schemeClr>
                </a:solidFill>
                <a:cs typeface="+mn-ea"/>
                <a:sym typeface="+mn-lt"/>
              </a:rPr>
              <a:t>MBL</a:t>
            </a:r>
            <a:r>
              <a:rPr lang="zh-CN" altLang="en-US" dirty="0">
                <a:solidFill>
                  <a:schemeClr val="tx1">
                    <a:lumMod val="85000"/>
                    <a:lumOff val="15000"/>
                  </a:schemeClr>
                </a:solidFill>
                <a:cs typeface="+mn-ea"/>
                <a:sym typeface="+mn-lt"/>
              </a:rPr>
              <a:t>、</a:t>
            </a:r>
            <a:r>
              <a:rPr lang="en-US" altLang="zh-CN" dirty="0">
                <a:solidFill>
                  <a:schemeClr val="tx1">
                    <a:lumMod val="85000"/>
                    <a:lumOff val="15000"/>
                  </a:schemeClr>
                </a:solidFill>
                <a:cs typeface="+mn-ea"/>
                <a:sym typeface="+mn-lt"/>
              </a:rPr>
              <a:t>MBL+KPC</a:t>
            </a:r>
            <a:r>
              <a:rPr lang="zh-CN" altLang="en-US" dirty="0">
                <a:solidFill>
                  <a:schemeClr val="tx1">
                    <a:lumMod val="85000"/>
                    <a:lumOff val="15000"/>
                  </a:schemeClr>
                </a:solidFill>
                <a:cs typeface="+mn-ea"/>
                <a:sym typeface="+mn-lt"/>
              </a:rPr>
              <a:t>或</a:t>
            </a:r>
            <a:r>
              <a:rPr lang="en-US" altLang="zh-CN" dirty="0">
                <a:solidFill>
                  <a:schemeClr val="tx1">
                    <a:lumMod val="85000"/>
                    <a:lumOff val="15000"/>
                  </a:schemeClr>
                </a:solidFill>
                <a:cs typeface="+mn-ea"/>
                <a:sym typeface="+mn-lt"/>
              </a:rPr>
              <a:t>MBL+OXA-48</a:t>
            </a:r>
            <a:r>
              <a:rPr lang="zh-CN" altLang="en-US" dirty="0">
                <a:solidFill>
                  <a:schemeClr val="tx1">
                    <a:lumMod val="85000"/>
                    <a:lumOff val="15000"/>
                  </a:schemeClr>
                </a:solidFill>
                <a:cs typeface="+mn-ea"/>
                <a:sym typeface="+mn-lt"/>
              </a:rPr>
              <a:t>的</a:t>
            </a:r>
            <a:r>
              <a:rPr lang="en-US" altLang="zh-CN" dirty="0">
                <a:solidFill>
                  <a:schemeClr val="tx1">
                    <a:lumMod val="85000"/>
                    <a:lumOff val="15000"/>
                  </a:schemeClr>
                </a:solidFill>
                <a:cs typeface="+mn-ea"/>
                <a:sym typeface="+mn-lt"/>
              </a:rPr>
              <a:t>CRE</a:t>
            </a:r>
            <a:r>
              <a:rPr lang="zh-CN" altLang="en-US" dirty="0">
                <a:solidFill>
                  <a:schemeClr val="tx1">
                    <a:lumMod val="85000"/>
                    <a:lumOff val="15000"/>
                  </a:schemeClr>
                </a:solidFill>
                <a:cs typeface="+mn-ea"/>
                <a:sym typeface="+mn-lt"/>
              </a:rPr>
              <a:t>感染的</a:t>
            </a:r>
            <a:r>
              <a:rPr lang="zh-CN" altLang="en-US" b="1" dirty="0">
                <a:solidFill>
                  <a:schemeClr val="accent1">
                    <a:lumMod val="75000"/>
                  </a:schemeClr>
                </a:solidFill>
                <a:cs typeface="+mn-ea"/>
                <a:sym typeface="+mn-lt"/>
              </a:rPr>
              <a:t>首选治疗方案之一</a:t>
            </a:r>
            <a:endParaRPr lang="zh-CN" altLang="en-US" dirty="0">
              <a:solidFill>
                <a:schemeClr val="accent1">
                  <a:lumMod val="75000"/>
                </a:schemeClr>
              </a:solidFill>
              <a:cs typeface="+mn-ea"/>
              <a:sym typeface="+mn-lt"/>
            </a:endParaRPr>
          </a:p>
        </p:txBody>
      </p:sp>
      <p:sp>
        <p:nvSpPr>
          <p:cNvPr id="26" name="Content Placeholder 2">
            <a:extLst>
              <a:ext uri="{FF2B5EF4-FFF2-40B4-BE49-F238E27FC236}">
                <a16:creationId xmlns:a16="http://schemas.microsoft.com/office/drawing/2014/main" id="{36AC28EE-3C7C-7B24-743C-F11FD58CABF5}"/>
              </a:ext>
            </a:extLst>
          </p:cNvPr>
          <p:cNvSpPr txBox="1"/>
          <p:nvPr/>
        </p:nvSpPr>
        <p:spPr>
          <a:xfrm>
            <a:off x="6077758" y="1959759"/>
            <a:ext cx="5862045" cy="317092"/>
          </a:xfrm>
          <a:prstGeom prst="rect">
            <a:avLst/>
          </a:prstGeom>
        </p:spPr>
        <p:txBody>
          <a:bodyPr anchor="ctr"/>
          <a:lstStyle>
            <a:lvl1pPr marL="228600" indent="-228600" algn="l" defTabSz="914400" rtl="0" eaLnBrk="1" latinLnBrk="0" hangingPunct="1">
              <a:lnSpc>
                <a:spcPct val="90000"/>
              </a:lnSpc>
              <a:spcBef>
                <a:spcPts val="2000"/>
              </a:spcBef>
              <a:buClrTx/>
              <a:buSzPct val="100000"/>
              <a:buFont typeface="Arial" panose="020B060402020202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60402020202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60402020202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60402020202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ctr">
              <a:lnSpc>
                <a:spcPct val="120000"/>
              </a:lnSpc>
              <a:spcBef>
                <a:spcPts val="0"/>
              </a:spcBef>
              <a:buSzTx/>
              <a:buNone/>
              <a:defRPr/>
            </a:pPr>
            <a:r>
              <a:rPr lang="zh-CN" altLang="en-US" sz="1600" b="1" dirty="0">
                <a:solidFill>
                  <a:srgbClr val="F2F2F2"/>
                </a:solidFill>
                <a:cs typeface="+mn-ea"/>
                <a:sym typeface="+mn-lt"/>
              </a:rPr>
              <a:t>希腊多重耐药</a:t>
            </a:r>
            <a:r>
              <a:rPr lang="en-US" altLang="zh-CN" sz="1600" b="1" dirty="0">
                <a:solidFill>
                  <a:srgbClr val="F2F2F2"/>
                </a:solidFill>
                <a:cs typeface="+mn-ea"/>
                <a:sym typeface="+mn-lt"/>
              </a:rPr>
              <a:t>G-</a:t>
            </a:r>
            <a:r>
              <a:rPr lang="zh-CN" altLang="en-US" sz="1600" b="1" dirty="0">
                <a:solidFill>
                  <a:srgbClr val="F2F2F2"/>
                </a:solidFill>
                <a:cs typeface="+mn-ea"/>
                <a:sym typeface="+mn-lt"/>
              </a:rPr>
              <a:t>菌感染治疗指南（</a:t>
            </a:r>
            <a:r>
              <a:rPr lang="en-US" altLang="zh-CN" sz="1600" b="1" dirty="0">
                <a:solidFill>
                  <a:srgbClr val="F2F2F2"/>
                </a:solidFill>
                <a:cs typeface="+mn-ea"/>
                <a:sym typeface="+mn-lt"/>
              </a:rPr>
              <a:t>2024</a:t>
            </a:r>
            <a:r>
              <a:rPr lang="zh-CN" altLang="en-US" sz="1600" b="1" dirty="0">
                <a:solidFill>
                  <a:srgbClr val="F2F2F2"/>
                </a:solidFill>
                <a:cs typeface="+mn-ea"/>
                <a:sym typeface="+mn-lt"/>
              </a:rPr>
              <a:t>年版）</a:t>
            </a:r>
            <a:r>
              <a:rPr lang="en-US" altLang="zh-CN" sz="1600" b="1" baseline="30000" dirty="0">
                <a:solidFill>
                  <a:srgbClr val="F2F2F2"/>
                </a:solidFill>
                <a:cs typeface="+mn-ea"/>
                <a:sym typeface="+mn-lt"/>
              </a:rPr>
              <a:t>2</a:t>
            </a:r>
            <a:endParaRPr lang="zh-CN" altLang="en-US" sz="1600" b="1" baseline="30000" dirty="0">
              <a:solidFill>
                <a:srgbClr val="F2F2F2"/>
              </a:solidFill>
              <a:cs typeface="+mn-ea"/>
              <a:sym typeface="+mn-lt"/>
            </a:endParaRPr>
          </a:p>
        </p:txBody>
      </p:sp>
    </p:spTree>
    <p:extLst>
      <p:ext uri="{BB962C8B-B14F-4D97-AF65-F5344CB8AC3E}">
        <p14:creationId xmlns:p14="http://schemas.microsoft.com/office/powerpoint/2010/main" val="931213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8">
            <a:extLst>
              <a:ext uri="{FF2B5EF4-FFF2-40B4-BE49-F238E27FC236}">
                <a16:creationId xmlns:a16="http://schemas.microsoft.com/office/drawing/2014/main" id="{04676090-3D91-B3D9-C5B9-529BB3EA1EC7}"/>
              </a:ext>
            </a:extLst>
          </p:cNvPr>
          <p:cNvSpPr/>
          <p:nvPr/>
        </p:nvSpPr>
        <p:spPr>
          <a:xfrm>
            <a:off x="333828" y="1327511"/>
            <a:ext cx="11553372" cy="4341769"/>
          </a:xfrm>
          <a:prstGeom prst="roundRect">
            <a:avLst>
              <a:gd name="adj" fmla="val 4167"/>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cs typeface="+mn-ea"/>
              <a:sym typeface="+mn-lt"/>
            </a:endParaRPr>
          </a:p>
        </p:txBody>
      </p:sp>
      <p:sp>
        <p:nvSpPr>
          <p:cNvPr id="3" name="灯片编号占位符 2">
            <a:extLst>
              <a:ext uri="{FF2B5EF4-FFF2-40B4-BE49-F238E27FC236}">
                <a16:creationId xmlns:a16="http://schemas.microsoft.com/office/drawing/2014/main" id="{EC7DF174-75C0-3905-1660-AA599AFF9D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6548CD-5D4D-B04A-A769-B1AE8BE662B8}" type="slidenum">
              <a:rPr kumimoji="0" lang="es-MX" sz="1000" b="0" i="0" u="none" strike="noStrike" kern="1200" cap="none" spc="0" normalizeH="0" baseline="0" noProof="0" smtClean="0">
                <a:ln>
                  <a:noFill/>
                </a:ln>
                <a:solidFill>
                  <a:srgbClr val="000D45"/>
                </a:solidFill>
                <a:effectLst/>
                <a:uLnTx/>
                <a:uFillTx/>
                <a:latin typeface="+mn-lt"/>
                <a:ea typeface="+mn-ea"/>
                <a:cs typeface="+mn-ea"/>
                <a:sym typeface="+mn-lt"/>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MX" sz="1000" b="0" i="0" u="none" strike="noStrike" kern="1200" cap="none" spc="0" normalizeH="0" baseline="0" noProof="0" dirty="0">
              <a:ln>
                <a:noFill/>
              </a:ln>
              <a:solidFill>
                <a:srgbClr val="000D45"/>
              </a:solidFill>
              <a:effectLst/>
              <a:uLnTx/>
              <a:uFillTx/>
              <a:latin typeface="+mn-lt"/>
              <a:ea typeface="+mn-ea"/>
              <a:cs typeface="+mn-ea"/>
              <a:sym typeface="+mn-lt"/>
            </a:endParaRPr>
          </a:p>
        </p:txBody>
      </p:sp>
      <p:sp>
        <p:nvSpPr>
          <p:cNvPr id="4" name="标题 3">
            <a:extLst>
              <a:ext uri="{FF2B5EF4-FFF2-40B4-BE49-F238E27FC236}">
                <a16:creationId xmlns:a16="http://schemas.microsoft.com/office/drawing/2014/main" id="{53668DC0-251E-6014-5B26-D39598235772}"/>
              </a:ext>
            </a:extLst>
          </p:cNvPr>
          <p:cNvSpPr>
            <a:spLocks noGrp="1"/>
          </p:cNvSpPr>
          <p:nvPr>
            <p:ph type="title"/>
          </p:nvPr>
        </p:nvSpPr>
        <p:spPr/>
        <p:txBody>
          <a:bodyPr/>
          <a:lstStyle/>
          <a:p>
            <a:r>
              <a:rPr lang="zh-CN" altLang="en-US" dirty="0">
                <a:latin typeface="+mn-lt"/>
                <a:ea typeface="+mn-ea"/>
                <a:cs typeface="+mn-ea"/>
                <a:sym typeface="+mn-lt"/>
              </a:rPr>
              <a:t>总结</a:t>
            </a:r>
          </a:p>
        </p:txBody>
      </p:sp>
      <p:sp>
        <p:nvSpPr>
          <p:cNvPr id="6" name="文本框 5">
            <a:extLst>
              <a:ext uri="{FF2B5EF4-FFF2-40B4-BE49-F238E27FC236}">
                <a16:creationId xmlns:a16="http://schemas.microsoft.com/office/drawing/2014/main" id="{6548081B-DFD7-E26C-24ED-3F21B30E0995}"/>
              </a:ext>
            </a:extLst>
          </p:cNvPr>
          <p:cNvSpPr txBox="1"/>
          <p:nvPr/>
        </p:nvSpPr>
        <p:spPr>
          <a:xfrm>
            <a:off x="453887" y="1642207"/>
            <a:ext cx="11282727" cy="3828612"/>
          </a:xfrm>
          <a:prstGeom prst="rect">
            <a:avLst/>
          </a:prstGeom>
          <a:noFill/>
        </p:spPr>
        <p:txBody>
          <a:bodyPr wrap="square">
            <a:spAutoFit/>
          </a:bodyPr>
          <a:lstStyle/>
          <a:p>
            <a:pPr marL="285750" lvl="0" indent="-285750">
              <a:lnSpc>
                <a:spcPct val="150000"/>
              </a:lnSpc>
              <a:spcBef>
                <a:spcPts val="600"/>
              </a:spcBef>
              <a:spcAft>
                <a:spcPts val="600"/>
              </a:spcAft>
              <a:buFont typeface="Arial" panose="020B0604020202020204" pitchFamily="34" charset="0"/>
              <a:buChar char="•"/>
              <a:defRPr/>
            </a:pP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我国</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CRE</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耐药形势严峻，</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CRKP</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以产</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KPC</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为主，</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CR-ECO</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及</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CR-ECL</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以产</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MBL</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为主；产</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MBL</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的</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CRE</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感染显著增加患者死亡率，延长患者住院时间</a:t>
            </a:r>
          </a:p>
          <a:p>
            <a:pPr marL="285750" lvl="0" indent="-285750">
              <a:lnSpc>
                <a:spcPct val="150000"/>
              </a:lnSpc>
              <a:spcBef>
                <a:spcPts val="600"/>
              </a:spcBef>
              <a:spcAft>
                <a:spcPts val="600"/>
              </a:spcAft>
              <a:buFont typeface="Arial" panose="020B0604020202020204" pitchFamily="34" charset="0"/>
              <a:buChar char="•"/>
              <a:defRPr/>
            </a:pP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新型</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β-</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内酰胺类抗菌药物中，仅氨曲南</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阿维巴坦可实现</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CRE</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全酶型覆盖，仅氨曲南</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阿维巴坦对产金属酶的</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CRE</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具有可靠活性</a:t>
            </a:r>
            <a:endPar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lvl="0" indent="-285750">
              <a:lnSpc>
                <a:spcPct val="150000"/>
              </a:lnSpc>
              <a:spcBef>
                <a:spcPts val="600"/>
              </a:spcBef>
              <a:spcAft>
                <a:spcPts val="600"/>
              </a:spcAft>
              <a:buFont typeface="Arial" panose="020B0604020202020204" pitchFamily="34" charset="0"/>
              <a:buChar char="•"/>
              <a:defRPr/>
            </a:pP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阿维巴坦首剂负荷剂量，可实现首次给药即达到稳态时的联合</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PTA 96.7%</a:t>
            </a:r>
          </a:p>
          <a:p>
            <a:pPr marL="285750" lvl="0" indent="-285750">
              <a:lnSpc>
                <a:spcPct val="150000"/>
              </a:lnSpc>
              <a:spcBef>
                <a:spcPts val="600"/>
              </a:spcBef>
              <a:spcAft>
                <a:spcPts val="600"/>
              </a:spcAft>
              <a:buFont typeface="Arial" panose="020B0604020202020204" pitchFamily="34" charset="0"/>
              <a:buChar char="•"/>
              <a:defRPr/>
            </a:pP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氨曲南</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阿维巴坦具有良好的临床有效性和安全性，</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3</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期研究显示</a:t>
            </a:r>
            <a:r>
              <a:rPr lang="zh-CN" altLang="en-US" b="1" dirty="0">
                <a:solidFill>
                  <a:schemeClr val="tx1">
                    <a:lumMod val="85000"/>
                    <a:lumOff val="15000"/>
                  </a:schemeClr>
                </a:solidFill>
                <a:cs typeface="+mn-ea"/>
                <a:sym typeface="+mn-lt"/>
              </a:rPr>
              <a:t>，氨曲南</a:t>
            </a:r>
            <a:r>
              <a:rPr lang="en-US" altLang="zh-CN" b="1" dirty="0">
                <a:solidFill>
                  <a:schemeClr val="tx1">
                    <a:lumMod val="85000"/>
                    <a:lumOff val="15000"/>
                  </a:schemeClr>
                </a:solidFill>
                <a:cs typeface="+mn-ea"/>
                <a:sym typeface="+mn-lt"/>
              </a:rPr>
              <a:t>-</a:t>
            </a:r>
            <a:r>
              <a:rPr lang="zh-CN" altLang="en-US" b="1" dirty="0">
                <a:solidFill>
                  <a:schemeClr val="tx1">
                    <a:lumMod val="85000"/>
                    <a:lumOff val="15000"/>
                  </a:schemeClr>
                </a:solidFill>
                <a:cs typeface="+mn-ea"/>
                <a:sym typeface="+mn-lt"/>
              </a:rPr>
              <a:t>阿维巴坦</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可有效治疗革兰阴性菌引起的</a:t>
            </a:r>
            <a:r>
              <a:rPr kumimoji="0" lang="en-US" altLang="zh-CN" sz="1800" b="1" i="0" u="none" strike="noStrike" kern="1200" cap="none" spc="0" normalizeH="0" baseline="0" noProof="0" dirty="0" err="1">
                <a:ln>
                  <a:noFill/>
                </a:ln>
                <a:solidFill>
                  <a:schemeClr val="tx1">
                    <a:lumMod val="85000"/>
                    <a:lumOff val="15000"/>
                  </a:schemeClr>
                </a:solidFill>
                <a:effectLst/>
                <a:uLnTx/>
                <a:uFillTx/>
                <a:cs typeface="+mn-ea"/>
                <a:sym typeface="+mn-lt"/>
              </a:rPr>
              <a:t>cIAI</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HAP/VAP</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感染，临床治愈率、</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28</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天全因死亡率与美罗培南</a:t>
            </a:r>
            <a:r>
              <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rPr>
              <a:t>±</a:t>
            </a:r>
            <a:r>
              <a:rPr kumimoji="0" lang="zh-CN" altLang="en-US" sz="1800" b="1" i="0" u="none" strike="noStrike" kern="1200" cap="none" spc="0" normalizeH="0" baseline="0" noProof="0" dirty="0">
                <a:ln>
                  <a:noFill/>
                </a:ln>
                <a:solidFill>
                  <a:schemeClr val="tx1">
                    <a:lumMod val="85000"/>
                    <a:lumOff val="15000"/>
                  </a:schemeClr>
                </a:solidFill>
                <a:effectLst/>
                <a:uLnTx/>
                <a:uFillTx/>
                <a:cs typeface="+mn-ea"/>
                <a:sym typeface="+mn-lt"/>
              </a:rPr>
              <a:t>粘菌素相当，大多数不良事件为轻中度，未出现治疗相关严重不良事件</a:t>
            </a:r>
            <a:endParaRPr kumimoji="0" lang="en-US" altLang="zh-CN" sz="1800" b="1"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5" name="Text Placeholder 2">
            <a:extLst>
              <a:ext uri="{FF2B5EF4-FFF2-40B4-BE49-F238E27FC236}">
                <a16:creationId xmlns:a16="http://schemas.microsoft.com/office/drawing/2014/main" id="{FDF99A8A-F839-77C9-4D3C-539F2140B097}"/>
              </a:ext>
            </a:extLst>
          </p:cNvPr>
          <p:cNvSpPr txBox="1"/>
          <p:nvPr/>
        </p:nvSpPr>
        <p:spPr>
          <a:xfrm>
            <a:off x="476707" y="5624754"/>
            <a:ext cx="11237086" cy="494074"/>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defRPr/>
            </a:pPr>
            <a:endParaRPr kumimoji="0" lang="en-US" altLang="zh-CN"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a:p>
            <a:pPr marL="0" lvl="0" indent="0">
              <a:buNone/>
              <a:defRPr/>
            </a:pPr>
            <a:r>
              <a:rPr lang="en-US" altLang="zh-CN" sz="800" dirty="0">
                <a:solidFill>
                  <a:schemeClr val="tx1">
                    <a:lumMod val="75000"/>
                    <a:lumOff val="25000"/>
                  </a:schemeClr>
                </a:solidFill>
                <a:latin typeface="+mn-lt"/>
                <a:ea typeface="+mn-ea"/>
                <a:cs typeface="+mn-ea"/>
                <a:sym typeface="+mn-lt"/>
              </a:rPr>
              <a:t>CRE</a:t>
            </a:r>
            <a:r>
              <a:rPr lang="zh-CN" altLang="en-US" sz="800" dirty="0">
                <a:solidFill>
                  <a:schemeClr val="tx1">
                    <a:lumMod val="75000"/>
                    <a:lumOff val="25000"/>
                  </a:schemeClr>
                </a:solidFill>
                <a:latin typeface="+mn-lt"/>
                <a:ea typeface="+mn-ea"/>
                <a:cs typeface="+mn-ea"/>
                <a:sym typeface="+mn-lt"/>
              </a:rPr>
              <a:t>：碳青霉烯类耐药肠杆菌目细菌；</a:t>
            </a:r>
            <a:r>
              <a:rPr lang="en-US" altLang="zh-CN" sz="800" dirty="0">
                <a:solidFill>
                  <a:schemeClr val="tx1">
                    <a:lumMod val="75000"/>
                    <a:lumOff val="25000"/>
                  </a:schemeClr>
                </a:solidFill>
                <a:latin typeface="+mn-lt"/>
                <a:ea typeface="+mn-ea"/>
                <a:cs typeface="+mn-ea"/>
                <a:sym typeface="+mn-lt"/>
              </a:rPr>
              <a:t>CRKP</a:t>
            </a:r>
            <a:r>
              <a:rPr lang="zh-CN" altLang="en-US" sz="800" dirty="0">
                <a:solidFill>
                  <a:schemeClr val="tx1">
                    <a:lumMod val="75000"/>
                    <a:lumOff val="25000"/>
                  </a:schemeClr>
                </a:solidFill>
                <a:latin typeface="+mn-lt"/>
                <a:ea typeface="+mn-ea"/>
                <a:cs typeface="+mn-ea"/>
                <a:sym typeface="+mn-lt"/>
              </a:rPr>
              <a:t>：碳青霉烯类耐药肺炎克雷伯菌；</a:t>
            </a:r>
            <a:r>
              <a:rPr lang="en-US" altLang="zh-CN" sz="800" dirty="0">
                <a:solidFill>
                  <a:schemeClr val="tx1">
                    <a:lumMod val="75000"/>
                    <a:lumOff val="25000"/>
                  </a:schemeClr>
                </a:solidFill>
                <a:latin typeface="+mn-lt"/>
                <a:ea typeface="+mn-ea"/>
                <a:cs typeface="+mn-ea"/>
                <a:sym typeface="+mn-lt"/>
              </a:rPr>
              <a:t>CR-ECO</a:t>
            </a:r>
            <a:r>
              <a:rPr lang="zh-CN" altLang="en-US" sz="800" dirty="0">
                <a:solidFill>
                  <a:schemeClr val="tx1">
                    <a:lumMod val="75000"/>
                    <a:lumOff val="25000"/>
                  </a:schemeClr>
                </a:solidFill>
                <a:latin typeface="+mn-lt"/>
                <a:ea typeface="+mn-ea"/>
                <a:cs typeface="+mn-ea"/>
                <a:sym typeface="+mn-lt"/>
              </a:rPr>
              <a:t>：碳青霉烯类耐药大肠埃希菌；</a:t>
            </a:r>
            <a:r>
              <a:rPr lang="en-US" altLang="zh-CN" sz="800" dirty="0">
                <a:solidFill>
                  <a:schemeClr val="tx1">
                    <a:lumMod val="75000"/>
                    <a:lumOff val="25000"/>
                  </a:schemeClr>
                </a:solidFill>
                <a:latin typeface="+mn-lt"/>
                <a:ea typeface="+mn-ea"/>
                <a:cs typeface="+mn-ea"/>
                <a:sym typeface="+mn-lt"/>
              </a:rPr>
              <a:t>CR-ECL</a:t>
            </a:r>
            <a:r>
              <a:rPr lang="zh-CN" altLang="en-US" sz="800" dirty="0">
                <a:solidFill>
                  <a:schemeClr val="tx1">
                    <a:lumMod val="75000"/>
                    <a:lumOff val="25000"/>
                  </a:schemeClr>
                </a:solidFill>
                <a:latin typeface="+mn-lt"/>
                <a:ea typeface="+mn-ea"/>
                <a:cs typeface="+mn-ea"/>
                <a:sym typeface="+mn-lt"/>
              </a:rPr>
              <a:t>：碳青霉烯类耐药阴沟肠杆菌；</a:t>
            </a:r>
            <a:r>
              <a:rPr lang="en-US" altLang="zh-CN" sz="800" dirty="0">
                <a:solidFill>
                  <a:schemeClr val="tx1">
                    <a:lumMod val="75000"/>
                    <a:lumOff val="25000"/>
                  </a:schemeClr>
                </a:solidFill>
                <a:latin typeface="+mn-lt"/>
                <a:ea typeface="+mn-ea"/>
                <a:cs typeface="+mn-ea"/>
                <a:sym typeface="+mn-lt"/>
              </a:rPr>
              <a:t>MBL</a:t>
            </a:r>
            <a:r>
              <a:rPr lang="zh-CN" altLang="en-US" sz="800" dirty="0">
                <a:solidFill>
                  <a:schemeClr val="tx1">
                    <a:lumMod val="75000"/>
                    <a:lumOff val="25000"/>
                  </a:schemeClr>
                </a:solidFill>
                <a:latin typeface="+mn-lt"/>
                <a:ea typeface="+mn-ea"/>
                <a:cs typeface="+mn-ea"/>
                <a:sym typeface="+mn-lt"/>
              </a:rPr>
              <a:t>：金属</a:t>
            </a:r>
            <a:r>
              <a:rPr lang="en-US" altLang="zh-CN" sz="800" dirty="0">
                <a:solidFill>
                  <a:schemeClr val="tx1">
                    <a:lumMod val="75000"/>
                    <a:lumOff val="25000"/>
                  </a:schemeClr>
                </a:solidFill>
                <a:latin typeface="+mn-lt"/>
                <a:ea typeface="+mn-ea"/>
                <a:cs typeface="+mn-ea"/>
                <a:sym typeface="+mn-lt"/>
              </a:rPr>
              <a:t>β-</a:t>
            </a:r>
            <a:r>
              <a:rPr lang="zh-CN" altLang="en-US" sz="800" dirty="0">
                <a:solidFill>
                  <a:schemeClr val="tx1">
                    <a:lumMod val="75000"/>
                    <a:lumOff val="25000"/>
                  </a:schemeClr>
                </a:solidFill>
                <a:latin typeface="+mn-lt"/>
                <a:ea typeface="+mn-ea"/>
                <a:cs typeface="+mn-ea"/>
                <a:sym typeface="+mn-lt"/>
              </a:rPr>
              <a:t>内酰胺酶；</a:t>
            </a:r>
            <a:r>
              <a:rPr lang="en-US" altLang="zh-CN" sz="800" dirty="0">
                <a:solidFill>
                  <a:schemeClr val="tx1">
                    <a:lumMod val="75000"/>
                    <a:lumOff val="25000"/>
                  </a:schemeClr>
                </a:solidFill>
                <a:latin typeface="+mn-lt"/>
                <a:ea typeface="+mn-ea"/>
                <a:cs typeface="+mn-ea"/>
                <a:sym typeface="+mn-lt"/>
              </a:rPr>
              <a:t> PTA</a:t>
            </a:r>
            <a:r>
              <a:rPr lang="zh-CN" altLang="en-US" sz="800" dirty="0">
                <a:solidFill>
                  <a:schemeClr val="tx1">
                    <a:lumMod val="75000"/>
                    <a:lumOff val="25000"/>
                  </a:schemeClr>
                </a:solidFill>
                <a:latin typeface="+mn-lt"/>
                <a:ea typeface="+mn-ea"/>
                <a:cs typeface="+mn-ea"/>
                <a:sym typeface="+mn-lt"/>
              </a:rPr>
              <a:t>：药代动力学</a:t>
            </a:r>
            <a:r>
              <a:rPr lang="en-US" altLang="zh-CN" sz="800" dirty="0">
                <a:solidFill>
                  <a:schemeClr val="tx1">
                    <a:lumMod val="75000"/>
                    <a:lumOff val="25000"/>
                  </a:schemeClr>
                </a:solidFill>
                <a:latin typeface="+mn-lt"/>
                <a:ea typeface="+mn-ea"/>
                <a:cs typeface="+mn-ea"/>
                <a:sym typeface="+mn-lt"/>
              </a:rPr>
              <a:t>/</a:t>
            </a:r>
            <a:r>
              <a:rPr lang="zh-CN" altLang="en-US" sz="800" dirty="0">
                <a:solidFill>
                  <a:schemeClr val="tx1">
                    <a:lumMod val="75000"/>
                    <a:lumOff val="25000"/>
                  </a:schemeClr>
                </a:solidFill>
                <a:latin typeface="+mn-lt"/>
                <a:ea typeface="+mn-ea"/>
                <a:cs typeface="+mn-ea"/>
                <a:sym typeface="+mn-lt"/>
              </a:rPr>
              <a:t>药效学达标概率；</a:t>
            </a:r>
            <a:r>
              <a:rPr lang="en-US" altLang="zh-CN" sz="800" dirty="0" err="1">
                <a:solidFill>
                  <a:schemeClr val="tx1">
                    <a:lumMod val="75000"/>
                    <a:lumOff val="25000"/>
                  </a:schemeClr>
                </a:solidFill>
                <a:latin typeface="+mn-lt"/>
                <a:ea typeface="+mn-ea"/>
                <a:cs typeface="+mn-ea"/>
                <a:sym typeface="+mn-lt"/>
              </a:rPr>
              <a:t>cIAI</a:t>
            </a:r>
            <a:r>
              <a:rPr lang="zh-CN" altLang="en-US" sz="800" dirty="0">
                <a:solidFill>
                  <a:schemeClr val="tx1">
                    <a:lumMod val="75000"/>
                    <a:lumOff val="25000"/>
                  </a:schemeClr>
                </a:solidFill>
                <a:latin typeface="+mn-lt"/>
                <a:ea typeface="+mn-ea"/>
                <a:cs typeface="+mn-ea"/>
                <a:sym typeface="+mn-lt"/>
              </a:rPr>
              <a:t>：复杂性腹腔内感染；</a:t>
            </a:r>
            <a:r>
              <a:rPr lang="en-US" altLang="zh-CN" sz="800" dirty="0">
                <a:solidFill>
                  <a:schemeClr val="tx1">
                    <a:lumMod val="75000"/>
                    <a:lumOff val="25000"/>
                  </a:schemeClr>
                </a:solidFill>
                <a:latin typeface="+mn-lt"/>
                <a:ea typeface="+mn-ea"/>
                <a:cs typeface="+mn-ea"/>
                <a:sym typeface="+mn-lt"/>
              </a:rPr>
              <a:t>HAP</a:t>
            </a:r>
            <a:r>
              <a:rPr lang="zh-CN" altLang="en-US" sz="800" dirty="0">
                <a:solidFill>
                  <a:schemeClr val="tx1">
                    <a:lumMod val="75000"/>
                    <a:lumOff val="25000"/>
                  </a:schemeClr>
                </a:solidFill>
                <a:latin typeface="+mn-lt"/>
                <a:ea typeface="+mn-ea"/>
                <a:cs typeface="+mn-ea"/>
                <a:sym typeface="+mn-lt"/>
              </a:rPr>
              <a:t>：医院获得性肺炎；</a:t>
            </a:r>
            <a:r>
              <a:rPr lang="en-US" altLang="zh-CN" sz="800" dirty="0">
                <a:solidFill>
                  <a:schemeClr val="tx1">
                    <a:lumMod val="75000"/>
                    <a:lumOff val="25000"/>
                  </a:schemeClr>
                </a:solidFill>
                <a:latin typeface="+mn-lt"/>
                <a:ea typeface="+mn-ea"/>
                <a:cs typeface="+mn-ea"/>
                <a:sym typeface="+mn-lt"/>
              </a:rPr>
              <a:t>VAP</a:t>
            </a:r>
            <a:r>
              <a:rPr lang="zh-CN" altLang="en-US" sz="800" dirty="0">
                <a:solidFill>
                  <a:schemeClr val="tx1">
                    <a:lumMod val="75000"/>
                    <a:lumOff val="25000"/>
                  </a:schemeClr>
                </a:solidFill>
                <a:latin typeface="+mn-lt"/>
                <a:ea typeface="+mn-ea"/>
                <a:cs typeface="+mn-ea"/>
                <a:sym typeface="+mn-lt"/>
              </a:rPr>
              <a:t>：呼吸机相关性肺炎</a:t>
            </a:r>
            <a:endParaRPr lang="en-US" altLang="zh-CN" sz="800" dirty="0">
              <a:solidFill>
                <a:schemeClr val="tx1">
                  <a:lumMod val="75000"/>
                  <a:lumOff val="25000"/>
                </a:schemeClr>
              </a:solidFill>
              <a:latin typeface="+mn-lt"/>
              <a:ea typeface="+mn-ea"/>
              <a:cs typeface="+mn-ea"/>
              <a:sym typeface="+mn-lt"/>
            </a:endParaRPr>
          </a:p>
        </p:txBody>
      </p:sp>
    </p:spTree>
    <p:extLst>
      <p:ext uri="{BB962C8B-B14F-4D97-AF65-F5344CB8AC3E}">
        <p14:creationId xmlns:p14="http://schemas.microsoft.com/office/powerpoint/2010/main" val="1584463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13EB171E-B789-4404-855C-61334D6A8465}"/>
              </a:ext>
            </a:extLst>
          </p:cNvPr>
          <p:cNvSpPr>
            <a:spLocks noGrp="1"/>
          </p:cNvSpPr>
          <p:nvPr>
            <p:ph type="sldNum" sz="quarter" idx="12"/>
          </p:nvPr>
        </p:nvSpPr>
        <p:spPr/>
        <p:txBody>
          <a:bodyPr/>
          <a:lstStyle/>
          <a:p>
            <a:fld id="{356548CD-5D4D-B04A-A769-B1AE8BE662B8}" type="slidenum">
              <a:rPr lang="es-MX" smtClean="0">
                <a:latin typeface="+mn-lt"/>
                <a:ea typeface="+mn-ea"/>
                <a:cs typeface="+mn-ea"/>
                <a:sym typeface="+mn-lt"/>
              </a:rPr>
              <a:t>47</a:t>
            </a:fld>
            <a:endParaRPr lang="es-MX" dirty="0">
              <a:latin typeface="+mn-lt"/>
              <a:ea typeface="+mn-ea"/>
              <a:cs typeface="+mn-ea"/>
              <a:sym typeface="+mn-lt"/>
            </a:endParaRPr>
          </a:p>
        </p:txBody>
      </p:sp>
      <p:sp>
        <p:nvSpPr>
          <p:cNvPr id="4" name="标题 3">
            <a:extLst>
              <a:ext uri="{FF2B5EF4-FFF2-40B4-BE49-F238E27FC236}">
                <a16:creationId xmlns:a16="http://schemas.microsoft.com/office/drawing/2014/main" id="{0684FE62-FAF2-4290-9FB9-5243A9A7A4A7}"/>
              </a:ext>
            </a:extLst>
          </p:cNvPr>
          <p:cNvSpPr>
            <a:spLocks noGrp="1"/>
          </p:cNvSpPr>
          <p:nvPr>
            <p:ph type="title"/>
          </p:nvPr>
        </p:nvSpPr>
        <p:spPr>
          <a:xfrm>
            <a:off x="406262" y="538347"/>
            <a:ext cx="9421633" cy="586955"/>
          </a:xfrm>
        </p:spPr>
        <p:txBody>
          <a:bodyPr/>
          <a:lstStyle/>
          <a:p>
            <a:r>
              <a:rPr lang="zh-CN" altLang="en-US" dirty="0">
                <a:latin typeface="+mn-lt"/>
                <a:ea typeface="+mn-ea"/>
                <a:cs typeface="+mn-ea"/>
                <a:sym typeface="+mn-lt"/>
              </a:rPr>
              <a:t>氨曲南</a:t>
            </a:r>
            <a:r>
              <a:rPr lang="en-US" altLang="zh-CN" dirty="0">
                <a:latin typeface="+mn-lt"/>
                <a:ea typeface="+mn-ea"/>
                <a:cs typeface="+mn-ea"/>
                <a:sym typeface="+mn-lt"/>
              </a:rPr>
              <a:t>-</a:t>
            </a:r>
            <a:r>
              <a:rPr lang="zh-CN" altLang="en-US" dirty="0">
                <a:latin typeface="+mn-lt"/>
                <a:ea typeface="+mn-ea"/>
                <a:cs typeface="+mn-ea"/>
                <a:sym typeface="+mn-lt"/>
              </a:rPr>
              <a:t>阿维巴坦产品信息摘要</a:t>
            </a:r>
          </a:p>
        </p:txBody>
      </p:sp>
      <p:sp>
        <p:nvSpPr>
          <p:cNvPr id="12" name="文本框 11">
            <a:extLst>
              <a:ext uri="{FF2B5EF4-FFF2-40B4-BE49-F238E27FC236}">
                <a16:creationId xmlns:a16="http://schemas.microsoft.com/office/drawing/2014/main" id="{16F72499-A262-C063-3EFF-447F8D668E53}"/>
              </a:ext>
            </a:extLst>
          </p:cNvPr>
          <p:cNvSpPr txBox="1"/>
          <p:nvPr/>
        </p:nvSpPr>
        <p:spPr>
          <a:xfrm>
            <a:off x="406262" y="1268916"/>
            <a:ext cx="11379475" cy="3035732"/>
          </a:xfrm>
          <a:prstGeom prst="rect">
            <a:avLst/>
          </a:prstGeom>
        </p:spPr>
        <p:txBody>
          <a:bodyPr vert="horz" lIns="91440" tIns="45720" rIns="91440" bIns="45720" rtlCol="0">
            <a:normAutofit lnSpcReduction="10000"/>
          </a:bodyPr>
          <a:lstStyle>
            <a:defPPr>
              <a:defRPr lang="en-US"/>
            </a:defPPr>
            <a:lvl1pPr marL="342900" marR="0" lvl="0" indent="-342900" fontAlgn="auto">
              <a:lnSpc>
                <a:spcPct val="110000"/>
              </a:lnSpc>
              <a:spcBef>
                <a:spcPts val="0"/>
              </a:spcBef>
              <a:spcAft>
                <a:spcPts val="600"/>
              </a:spcAft>
              <a:buClrTx/>
              <a:buSzTx/>
              <a:buFont typeface="Times New Roman" panose="02020603050405020304" charset="0"/>
              <a:buChar char="•"/>
              <a:tabLst/>
              <a:defRPr kumimoji="0" sz="1400" b="0" i="0" u="none" strike="noStrike" cap="none" spc="0" normalizeH="0" baseline="0">
                <a:ln>
                  <a:noFill/>
                </a:ln>
                <a:solidFill>
                  <a:schemeClr val="tx1">
                    <a:lumMod val="75000"/>
                    <a:lumOff val="25000"/>
                  </a:schemeClr>
                </a:solidFill>
                <a:effectLst/>
                <a:uLnTx/>
                <a:uFillTx/>
                <a:latin typeface="+mn-ea"/>
                <a:cs typeface="Times New Roman" panose="02020603050405020304" charset="0"/>
              </a:defRPr>
            </a:lvl1pPr>
            <a:lvl2pPr marL="342900" indent="-342900">
              <a:lnSpc>
                <a:spcPct val="100000"/>
              </a:lnSpc>
              <a:spcBef>
                <a:spcPts val="400"/>
              </a:spcBef>
              <a:buFont typeface="Arial" panose="020B0604020202020204" pitchFamily="34" charset="0"/>
              <a:buChar char="•"/>
              <a:defRPr sz="22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2pPr>
            <a:lvl3pPr marL="714375" indent="-342900">
              <a:lnSpc>
                <a:spcPct val="100000"/>
              </a:lnSpc>
              <a:spcBef>
                <a:spcPts val="400"/>
              </a:spcBef>
              <a:buFont typeface="Arial" panose="020B0604020202020204" pitchFamily="34" charset="0"/>
              <a:buChar char="•"/>
              <a:tabLst>
                <a:tab pos="480695" algn="l"/>
              </a:tabLst>
              <a:defRPr sz="22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3pPr>
            <a:lvl4pPr marL="714375" indent="-342900">
              <a:lnSpc>
                <a:spcPct val="100000"/>
              </a:lnSpc>
              <a:spcBef>
                <a:spcPts val="400"/>
              </a:spcBef>
              <a:buFont typeface="Arial" panose="020B0604020202020204" pitchFamily="34" charset="0"/>
              <a:buChar char="•"/>
              <a:tabLst>
                <a:tab pos="1020445" algn="l"/>
              </a:tabLst>
              <a:defRPr b="0" i="0">
                <a:solidFill>
                  <a:schemeClr val="bg2"/>
                </a:solidFill>
                <a:latin typeface="Noto Sans" panose="020B0502040504020204" pitchFamily="34" charset="0"/>
                <a:ea typeface="Noto Sans" panose="020B0502040504020204" pitchFamily="34" charset="0"/>
                <a:cs typeface="Noto Sans" panose="020B0502040504020204" pitchFamily="34" charset="0"/>
              </a:defRPr>
            </a:lvl4pPr>
            <a:lvl5pPr marL="342900" indent="-342900">
              <a:lnSpc>
                <a:spcPct val="100000"/>
              </a:lnSpc>
              <a:spcBef>
                <a:spcPts val="400"/>
              </a:spcBef>
              <a:buFont typeface="Arial" panose="020B0604020202020204" pitchFamily="34" charset="0"/>
              <a:buChar char="•"/>
              <a:defRPr sz="22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1200" dirty="0">
                <a:solidFill>
                  <a:schemeClr val="tx1">
                    <a:lumMod val="85000"/>
                    <a:lumOff val="15000"/>
                  </a:schemeClr>
                </a:solidFill>
                <a:latin typeface="+mn-lt"/>
                <a:cs typeface="+mn-ea"/>
                <a:sym typeface="+mn-lt"/>
              </a:rPr>
              <a:t>【</a:t>
            </a:r>
            <a:r>
              <a:rPr lang="zh-CN" altLang="en-US" sz="1200" b="1" dirty="0">
                <a:solidFill>
                  <a:schemeClr val="tx1">
                    <a:lumMod val="85000"/>
                    <a:lumOff val="15000"/>
                  </a:schemeClr>
                </a:solidFill>
                <a:latin typeface="+mn-lt"/>
                <a:cs typeface="+mn-ea"/>
                <a:sym typeface="+mn-lt"/>
              </a:rPr>
              <a:t>药品信息</a:t>
            </a:r>
            <a:r>
              <a:rPr lang="en-US" altLang="zh-CN" sz="1200" dirty="0">
                <a:solidFill>
                  <a:schemeClr val="tx1">
                    <a:lumMod val="85000"/>
                    <a:lumOff val="15000"/>
                  </a:schemeClr>
                </a:solidFill>
                <a:latin typeface="+mn-lt"/>
                <a:cs typeface="+mn-ea"/>
                <a:sym typeface="+mn-lt"/>
              </a:rPr>
              <a:t>】</a:t>
            </a:r>
          </a:p>
          <a:p>
            <a:pPr marL="0" indent="0">
              <a:buNone/>
            </a:pPr>
            <a:r>
              <a:rPr lang="en-US" altLang="zh-CN" sz="1200" dirty="0">
                <a:solidFill>
                  <a:schemeClr val="tx1">
                    <a:lumMod val="85000"/>
                    <a:lumOff val="15000"/>
                  </a:schemeClr>
                </a:solidFill>
                <a:latin typeface="+mn-lt"/>
                <a:cs typeface="+mn-ea"/>
                <a:sym typeface="+mn-lt"/>
              </a:rPr>
              <a:t>[</a:t>
            </a:r>
            <a:r>
              <a:rPr lang="zh-CN" altLang="en-US" sz="1200" dirty="0">
                <a:solidFill>
                  <a:schemeClr val="tx1">
                    <a:lumMod val="85000"/>
                    <a:lumOff val="15000"/>
                  </a:schemeClr>
                </a:solidFill>
                <a:latin typeface="+mn-lt"/>
                <a:cs typeface="+mn-ea"/>
                <a:sym typeface="+mn-lt"/>
              </a:rPr>
              <a:t>商品名：思福诺</a:t>
            </a:r>
            <a:r>
              <a:rPr lang="en-US" altLang="zh-CN" sz="1200" dirty="0">
                <a:solidFill>
                  <a:schemeClr val="tx1">
                    <a:lumMod val="85000"/>
                    <a:lumOff val="15000"/>
                  </a:schemeClr>
                </a:solidFill>
                <a:latin typeface="+mn-lt"/>
                <a:cs typeface="+mn-ea"/>
                <a:sym typeface="+mn-lt"/>
              </a:rPr>
              <a:t>/</a:t>
            </a:r>
            <a:r>
              <a:rPr lang="en-US" altLang="zh-CN" sz="1200" dirty="0" err="1">
                <a:solidFill>
                  <a:schemeClr val="tx1">
                    <a:lumMod val="85000"/>
                    <a:lumOff val="15000"/>
                  </a:schemeClr>
                </a:solidFill>
                <a:latin typeface="+mn-lt"/>
                <a:cs typeface="+mn-ea"/>
                <a:sym typeface="+mn-lt"/>
              </a:rPr>
              <a:t>Emblaveo</a:t>
            </a:r>
            <a:r>
              <a:rPr lang="zh-CN" altLang="en-US" sz="1200" dirty="0">
                <a:solidFill>
                  <a:schemeClr val="tx1">
                    <a:lumMod val="85000"/>
                    <a:lumOff val="15000"/>
                  </a:schemeClr>
                </a:solidFill>
                <a:latin typeface="+mn-lt"/>
                <a:cs typeface="+mn-ea"/>
                <a:sym typeface="+mn-lt"/>
              </a:rPr>
              <a:t>；通用名：注射用氨曲南阿维巴坦钠；成份：本品为复方制剂，其组份为氨曲南和阿维巴坦钠；规格：</a:t>
            </a:r>
            <a:r>
              <a:rPr lang="en-US" altLang="zh-CN" sz="1200" dirty="0">
                <a:solidFill>
                  <a:schemeClr val="tx1">
                    <a:lumMod val="85000"/>
                    <a:lumOff val="15000"/>
                  </a:schemeClr>
                </a:solidFill>
                <a:latin typeface="+mn-lt"/>
                <a:cs typeface="+mn-ea"/>
                <a:sym typeface="+mn-lt"/>
              </a:rPr>
              <a:t>2g</a:t>
            </a:r>
            <a:r>
              <a:rPr lang="zh-CN" altLang="en-US" sz="1200" dirty="0">
                <a:solidFill>
                  <a:schemeClr val="tx1">
                    <a:lumMod val="85000"/>
                    <a:lumOff val="15000"/>
                  </a:schemeClr>
                </a:solidFill>
                <a:latin typeface="+mn-lt"/>
                <a:cs typeface="+mn-ea"/>
                <a:sym typeface="+mn-lt"/>
              </a:rPr>
              <a:t>（氨曲南</a:t>
            </a:r>
            <a:r>
              <a:rPr lang="en-US" altLang="zh-CN" sz="1200" dirty="0">
                <a:solidFill>
                  <a:schemeClr val="tx1">
                    <a:lumMod val="85000"/>
                    <a:lumOff val="15000"/>
                  </a:schemeClr>
                </a:solidFill>
                <a:latin typeface="+mn-lt"/>
                <a:cs typeface="+mn-ea"/>
                <a:sym typeface="+mn-lt"/>
              </a:rPr>
              <a:t>1.5g</a:t>
            </a:r>
            <a:r>
              <a:rPr lang="zh-CN" altLang="en-US" sz="1200" dirty="0">
                <a:solidFill>
                  <a:schemeClr val="tx1">
                    <a:lumMod val="85000"/>
                    <a:lumOff val="15000"/>
                  </a:schemeClr>
                </a:solidFill>
                <a:latin typeface="+mn-lt"/>
                <a:cs typeface="+mn-ea"/>
                <a:sym typeface="+mn-lt"/>
              </a:rPr>
              <a:t>与阿维巴坦</a:t>
            </a:r>
            <a:r>
              <a:rPr lang="en-US" altLang="zh-CN" sz="1200" dirty="0">
                <a:solidFill>
                  <a:schemeClr val="tx1">
                    <a:lumMod val="85000"/>
                    <a:lumOff val="15000"/>
                  </a:schemeClr>
                </a:solidFill>
                <a:latin typeface="+mn-lt"/>
                <a:cs typeface="+mn-ea"/>
                <a:sym typeface="+mn-lt"/>
              </a:rPr>
              <a:t>0.5g</a:t>
            </a:r>
            <a:r>
              <a:rPr lang="zh-CN" altLang="en-US" sz="1200" dirty="0">
                <a:solidFill>
                  <a:schemeClr val="tx1">
                    <a:lumMod val="85000"/>
                    <a:lumOff val="15000"/>
                  </a:schemeClr>
                </a:solidFill>
                <a:latin typeface="+mn-lt"/>
                <a:cs typeface="+mn-ea"/>
                <a:sym typeface="+mn-lt"/>
              </a:rPr>
              <a:t>）</a:t>
            </a:r>
            <a:r>
              <a:rPr lang="en-US" altLang="zh-CN" sz="1200" dirty="0">
                <a:solidFill>
                  <a:schemeClr val="tx1">
                    <a:lumMod val="85000"/>
                    <a:lumOff val="15000"/>
                  </a:schemeClr>
                </a:solidFill>
                <a:latin typeface="+mn-lt"/>
                <a:cs typeface="+mn-ea"/>
                <a:sym typeface="+mn-lt"/>
              </a:rPr>
              <a:t>]</a:t>
            </a:r>
          </a:p>
          <a:p>
            <a:pPr marL="0" indent="0">
              <a:buNone/>
            </a:pPr>
            <a:r>
              <a:rPr lang="en-US" altLang="zh-CN" sz="1200" dirty="0">
                <a:solidFill>
                  <a:schemeClr val="tx1">
                    <a:lumMod val="85000"/>
                    <a:lumOff val="15000"/>
                  </a:schemeClr>
                </a:solidFill>
                <a:latin typeface="+mn-lt"/>
                <a:cs typeface="+mn-ea"/>
                <a:sym typeface="+mn-lt"/>
              </a:rPr>
              <a:t>【</a:t>
            </a:r>
            <a:r>
              <a:rPr lang="zh-CN" altLang="en-US" sz="1200" b="1" dirty="0">
                <a:solidFill>
                  <a:schemeClr val="tx1">
                    <a:lumMod val="85000"/>
                    <a:lumOff val="15000"/>
                  </a:schemeClr>
                </a:solidFill>
                <a:latin typeface="+mn-lt"/>
                <a:cs typeface="+mn-ea"/>
                <a:sym typeface="+mn-lt"/>
              </a:rPr>
              <a:t>适应症</a:t>
            </a:r>
            <a:r>
              <a:rPr lang="en-US" altLang="zh-CN" sz="1200" dirty="0">
                <a:solidFill>
                  <a:schemeClr val="tx1">
                    <a:lumMod val="85000"/>
                    <a:lumOff val="15000"/>
                  </a:schemeClr>
                </a:solidFill>
                <a:latin typeface="+mn-lt"/>
                <a:cs typeface="+mn-ea"/>
                <a:sym typeface="+mn-lt"/>
              </a:rPr>
              <a:t>】</a:t>
            </a:r>
          </a:p>
          <a:p>
            <a:pPr marL="0" indent="0">
              <a:buNone/>
            </a:pPr>
            <a:r>
              <a:rPr lang="zh-CN" altLang="en-US" sz="1200" dirty="0">
                <a:solidFill>
                  <a:schemeClr val="tx1">
                    <a:lumMod val="85000"/>
                    <a:lumOff val="15000"/>
                  </a:schemeClr>
                </a:solidFill>
                <a:latin typeface="+mn-lt"/>
                <a:cs typeface="+mn-ea"/>
                <a:sym typeface="+mn-lt"/>
              </a:rPr>
              <a:t>本品适用于治疗</a:t>
            </a:r>
            <a:r>
              <a:rPr lang="en-US" altLang="zh-CN" sz="1200" dirty="0">
                <a:solidFill>
                  <a:schemeClr val="tx1">
                    <a:lumMod val="85000"/>
                    <a:lumOff val="15000"/>
                  </a:schemeClr>
                </a:solidFill>
                <a:latin typeface="+mn-lt"/>
                <a:cs typeface="+mn-ea"/>
                <a:sym typeface="+mn-lt"/>
              </a:rPr>
              <a:t>18</a:t>
            </a:r>
            <a:r>
              <a:rPr lang="zh-CN" altLang="en-US" sz="1200" dirty="0">
                <a:solidFill>
                  <a:schemeClr val="tx1">
                    <a:lumMod val="85000"/>
                    <a:lumOff val="15000"/>
                  </a:schemeClr>
                </a:solidFill>
                <a:latin typeface="+mn-lt"/>
                <a:cs typeface="+mn-ea"/>
                <a:sym typeface="+mn-lt"/>
              </a:rPr>
              <a:t>岁及以上患者治疗药物选择有限或无替代治疗的下列感染：</a:t>
            </a:r>
            <a:endParaRPr lang="en-US" altLang="zh-CN" sz="1200" dirty="0">
              <a:solidFill>
                <a:schemeClr val="tx1">
                  <a:lumMod val="85000"/>
                  <a:lumOff val="15000"/>
                </a:schemeClr>
              </a:solidFill>
              <a:latin typeface="+mn-lt"/>
              <a:cs typeface="+mn-ea"/>
              <a:sym typeface="+mn-lt"/>
            </a:endParaRPr>
          </a:p>
          <a:p>
            <a:pPr marL="0" indent="0">
              <a:buNone/>
            </a:pPr>
            <a:r>
              <a:rPr lang="en-US" altLang="zh-CN" sz="1200" dirty="0">
                <a:solidFill>
                  <a:schemeClr val="tx1">
                    <a:lumMod val="85000"/>
                    <a:lumOff val="15000"/>
                  </a:schemeClr>
                </a:solidFill>
                <a:latin typeface="+mn-lt"/>
                <a:cs typeface="+mn-ea"/>
                <a:sym typeface="+mn-lt"/>
              </a:rPr>
              <a:t>1</a:t>
            </a:r>
            <a:r>
              <a:rPr lang="zh-CN" altLang="en-US" sz="1200" dirty="0">
                <a:solidFill>
                  <a:schemeClr val="tx1">
                    <a:lumMod val="85000"/>
                    <a:lumOff val="15000"/>
                  </a:schemeClr>
                </a:solidFill>
                <a:latin typeface="+mn-lt"/>
                <a:cs typeface="+mn-ea"/>
                <a:sym typeface="+mn-lt"/>
              </a:rPr>
              <a:t>、复杂性腹腔内感染（</a:t>
            </a:r>
            <a:r>
              <a:rPr lang="en-US" altLang="zh-CN" sz="1200" dirty="0" err="1">
                <a:solidFill>
                  <a:schemeClr val="tx1">
                    <a:lumMod val="85000"/>
                    <a:lumOff val="15000"/>
                  </a:schemeClr>
                </a:solidFill>
                <a:latin typeface="+mn-lt"/>
                <a:cs typeface="+mn-ea"/>
                <a:sym typeface="+mn-lt"/>
              </a:rPr>
              <a:t>cIAI</a:t>
            </a:r>
            <a:r>
              <a:rPr lang="zh-CN" altLang="en-US" sz="1200" dirty="0">
                <a:solidFill>
                  <a:schemeClr val="tx1">
                    <a:lumMod val="85000"/>
                    <a:lumOff val="15000"/>
                  </a:schemeClr>
                </a:solidFill>
                <a:latin typeface="+mn-lt"/>
                <a:cs typeface="+mn-ea"/>
                <a:sym typeface="+mn-lt"/>
              </a:rPr>
              <a:t>） </a:t>
            </a:r>
            <a:endParaRPr lang="en-US" altLang="zh-CN" sz="1200" dirty="0">
              <a:solidFill>
                <a:schemeClr val="tx1">
                  <a:lumMod val="85000"/>
                  <a:lumOff val="15000"/>
                </a:schemeClr>
              </a:solidFill>
              <a:latin typeface="+mn-lt"/>
              <a:cs typeface="+mn-ea"/>
              <a:sym typeface="+mn-lt"/>
            </a:endParaRPr>
          </a:p>
          <a:p>
            <a:pPr marL="0" indent="0">
              <a:buNone/>
            </a:pPr>
            <a:r>
              <a:rPr lang="zh-CN" altLang="en-US" sz="1200" dirty="0">
                <a:solidFill>
                  <a:schemeClr val="tx1">
                    <a:lumMod val="85000"/>
                    <a:lumOff val="15000"/>
                  </a:schemeClr>
                </a:solidFill>
                <a:latin typeface="+mn-lt"/>
                <a:cs typeface="+mn-ea"/>
                <a:sym typeface="+mn-lt"/>
              </a:rPr>
              <a:t>本品适用于与甲硝唑联合治疗由下列敏感革兰阴性菌引起的治疗药物选择有限或无替代治疗的复杂性腹腔内感染：大肠埃希菌、肺炎克雷伯菌、产酸克雷伯菌、阴沟肠杆菌复合群、弗劳地枸橼酸杆菌复合群、粘质沙雷菌和奇异变形杆菌。</a:t>
            </a:r>
            <a:endParaRPr lang="en-US" altLang="zh-CN" sz="1200" dirty="0">
              <a:solidFill>
                <a:schemeClr val="tx1">
                  <a:lumMod val="85000"/>
                  <a:lumOff val="15000"/>
                </a:schemeClr>
              </a:solidFill>
              <a:latin typeface="+mn-lt"/>
              <a:cs typeface="+mn-ea"/>
              <a:sym typeface="+mn-lt"/>
            </a:endParaRPr>
          </a:p>
          <a:p>
            <a:pPr marL="0" indent="0">
              <a:buNone/>
            </a:pPr>
            <a:r>
              <a:rPr lang="en-US" altLang="zh-CN" sz="1200" dirty="0">
                <a:solidFill>
                  <a:schemeClr val="tx1">
                    <a:lumMod val="85000"/>
                    <a:lumOff val="15000"/>
                  </a:schemeClr>
                </a:solidFill>
                <a:latin typeface="+mn-lt"/>
                <a:cs typeface="+mn-ea"/>
                <a:sym typeface="+mn-lt"/>
              </a:rPr>
              <a:t>2</a:t>
            </a:r>
            <a:r>
              <a:rPr lang="zh-CN" altLang="en-US" sz="1200" dirty="0">
                <a:solidFill>
                  <a:schemeClr val="tx1">
                    <a:lumMod val="85000"/>
                    <a:lumOff val="15000"/>
                  </a:schemeClr>
                </a:solidFill>
                <a:latin typeface="+mn-lt"/>
                <a:cs typeface="+mn-ea"/>
                <a:sym typeface="+mn-lt"/>
              </a:rPr>
              <a:t>、医院获得性肺炎（</a:t>
            </a:r>
            <a:r>
              <a:rPr lang="en-US" altLang="zh-CN" sz="1200" dirty="0">
                <a:solidFill>
                  <a:schemeClr val="tx1">
                    <a:lumMod val="85000"/>
                    <a:lumOff val="15000"/>
                  </a:schemeClr>
                </a:solidFill>
                <a:latin typeface="+mn-lt"/>
                <a:cs typeface="+mn-ea"/>
                <a:sym typeface="+mn-lt"/>
              </a:rPr>
              <a:t>HAP</a:t>
            </a:r>
            <a:r>
              <a:rPr lang="zh-CN" altLang="en-US" sz="1200" dirty="0">
                <a:solidFill>
                  <a:schemeClr val="tx1">
                    <a:lumMod val="85000"/>
                    <a:lumOff val="15000"/>
                  </a:schemeClr>
                </a:solidFill>
                <a:latin typeface="+mn-lt"/>
                <a:cs typeface="+mn-ea"/>
                <a:sym typeface="+mn-lt"/>
              </a:rPr>
              <a:t>），包括呼吸机相关性肺炎（</a:t>
            </a:r>
            <a:r>
              <a:rPr lang="en-US" altLang="zh-CN" sz="1200" dirty="0">
                <a:solidFill>
                  <a:schemeClr val="tx1">
                    <a:lumMod val="85000"/>
                    <a:lumOff val="15000"/>
                  </a:schemeClr>
                </a:solidFill>
                <a:latin typeface="+mn-lt"/>
                <a:cs typeface="+mn-ea"/>
                <a:sym typeface="+mn-lt"/>
              </a:rPr>
              <a:t>VAP</a:t>
            </a:r>
            <a:r>
              <a:rPr lang="zh-CN" altLang="en-US" sz="1200" dirty="0">
                <a:solidFill>
                  <a:schemeClr val="tx1">
                    <a:lumMod val="85000"/>
                    <a:lumOff val="15000"/>
                  </a:schemeClr>
                </a:solidFill>
                <a:latin typeface="+mn-lt"/>
                <a:cs typeface="+mn-ea"/>
                <a:sym typeface="+mn-lt"/>
              </a:rPr>
              <a:t>） </a:t>
            </a:r>
            <a:endParaRPr lang="en-US" altLang="zh-CN" sz="1200" dirty="0">
              <a:solidFill>
                <a:schemeClr val="tx1">
                  <a:lumMod val="85000"/>
                  <a:lumOff val="15000"/>
                </a:schemeClr>
              </a:solidFill>
              <a:latin typeface="+mn-lt"/>
              <a:cs typeface="+mn-ea"/>
              <a:sym typeface="+mn-lt"/>
            </a:endParaRPr>
          </a:p>
          <a:p>
            <a:pPr marL="0" indent="0">
              <a:buNone/>
            </a:pPr>
            <a:r>
              <a:rPr lang="zh-CN" altLang="en-US" sz="1200" dirty="0">
                <a:solidFill>
                  <a:schemeClr val="tx1">
                    <a:lumMod val="85000"/>
                    <a:lumOff val="15000"/>
                  </a:schemeClr>
                </a:solidFill>
                <a:latin typeface="+mn-lt"/>
                <a:cs typeface="+mn-ea"/>
                <a:sym typeface="+mn-lt"/>
              </a:rPr>
              <a:t>本品适用于由下列敏感革兰阴性菌引起的治疗药物选择有限或无替代治疗的医院获得性肺炎和呼吸机相关性肺炎：肺炎克雷伯菌、阴沟肠杆菌复合群、大肠埃希菌、粘质沙雷菌、产酸克雷伯菌、嗜麦芽窄食单胞菌、奇异变形杆菌、摩氏摩根菌。</a:t>
            </a:r>
            <a:endParaRPr lang="en-US" altLang="zh-CN" sz="1200" dirty="0">
              <a:solidFill>
                <a:schemeClr val="tx1">
                  <a:lumMod val="85000"/>
                  <a:lumOff val="15000"/>
                </a:schemeClr>
              </a:solidFill>
              <a:latin typeface="+mn-lt"/>
              <a:cs typeface="+mn-ea"/>
              <a:sym typeface="+mn-lt"/>
            </a:endParaRPr>
          </a:p>
          <a:p>
            <a:pPr marL="0" indent="0">
              <a:buNone/>
            </a:pPr>
            <a:r>
              <a:rPr lang="en-US" altLang="zh-CN" sz="1200" dirty="0">
                <a:solidFill>
                  <a:schemeClr val="tx1">
                    <a:lumMod val="85000"/>
                    <a:lumOff val="15000"/>
                  </a:schemeClr>
                </a:solidFill>
                <a:latin typeface="+mn-lt"/>
                <a:cs typeface="+mn-ea"/>
                <a:sym typeface="+mn-lt"/>
              </a:rPr>
              <a:t>【</a:t>
            </a:r>
            <a:r>
              <a:rPr lang="zh-CN" altLang="en-US" sz="1200" b="1" dirty="0">
                <a:solidFill>
                  <a:schemeClr val="tx1">
                    <a:lumMod val="85000"/>
                    <a:lumOff val="15000"/>
                  </a:schemeClr>
                </a:solidFill>
                <a:latin typeface="+mn-lt"/>
                <a:cs typeface="+mn-ea"/>
                <a:sym typeface="+mn-lt"/>
              </a:rPr>
              <a:t>用法用量</a:t>
            </a:r>
            <a:r>
              <a:rPr lang="en-US" altLang="zh-CN" sz="1200" dirty="0">
                <a:solidFill>
                  <a:schemeClr val="tx1">
                    <a:lumMod val="85000"/>
                    <a:lumOff val="15000"/>
                  </a:schemeClr>
                </a:solidFill>
                <a:latin typeface="+mn-lt"/>
                <a:cs typeface="+mn-ea"/>
                <a:sym typeface="+mn-lt"/>
              </a:rPr>
              <a:t>】</a:t>
            </a:r>
          </a:p>
          <a:p>
            <a:pPr marL="0" indent="0">
              <a:buNone/>
            </a:pPr>
            <a:r>
              <a:rPr lang="zh-CN" altLang="en-US" sz="1200" dirty="0">
                <a:solidFill>
                  <a:schemeClr val="tx1">
                    <a:lumMod val="85000"/>
                    <a:lumOff val="15000"/>
                  </a:schemeClr>
                </a:solidFill>
                <a:latin typeface="+mn-lt"/>
                <a:cs typeface="+mn-ea"/>
                <a:sym typeface="+mn-lt"/>
              </a:rPr>
              <a:t>估计肌酐清除率（</a:t>
            </a:r>
            <a:r>
              <a:rPr lang="en-US" altLang="zh-CN" sz="1200" dirty="0" err="1">
                <a:solidFill>
                  <a:schemeClr val="tx1">
                    <a:lumMod val="85000"/>
                    <a:lumOff val="15000"/>
                  </a:schemeClr>
                </a:solidFill>
                <a:latin typeface="+mn-lt"/>
                <a:cs typeface="+mn-ea"/>
                <a:sym typeface="+mn-lt"/>
              </a:rPr>
              <a:t>eCrCl</a:t>
            </a:r>
            <a:r>
              <a:rPr lang="zh-CN" altLang="en-US" sz="1200" dirty="0">
                <a:solidFill>
                  <a:schemeClr val="tx1">
                    <a:lumMod val="85000"/>
                    <a:lumOff val="15000"/>
                  </a:schemeClr>
                </a:solidFill>
                <a:latin typeface="+mn-lt"/>
                <a:cs typeface="+mn-ea"/>
                <a:sym typeface="+mn-lt"/>
              </a:rPr>
              <a:t>）</a:t>
            </a:r>
            <a:r>
              <a:rPr lang="en-US" altLang="zh-CN" sz="1200" dirty="0">
                <a:solidFill>
                  <a:schemeClr val="tx1">
                    <a:lumMod val="85000"/>
                    <a:lumOff val="15000"/>
                  </a:schemeClr>
                </a:solidFill>
                <a:latin typeface="+mn-lt"/>
                <a:cs typeface="+mn-ea"/>
                <a:sym typeface="+mn-lt"/>
              </a:rPr>
              <a:t>&gt; 50 mL/min </a:t>
            </a:r>
            <a:r>
              <a:rPr lang="zh-CN" altLang="en-US" sz="1200" dirty="0">
                <a:solidFill>
                  <a:schemeClr val="tx1">
                    <a:lumMod val="85000"/>
                    <a:lumOff val="15000"/>
                  </a:schemeClr>
                </a:solidFill>
                <a:latin typeface="+mn-lt"/>
                <a:cs typeface="+mn-ea"/>
                <a:sym typeface="+mn-lt"/>
              </a:rPr>
              <a:t>的成人患者根据感染类型推荐的静脉输注剂量如下（单次负荷剂量后，在下一个给药间隔开始维持剂量）：</a:t>
            </a:r>
            <a:endParaRPr lang="en-US" altLang="zh-CN" sz="1200" dirty="0">
              <a:solidFill>
                <a:schemeClr val="tx1">
                  <a:lumMod val="85000"/>
                  <a:lumOff val="15000"/>
                </a:schemeClr>
              </a:solidFill>
              <a:latin typeface="+mn-lt"/>
              <a:cs typeface="+mn-ea"/>
              <a:sym typeface="+mn-lt"/>
            </a:endParaRPr>
          </a:p>
        </p:txBody>
      </p:sp>
      <p:graphicFrame>
        <p:nvGraphicFramePr>
          <p:cNvPr id="13" name="内容占位符 4">
            <a:extLst>
              <a:ext uri="{FF2B5EF4-FFF2-40B4-BE49-F238E27FC236}">
                <a16:creationId xmlns:a16="http://schemas.microsoft.com/office/drawing/2014/main" id="{C0C4C9EB-9A99-14CC-126C-3116875D9158}"/>
              </a:ext>
            </a:extLst>
          </p:cNvPr>
          <p:cNvGraphicFramePr>
            <a:graphicFrameLocks/>
          </p:cNvGraphicFramePr>
          <p:nvPr>
            <p:extLst>
              <p:ext uri="{D42A27DB-BD31-4B8C-83A1-F6EECF244321}">
                <p14:modId xmlns:p14="http://schemas.microsoft.com/office/powerpoint/2010/main" val="1742672600"/>
              </p:ext>
            </p:extLst>
          </p:nvPr>
        </p:nvGraphicFramePr>
        <p:xfrm>
          <a:off x="453887" y="4304648"/>
          <a:ext cx="11331851" cy="1124078"/>
        </p:xfrm>
        <a:graphic>
          <a:graphicData uri="http://schemas.openxmlformats.org/drawingml/2006/table">
            <a:tbl>
              <a:tblPr firstRow="1" bandRow="1">
                <a:tableStyleId>{5C22544A-7EE6-4342-B048-85BDC9FD1C3A}</a:tableStyleId>
              </a:tblPr>
              <a:tblGrid>
                <a:gridCol w="1429674">
                  <a:extLst>
                    <a:ext uri="{9D8B030D-6E8A-4147-A177-3AD203B41FA5}">
                      <a16:colId xmlns:a16="http://schemas.microsoft.com/office/drawing/2014/main" val="3018190162"/>
                    </a:ext>
                  </a:extLst>
                </a:gridCol>
                <a:gridCol w="2592186">
                  <a:extLst>
                    <a:ext uri="{9D8B030D-6E8A-4147-A177-3AD203B41FA5}">
                      <a16:colId xmlns:a16="http://schemas.microsoft.com/office/drawing/2014/main" val="880558480"/>
                    </a:ext>
                  </a:extLst>
                </a:gridCol>
                <a:gridCol w="2700571">
                  <a:extLst>
                    <a:ext uri="{9D8B030D-6E8A-4147-A177-3AD203B41FA5}">
                      <a16:colId xmlns:a16="http://schemas.microsoft.com/office/drawing/2014/main" val="2756732649"/>
                    </a:ext>
                  </a:extLst>
                </a:gridCol>
                <a:gridCol w="1540615">
                  <a:extLst>
                    <a:ext uri="{9D8B030D-6E8A-4147-A177-3AD203B41FA5}">
                      <a16:colId xmlns:a16="http://schemas.microsoft.com/office/drawing/2014/main" val="4030272883"/>
                    </a:ext>
                  </a:extLst>
                </a:gridCol>
                <a:gridCol w="1353170">
                  <a:extLst>
                    <a:ext uri="{9D8B030D-6E8A-4147-A177-3AD203B41FA5}">
                      <a16:colId xmlns:a16="http://schemas.microsoft.com/office/drawing/2014/main" val="2006840605"/>
                    </a:ext>
                  </a:extLst>
                </a:gridCol>
                <a:gridCol w="1715635">
                  <a:extLst>
                    <a:ext uri="{9D8B030D-6E8A-4147-A177-3AD203B41FA5}">
                      <a16:colId xmlns:a16="http://schemas.microsoft.com/office/drawing/2014/main" val="1906298521"/>
                    </a:ext>
                  </a:extLst>
                </a:gridCol>
              </a:tblGrid>
              <a:tr h="177017">
                <a:tc rowSpan="2">
                  <a:txBody>
                    <a:bodyPr/>
                    <a:lstStyle/>
                    <a:p>
                      <a:pPr algn="ctr"/>
                      <a:r>
                        <a:rPr lang="zh-CN" altLang="en-US" sz="1050" b="1" dirty="0">
                          <a:latin typeface="+mn-lt"/>
                          <a:ea typeface="+mn-ea"/>
                          <a:cs typeface="+mn-ea"/>
                          <a:sym typeface="+mn-lt"/>
                        </a:rPr>
                        <a:t>感染类型</a:t>
                      </a:r>
                    </a:p>
                  </a:txBody>
                  <a:tcPr anchor="ctr">
                    <a:lnB w="12700" cap="flat" cmpd="sng" algn="ctr">
                      <a:solidFill>
                        <a:schemeClr val="bg1"/>
                      </a:solidFill>
                      <a:prstDash val="solid"/>
                      <a:round/>
                      <a:headEnd type="none" w="med" len="med"/>
                      <a:tailEnd type="none" w="med" len="med"/>
                    </a:lnB>
                    <a:solidFill>
                      <a:srgbClr val="000D45"/>
                    </a:solidFill>
                  </a:tcPr>
                </a:tc>
                <a:tc gridSpan="2">
                  <a:txBody>
                    <a:bodyPr/>
                    <a:lstStyle/>
                    <a:p>
                      <a:pPr algn="ctr"/>
                      <a:r>
                        <a:rPr lang="zh-CN" altLang="en-US" sz="1100" b="1" i="0" u="none" strike="noStrike" kern="1200" dirty="0">
                          <a:solidFill>
                            <a:schemeClr val="lt1"/>
                          </a:solidFill>
                          <a:effectLst/>
                          <a:latin typeface="+mn-lt"/>
                          <a:ea typeface="+mn-ea"/>
                          <a:cs typeface="+mn-ea"/>
                          <a:sym typeface="+mn-lt"/>
                        </a:rPr>
                        <a:t>氨曲南</a:t>
                      </a:r>
                      <a:r>
                        <a:rPr lang="en-US" altLang="zh-CN" sz="1100" dirty="0">
                          <a:latin typeface="+mn-lt"/>
                          <a:ea typeface="+mn-ea"/>
                          <a:cs typeface="+mn-ea"/>
                          <a:sym typeface="+mn-lt"/>
                        </a:rPr>
                        <a:t>-</a:t>
                      </a:r>
                      <a:r>
                        <a:rPr lang="zh-CN" altLang="en-US" sz="1100" dirty="0">
                          <a:latin typeface="+mn-lt"/>
                          <a:ea typeface="+mn-ea"/>
                          <a:cs typeface="+mn-ea"/>
                          <a:sym typeface="+mn-lt"/>
                        </a:rPr>
                        <a:t>阿维巴坦的剂量</a:t>
                      </a:r>
                      <a:endParaRPr lang="zh-CN" altLang="en-US" sz="1050" b="1" dirty="0">
                        <a:latin typeface="+mn-lt"/>
                        <a:ea typeface="+mn-ea"/>
                        <a:cs typeface="+mn-ea"/>
                        <a:sym typeface="+mn-lt"/>
                      </a:endParaRPr>
                    </a:p>
                  </a:txBody>
                  <a:tcPr anchor="ctr">
                    <a:lnB w="12700" cap="flat" cmpd="sng" algn="ctr">
                      <a:solidFill>
                        <a:schemeClr val="bg1"/>
                      </a:solidFill>
                      <a:prstDash val="solid"/>
                      <a:round/>
                      <a:headEnd type="none" w="med" len="med"/>
                      <a:tailEnd type="none" w="med" len="med"/>
                    </a:lnB>
                    <a:solidFill>
                      <a:srgbClr val="000D45"/>
                    </a:solidFill>
                  </a:tcPr>
                </a:tc>
                <a:tc hMerge="1">
                  <a:txBody>
                    <a:bodyPr/>
                    <a:lstStyle/>
                    <a:p>
                      <a:endParaRPr lang="zh-CN" altLang="en-US"/>
                    </a:p>
                  </a:txBody>
                  <a:tcPr/>
                </a:tc>
                <a:tc rowSpan="2">
                  <a:txBody>
                    <a:bodyPr/>
                    <a:lstStyle/>
                    <a:p>
                      <a:pPr algn="ctr"/>
                      <a:r>
                        <a:rPr lang="zh-CN" altLang="en-US" sz="1100" dirty="0">
                          <a:latin typeface="+mn-lt"/>
                          <a:ea typeface="+mn-ea"/>
                          <a:cs typeface="+mn-ea"/>
                          <a:sym typeface="+mn-lt"/>
                        </a:rPr>
                        <a:t>输注时间</a:t>
                      </a:r>
                      <a:endParaRPr lang="zh-CN" altLang="en-US" sz="1100" baseline="30000" dirty="0">
                        <a:solidFill>
                          <a:schemeClr val="bg1"/>
                        </a:solidFill>
                        <a:latin typeface="+mn-lt"/>
                        <a:ea typeface="+mn-ea"/>
                        <a:cs typeface="+mn-ea"/>
                        <a:sym typeface="+mn-lt"/>
                      </a:endParaRPr>
                    </a:p>
                  </a:txBody>
                  <a:tcPr anchor="ctr">
                    <a:lnB w="12700" cap="flat" cmpd="sng" algn="ctr">
                      <a:solidFill>
                        <a:schemeClr val="bg1"/>
                      </a:solidFill>
                      <a:prstDash val="solid"/>
                      <a:round/>
                      <a:headEnd type="none" w="med" len="med"/>
                      <a:tailEnd type="none" w="med" len="med"/>
                    </a:lnB>
                    <a:solidFill>
                      <a:srgbClr val="000D45"/>
                    </a:solidFill>
                  </a:tcPr>
                </a:tc>
                <a:tc rowSpan="2">
                  <a:txBody>
                    <a:bodyPr/>
                    <a:lstStyle/>
                    <a:p>
                      <a:pPr algn="ctr"/>
                      <a:r>
                        <a:rPr lang="zh-CN" altLang="en-US" sz="1100" baseline="0" dirty="0">
                          <a:solidFill>
                            <a:schemeClr val="bg1"/>
                          </a:solidFill>
                          <a:latin typeface="+mn-lt"/>
                          <a:ea typeface="+mn-ea"/>
                          <a:cs typeface="+mn-ea"/>
                          <a:sym typeface="+mn-lt"/>
                        </a:rPr>
                        <a:t>给药间隔</a:t>
                      </a:r>
                      <a:endParaRPr lang="zh-CN" altLang="en-US" sz="1100" baseline="30000" dirty="0">
                        <a:solidFill>
                          <a:schemeClr val="bg1"/>
                        </a:solidFill>
                        <a:latin typeface="+mn-lt"/>
                        <a:ea typeface="+mn-ea"/>
                        <a:cs typeface="+mn-ea"/>
                        <a:sym typeface="+mn-lt"/>
                      </a:endParaRPr>
                    </a:p>
                  </a:txBody>
                  <a:tcPr anchor="ctr">
                    <a:lnB w="12700" cap="flat" cmpd="sng" algn="ctr">
                      <a:solidFill>
                        <a:schemeClr val="bg1"/>
                      </a:solidFill>
                      <a:prstDash val="solid"/>
                      <a:round/>
                      <a:headEnd type="none" w="med" len="med"/>
                      <a:tailEnd type="none" w="med" len="med"/>
                    </a:lnB>
                    <a:solidFill>
                      <a:srgbClr val="000D45"/>
                    </a:solidFill>
                  </a:tcPr>
                </a:tc>
                <a:tc rowSpan="2">
                  <a:txBody>
                    <a:bodyPr/>
                    <a:lstStyle/>
                    <a:p>
                      <a:pPr algn="ctr"/>
                      <a:r>
                        <a:rPr lang="zh-CN" altLang="en-US" sz="1100" baseline="0" dirty="0">
                          <a:solidFill>
                            <a:schemeClr val="bg1"/>
                          </a:solidFill>
                          <a:latin typeface="+mn-lt"/>
                          <a:ea typeface="+mn-ea"/>
                          <a:cs typeface="+mn-ea"/>
                          <a:sym typeface="+mn-lt"/>
                        </a:rPr>
                        <a:t>疗程</a:t>
                      </a:r>
                    </a:p>
                  </a:txBody>
                  <a:tcPr anchor="ctr">
                    <a:lnB w="12700" cap="flat" cmpd="sng" algn="ctr">
                      <a:solidFill>
                        <a:schemeClr val="bg1"/>
                      </a:solidFill>
                      <a:prstDash val="solid"/>
                      <a:round/>
                      <a:headEnd type="none" w="med" len="med"/>
                      <a:tailEnd type="none" w="med" len="med"/>
                    </a:lnB>
                    <a:solidFill>
                      <a:srgbClr val="000D45"/>
                    </a:solidFill>
                  </a:tcPr>
                </a:tc>
                <a:extLst>
                  <a:ext uri="{0D108BD9-81ED-4DB2-BD59-A6C34878D82A}">
                    <a16:rowId xmlns:a16="http://schemas.microsoft.com/office/drawing/2014/main" val="3013413089"/>
                  </a:ext>
                </a:extLst>
              </a:tr>
              <a:tr h="177017">
                <a:tc vMerge="1">
                  <a:txBody>
                    <a:bodyPr/>
                    <a:lstStyle/>
                    <a:p>
                      <a:endParaRPr lang="zh-CN" altLang="en-US"/>
                    </a:p>
                  </a:txBody>
                  <a:tcPr/>
                </a:tc>
                <a:tc>
                  <a:txBody>
                    <a:bodyPr/>
                    <a:lstStyle/>
                    <a:p>
                      <a:pPr algn="ctr"/>
                      <a:r>
                        <a:rPr lang="zh-CN" altLang="en-US" sz="1100" b="1" kern="1200" dirty="0">
                          <a:solidFill>
                            <a:schemeClr val="lt1"/>
                          </a:solidFill>
                          <a:latin typeface="+mn-lt"/>
                          <a:ea typeface="+mn-ea"/>
                          <a:cs typeface="+mn-ea"/>
                          <a:sym typeface="+mn-lt"/>
                        </a:rPr>
                        <a:t>负荷剂量</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000D45"/>
                    </a:solidFill>
                  </a:tcPr>
                </a:tc>
                <a:tc>
                  <a:txBody>
                    <a:bodyPr/>
                    <a:lstStyle/>
                    <a:p>
                      <a:pPr algn="ctr"/>
                      <a:r>
                        <a:rPr lang="zh-CN" altLang="en-US" sz="1100" b="1" kern="1200" dirty="0">
                          <a:solidFill>
                            <a:schemeClr val="lt1"/>
                          </a:solidFill>
                          <a:latin typeface="+mn-lt"/>
                          <a:ea typeface="+mn-ea"/>
                          <a:cs typeface="+mn-ea"/>
                          <a:sym typeface="+mn-lt"/>
                        </a:rPr>
                        <a:t>维持剂量</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000D45"/>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945387875"/>
                  </a:ext>
                </a:extLst>
              </a:tr>
              <a:tr h="206998">
                <a:tc>
                  <a:txBody>
                    <a:bodyPr/>
                    <a:lstStyle/>
                    <a:p>
                      <a:pPr marL="0" indent="0">
                        <a:lnSpc>
                          <a:spcPct val="150000"/>
                        </a:lnSpc>
                        <a:buFont typeface="Arial" panose="020B0604020202020204" pitchFamily="34" charset="0"/>
                        <a:buNone/>
                      </a:pPr>
                      <a:r>
                        <a:rPr lang="en-US" altLang="zh-CN" sz="1050" baseline="0" dirty="0" err="1">
                          <a:solidFill>
                            <a:schemeClr val="tx1">
                              <a:lumMod val="85000"/>
                              <a:lumOff val="15000"/>
                            </a:schemeClr>
                          </a:solidFill>
                          <a:latin typeface="+mn-lt"/>
                          <a:ea typeface="+mn-ea"/>
                          <a:cs typeface="+mn-ea"/>
                          <a:sym typeface="+mn-lt"/>
                        </a:rPr>
                        <a:t>cIAI</a:t>
                      </a:r>
                      <a:r>
                        <a:rPr lang="en-US" altLang="zh-CN" sz="1050" baseline="0" dirty="0">
                          <a:solidFill>
                            <a:schemeClr val="tx1">
                              <a:lumMod val="85000"/>
                              <a:lumOff val="15000"/>
                            </a:schemeClr>
                          </a:solidFill>
                          <a:latin typeface="+mn-lt"/>
                          <a:ea typeface="+mn-ea"/>
                          <a:cs typeface="+mn-ea"/>
                          <a:sym typeface="+mn-lt"/>
                        </a:rPr>
                        <a:t>[</a:t>
                      </a:r>
                      <a:r>
                        <a:rPr lang="zh-CN" altLang="en-US" sz="1050" baseline="0" dirty="0">
                          <a:solidFill>
                            <a:schemeClr val="tx1">
                              <a:lumMod val="85000"/>
                              <a:lumOff val="15000"/>
                            </a:schemeClr>
                          </a:solidFill>
                          <a:latin typeface="+mn-lt"/>
                          <a:ea typeface="+mn-ea"/>
                          <a:cs typeface="+mn-ea"/>
                          <a:sym typeface="+mn-lt"/>
                        </a:rPr>
                        <a:t>与甲硝唑联用</a:t>
                      </a:r>
                      <a:r>
                        <a:rPr lang="en-US" altLang="zh-CN" sz="1050" baseline="0" dirty="0">
                          <a:solidFill>
                            <a:schemeClr val="tx1">
                              <a:lumMod val="85000"/>
                              <a:lumOff val="15000"/>
                            </a:schemeClr>
                          </a:solidFill>
                          <a:latin typeface="+mn-lt"/>
                          <a:ea typeface="+mn-ea"/>
                          <a:cs typeface="+mn-ea"/>
                          <a:sym typeface="+mn-lt"/>
                        </a:rPr>
                        <a:t>]</a:t>
                      </a:r>
                      <a:endParaRPr lang="en-US" altLang="zh-CN" sz="1050" baseline="30000" dirty="0">
                        <a:solidFill>
                          <a:schemeClr val="tx1">
                            <a:lumMod val="85000"/>
                            <a:lumOff val="15000"/>
                          </a:schemeClr>
                        </a:solidFill>
                        <a:latin typeface="+mn-lt"/>
                        <a:ea typeface="+mn-ea"/>
                        <a:cs typeface="+mn-ea"/>
                        <a:sym typeface="+mn-lt"/>
                      </a:endParaRPr>
                    </a:p>
                  </a:txBody>
                  <a:tcPr anchor="ctr">
                    <a:lnT w="12700" cap="flat" cmpd="sng" algn="ctr">
                      <a:solidFill>
                        <a:schemeClr val="bg1"/>
                      </a:solidFill>
                      <a:prstDash val="solid"/>
                      <a:round/>
                      <a:headEnd type="none" w="med" len="med"/>
                      <a:tailEnd type="none" w="med" len="med"/>
                    </a:lnT>
                    <a:solidFill>
                      <a:srgbClr val="F2F2F2"/>
                    </a:solidFill>
                  </a:tcPr>
                </a:tc>
                <a:tc rowSpan="2">
                  <a:txBody>
                    <a:bodyPr/>
                    <a:lstStyle/>
                    <a:p>
                      <a:pPr marL="0" indent="0" algn="ctr">
                        <a:lnSpc>
                          <a:spcPct val="150000"/>
                        </a:lnSpc>
                        <a:buFont typeface="Arial" panose="020B0604020202020204" pitchFamily="34" charset="0"/>
                        <a:buNone/>
                      </a:pPr>
                      <a:r>
                        <a:rPr lang="zh-CN" altLang="en-US" sz="1050" dirty="0">
                          <a:solidFill>
                            <a:schemeClr val="tx1">
                              <a:lumMod val="85000"/>
                              <a:lumOff val="15000"/>
                            </a:schemeClr>
                          </a:solidFill>
                          <a:latin typeface="+mn-lt"/>
                          <a:ea typeface="+mn-ea"/>
                          <a:cs typeface="+mn-ea"/>
                          <a:sym typeface="+mn-lt"/>
                        </a:rPr>
                        <a:t>氨曲南</a:t>
                      </a:r>
                      <a:r>
                        <a:rPr lang="en-US" altLang="zh-CN" sz="1050" dirty="0">
                          <a:solidFill>
                            <a:schemeClr val="tx1">
                              <a:lumMod val="85000"/>
                              <a:lumOff val="15000"/>
                            </a:schemeClr>
                          </a:solidFill>
                          <a:latin typeface="+mn-lt"/>
                          <a:ea typeface="+mn-ea"/>
                          <a:cs typeface="+mn-ea"/>
                          <a:sym typeface="+mn-lt"/>
                        </a:rPr>
                        <a:t> 2g/</a:t>
                      </a:r>
                      <a:r>
                        <a:rPr lang="zh-CN" altLang="en-US" sz="1050" dirty="0">
                          <a:solidFill>
                            <a:schemeClr val="tx1">
                              <a:lumMod val="85000"/>
                              <a:lumOff val="15000"/>
                            </a:schemeClr>
                          </a:solidFill>
                          <a:latin typeface="+mn-lt"/>
                          <a:ea typeface="+mn-ea"/>
                          <a:cs typeface="+mn-ea"/>
                          <a:sym typeface="+mn-lt"/>
                        </a:rPr>
                        <a:t>阿维巴坦 </a:t>
                      </a:r>
                      <a:r>
                        <a:rPr lang="en-US" altLang="zh-CN" sz="1050" dirty="0">
                          <a:solidFill>
                            <a:schemeClr val="tx1">
                              <a:lumMod val="85000"/>
                              <a:lumOff val="15000"/>
                            </a:schemeClr>
                          </a:solidFill>
                          <a:latin typeface="+mn-lt"/>
                          <a:ea typeface="+mn-ea"/>
                          <a:cs typeface="+mn-ea"/>
                          <a:sym typeface="+mn-lt"/>
                        </a:rPr>
                        <a:t>0.67g</a:t>
                      </a:r>
                    </a:p>
                  </a:txBody>
                  <a:tcPr anchor="ctr">
                    <a:lnB w="12700" cap="flat" cmpd="sng" algn="ctr">
                      <a:solidFill>
                        <a:srgbClr val="000D45"/>
                      </a:solidFill>
                      <a:prstDash val="solid"/>
                      <a:round/>
                      <a:headEnd type="none" w="med" len="med"/>
                      <a:tailEnd type="none" w="med" len="med"/>
                    </a:lnB>
                    <a:solidFill>
                      <a:srgbClr val="F2F2F2"/>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050" dirty="0">
                          <a:solidFill>
                            <a:schemeClr val="tx1">
                              <a:lumMod val="85000"/>
                              <a:lumOff val="15000"/>
                            </a:schemeClr>
                          </a:solidFill>
                          <a:latin typeface="+mn-lt"/>
                          <a:ea typeface="+mn-ea"/>
                          <a:cs typeface="+mn-ea"/>
                          <a:sym typeface="+mn-lt"/>
                        </a:rPr>
                        <a:t>氨曲南</a:t>
                      </a:r>
                      <a:r>
                        <a:rPr lang="en-US" altLang="zh-CN" sz="1050" dirty="0">
                          <a:solidFill>
                            <a:schemeClr val="tx1">
                              <a:lumMod val="85000"/>
                              <a:lumOff val="15000"/>
                            </a:schemeClr>
                          </a:solidFill>
                          <a:latin typeface="+mn-lt"/>
                          <a:ea typeface="+mn-ea"/>
                          <a:cs typeface="+mn-ea"/>
                          <a:sym typeface="+mn-lt"/>
                        </a:rPr>
                        <a:t> 1.5g/</a:t>
                      </a:r>
                      <a:r>
                        <a:rPr lang="zh-CN" altLang="en-US" sz="1050" dirty="0">
                          <a:solidFill>
                            <a:schemeClr val="tx1">
                              <a:lumMod val="85000"/>
                              <a:lumOff val="15000"/>
                            </a:schemeClr>
                          </a:solidFill>
                          <a:latin typeface="+mn-lt"/>
                          <a:ea typeface="+mn-ea"/>
                          <a:cs typeface="+mn-ea"/>
                          <a:sym typeface="+mn-lt"/>
                        </a:rPr>
                        <a:t>阿维巴坦 </a:t>
                      </a:r>
                      <a:r>
                        <a:rPr lang="en-US" altLang="zh-CN" sz="1050" dirty="0">
                          <a:solidFill>
                            <a:schemeClr val="tx1">
                              <a:lumMod val="85000"/>
                              <a:lumOff val="15000"/>
                            </a:schemeClr>
                          </a:solidFill>
                          <a:latin typeface="+mn-lt"/>
                          <a:ea typeface="+mn-ea"/>
                          <a:cs typeface="+mn-ea"/>
                          <a:sym typeface="+mn-lt"/>
                        </a:rPr>
                        <a:t>0.5g</a:t>
                      </a:r>
                    </a:p>
                  </a:txBody>
                  <a:tcPr anchor="ctr">
                    <a:lnB w="12700" cap="flat" cmpd="sng" algn="ctr">
                      <a:solidFill>
                        <a:srgbClr val="000D45"/>
                      </a:solidFill>
                      <a:prstDash val="solid"/>
                      <a:round/>
                      <a:headEnd type="none" w="med" len="med"/>
                      <a:tailEnd type="none" w="med" len="med"/>
                    </a:lnB>
                    <a:solidFill>
                      <a:srgbClr val="F2F2F2"/>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050" dirty="0">
                          <a:solidFill>
                            <a:schemeClr val="tx1">
                              <a:lumMod val="85000"/>
                              <a:lumOff val="15000"/>
                            </a:schemeClr>
                          </a:solidFill>
                          <a:latin typeface="+mn-lt"/>
                          <a:ea typeface="+mn-ea"/>
                          <a:cs typeface="+mn-ea"/>
                          <a:sym typeface="+mn-lt"/>
                        </a:rPr>
                        <a:t>3</a:t>
                      </a:r>
                      <a:r>
                        <a:rPr lang="zh-CN" altLang="en-US" sz="1050" dirty="0">
                          <a:solidFill>
                            <a:schemeClr val="tx1">
                              <a:lumMod val="85000"/>
                              <a:lumOff val="15000"/>
                            </a:schemeClr>
                          </a:solidFill>
                          <a:latin typeface="+mn-lt"/>
                          <a:ea typeface="+mn-ea"/>
                          <a:cs typeface="+mn-ea"/>
                          <a:sym typeface="+mn-lt"/>
                        </a:rPr>
                        <a:t>小时</a:t>
                      </a:r>
                    </a:p>
                  </a:txBody>
                  <a:tcPr anchor="ctr">
                    <a:lnT w="12700" cap="flat" cmpd="sng" algn="ctr">
                      <a:solidFill>
                        <a:schemeClr val="bg1"/>
                      </a:solidFill>
                      <a:prstDash val="solid"/>
                      <a:round/>
                      <a:headEnd type="none" w="med" len="med"/>
                      <a:tailEnd type="none" w="med" len="med"/>
                    </a:lnT>
                    <a:lnB w="12700" cap="flat" cmpd="sng" algn="ctr">
                      <a:solidFill>
                        <a:srgbClr val="000D45"/>
                      </a:solidFill>
                      <a:prstDash val="solid"/>
                      <a:round/>
                      <a:headEnd type="none" w="med" len="med"/>
                      <a:tailEnd type="none" w="med" len="med"/>
                    </a:lnB>
                    <a:solidFill>
                      <a:srgbClr val="F2F2F2"/>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050" dirty="0">
                          <a:solidFill>
                            <a:schemeClr val="tx1">
                              <a:lumMod val="85000"/>
                              <a:lumOff val="15000"/>
                            </a:schemeClr>
                          </a:solidFill>
                          <a:latin typeface="+mn-lt"/>
                          <a:ea typeface="+mn-ea"/>
                          <a:cs typeface="+mn-ea"/>
                          <a:sym typeface="+mn-lt"/>
                        </a:rPr>
                        <a:t>每</a:t>
                      </a:r>
                      <a:r>
                        <a:rPr lang="en-US" altLang="zh-CN" sz="1050" dirty="0">
                          <a:solidFill>
                            <a:schemeClr val="tx1">
                              <a:lumMod val="85000"/>
                              <a:lumOff val="15000"/>
                            </a:schemeClr>
                          </a:solidFill>
                          <a:latin typeface="+mn-lt"/>
                          <a:ea typeface="+mn-ea"/>
                          <a:cs typeface="+mn-ea"/>
                          <a:sym typeface="+mn-lt"/>
                        </a:rPr>
                        <a:t>6</a:t>
                      </a:r>
                      <a:r>
                        <a:rPr lang="zh-CN" altLang="en-US" sz="1050" dirty="0">
                          <a:solidFill>
                            <a:schemeClr val="tx1">
                              <a:lumMod val="85000"/>
                              <a:lumOff val="15000"/>
                            </a:schemeClr>
                          </a:solidFill>
                          <a:latin typeface="+mn-lt"/>
                          <a:ea typeface="+mn-ea"/>
                          <a:cs typeface="+mn-ea"/>
                          <a:sym typeface="+mn-lt"/>
                        </a:rPr>
                        <a:t>小时</a:t>
                      </a:r>
                      <a:r>
                        <a:rPr lang="en-US" altLang="zh-CN" sz="1050" dirty="0">
                          <a:solidFill>
                            <a:schemeClr val="tx1">
                              <a:lumMod val="85000"/>
                              <a:lumOff val="15000"/>
                            </a:schemeClr>
                          </a:solidFill>
                          <a:latin typeface="+mn-lt"/>
                          <a:ea typeface="+mn-ea"/>
                          <a:cs typeface="+mn-ea"/>
                          <a:sym typeface="+mn-lt"/>
                        </a:rPr>
                        <a:t>1</a:t>
                      </a:r>
                      <a:r>
                        <a:rPr lang="zh-CN" altLang="en-US" sz="1050" dirty="0">
                          <a:solidFill>
                            <a:schemeClr val="tx1">
                              <a:lumMod val="85000"/>
                              <a:lumOff val="15000"/>
                            </a:schemeClr>
                          </a:solidFill>
                          <a:latin typeface="+mn-lt"/>
                          <a:ea typeface="+mn-ea"/>
                          <a:cs typeface="+mn-ea"/>
                          <a:sym typeface="+mn-lt"/>
                        </a:rPr>
                        <a:t>次</a:t>
                      </a:r>
                    </a:p>
                  </a:txBody>
                  <a:tcPr anchor="ctr">
                    <a:lnT w="12700" cap="flat" cmpd="sng" algn="ctr">
                      <a:solidFill>
                        <a:schemeClr val="bg1"/>
                      </a:solidFill>
                      <a:prstDash val="solid"/>
                      <a:round/>
                      <a:headEnd type="none" w="med" len="med"/>
                      <a:tailEnd type="none" w="med" len="med"/>
                    </a:lnT>
                    <a:lnB w="12700" cap="flat" cmpd="sng" algn="ctr">
                      <a:solidFill>
                        <a:srgbClr val="000D45"/>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050" kern="1200" dirty="0">
                          <a:solidFill>
                            <a:schemeClr val="tx1">
                              <a:lumMod val="85000"/>
                              <a:lumOff val="15000"/>
                            </a:schemeClr>
                          </a:solidFill>
                          <a:latin typeface="+mn-lt"/>
                          <a:ea typeface="+mn-ea"/>
                          <a:cs typeface="+mn-ea"/>
                          <a:sym typeface="+mn-lt"/>
                        </a:rPr>
                        <a:t>5~14</a:t>
                      </a:r>
                      <a:r>
                        <a:rPr lang="zh-CN" altLang="en-US" sz="1050" kern="1200" dirty="0">
                          <a:solidFill>
                            <a:schemeClr val="tx1">
                              <a:lumMod val="85000"/>
                              <a:lumOff val="15000"/>
                            </a:schemeClr>
                          </a:solidFill>
                          <a:latin typeface="+mn-lt"/>
                          <a:ea typeface="+mn-ea"/>
                          <a:cs typeface="+mn-ea"/>
                          <a:sym typeface="+mn-lt"/>
                        </a:rPr>
                        <a:t>天</a:t>
                      </a:r>
                    </a:p>
                  </a:txBody>
                  <a:tcPr anchor="ctr">
                    <a:lnT w="12700" cap="flat" cmpd="sng" algn="ctr">
                      <a:solidFill>
                        <a:schemeClr val="bg1"/>
                      </a:solidFill>
                      <a:prstDash val="solid"/>
                      <a:round/>
                      <a:headEnd type="none" w="med" len="med"/>
                      <a:tailEnd type="none" w="med" len="med"/>
                    </a:lnT>
                    <a:solidFill>
                      <a:srgbClr val="F2F2F2"/>
                    </a:solidFill>
                  </a:tcPr>
                </a:tc>
                <a:extLst>
                  <a:ext uri="{0D108BD9-81ED-4DB2-BD59-A6C34878D82A}">
                    <a16:rowId xmlns:a16="http://schemas.microsoft.com/office/drawing/2014/main" val="680743904"/>
                  </a:ext>
                </a:extLst>
              </a:tr>
              <a:tr h="206998">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050" dirty="0">
                          <a:solidFill>
                            <a:schemeClr val="tx1">
                              <a:lumMod val="85000"/>
                              <a:lumOff val="15000"/>
                            </a:schemeClr>
                          </a:solidFill>
                          <a:latin typeface="+mn-lt"/>
                          <a:ea typeface="+mn-ea"/>
                          <a:cs typeface="+mn-ea"/>
                          <a:sym typeface="+mn-lt"/>
                        </a:rPr>
                        <a:t>HAP</a:t>
                      </a:r>
                      <a:r>
                        <a:rPr lang="zh-CN" altLang="en-US" sz="1050" dirty="0">
                          <a:solidFill>
                            <a:schemeClr val="tx1">
                              <a:lumMod val="85000"/>
                              <a:lumOff val="15000"/>
                            </a:schemeClr>
                          </a:solidFill>
                          <a:latin typeface="+mn-lt"/>
                          <a:ea typeface="+mn-ea"/>
                          <a:cs typeface="+mn-ea"/>
                          <a:sym typeface="+mn-lt"/>
                        </a:rPr>
                        <a:t>，包括</a:t>
                      </a:r>
                      <a:r>
                        <a:rPr lang="en-US" altLang="zh-CN" sz="1050" dirty="0">
                          <a:solidFill>
                            <a:schemeClr val="tx1">
                              <a:lumMod val="85000"/>
                              <a:lumOff val="15000"/>
                            </a:schemeClr>
                          </a:solidFill>
                          <a:latin typeface="+mn-lt"/>
                          <a:ea typeface="+mn-ea"/>
                          <a:cs typeface="+mn-ea"/>
                          <a:sym typeface="+mn-lt"/>
                        </a:rPr>
                        <a:t>VAP</a:t>
                      </a:r>
                      <a:endParaRPr lang="zh-CN" altLang="en-US" sz="1050" dirty="0">
                        <a:solidFill>
                          <a:schemeClr val="tx1">
                            <a:lumMod val="85000"/>
                            <a:lumOff val="15000"/>
                          </a:schemeClr>
                        </a:solidFill>
                        <a:latin typeface="+mn-lt"/>
                        <a:ea typeface="+mn-ea"/>
                        <a:cs typeface="+mn-ea"/>
                        <a:sym typeface="+mn-lt"/>
                      </a:endParaRPr>
                    </a:p>
                  </a:txBody>
                  <a:tcPr anchor="ctr">
                    <a:lnB w="12700" cap="flat" cmpd="sng" algn="ctr">
                      <a:solidFill>
                        <a:srgbClr val="000D45"/>
                      </a:solidFill>
                      <a:prstDash val="solid"/>
                      <a:round/>
                      <a:headEnd type="none" w="med" len="med"/>
                      <a:tailEnd type="none" w="med" len="med"/>
                    </a:lnB>
                    <a:noFill/>
                  </a:tcPr>
                </a:tc>
                <a:tc vMerge="1">
                  <a:txBody>
                    <a:bodyPr/>
                    <a:lstStyle/>
                    <a:p>
                      <a:pPr marL="0" indent="0" algn="ctr">
                        <a:lnSpc>
                          <a:spcPct val="150000"/>
                        </a:lnSpc>
                        <a:buFont typeface="Arial" panose="020B0604020202020204" pitchFamily="34" charset="0"/>
                        <a:buNone/>
                      </a:pPr>
                      <a:r>
                        <a:rPr lang="zh-CN" altLang="en-US" sz="1200" dirty="0">
                          <a:latin typeface="+mn-lt"/>
                          <a:ea typeface="+mn-ea"/>
                          <a:cs typeface="+mn-ea"/>
                          <a:sym typeface="+mn-lt"/>
                        </a:rPr>
                        <a:t>氨曲南</a:t>
                      </a:r>
                      <a:r>
                        <a:rPr lang="en-US" altLang="zh-CN" sz="1200" dirty="0">
                          <a:latin typeface="+mn-lt"/>
                          <a:ea typeface="+mn-ea"/>
                          <a:cs typeface="+mn-ea"/>
                          <a:sym typeface="+mn-lt"/>
                        </a:rPr>
                        <a:t> 2g/</a:t>
                      </a:r>
                      <a:r>
                        <a:rPr lang="zh-CN" altLang="en-US" sz="1200" dirty="0">
                          <a:latin typeface="+mn-lt"/>
                          <a:ea typeface="+mn-ea"/>
                          <a:cs typeface="+mn-ea"/>
                          <a:sym typeface="+mn-lt"/>
                        </a:rPr>
                        <a:t>阿维巴坦 </a:t>
                      </a:r>
                      <a:r>
                        <a:rPr lang="en-US" altLang="zh-CN" sz="1200" dirty="0">
                          <a:latin typeface="+mn-lt"/>
                          <a:ea typeface="+mn-ea"/>
                          <a:cs typeface="+mn-ea"/>
                          <a:sym typeface="+mn-lt"/>
                        </a:rPr>
                        <a:t>0.67g</a:t>
                      </a:r>
                    </a:p>
                  </a:txBody>
                  <a:tcPr anchor="ctr">
                    <a:lnB w="12700" cap="flat" cmpd="sng" algn="ctr">
                      <a:solidFill>
                        <a:srgbClr val="000D45"/>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latin typeface="+mn-lt"/>
                          <a:ea typeface="+mn-ea"/>
                          <a:cs typeface="+mn-ea"/>
                          <a:sym typeface="+mn-lt"/>
                        </a:rPr>
                        <a:t>氨曲南</a:t>
                      </a:r>
                      <a:r>
                        <a:rPr lang="en-US" altLang="zh-CN" sz="1200" dirty="0">
                          <a:latin typeface="+mn-lt"/>
                          <a:ea typeface="+mn-ea"/>
                          <a:cs typeface="+mn-ea"/>
                          <a:sym typeface="+mn-lt"/>
                        </a:rPr>
                        <a:t> 1.5g/</a:t>
                      </a:r>
                      <a:r>
                        <a:rPr lang="zh-CN" altLang="en-US" sz="1200" dirty="0">
                          <a:latin typeface="+mn-lt"/>
                          <a:ea typeface="+mn-ea"/>
                          <a:cs typeface="+mn-ea"/>
                          <a:sym typeface="+mn-lt"/>
                        </a:rPr>
                        <a:t>阿维巴坦 </a:t>
                      </a:r>
                      <a:r>
                        <a:rPr lang="en-US" altLang="zh-CN" sz="1200" dirty="0">
                          <a:latin typeface="+mn-lt"/>
                          <a:ea typeface="+mn-ea"/>
                          <a:cs typeface="+mn-ea"/>
                          <a:sym typeface="+mn-lt"/>
                        </a:rPr>
                        <a:t>0.5g</a:t>
                      </a:r>
                    </a:p>
                  </a:txBody>
                  <a:tcPr anchor="ctr">
                    <a:lnB w="12700" cap="flat" cmpd="sng" algn="ctr">
                      <a:solidFill>
                        <a:srgbClr val="000D45"/>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200" dirty="0">
                          <a:latin typeface="+mn-lt"/>
                          <a:ea typeface="+mn-ea"/>
                          <a:cs typeface="+mn-ea"/>
                          <a:sym typeface="+mn-lt"/>
                        </a:rPr>
                        <a:t>3</a:t>
                      </a:r>
                      <a:r>
                        <a:rPr lang="zh-CN" altLang="en-US" sz="1200" dirty="0">
                          <a:latin typeface="+mn-lt"/>
                          <a:ea typeface="+mn-ea"/>
                          <a:cs typeface="+mn-ea"/>
                          <a:sym typeface="+mn-lt"/>
                        </a:rPr>
                        <a:t>小时</a:t>
                      </a:r>
                    </a:p>
                  </a:txBody>
                  <a:tcPr>
                    <a:lnB w="12700" cap="flat" cmpd="sng" algn="ctr">
                      <a:solidFill>
                        <a:srgbClr val="000D45"/>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latin typeface="+mn-lt"/>
                          <a:ea typeface="+mn-ea"/>
                          <a:cs typeface="+mn-ea"/>
                          <a:sym typeface="+mn-lt"/>
                        </a:rPr>
                        <a:t>每</a:t>
                      </a:r>
                      <a:r>
                        <a:rPr lang="en-US" altLang="zh-CN" sz="1200" dirty="0">
                          <a:latin typeface="+mn-lt"/>
                          <a:ea typeface="+mn-ea"/>
                          <a:cs typeface="+mn-ea"/>
                          <a:sym typeface="+mn-lt"/>
                        </a:rPr>
                        <a:t>6</a:t>
                      </a:r>
                      <a:r>
                        <a:rPr lang="zh-CN" altLang="en-US" sz="1200" dirty="0">
                          <a:latin typeface="+mn-lt"/>
                          <a:ea typeface="+mn-ea"/>
                          <a:cs typeface="+mn-ea"/>
                          <a:sym typeface="+mn-lt"/>
                        </a:rPr>
                        <a:t>小时</a:t>
                      </a:r>
                      <a:r>
                        <a:rPr lang="en-US" altLang="zh-CN" sz="1200" dirty="0">
                          <a:latin typeface="+mn-lt"/>
                          <a:ea typeface="+mn-ea"/>
                          <a:cs typeface="+mn-ea"/>
                          <a:sym typeface="+mn-lt"/>
                        </a:rPr>
                        <a:t>1</a:t>
                      </a:r>
                      <a:r>
                        <a:rPr lang="zh-CN" altLang="en-US" sz="1200" dirty="0">
                          <a:latin typeface="+mn-lt"/>
                          <a:ea typeface="+mn-ea"/>
                          <a:cs typeface="+mn-ea"/>
                          <a:sym typeface="+mn-lt"/>
                        </a:rPr>
                        <a:t>次</a:t>
                      </a:r>
                    </a:p>
                  </a:txBody>
                  <a:tcPr>
                    <a:lnB w="12700" cap="flat" cmpd="sng" algn="ctr">
                      <a:solidFill>
                        <a:srgbClr val="000D45"/>
                      </a:solidFill>
                      <a:prstDash val="solid"/>
                      <a:round/>
                      <a:headEnd type="none" w="med" len="med"/>
                      <a:tailEnd type="none" w="med" len="med"/>
                    </a:lnB>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050" kern="1200" dirty="0">
                          <a:solidFill>
                            <a:schemeClr val="tx1">
                              <a:lumMod val="85000"/>
                              <a:lumOff val="15000"/>
                            </a:schemeClr>
                          </a:solidFill>
                          <a:latin typeface="+mn-lt"/>
                          <a:ea typeface="+mn-ea"/>
                          <a:cs typeface="+mn-ea"/>
                          <a:sym typeface="+mn-lt"/>
                        </a:rPr>
                        <a:t>7~14</a:t>
                      </a:r>
                      <a:r>
                        <a:rPr lang="zh-CN" altLang="en-US" sz="1050" kern="1200" dirty="0">
                          <a:solidFill>
                            <a:schemeClr val="tx1">
                              <a:lumMod val="85000"/>
                              <a:lumOff val="15000"/>
                            </a:schemeClr>
                          </a:solidFill>
                          <a:latin typeface="+mn-lt"/>
                          <a:ea typeface="+mn-ea"/>
                          <a:cs typeface="+mn-ea"/>
                          <a:sym typeface="+mn-lt"/>
                        </a:rPr>
                        <a:t>天</a:t>
                      </a:r>
                    </a:p>
                  </a:txBody>
                  <a:tcPr anchor="ctr">
                    <a:lnB w="12700" cap="flat" cmpd="sng" algn="ctr">
                      <a:solidFill>
                        <a:srgbClr val="000D45"/>
                      </a:solidFill>
                      <a:prstDash val="solid"/>
                      <a:round/>
                      <a:headEnd type="none" w="med" len="med"/>
                      <a:tailEnd type="none" w="med" len="med"/>
                    </a:lnB>
                    <a:noFill/>
                  </a:tcPr>
                </a:tc>
                <a:extLst>
                  <a:ext uri="{0D108BD9-81ED-4DB2-BD59-A6C34878D82A}">
                    <a16:rowId xmlns:a16="http://schemas.microsoft.com/office/drawing/2014/main" val="1706798726"/>
                  </a:ext>
                </a:extLst>
              </a:tr>
            </a:tbl>
          </a:graphicData>
        </a:graphic>
      </p:graphicFrame>
      <p:sp>
        <p:nvSpPr>
          <p:cNvPr id="15" name="文本框 14">
            <a:extLst>
              <a:ext uri="{FF2B5EF4-FFF2-40B4-BE49-F238E27FC236}">
                <a16:creationId xmlns:a16="http://schemas.microsoft.com/office/drawing/2014/main" id="{77C50418-24E2-1C30-9F2B-7E2A64A9D2BE}"/>
              </a:ext>
            </a:extLst>
          </p:cNvPr>
          <p:cNvSpPr txBox="1"/>
          <p:nvPr/>
        </p:nvSpPr>
        <p:spPr>
          <a:xfrm>
            <a:off x="406262" y="5491975"/>
            <a:ext cx="11160492" cy="929923"/>
          </a:xfrm>
          <a:prstGeom prst="rect">
            <a:avLst/>
          </a:prstGeom>
        </p:spPr>
        <p:txBody>
          <a:bodyPr vert="horz" lIns="91440" tIns="45720" rIns="91440" bIns="45720" rtlCol="0">
            <a:normAutofit/>
          </a:bodyPr>
          <a:lstStyle>
            <a:defPPr>
              <a:defRPr lang="en-US"/>
            </a:defPPr>
            <a:lvl1pPr marR="0" lvl="0" indent="0" fontAlgn="auto">
              <a:lnSpc>
                <a:spcPct val="110000"/>
              </a:lnSpc>
              <a:spcBef>
                <a:spcPts val="0"/>
              </a:spcBef>
              <a:spcAft>
                <a:spcPts val="600"/>
              </a:spcAft>
              <a:buClrTx/>
              <a:buSzTx/>
              <a:buFont typeface="Times New Roman" panose="02020603050405020304" charset="0"/>
              <a:buNone/>
              <a:tabLst/>
              <a:defRPr kumimoji="0" sz="1200" b="0" i="0" u="none" strike="noStrike" cap="none" spc="0" normalizeH="0" baseline="0">
                <a:ln>
                  <a:noFill/>
                </a:ln>
                <a:solidFill>
                  <a:schemeClr val="tx1">
                    <a:lumMod val="75000"/>
                    <a:lumOff val="25000"/>
                  </a:schemeClr>
                </a:solidFill>
                <a:effectLst/>
                <a:uLnTx/>
                <a:uFillTx/>
                <a:cs typeface="+mn-ea"/>
              </a:defRPr>
            </a:lvl1pPr>
            <a:lvl2pPr marL="342900" indent="-342900">
              <a:lnSpc>
                <a:spcPct val="100000"/>
              </a:lnSpc>
              <a:spcBef>
                <a:spcPts val="400"/>
              </a:spcBef>
              <a:buFont typeface="Arial" panose="020B0604020202020204" pitchFamily="34" charset="0"/>
              <a:buChar char="•"/>
              <a:defRPr sz="22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2pPr>
            <a:lvl3pPr marL="714375" indent="-342900">
              <a:lnSpc>
                <a:spcPct val="100000"/>
              </a:lnSpc>
              <a:spcBef>
                <a:spcPts val="400"/>
              </a:spcBef>
              <a:buFont typeface="Arial" panose="020B0604020202020204" pitchFamily="34" charset="0"/>
              <a:buChar char="•"/>
              <a:tabLst>
                <a:tab pos="480695" algn="l"/>
              </a:tabLst>
              <a:defRPr sz="22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3pPr>
            <a:lvl4pPr marL="714375" indent="-342900">
              <a:lnSpc>
                <a:spcPct val="100000"/>
              </a:lnSpc>
              <a:spcBef>
                <a:spcPts val="400"/>
              </a:spcBef>
              <a:buFont typeface="Arial" panose="020B0604020202020204" pitchFamily="34" charset="0"/>
              <a:buChar char="•"/>
              <a:tabLst>
                <a:tab pos="1020445" algn="l"/>
              </a:tabLst>
              <a:defRPr b="0" i="0">
                <a:solidFill>
                  <a:schemeClr val="bg2"/>
                </a:solidFill>
                <a:latin typeface="Noto Sans" panose="020B0502040504020204" pitchFamily="34" charset="0"/>
                <a:ea typeface="Noto Sans" panose="020B0502040504020204" pitchFamily="34" charset="0"/>
                <a:cs typeface="Noto Sans" panose="020B0502040504020204" pitchFamily="34" charset="0"/>
              </a:defRPr>
            </a:lvl4pPr>
            <a:lvl5pPr marL="342900" indent="-342900">
              <a:lnSpc>
                <a:spcPct val="100000"/>
              </a:lnSpc>
              <a:spcBef>
                <a:spcPts val="400"/>
              </a:spcBef>
              <a:buFont typeface="Arial" panose="020B0604020202020204" pitchFamily="34" charset="0"/>
              <a:buChar char="•"/>
              <a:defRPr sz="2200" b="0" i="0">
                <a:solidFill>
                  <a:schemeClr val="bg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altLang="zh-CN" b="1" dirty="0" err="1">
                <a:solidFill>
                  <a:schemeClr val="tx1">
                    <a:lumMod val="85000"/>
                    <a:lumOff val="15000"/>
                  </a:schemeClr>
                </a:solidFill>
                <a:sym typeface="+mn-lt"/>
              </a:rPr>
              <a:t>老年患者</a:t>
            </a:r>
            <a:r>
              <a:rPr lang="zh-CN" altLang="en-US" b="1" dirty="0">
                <a:solidFill>
                  <a:schemeClr val="tx1">
                    <a:lumMod val="85000"/>
                    <a:lumOff val="15000"/>
                  </a:schemeClr>
                </a:solidFill>
                <a:sym typeface="+mn-lt"/>
              </a:rPr>
              <a:t>：</a:t>
            </a:r>
            <a:r>
              <a:rPr lang="zh-CN" altLang="en-US" dirty="0">
                <a:solidFill>
                  <a:schemeClr val="tx1">
                    <a:lumMod val="85000"/>
                    <a:lumOff val="15000"/>
                  </a:schemeClr>
                </a:solidFill>
                <a:sym typeface="+mn-lt"/>
              </a:rPr>
              <a:t>无需根据年龄进行剂量调整。</a:t>
            </a:r>
            <a:endParaRPr lang="en-US" altLang="zh-CN" dirty="0">
              <a:solidFill>
                <a:schemeClr val="tx1">
                  <a:lumMod val="85000"/>
                  <a:lumOff val="15000"/>
                </a:schemeClr>
              </a:solidFill>
              <a:sym typeface="+mn-lt"/>
            </a:endParaRPr>
          </a:p>
          <a:p>
            <a:r>
              <a:rPr lang="zh-CN" altLang="en-US" b="1" dirty="0">
                <a:solidFill>
                  <a:schemeClr val="tx1">
                    <a:lumMod val="85000"/>
                    <a:lumOff val="15000"/>
                  </a:schemeClr>
                </a:solidFill>
                <a:sym typeface="+mn-lt"/>
              </a:rPr>
              <a:t>肾功能损害的患者</a:t>
            </a:r>
            <a:r>
              <a:rPr lang="zh-CN" altLang="en-US" dirty="0">
                <a:solidFill>
                  <a:schemeClr val="tx1">
                    <a:lumMod val="85000"/>
                    <a:lumOff val="15000"/>
                  </a:schemeClr>
                </a:solidFill>
                <a:sym typeface="+mn-lt"/>
              </a:rPr>
              <a:t>：</a:t>
            </a:r>
            <a:r>
              <a:rPr lang="en-GB" altLang="zh-CN" dirty="0" err="1">
                <a:solidFill>
                  <a:schemeClr val="tx1">
                    <a:lumMod val="85000"/>
                    <a:lumOff val="15000"/>
                  </a:schemeClr>
                </a:solidFill>
                <a:sym typeface="+mn-lt"/>
              </a:rPr>
              <a:t>轻度肾功能损害患者</a:t>
            </a:r>
            <a:r>
              <a:rPr lang="en-GB" altLang="zh-CN" dirty="0">
                <a:solidFill>
                  <a:schemeClr val="tx1">
                    <a:lumMod val="85000"/>
                    <a:lumOff val="15000"/>
                  </a:schemeClr>
                </a:solidFill>
                <a:sym typeface="+mn-lt"/>
              </a:rPr>
              <a:t>（</a:t>
            </a:r>
            <a:r>
              <a:rPr lang="en-US" altLang="zh-CN" dirty="0">
                <a:solidFill>
                  <a:schemeClr val="tx1">
                    <a:lumMod val="85000"/>
                    <a:lumOff val="15000"/>
                  </a:schemeClr>
                </a:solidFill>
                <a:sym typeface="+mn-lt"/>
              </a:rPr>
              <a:t>e</a:t>
            </a:r>
            <a:r>
              <a:rPr lang="en-GB" altLang="zh-CN" dirty="0">
                <a:solidFill>
                  <a:schemeClr val="tx1">
                    <a:lumMod val="85000"/>
                    <a:lumOff val="15000"/>
                  </a:schemeClr>
                </a:solidFill>
                <a:sym typeface="+mn-lt"/>
              </a:rPr>
              <a:t>CrCl＞50至≤80 mL/min）</a:t>
            </a:r>
            <a:r>
              <a:rPr lang="zh-CN" altLang="en-US" dirty="0">
                <a:solidFill>
                  <a:schemeClr val="tx1">
                    <a:lumMod val="85000"/>
                    <a:lumOff val="15000"/>
                  </a:schemeClr>
                </a:solidFill>
                <a:sym typeface="+mn-lt"/>
              </a:rPr>
              <a:t>无需调整剂量，</a:t>
            </a:r>
            <a:r>
              <a:rPr lang="en-US" altLang="zh-CN" dirty="0" err="1">
                <a:solidFill>
                  <a:schemeClr val="tx1">
                    <a:lumMod val="85000"/>
                    <a:lumOff val="15000"/>
                  </a:schemeClr>
                </a:solidFill>
                <a:sym typeface="+mn-lt"/>
              </a:rPr>
              <a:t>eCrCl</a:t>
            </a:r>
            <a:r>
              <a:rPr lang="en-US" altLang="zh-CN" dirty="0">
                <a:solidFill>
                  <a:schemeClr val="tx1">
                    <a:lumMod val="85000"/>
                    <a:lumOff val="15000"/>
                  </a:schemeClr>
                </a:solidFill>
                <a:sym typeface="+mn-lt"/>
              </a:rPr>
              <a:t> </a:t>
            </a:r>
            <a:r>
              <a:rPr lang="zh-CN" altLang="en-US" dirty="0">
                <a:solidFill>
                  <a:schemeClr val="tx1">
                    <a:lumMod val="85000"/>
                    <a:lumOff val="15000"/>
                  </a:schemeClr>
                </a:solidFill>
                <a:sym typeface="+mn-lt"/>
              </a:rPr>
              <a:t>≤</a:t>
            </a:r>
            <a:r>
              <a:rPr lang="en-US" altLang="zh-CN" dirty="0">
                <a:solidFill>
                  <a:schemeClr val="tx1">
                    <a:lumMod val="85000"/>
                    <a:lumOff val="15000"/>
                  </a:schemeClr>
                </a:solidFill>
                <a:sym typeface="+mn-lt"/>
              </a:rPr>
              <a:t>50 </a:t>
            </a:r>
            <a:r>
              <a:rPr lang="en-GB" altLang="zh-CN" dirty="0">
                <a:solidFill>
                  <a:schemeClr val="tx1">
                    <a:lumMod val="85000"/>
                    <a:lumOff val="15000"/>
                  </a:schemeClr>
                </a:solidFill>
                <a:sym typeface="+mn-lt"/>
              </a:rPr>
              <a:t>mL/min</a:t>
            </a:r>
            <a:r>
              <a:rPr lang="zh-CN" altLang="en-US" dirty="0">
                <a:solidFill>
                  <a:schemeClr val="tx1">
                    <a:lumMod val="85000"/>
                    <a:lumOff val="15000"/>
                  </a:schemeClr>
                </a:solidFill>
                <a:sym typeface="+mn-lt"/>
              </a:rPr>
              <a:t>患者的推荐剂量需要调整，具体推荐见完整处方说明书。</a:t>
            </a:r>
            <a:endParaRPr lang="en-GB" altLang="zh-CN" dirty="0">
              <a:solidFill>
                <a:schemeClr val="tx1">
                  <a:lumMod val="85000"/>
                  <a:lumOff val="15000"/>
                </a:schemeClr>
              </a:solidFill>
              <a:sym typeface="+mn-lt"/>
            </a:endParaRPr>
          </a:p>
          <a:p>
            <a:r>
              <a:rPr lang="en-GB" altLang="zh-CN" b="1" dirty="0" err="1">
                <a:solidFill>
                  <a:schemeClr val="tx1">
                    <a:lumMod val="85000"/>
                    <a:lumOff val="15000"/>
                  </a:schemeClr>
                </a:solidFill>
                <a:sym typeface="+mn-lt"/>
              </a:rPr>
              <a:t>肝功能损害患者</a:t>
            </a:r>
            <a:r>
              <a:rPr lang="zh-CN" altLang="en-US" dirty="0">
                <a:solidFill>
                  <a:schemeClr val="tx1">
                    <a:lumMod val="85000"/>
                    <a:lumOff val="15000"/>
                  </a:schemeClr>
                </a:solidFill>
                <a:sym typeface="+mn-lt"/>
              </a:rPr>
              <a:t>：无需调整剂量。</a:t>
            </a:r>
            <a:endParaRPr lang="en-GB" altLang="zh-CN" dirty="0">
              <a:solidFill>
                <a:schemeClr val="tx1">
                  <a:lumMod val="85000"/>
                  <a:lumOff val="15000"/>
                </a:schemeClr>
              </a:solidFill>
              <a:sym typeface="+mn-lt"/>
            </a:endParaRPr>
          </a:p>
        </p:txBody>
      </p:sp>
      <p:sp>
        <p:nvSpPr>
          <p:cNvPr id="17" name="文本框 16">
            <a:extLst>
              <a:ext uri="{FF2B5EF4-FFF2-40B4-BE49-F238E27FC236}">
                <a16:creationId xmlns:a16="http://schemas.microsoft.com/office/drawing/2014/main" id="{26112859-13D6-C11C-EF07-4D56A9F67A78}"/>
              </a:ext>
            </a:extLst>
          </p:cNvPr>
          <p:cNvSpPr txBox="1"/>
          <p:nvPr/>
        </p:nvSpPr>
        <p:spPr>
          <a:xfrm>
            <a:off x="406262" y="6565512"/>
            <a:ext cx="7402530" cy="215444"/>
          </a:xfrm>
          <a:prstGeom prst="rect">
            <a:avLst/>
          </a:prstGeom>
          <a:noFill/>
        </p:spPr>
        <p:txBody>
          <a:bodyPr wrap="square">
            <a:spAutoFit/>
          </a:bodyPr>
          <a:lstStyle/>
          <a:p>
            <a:pPr marL="0" indent="0">
              <a:spcBef>
                <a:spcPts val="0"/>
              </a:spcBef>
              <a:buNone/>
              <a:defRPr/>
            </a:pPr>
            <a:r>
              <a:rPr lang="zh-CN" altLang="en-US" sz="800" dirty="0">
                <a:solidFill>
                  <a:schemeClr val="tx1">
                    <a:lumMod val="50000"/>
                    <a:lumOff val="50000"/>
                  </a:schemeClr>
                </a:solidFill>
                <a:cs typeface="+mn-ea"/>
                <a:sym typeface="+mn-lt"/>
              </a:rPr>
              <a:t>注射用氨曲南阿维巴坦钠说明书（核准日期：</a:t>
            </a:r>
            <a:r>
              <a:rPr lang="en-US" altLang="zh-CN" sz="800" dirty="0">
                <a:solidFill>
                  <a:schemeClr val="tx1">
                    <a:lumMod val="50000"/>
                    <a:lumOff val="50000"/>
                  </a:schemeClr>
                </a:solidFill>
                <a:cs typeface="+mn-ea"/>
                <a:sym typeface="+mn-lt"/>
              </a:rPr>
              <a:t>2025</a:t>
            </a:r>
            <a:r>
              <a:rPr lang="zh-CN" altLang="en-US" sz="800" dirty="0">
                <a:solidFill>
                  <a:schemeClr val="tx1">
                    <a:lumMod val="50000"/>
                    <a:lumOff val="50000"/>
                  </a:schemeClr>
                </a:solidFill>
                <a:cs typeface="+mn-ea"/>
                <a:sym typeface="+mn-lt"/>
              </a:rPr>
              <a:t>年</a:t>
            </a:r>
            <a:r>
              <a:rPr lang="en-US" altLang="zh-CN" sz="800" dirty="0">
                <a:solidFill>
                  <a:schemeClr val="tx1">
                    <a:lumMod val="50000"/>
                    <a:lumOff val="50000"/>
                  </a:schemeClr>
                </a:solidFill>
                <a:cs typeface="+mn-ea"/>
                <a:sym typeface="+mn-lt"/>
              </a:rPr>
              <a:t>6</a:t>
            </a:r>
            <a:r>
              <a:rPr lang="zh-CN" altLang="en-US" sz="800" dirty="0">
                <a:solidFill>
                  <a:schemeClr val="tx1">
                    <a:lumMod val="50000"/>
                    <a:lumOff val="50000"/>
                  </a:schemeClr>
                </a:solidFill>
                <a:cs typeface="+mn-ea"/>
                <a:sym typeface="+mn-lt"/>
              </a:rPr>
              <a:t>月</a:t>
            </a:r>
            <a:r>
              <a:rPr lang="en-US" altLang="zh-CN" sz="800" dirty="0">
                <a:solidFill>
                  <a:schemeClr val="tx1">
                    <a:lumMod val="50000"/>
                    <a:lumOff val="50000"/>
                  </a:schemeClr>
                </a:solidFill>
                <a:cs typeface="+mn-ea"/>
                <a:sym typeface="+mn-lt"/>
              </a:rPr>
              <a:t>24</a:t>
            </a:r>
            <a:r>
              <a:rPr lang="zh-CN" altLang="en-US" sz="800" dirty="0">
                <a:solidFill>
                  <a:schemeClr val="tx1">
                    <a:lumMod val="50000"/>
                    <a:lumOff val="50000"/>
                  </a:schemeClr>
                </a:solidFill>
                <a:cs typeface="+mn-ea"/>
                <a:sym typeface="+mn-lt"/>
              </a:rPr>
              <a:t>日）</a:t>
            </a:r>
            <a:endParaRPr lang="en-US" altLang="zh-CN" sz="80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38283841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标题 3">
            <a:extLst>
              <a:ext uri="{FF2B5EF4-FFF2-40B4-BE49-F238E27FC236}">
                <a16:creationId xmlns:a16="http://schemas.microsoft.com/office/drawing/2014/main" id="{0F2BE921-CB1E-8F47-B591-8D8932EA4F11}"/>
              </a:ext>
            </a:extLst>
          </p:cNvPr>
          <p:cNvSpPr>
            <a:spLocks noGrp="1"/>
          </p:cNvSpPr>
          <p:nvPr>
            <p:ph type="title"/>
          </p:nvPr>
        </p:nvSpPr>
        <p:spPr>
          <a:xfrm>
            <a:off x="838200" y="2349500"/>
            <a:ext cx="10515600" cy="1190113"/>
          </a:xfrm>
        </p:spPr>
        <p:txBody>
          <a:bodyPr/>
          <a:lstStyle/>
          <a:p>
            <a:pPr algn="ctr"/>
            <a:r>
              <a:rPr kumimoji="1" lang="en-US" altLang="zh-CN" sz="3600" b="1" i="1" dirty="0">
                <a:solidFill>
                  <a:schemeClr val="tx1"/>
                </a:solidFill>
                <a:latin typeface="+mn-lt"/>
                <a:ea typeface="+mn-ea"/>
                <a:cs typeface="+mn-ea"/>
                <a:sym typeface="+mn-lt"/>
              </a:rPr>
              <a:t>Thank you for your attention !</a:t>
            </a:r>
            <a:endParaRPr kumimoji="1" lang="zh-CN" altLang="en-US" sz="3600" b="1" i="1" dirty="0">
              <a:solidFill>
                <a:schemeClr val="tx1"/>
              </a:solidFill>
              <a:latin typeface="+mn-lt"/>
              <a:ea typeface="+mn-ea"/>
              <a:cs typeface="+mn-ea"/>
              <a:sym typeface="+mn-lt"/>
            </a:endParaRPr>
          </a:p>
        </p:txBody>
      </p:sp>
    </p:spTree>
    <p:extLst>
      <p:ext uri="{BB962C8B-B14F-4D97-AF65-F5344CB8AC3E}">
        <p14:creationId xmlns:p14="http://schemas.microsoft.com/office/powerpoint/2010/main" val="3866176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49FD360-D726-337F-7C24-F0C2702EFA4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04739015-38DA-9AB8-5373-EB75308A5CD7}"/>
              </a:ext>
            </a:extLst>
          </p:cNvPr>
          <p:cNvSpPr>
            <a:spLocks noGrp="1"/>
          </p:cNvSpPr>
          <p:nvPr>
            <p:ph type="title"/>
          </p:nvPr>
        </p:nvSpPr>
        <p:spPr>
          <a:xfrm>
            <a:off x="453887" y="538045"/>
            <a:ext cx="11199701" cy="586955"/>
          </a:xfrm>
        </p:spPr>
        <p:txBody>
          <a:bodyPr>
            <a:noAutofit/>
          </a:bodyPr>
          <a:lstStyle/>
          <a:p>
            <a:pPr>
              <a:lnSpc>
                <a:spcPct val="100000"/>
              </a:lnSpc>
            </a:pPr>
            <a:r>
              <a:rPr lang="zh-CN" altLang="en-US" dirty="0">
                <a:solidFill>
                  <a:srgbClr val="000548"/>
                </a:solidFill>
                <a:latin typeface="+mn-lt"/>
                <a:ea typeface="+mn-ea"/>
                <a:cs typeface="+mn-ea"/>
                <a:sym typeface="+mn-lt"/>
              </a:rPr>
              <a:t>在</a:t>
            </a:r>
            <a:r>
              <a:rPr lang="en-US" altLang="zh-CN" dirty="0" err="1">
                <a:solidFill>
                  <a:srgbClr val="000548"/>
                </a:solidFill>
                <a:latin typeface="+mn-lt"/>
                <a:ea typeface="+mn-ea"/>
                <a:cs typeface="+mn-ea"/>
                <a:sym typeface="+mn-lt"/>
              </a:rPr>
              <a:t>CrCl</a:t>
            </a:r>
            <a:r>
              <a:rPr lang="zh-CN" altLang="en-US" dirty="0">
                <a:solidFill>
                  <a:srgbClr val="000548"/>
                </a:solidFill>
                <a:latin typeface="+mn-lt"/>
                <a:ea typeface="+mn-ea"/>
                <a:cs typeface="+mn-ea"/>
                <a:sym typeface="+mn-lt"/>
              </a:rPr>
              <a:t>＞</a:t>
            </a:r>
            <a:r>
              <a:rPr lang="en-US" altLang="zh-CN" dirty="0">
                <a:solidFill>
                  <a:srgbClr val="000548"/>
                </a:solidFill>
                <a:latin typeface="+mn-lt"/>
                <a:ea typeface="+mn-ea"/>
                <a:cs typeface="+mn-ea"/>
                <a:sym typeface="+mn-lt"/>
              </a:rPr>
              <a:t>50mL/min</a:t>
            </a:r>
            <a:r>
              <a:rPr lang="zh-CN" altLang="en-US" dirty="0">
                <a:solidFill>
                  <a:srgbClr val="000548"/>
                </a:solidFill>
                <a:latin typeface="+mn-lt"/>
                <a:ea typeface="+mn-ea"/>
                <a:cs typeface="+mn-ea"/>
                <a:sym typeface="+mn-lt"/>
              </a:rPr>
              <a:t>的成人患者中，</a:t>
            </a:r>
            <a:br>
              <a:rPr lang="en-US" altLang="zh-CN" dirty="0">
                <a:solidFill>
                  <a:srgbClr val="000548"/>
                </a:solidFill>
                <a:latin typeface="+mn-lt"/>
                <a:ea typeface="+mn-ea"/>
                <a:cs typeface="+mn-ea"/>
                <a:sym typeface="+mn-lt"/>
              </a:rPr>
            </a:br>
            <a:r>
              <a:rPr lang="zh-CN" altLang="en-US" dirty="0">
                <a:solidFill>
                  <a:srgbClr val="000548"/>
                </a:solidFill>
                <a:latin typeface="+mn-lt"/>
                <a:ea typeface="+mn-ea"/>
                <a:cs typeface="+mn-ea"/>
                <a:sym typeface="+mn-lt"/>
              </a:rPr>
              <a:t>氨曲南</a:t>
            </a:r>
            <a:r>
              <a:rPr lang="en-US" altLang="zh-CN" dirty="0">
                <a:solidFill>
                  <a:srgbClr val="000548"/>
                </a:solidFill>
                <a:latin typeface="+mn-lt"/>
                <a:ea typeface="+mn-ea"/>
                <a:cs typeface="+mn-ea"/>
                <a:sym typeface="+mn-lt"/>
              </a:rPr>
              <a:t>-</a:t>
            </a:r>
            <a:r>
              <a:rPr lang="zh-CN" altLang="en-US" dirty="0">
                <a:solidFill>
                  <a:srgbClr val="000548"/>
                </a:solidFill>
                <a:latin typeface="+mn-lt"/>
                <a:ea typeface="+mn-ea"/>
                <a:cs typeface="+mn-ea"/>
                <a:sym typeface="+mn-lt"/>
              </a:rPr>
              <a:t>阿维巴坦说明书推荐用药</a:t>
            </a:r>
            <a:r>
              <a:rPr lang="en-PH" dirty="0">
                <a:solidFill>
                  <a:srgbClr val="000548"/>
                </a:solidFill>
                <a:latin typeface="+mn-lt"/>
                <a:ea typeface="+mn-ea"/>
                <a:cs typeface="+mn-ea"/>
                <a:sym typeface="+mn-lt"/>
              </a:rPr>
              <a:t>方案</a:t>
            </a:r>
            <a:r>
              <a:rPr lang="en-PH" baseline="30000" dirty="0">
                <a:solidFill>
                  <a:srgbClr val="000548"/>
                </a:solidFill>
                <a:latin typeface="+mn-lt"/>
                <a:ea typeface="+mn-ea"/>
                <a:cs typeface="+mn-ea"/>
                <a:sym typeface="+mn-lt"/>
              </a:rPr>
              <a:t>1,2</a:t>
            </a:r>
          </a:p>
        </p:txBody>
      </p:sp>
      <p:sp>
        <p:nvSpPr>
          <p:cNvPr id="12" name="TextBox 11">
            <a:extLst>
              <a:ext uri="{FF2B5EF4-FFF2-40B4-BE49-F238E27FC236}">
                <a16:creationId xmlns:a16="http://schemas.microsoft.com/office/drawing/2014/main" id="{3BA11B1E-2FE6-4266-F03B-ECE51F49588F}"/>
              </a:ext>
            </a:extLst>
          </p:cNvPr>
          <p:cNvSpPr txBox="1"/>
          <p:nvPr/>
        </p:nvSpPr>
        <p:spPr>
          <a:xfrm>
            <a:off x="947868" y="1557479"/>
            <a:ext cx="9595954" cy="664028"/>
          </a:xfrm>
          <a:prstGeom prst="rect">
            <a:avLst/>
          </a:prstGeom>
          <a:noFill/>
        </p:spPr>
        <p:txBody>
          <a:bodyPr wrap="square" rtlCol="0">
            <a:spAutoFit/>
          </a:bodyPr>
          <a:lstStyle/>
          <a:p>
            <a:pPr marL="172720" marR="0" lvl="0" indent="-172720" algn="l" defTabSz="914400" rtl="0" eaLnBrk="1" fontAlgn="auto" latinLnBrk="0" hangingPunct="1">
              <a:lnSpc>
                <a:spcPct val="120000"/>
              </a:lnSpc>
              <a:spcBef>
                <a:spcPts val="600"/>
              </a:spcBef>
              <a:spcAft>
                <a:spcPts val="0"/>
              </a:spcAft>
              <a:buClrTx/>
              <a:buSzTx/>
              <a:buFont typeface="Times New Roman" panose="02020603050405020304" charset="0"/>
              <a:buChar char="•"/>
              <a:tabLst/>
              <a:defRPr/>
            </a:pPr>
            <a:r>
              <a:rPr kumimoji="0" lang="zh-CN" altLang="en-US" sz="1400" b="0" i="0" u="none" strike="noStrike" kern="1200" cap="none" spc="0" normalizeH="0" baseline="0" noProof="0" dirty="0">
                <a:ln>
                  <a:noFill/>
                </a:ln>
                <a:solidFill>
                  <a:srgbClr val="000000">
                    <a:lumMod val="85000"/>
                    <a:lumOff val="15000"/>
                  </a:srgbClr>
                </a:solidFill>
                <a:effectLst/>
                <a:uLnTx/>
                <a:uFillTx/>
                <a:latin typeface="Arial" panose="02110004020202020204"/>
                <a:ea typeface="微软雅黑"/>
                <a:cs typeface="+mn-ea"/>
                <a:sym typeface="+mn-lt"/>
              </a:rPr>
              <a:t>单次负荷剂量后，在下一个给药间隔开始维持剂量</a:t>
            </a:r>
            <a:r>
              <a:rPr kumimoji="0" lang="en-US" altLang="zh-CN" sz="1400" b="1" i="0" u="none" strike="noStrike" kern="1200" cap="none" spc="0" normalizeH="0" baseline="30000" noProof="0" dirty="0">
                <a:ln>
                  <a:noFill/>
                </a:ln>
                <a:solidFill>
                  <a:srgbClr val="000000">
                    <a:lumMod val="85000"/>
                    <a:lumOff val="15000"/>
                  </a:srgbClr>
                </a:solidFill>
                <a:effectLst/>
                <a:uLnTx/>
                <a:uFillTx/>
                <a:latin typeface="Arial" panose="02110004020202020204"/>
                <a:ea typeface="微软雅黑"/>
                <a:cs typeface="+mn-ea"/>
                <a:sym typeface="+mn-lt"/>
              </a:rPr>
              <a:t>1</a:t>
            </a:r>
            <a:endParaRPr kumimoji="0" lang="zh-CN" altLang="en-US" sz="1400" b="1" i="0" u="none" strike="noStrike" kern="1200" cap="none" spc="0" normalizeH="0" baseline="30000" noProof="0" dirty="0">
              <a:ln>
                <a:noFill/>
              </a:ln>
              <a:solidFill>
                <a:srgbClr val="000000">
                  <a:lumMod val="85000"/>
                  <a:lumOff val="15000"/>
                </a:srgbClr>
              </a:solidFill>
              <a:effectLst/>
              <a:uLnTx/>
              <a:uFillTx/>
              <a:latin typeface="Arial" panose="02110004020202020204"/>
              <a:ea typeface="微软雅黑"/>
              <a:cs typeface="+mn-ea"/>
              <a:sym typeface="+mn-lt"/>
            </a:endParaRPr>
          </a:p>
          <a:p>
            <a:pPr marL="172720" marR="0" lvl="0" indent="-172720" algn="l" defTabSz="914400" rtl="0" eaLnBrk="1" fontAlgn="auto" latinLnBrk="0" hangingPunct="1">
              <a:lnSpc>
                <a:spcPct val="120000"/>
              </a:lnSpc>
              <a:spcBef>
                <a:spcPts val="600"/>
              </a:spcBef>
              <a:spcAft>
                <a:spcPts val="0"/>
              </a:spcAft>
              <a:buClrTx/>
              <a:buSzTx/>
              <a:buFont typeface="Times New Roman" panose="02020603050405020304" charset="0"/>
              <a:buChar char="•"/>
              <a:tabLst/>
              <a:defRPr/>
            </a:pPr>
            <a:r>
              <a:rPr kumimoji="0" lang="zh-CN" altLang="en-US" sz="1400" b="0" i="0" u="none" strike="noStrike" kern="1200" cap="none" spc="0" normalizeH="0" baseline="0" noProof="0" dirty="0">
                <a:ln>
                  <a:noFill/>
                </a:ln>
                <a:solidFill>
                  <a:srgbClr val="000000">
                    <a:lumMod val="85000"/>
                    <a:lumOff val="15000"/>
                  </a:srgbClr>
                </a:solidFill>
                <a:effectLst/>
                <a:uLnTx/>
                <a:uFillTx/>
                <a:latin typeface="Arial" panose="02110004020202020204"/>
                <a:ea typeface="微软雅黑"/>
                <a:cs typeface="+mn-ea"/>
                <a:sym typeface="+mn-lt"/>
              </a:rPr>
              <a:t>首剂</a:t>
            </a:r>
            <a:r>
              <a:rPr kumimoji="0" lang="en-PH" sz="1400" b="0" i="0" u="none" strike="noStrike" kern="1200" cap="none" spc="0" normalizeH="0" baseline="0" noProof="0" dirty="0" err="1">
                <a:ln>
                  <a:noFill/>
                </a:ln>
                <a:solidFill>
                  <a:srgbClr val="000000">
                    <a:lumMod val="85000"/>
                    <a:lumOff val="15000"/>
                  </a:srgbClr>
                </a:solidFill>
                <a:effectLst/>
                <a:uLnTx/>
                <a:uFillTx/>
                <a:latin typeface="Arial" panose="02110004020202020204"/>
                <a:ea typeface="微软雅黑"/>
                <a:cs typeface="+mn-ea"/>
                <a:sym typeface="+mn-lt"/>
              </a:rPr>
              <a:t>负荷剂量可提高</a:t>
            </a:r>
            <a:r>
              <a:rPr kumimoji="0" lang="en-PH" sz="1400" b="1" i="0" u="none" strike="noStrike" kern="1200" cap="none" spc="0" normalizeH="0" baseline="0" noProof="0" dirty="0" err="1">
                <a:ln>
                  <a:noFill/>
                </a:ln>
                <a:solidFill>
                  <a:srgbClr val="00C987">
                    <a:lumMod val="75000"/>
                  </a:srgbClr>
                </a:solidFill>
                <a:effectLst/>
                <a:uLnTx/>
                <a:uFillTx/>
                <a:latin typeface="Arial" panose="02110004020202020204"/>
                <a:ea typeface="微软雅黑"/>
                <a:cs typeface="+mn-ea"/>
                <a:sym typeface="+mn-lt"/>
              </a:rPr>
              <a:t>在首个给药间隔内</a:t>
            </a:r>
            <a:r>
              <a:rPr kumimoji="0" lang="en-PH" sz="1400" b="0" i="0" u="none" strike="noStrike" kern="1200" cap="none" spc="0" normalizeH="0" baseline="0" noProof="0" dirty="0" err="1">
                <a:ln>
                  <a:noFill/>
                </a:ln>
                <a:solidFill>
                  <a:srgbClr val="000000">
                    <a:lumMod val="85000"/>
                    <a:lumOff val="15000"/>
                  </a:srgbClr>
                </a:solidFill>
                <a:effectLst/>
                <a:uLnTx/>
                <a:uFillTx/>
                <a:latin typeface="Arial" panose="02110004020202020204"/>
                <a:ea typeface="微软雅黑"/>
                <a:cs typeface="+mn-ea"/>
                <a:sym typeface="+mn-lt"/>
              </a:rPr>
              <a:t>同时达到阿维巴坦和氨曲南目标暴露量的概率</a:t>
            </a:r>
            <a:r>
              <a:rPr kumimoji="0" lang="zh-CN" altLang="en-US" sz="1400" b="0" i="0" u="none" strike="noStrike" kern="1200" cap="none" spc="0" normalizeH="0" baseline="0" noProof="0" dirty="0">
                <a:ln>
                  <a:noFill/>
                </a:ln>
                <a:solidFill>
                  <a:srgbClr val="000000">
                    <a:lumMod val="85000"/>
                    <a:lumOff val="15000"/>
                  </a:srgbClr>
                </a:solidFill>
                <a:effectLst/>
                <a:uLnTx/>
                <a:uFillTx/>
                <a:latin typeface="Arial" panose="02110004020202020204"/>
                <a:ea typeface="微软雅黑"/>
                <a:cs typeface="+mn-ea"/>
                <a:sym typeface="+mn-lt"/>
              </a:rPr>
              <a:t>至</a:t>
            </a:r>
            <a:r>
              <a:rPr kumimoji="0" lang="en-US" altLang="zh-CN" sz="1400" b="1" i="0" u="none" strike="noStrike" kern="1200" cap="none" spc="0" normalizeH="0" baseline="0" noProof="0" dirty="0">
                <a:ln>
                  <a:noFill/>
                </a:ln>
                <a:solidFill>
                  <a:srgbClr val="00C987">
                    <a:lumMod val="75000"/>
                  </a:srgbClr>
                </a:solidFill>
                <a:effectLst/>
                <a:uLnTx/>
                <a:uFillTx/>
                <a:latin typeface="Arial" panose="02110004020202020204"/>
                <a:ea typeface="微软雅黑"/>
                <a:cs typeface="+mn-ea"/>
                <a:sym typeface="+mn-lt"/>
              </a:rPr>
              <a:t>PTA&gt;90%</a:t>
            </a:r>
            <a:r>
              <a:rPr kumimoji="0" lang="en-PH" sz="1400" b="0" i="0" u="none" strike="noStrike" kern="1200" cap="none" spc="0" normalizeH="0" baseline="30000" noProof="0" dirty="0">
                <a:ln>
                  <a:noFill/>
                </a:ln>
                <a:solidFill>
                  <a:srgbClr val="000000">
                    <a:lumMod val="85000"/>
                    <a:lumOff val="15000"/>
                  </a:srgbClr>
                </a:solidFill>
                <a:effectLst/>
                <a:uLnTx/>
                <a:uFillTx/>
                <a:latin typeface="Arial" panose="02110004020202020204"/>
                <a:ea typeface="微软雅黑"/>
                <a:cs typeface="+mn-ea"/>
                <a:sym typeface="+mn-lt"/>
              </a:rPr>
              <a:t>2</a:t>
            </a:r>
          </a:p>
        </p:txBody>
      </p:sp>
      <p:graphicFrame>
        <p:nvGraphicFramePr>
          <p:cNvPr id="2" name="内容占位符 4">
            <a:extLst>
              <a:ext uri="{FF2B5EF4-FFF2-40B4-BE49-F238E27FC236}">
                <a16:creationId xmlns:a16="http://schemas.microsoft.com/office/drawing/2014/main" id="{2BE7BE2C-ABC9-CF73-1318-BD3282F81F0F}"/>
              </a:ext>
            </a:extLst>
          </p:cNvPr>
          <p:cNvGraphicFramePr>
            <a:graphicFrameLocks/>
          </p:cNvGraphicFramePr>
          <p:nvPr/>
        </p:nvGraphicFramePr>
        <p:xfrm>
          <a:off x="947868" y="2940766"/>
          <a:ext cx="10296263" cy="2088526"/>
        </p:xfrm>
        <a:graphic>
          <a:graphicData uri="http://schemas.openxmlformats.org/drawingml/2006/table">
            <a:tbl>
              <a:tblPr firstRow="1" bandRow="1">
                <a:tableStyleId>{5C22544A-7EE6-4342-B048-85BDC9FD1C3A}</a:tableStyleId>
              </a:tblPr>
              <a:tblGrid>
                <a:gridCol w="1461957">
                  <a:extLst>
                    <a:ext uri="{9D8B030D-6E8A-4147-A177-3AD203B41FA5}">
                      <a16:colId xmlns:a16="http://schemas.microsoft.com/office/drawing/2014/main" val="3018190162"/>
                    </a:ext>
                  </a:extLst>
                </a:gridCol>
                <a:gridCol w="2371725">
                  <a:extLst>
                    <a:ext uri="{9D8B030D-6E8A-4147-A177-3AD203B41FA5}">
                      <a16:colId xmlns:a16="http://schemas.microsoft.com/office/drawing/2014/main" val="880558480"/>
                    </a:ext>
                  </a:extLst>
                </a:gridCol>
                <a:gridCol w="2274404">
                  <a:extLst>
                    <a:ext uri="{9D8B030D-6E8A-4147-A177-3AD203B41FA5}">
                      <a16:colId xmlns:a16="http://schemas.microsoft.com/office/drawing/2014/main" val="2756732649"/>
                    </a:ext>
                  </a:extLst>
                </a:gridCol>
                <a:gridCol w="1399822">
                  <a:extLst>
                    <a:ext uri="{9D8B030D-6E8A-4147-A177-3AD203B41FA5}">
                      <a16:colId xmlns:a16="http://schemas.microsoft.com/office/drawing/2014/main" val="4030272883"/>
                    </a:ext>
                  </a:extLst>
                </a:gridCol>
                <a:gridCol w="1229507">
                  <a:extLst>
                    <a:ext uri="{9D8B030D-6E8A-4147-A177-3AD203B41FA5}">
                      <a16:colId xmlns:a16="http://schemas.microsoft.com/office/drawing/2014/main" val="2006840605"/>
                    </a:ext>
                  </a:extLst>
                </a:gridCol>
                <a:gridCol w="1558848">
                  <a:extLst>
                    <a:ext uri="{9D8B030D-6E8A-4147-A177-3AD203B41FA5}">
                      <a16:colId xmlns:a16="http://schemas.microsoft.com/office/drawing/2014/main" val="1906298521"/>
                    </a:ext>
                  </a:extLst>
                </a:gridCol>
              </a:tblGrid>
              <a:tr h="498951">
                <a:tc rowSpan="2">
                  <a:txBody>
                    <a:bodyPr/>
                    <a:lstStyle/>
                    <a:p>
                      <a:pPr algn="ctr"/>
                      <a:r>
                        <a:rPr lang="zh-CN" altLang="en-US" sz="1400" b="1" dirty="0">
                          <a:latin typeface="+mn-lt"/>
                          <a:ea typeface="+mn-ea"/>
                          <a:cs typeface="+mn-ea"/>
                          <a:sym typeface="+mn-lt"/>
                        </a:rPr>
                        <a:t>感染类型</a:t>
                      </a:r>
                    </a:p>
                  </a:txBody>
                  <a:tcPr anchor="ctr">
                    <a:lnB w="12700" cap="flat" cmpd="sng" algn="ctr">
                      <a:solidFill>
                        <a:schemeClr val="bg1"/>
                      </a:solidFill>
                      <a:prstDash val="solid"/>
                      <a:round/>
                      <a:headEnd type="none" w="med" len="med"/>
                      <a:tailEnd type="none" w="med" len="med"/>
                    </a:lnB>
                    <a:solidFill>
                      <a:srgbClr val="000D45"/>
                    </a:solidFill>
                  </a:tcPr>
                </a:tc>
                <a:tc gridSpan="2">
                  <a:txBody>
                    <a:bodyPr/>
                    <a:lstStyle/>
                    <a:p>
                      <a:pPr algn="ctr"/>
                      <a:r>
                        <a:rPr lang="zh-CN" altLang="en-US" sz="1400" b="1" i="0" u="none" strike="noStrike" kern="1200" dirty="0">
                          <a:solidFill>
                            <a:schemeClr val="lt1"/>
                          </a:solidFill>
                          <a:effectLst/>
                          <a:latin typeface="+mn-lt"/>
                          <a:ea typeface="+mn-ea"/>
                          <a:cs typeface="+mn-ea"/>
                          <a:sym typeface="+mn-lt"/>
                        </a:rPr>
                        <a:t>氨曲南</a:t>
                      </a:r>
                      <a:r>
                        <a:rPr lang="en-US" altLang="zh-CN" sz="1400" dirty="0">
                          <a:latin typeface="+mn-lt"/>
                          <a:ea typeface="+mn-ea"/>
                          <a:cs typeface="+mn-ea"/>
                          <a:sym typeface="+mn-lt"/>
                        </a:rPr>
                        <a:t>-</a:t>
                      </a:r>
                      <a:r>
                        <a:rPr lang="zh-CN" altLang="en-US" sz="1400" dirty="0">
                          <a:latin typeface="+mn-lt"/>
                          <a:ea typeface="+mn-ea"/>
                          <a:cs typeface="+mn-ea"/>
                          <a:sym typeface="+mn-lt"/>
                        </a:rPr>
                        <a:t>阿维巴坦的剂量</a:t>
                      </a:r>
                      <a:endParaRPr lang="zh-CN" altLang="en-US" sz="1200" b="1" dirty="0">
                        <a:latin typeface="+mn-lt"/>
                        <a:ea typeface="+mn-ea"/>
                        <a:cs typeface="+mn-ea"/>
                        <a:sym typeface="+mn-lt"/>
                      </a:endParaRPr>
                    </a:p>
                  </a:txBody>
                  <a:tcPr anchor="ctr">
                    <a:lnB w="12700" cap="flat" cmpd="sng" algn="ctr">
                      <a:solidFill>
                        <a:schemeClr val="bg1"/>
                      </a:solidFill>
                      <a:prstDash val="solid"/>
                      <a:round/>
                      <a:headEnd type="none" w="med" len="med"/>
                      <a:tailEnd type="none" w="med" len="med"/>
                    </a:lnB>
                    <a:solidFill>
                      <a:srgbClr val="000D45"/>
                    </a:solidFill>
                  </a:tcPr>
                </a:tc>
                <a:tc hMerge="1">
                  <a:txBody>
                    <a:bodyPr/>
                    <a:lstStyle/>
                    <a:p>
                      <a:endParaRPr lang="zh-CN" altLang="en-US"/>
                    </a:p>
                  </a:txBody>
                  <a:tcPr/>
                </a:tc>
                <a:tc rowSpan="2">
                  <a:txBody>
                    <a:bodyPr/>
                    <a:lstStyle/>
                    <a:p>
                      <a:pPr algn="ctr"/>
                      <a:r>
                        <a:rPr lang="zh-CN" altLang="en-US" sz="1400" dirty="0">
                          <a:latin typeface="+mn-lt"/>
                          <a:ea typeface="+mn-ea"/>
                          <a:cs typeface="+mn-ea"/>
                          <a:sym typeface="+mn-lt"/>
                        </a:rPr>
                        <a:t>输注时间</a:t>
                      </a:r>
                      <a:endParaRPr lang="zh-CN" altLang="en-US" sz="1400" baseline="30000" dirty="0">
                        <a:solidFill>
                          <a:schemeClr val="bg1"/>
                        </a:solidFill>
                        <a:latin typeface="+mn-lt"/>
                        <a:ea typeface="+mn-ea"/>
                        <a:cs typeface="+mn-ea"/>
                        <a:sym typeface="+mn-lt"/>
                      </a:endParaRPr>
                    </a:p>
                  </a:txBody>
                  <a:tcPr anchor="ctr">
                    <a:lnB w="12700" cap="flat" cmpd="sng" algn="ctr">
                      <a:solidFill>
                        <a:schemeClr val="bg1"/>
                      </a:solidFill>
                      <a:prstDash val="solid"/>
                      <a:round/>
                      <a:headEnd type="none" w="med" len="med"/>
                      <a:tailEnd type="none" w="med" len="med"/>
                    </a:lnB>
                    <a:solidFill>
                      <a:srgbClr val="000D45"/>
                    </a:solidFill>
                  </a:tcPr>
                </a:tc>
                <a:tc rowSpan="2">
                  <a:txBody>
                    <a:bodyPr/>
                    <a:lstStyle/>
                    <a:p>
                      <a:pPr algn="ctr"/>
                      <a:r>
                        <a:rPr lang="zh-CN" altLang="en-US" sz="1400" baseline="0" dirty="0">
                          <a:solidFill>
                            <a:schemeClr val="bg1"/>
                          </a:solidFill>
                          <a:latin typeface="+mn-lt"/>
                          <a:ea typeface="+mn-ea"/>
                          <a:cs typeface="+mn-ea"/>
                          <a:sym typeface="+mn-lt"/>
                        </a:rPr>
                        <a:t>给药间隔</a:t>
                      </a:r>
                      <a:r>
                        <a:rPr lang="en-US" altLang="zh-CN" sz="1400" baseline="30000" dirty="0">
                          <a:solidFill>
                            <a:schemeClr val="bg1"/>
                          </a:solidFill>
                          <a:latin typeface="+mn-lt"/>
                          <a:ea typeface="+mn-ea"/>
                          <a:cs typeface="+mn-ea"/>
                          <a:sym typeface="+mn-lt"/>
                        </a:rPr>
                        <a:t>b</a:t>
                      </a:r>
                      <a:endParaRPr lang="zh-CN" altLang="en-US" sz="1400" baseline="30000" dirty="0">
                        <a:solidFill>
                          <a:schemeClr val="bg1"/>
                        </a:solidFill>
                        <a:latin typeface="+mn-lt"/>
                        <a:ea typeface="+mn-ea"/>
                        <a:cs typeface="+mn-ea"/>
                        <a:sym typeface="+mn-lt"/>
                      </a:endParaRPr>
                    </a:p>
                  </a:txBody>
                  <a:tcPr anchor="ctr">
                    <a:lnB w="12700" cap="flat" cmpd="sng" algn="ctr">
                      <a:solidFill>
                        <a:schemeClr val="bg1"/>
                      </a:solidFill>
                      <a:prstDash val="solid"/>
                      <a:round/>
                      <a:headEnd type="none" w="med" len="med"/>
                      <a:tailEnd type="none" w="med" len="med"/>
                    </a:lnB>
                    <a:solidFill>
                      <a:srgbClr val="000D45"/>
                    </a:solidFill>
                  </a:tcPr>
                </a:tc>
                <a:tc rowSpan="2">
                  <a:txBody>
                    <a:bodyPr/>
                    <a:lstStyle/>
                    <a:p>
                      <a:pPr algn="ctr"/>
                      <a:r>
                        <a:rPr lang="zh-CN" altLang="en-US" sz="1400" baseline="0" dirty="0">
                          <a:solidFill>
                            <a:schemeClr val="bg1"/>
                          </a:solidFill>
                          <a:latin typeface="+mn-lt"/>
                          <a:ea typeface="+mn-ea"/>
                          <a:cs typeface="+mn-ea"/>
                          <a:sym typeface="+mn-lt"/>
                        </a:rPr>
                        <a:t>疗程</a:t>
                      </a:r>
                    </a:p>
                  </a:txBody>
                  <a:tcPr anchor="ctr">
                    <a:lnB w="12700" cap="flat" cmpd="sng" algn="ctr">
                      <a:solidFill>
                        <a:schemeClr val="bg1"/>
                      </a:solidFill>
                      <a:prstDash val="solid"/>
                      <a:round/>
                      <a:headEnd type="none" w="med" len="med"/>
                      <a:tailEnd type="none" w="med" len="med"/>
                    </a:lnB>
                    <a:solidFill>
                      <a:srgbClr val="000D45"/>
                    </a:solidFill>
                  </a:tcPr>
                </a:tc>
                <a:extLst>
                  <a:ext uri="{0D108BD9-81ED-4DB2-BD59-A6C34878D82A}">
                    <a16:rowId xmlns:a16="http://schemas.microsoft.com/office/drawing/2014/main" val="3013413089"/>
                  </a:ext>
                </a:extLst>
              </a:tr>
              <a:tr h="498951">
                <a:tc vMerge="1">
                  <a:txBody>
                    <a:bodyPr/>
                    <a:lstStyle/>
                    <a:p>
                      <a:endParaRPr lang="zh-CN" altLang="en-US"/>
                    </a:p>
                  </a:txBody>
                  <a:tcPr/>
                </a:tc>
                <a:tc>
                  <a:txBody>
                    <a:bodyPr/>
                    <a:lstStyle/>
                    <a:p>
                      <a:pPr algn="ctr"/>
                      <a:r>
                        <a:rPr lang="zh-CN" altLang="en-US" sz="1400" b="1" kern="1200" dirty="0">
                          <a:solidFill>
                            <a:schemeClr val="lt1"/>
                          </a:solidFill>
                          <a:latin typeface="+mn-lt"/>
                          <a:ea typeface="+mn-ea"/>
                          <a:cs typeface="+mn-ea"/>
                          <a:sym typeface="+mn-lt"/>
                        </a:rPr>
                        <a:t>负荷剂量</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000D45"/>
                    </a:solidFill>
                  </a:tcPr>
                </a:tc>
                <a:tc>
                  <a:txBody>
                    <a:bodyPr/>
                    <a:lstStyle/>
                    <a:p>
                      <a:pPr algn="ctr"/>
                      <a:r>
                        <a:rPr lang="zh-CN" altLang="en-US" sz="1400" b="1" kern="1200" dirty="0">
                          <a:solidFill>
                            <a:schemeClr val="lt1"/>
                          </a:solidFill>
                          <a:latin typeface="+mn-lt"/>
                          <a:ea typeface="+mn-ea"/>
                          <a:cs typeface="+mn-ea"/>
                          <a:sym typeface="+mn-lt"/>
                        </a:rPr>
                        <a:t>维持剂量</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000D45"/>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945387875"/>
                  </a:ext>
                </a:extLst>
              </a:tr>
              <a:tr h="545312">
                <a:tc>
                  <a:txBody>
                    <a:bodyPr/>
                    <a:lstStyle/>
                    <a:p>
                      <a:pPr marL="0" indent="0">
                        <a:lnSpc>
                          <a:spcPct val="150000"/>
                        </a:lnSpc>
                        <a:buFont typeface="Arial" panose="020B0604020202020204" pitchFamily="34" charset="0"/>
                        <a:buNone/>
                      </a:pPr>
                      <a:r>
                        <a:rPr lang="en-US" altLang="zh-CN" sz="1400" baseline="0" dirty="0" err="1">
                          <a:latin typeface="+mn-lt"/>
                          <a:ea typeface="+mn-ea"/>
                          <a:cs typeface="+mn-ea"/>
                          <a:sym typeface="+mn-lt"/>
                        </a:rPr>
                        <a:t>cIAI</a:t>
                      </a:r>
                      <a:r>
                        <a:rPr lang="en-US" altLang="zh-CN" sz="1400" baseline="30000" dirty="0" err="1">
                          <a:latin typeface="+mn-lt"/>
                          <a:ea typeface="+mn-ea"/>
                          <a:cs typeface="+mn-ea"/>
                          <a:sym typeface="+mn-lt"/>
                        </a:rPr>
                        <a:t>c</a:t>
                      </a:r>
                      <a:endParaRPr lang="en-US" altLang="zh-CN" sz="1400" baseline="30000" dirty="0">
                        <a:latin typeface="+mn-lt"/>
                        <a:ea typeface="+mn-ea"/>
                        <a:cs typeface="+mn-ea"/>
                        <a:sym typeface="+mn-lt"/>
                      </a:endParaRPr>
                    </a:p>
                  </a:txBody>
                  <a:tcPr anchor="ctr">
                    <a:lnT w="12700" cap="flat" cmpd="sng" algn="ctr">
                      <a:solidFill>
                        <a:schemeClr val="bg1"/>
                      </a:solidFill>
                      <a:prstDash val="solid"/>
                      <a:round/>
                      <a:headEnd type="none" w="med" len="med"/>
                      <a:tailEnd type="none" w="med" len="med"/>
                    </a:lnT>
                    <a:solidFill>
                      <a:srgbClr val="F2F2F2"/>
                    </a:solidFill>
                  </a:tcPr>
                </a:tc>
                <a:tc rowSpan="2">
                  <a:txBody>
                    <a:bodyPr/>
                    <a:lstStyle/>
                    <a:p>
                      <a:pPr marL="0" indent="0" algn="ctr">
                        <a:lnSpc>
                          <a:spcPct val="150000"/>
                        </a:lnSpc>
                        <a:buFont typeface="Arial" panose="020B0604020202020204" pitchFamily="34" charset="0"/>
                        <a:buNone/>
                      </a:pPr>
                      <a:r>
                        <a:rPr lang="zh-CN" altLang="en-US" sz="1400" dirty="0">
                          <a:latin typeface="+mn-lt"/>
                          <a:ea typeface="+mn-ea"/>
                          <a:cs typeface="+mn-ea"/>
                          <a:sym typeface="+mn-lt"/>
                        </a:rPr>
                        <a:t>氨曲南</a:t>
                      </a:r>
                      <a:r>
                        <a:rPr lang="en-US" altLang="zh-CN" sz="1400" dirty="0">
                          <a:latin typeface="+mn-lt"/>
                          <a:ea typeface="+mn-ea"/>
                          <a:cs typeface="+mn-ea"/>
                          <a:sym typeface="+mn-lt"/>
                        </a:rPr>
                        <a:t> 2g/</a:t>
                      </a:r>
                      <a:r>
                        <a:rPr lang="zh-CN" altLang="en-US" sz="1400" dirty="0">
                          <a:latin typeface="+mn-lt"/>
                          <a:ea typeface="+mn-ea"/>
                          <a:cs typeface="+mn-ea"/>
                          <a:sym typeface="+mn-lt"/>
                        </a:rPr>
                        <a:t>阿维巴坦 </a:t>
                      </a:r>
                      <a:r>
                        <a:rPr lang="en-US" altLang="zh-CN" sz="1400" dirty="0">
                          <a:latin typeface="+mn-lt"/>
                          <a:ea typeface="+mn-ea"/>
                          <a:cs typeface="+mn-ea"/>
                          <a:sym typeface="+mn-lt"/>
                        </a:rPr>
                        <a:t>0.67g</a:t>
                      </a:r>
                    </a:p>
                  </a:txBody>
                  <a:tcPr anchor="ctr">
                    <a:lnB w="12700" cap="flat" cmpd="sng" algn="ctr">
                      <a:solidFill>
                        <a:srgbClr val="000D45"/>
                      </a:solidFill>
                      <a:prstDash val="solid"/>
                      <a:round/>
                      <a:headEnd type="none" w="med" len="med"/>
                      <a:tailEnd type="none" w="med" len="med"/>
                    </a:lnB>
                    <a:solidFill>
                      <a:srgbClr val="F2F2F2"/>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400" dirty="0">
                          <a:latin typeface="+mn-lt"/>
                          <a:ea typeface="+mn-ea"/>
                          <a:cs typeface="+mn-ea"/>
                          <a:sym typeface="+mn-lt"/>
                        </a:rPr>
                        <a:t>氨曲南</a:t>
                      </a:r>
                      <a:r>
                        <a:rPr lang="en-US" altLang="zh-CN" sz="1400" dirty="0">
                          <a:latin typeface="+mn-lt"/>
                          <a:ea typeface="+mn-ea"/>
                          <a:cs typeface="+mn-ea"/>
                          <a:sym typeface="+mn-lt"/>
                        </a:rPr>
                        <a:t> 1.5g/</a:t>
                      </a:r>
                      <a:r>
                        <a:rPr lang="zh-CN" altLang="en-US" sz="1400" dirty="0">
                          <a:latin typeface="+mn-lt"/>
                          <a:ea typeface="+mn-ea"/>
                          <a:cs typeface="+mn-ea"/>
                          <a:sym typeface="+mn-lt"/>
                        </a:rPr>
                        <a:t>阿维巴坦 </a:t>
                      </a:r>
                      <a:r>
                        <a:rPr lang="en-US" altLang="zh-CN" sz="1400" dirty="0">
                          <a:latin typeface="+mn-lt"/>
                          <a:ea typeface="+mn-ea"/>
                          <a:cs typeface="+mn-ea"/>
                          <a:sym typeface="+mn-lt"/>
                        </a:rPr>
                        <a:t>0.5g</a:t>
                      </a:r>
                    </a:p>
                  </a:txBody>
                  <a:tcPr anchor="ctr">
                    <a:lnB w="12700" cap="flat" cmpd="sng" algn="ctr">
                      <a:solidFill>
                        <a:srgbClr val="000D45"/>
                      </a:solidFill>
                      <a:prstDash val="solid"/>
                      <a:round/>
                      <a:headEnd type="none" w="med" len="med"/>
                      <a:tailEnd type="none" w="med" len="med"/>
                    </a:lnB>
                    <a:solidFill>
                      <a:srgbClr val="F2F2F2"/>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dirty="0">
                          <a:latin typeface="+mn-lt"/>
                          <a:ea typeface="+mn-ea"/>
                          <a:cs typeface="+mn-ea"/>
                          <a:sym typeface="+mn-lt"/>
                        </a:rPr>
                        <a:t>3</a:t>
                      </a:r>
                      <a:r>
                        <a:rPr lang="zh-CN" altLang="en-US" sz="1400" dirty="0">
                          <a:latin typeface="+mn-lt"/>
                          <a:ea typeface="+mn-ea"/>
                          <a:cs typeface="+mn-ea"/>
                          <a:sym typeface="+mn-lt"/>
                        </a:rPr>
                        <a:t>小时</a:t>
                      </a:r>
                    </a:p>
                  </a:txBody>
                  <a:tcPr anchor="ctr">
                    <a:lnT w="12700" cap="flat" cmpd="sng" algn="ctr">
                      <a:solidFill>
                        <a:schemeClr val="bg1"/>
                      </a:solidFill>
                      <a:prstDash val="solid"/>
                      <a:round/>
                      <a:headEnd type="none" w="med" len="med"/>
                      <a:tailEnd type="none" w="med" len="med"/>
                    </a:lnT>
                    <a:lnB w="12700" cap="flat" cmpd="sng" algn="ctr">
                      <a:solidFill>
                        <a:srgbClr val="000D45"/>
                      </a:solidFill>
                      <a:prstDash val="solid"/>
                      <a:round/>
                      <a:headEnd type="none" w="med" len="med"/>
                      <a:tailEnd type="none" w="med" len="med"/>
                    </a:lnB>
                    <a:solidFill>
                      <a:srgbClr val="F2F2F2"/>
                    </a:solidFill>
                  </a:tcPr>
                </a:tc>
                <a:tc rowSpan="2">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400" dirty="0">
                          <a:latin typeface="+mn-lt"/>
                          <a:ea typeface="+mn-ea"/>
                          <a:cs typeface="+mn-ea"/>
                          <a:sym typeface="+mn-lt"/>
                        </a:rPr>
                        <a:t>每</a:t>
                      </a:r>
                      <a:r>
                        <a:rPr lang="en-US" altLang="zh-CN" sz="1400" dirty="0">
                          <a:latin typeface="+mn-lt"/>
                          <a:ea typeface="+mn-ea"/>
                          <a:cs typeface="+mn-ea"/>
                          <a:sym typeface="+mn-lt"/>
                        </a:rPr>
                        <a:t>6</a:t>
                      </a:r>
                      <a:r>
                        <a:rPr lang="zh-CN" altLang="en-US" sz="1400" dirty="0">
                          <a:latin typeface="+mn-lt"/>
                          <a:ea typeface="+mn-ea"/>
                          <a:cs typeface="+mn-ea"/>
                          <a:sym typeface="+mn-lt"/>
                        </a:rPr>
                        <a:t>小时</a:t>
                      </a:r>
                      <a:r>
                        <a:rPr lang="en-US" altLang="zh-CN" sz="1400" dirty="0">
                          <a:latin typeface="+mn-lt"/>
                          <a:ea typeface="+mn-ea"/>
                          <a:cs typeface="+mn-ea"/>
                          <a:sym typeface="+mn-lt"/>
                        </a:rPr>
                        <a:t>1</a:t>
                      </a:r>
                      <a:r>
                        <a:rPr lang="zh-CN" altLang="en-US" sz="1400" dirty="0">
                          <a:latin typeface="+mn-lt"/>
                          <a:ea typeface="+mn-ea"/>
                          <a:cs typeface="+mn-ea"/>
                          <a:sym typeface="+mn-lt"/>
                        </a:rPr>
                        <a:t>次</a:t>
                      </a:r>
                    </a:p>
                  </a:txBody>
                  <a:tcPr anchor="ctr">
                    <a:lnT w="12700" cap="flat" cmpd="sng" algn="ctr">
                      <a:solidFill>
                        <a:schemeClr val="bg1"/>
                      </a:solidFill>
                      <a:prstDash val="solid"/>
                      <a:round/>
                      <a:headEnd type="none" w="med" len="med"/>
                      <a:tailEnd type="none" w="med" len="med"/>
                    </a:lnT>
                    <a:lnB w="12700" cap="flat" cmpd="sng" algn="ctr">
                      <a:solidFill>
                        <a:srgbClr val="000D45"/>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rgbClr val="000D45"/>
                          </a:solidFill>
                          <a:latin typeface="+mn-lt"/>
                          <a:ea typeface="+mn-ea"/>
                          <a:cs typeface="+mn-ea"/>
                          <a:sym typeface="+mn-lt"/>
                        </a:rPr>
                        <a:t>5~14</a:t>
                      </a:r>
                      <a:r>
                        <a:rPr lang="zh-CN" altLang="en-US" sz="1400" b="1" dirty="0">
                          <a:solidFill>
                            <a:srgbClr val="000D45"/>
                          </a:solidFill>
                          <a:latin typeface="+mn-lt"/>
                          <a:ea typeface="+mn-ea"/>
                          <a:cs typeface="+mn-ea"/>
                          <a:sym typeface="+mn-lt"/>
                        </a:rPr>
                        <a:t>天</a:t>
                      </a:r>
                    </a:p>
                  </a:txBody>
                  <a:tcPr anchor="ctr">
                    <a:lnT w="12700" cap="flat" cmpd="sng" algn="ctr">
                      <a:solidFill>
                        <a:schemeClr val="bg1"/>
                      </a:solidFill>
                      <a:prstDash val="solid"/>
                      <a:round/>
                      <a:headEnd type="none" w="med" len="med"/>
                      <a:tailEnd type="none" w="med" len="med"/>
                    </a:lnT>
                    <a:solidFill>
                      <a:srgbClr val="F2F2F2"/>
                    </a:solidFill>
                  </a:tcPr>
                </a:tc>
                <a:extLst>
                  <a:ext uri="{0D108BD9-81ED-4DB2-BD59-A6C34878D82A}">
                    <a16:rowId xmlns:a16="http://schemas.microsoft.com/office/drawing/2014/main" val="680743904"/>
                  </a:ext>
                </a:extLst>
              </a:tr>
              <a:tr h="545312">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dirty="0">
                          <a:latin typeface="+mn-lt"/>
                          <a:ea typeface="+mn-ea"/>
                          <a:cs typeface="+mn-ea"/>
                          <a:sym typeface="+mn-lt"/>
                        </a:rPr>
                        <a:t>HAP</a:t>
                      </a:r>
                      <a:r>
                        <a:rPr lang="zh-CN" altLang="en-US" sz="1400" dirty="0">
                          <a:latin typeface="+mn-lt"/>
                          <a:ea typeface="+mn-ea"/>
                          <a:cs typeface="+mn-ea"/>
                          <a:sym typeface="+mn-lt"/>
                        </a:rPr>
                        <a:t>，包括</a:t>
                      </a:r>
                      <a:r>
                        <a:rPr lang="en-US" altLang="zh-CN" sz="1400" dirty="0">
                          <a:latin typeface="+mn-lt"/>
                          <a:ea typeface="+mn-ea"/>
                          <a:cs typeface="+mn-ea"/>
                          <a:sym typeface="+mn-lt"/>
                        </a:rPr>
                        <a:t>VAP</a:t>
                      </a:r>
                      <a:endParaRPr lang="zh-CN" altLang="en-US" sz="1400" dirty="0">
                        <a:latin typeface="+mn-lt"/>
                        <a:ea typeface="+mn-ea"/>
                        <a:cs typeface="+mn-ea"/>
                        <a:sym typeface="+mn-lt"/>
                      </a:endParaRPr>
                    </a:p>
                  </a:txBody>
                  <a:tcPr anchor="ctr">
                    <a:lnB w="12700" cap="flat" cmpd="sng" algn="ctr">
                      <a:solidFill>
                        <a:srgbClr val="000D45"/>
                      </a:solidFill>
                      <a:prstDash val="solid"/>
                      <a:round/>
                      <a:headEnd type="none" w="med" len="med"/>
                      <a:tailEnd type="none" w="med" len="med"/>
                    </a:lnB>
                    <a:noFill/>
                  </a:tcPr>
                </a:tc>
                <a:tc vMerge="1">
                  <a:txBody>
                    <a:bodyPr/>
                    <a:lstStyle/>
                    <a:p>
                      <a:pPr marL="0" indent="0" algn="ctr">
                        <a:lnSpc>
                          <a:spcPct val="150000"/>
                        </a:lnSpc>
                        <a:buFont typeface="Arial" panose="020B0604020202020204" pitchFamily="34" charset="0"/>
                        <a:buNone/>
                      </a:pPr>
                      <a:r>
                        <a:rPr lang="zh-CN" altLang="en-US" sz="1200" dirty="0">
                          <a:latin typeface="+mn-lt"/>
                          <a:ea typeface="+mn-ea"/>
                          <a:cs typeface="+mn-ea"/>
                          <a:sym typeface="+mn-lt"/>
                        </a:rPr>
                        <a:t>氨曲南</a:t>
                      </a:r>
                      <a:r>
                        <a:rPr lang="en-US" altLang="zh-CN" sz="1200" dirty="0">
                          <a:latin typeface="+mn-lt"/>
                          <a:ea typeface="+mn-ea"/>
                          <a:cs typeface="+mn-ea"/>
                          <a:sym typeface="+mn-lt"/>
                        </a:rPr>
                        <a:t> 2g/</a:t>
                      </a:r>
                      <a:r>
                        <a:rPr lang="zh-CN" altLang="en-US" sz="1200" dirty="0">
                          <a:latin typeface="+mn-lt"/>
                          <a:ea typeface="+mn-ea"/>
                          <a:cs typeface="+mn-ea"/>
                          <a:sym typeface="+mn-lt"/>
                        </a:rPr>
                        <a:t>阿维巴坦 </a:t>
                      </a:r>
                      <a:r>
                        <a:rPr lang="en-US" altLang="zh-CN" sz="1200" dirty="0">
                          <a:latin typeface="+mn-lt"/>
                          <a:ea typeface="+mn-ea"/>
                          <a:cs typeface="+mn-ea"/>
                          <a:sym typeface="+mn-lt"/>
                        </a:rPr>
                        <a:t>0.67g</a:t>
                      </a:r>
                    </a:p>
                  </a:txBody>
                  <a:tcPr anchor="ctr">
                    <a:lnB w="12700" cap="flat" cmpd="sng" algn="ctr">
                      <a:solidFill>
                        <a:srgbClr val="000D45"/>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latin typeface="+mn-lt"/>
                          <a:ea typeface="+mn-ea"/>
                          <a:cs typeface="+mn-ea"/>
                          <a:sym typeface="+mn-lt"/>
                        </a:rPr>
                        <a:t>氨曲南</a:t>
                      </a:r>
                      <a:r>
                        <a:rPr lang="en-US" altLang="zh-CN" sz="1200" dirty="0">
                          <a:latin typeface="+mn-lt"/>
                          <a:ea typeface="+mn-ea"/>
                          <a:cs typeface="+mn-ea"/>
                          <a:sym typeface="+mn-lt"/>
                        </a:rPr>
                        <a:t> 1.5g/</a:t>
                      </a:r>
                      <a:r>
                        <a:rPr lang="zh-CN" altLang="en-US" sz="1200" dirty="0">
                          <a:latin typeface="+mn-lt"/>
                          <a:ea typeface="+mn-ea"/>
                          <a:cs typeface="+mn-ea"/>
                          <a:sym typeface="+mn-lt"/>
                        </a:rPr>
                        <a:t>阿维巴坦 </a:t>
                      </a:r>
                      <a:r>
                        <a:rPr lang="en-US" altLang="zh-CN" sz="1200" dirty="0">
                          <a:latin typeface="+mn-lt"/>
                          <a:ea typeface="+mn-ea"/>
                          <a:cs typeface="+mn-ea"/>
                          <a:sym typeface="+mn-lt"/>
                        </a:rPr>
                        <a:t>0.5g</a:t>
                      </a:r>
                    </a:p>
                  </a:txBody>
                  <a:tcPr anchor="ctr">
                    <a:lnB w="12700" cap="flat" cmpd="sng" algn="ctr">
                      <a:solidFill>
                        <a:srgbClr val="000D45"/>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200" dirty="0">
                          <a:latin typeface="+mn-lt"/>
                          <a:ea typeface="+mn-ea"/>
                          <a:cs typeface="+mn-ea"/>
                          <a:sym typeface="+mn-lt"/>
                        </a:rPr>
                        <a:t>3</a:t>
                      </a:r>
                      <a:r>
                        <a:rPr lang="zh-CN" altLang="en-US" sz="1200" dirty="0">
                          <a:latin typeface="+mn-lt"/>
                          <a:ea typeface="+mn-ea"/>
                          <a:cs typeface="+mn-ea"/>
                          <a:sym typeface="+mn-lt"/>
                        </a:rPr>
                        <a:t>小时</a:t>
                      </a:r>
                    </a:p>
                  </a:txBody>
                  <a:tcPr>
                    <a:lnB w="12700" cap="flat" cmpd="sng" algn="ctr">
                      <a:solidFill>
                        <a:srgbClr val="000D45"/>
                      </a:solidFill>
                      <a:prstDash val="solid"/>
                      <a:round/>
                      <a:headEnd type="none" w="med" len="med"/>
                      <a:tailEnd type="none" w="med" len="med"/>
                    </a:lnB>
                    <a:noFill/>
                  </a:tcPr>
                </a:tc>
                <a:tc vMerge="1">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latin typeface="+mn-lt"/>
                          <a:ea typeface="+mn-ea"/>
                          <a:cs typeface="+mn-ea"/>
                          <a:sym typeface="+mn-lt"/>
                        </a:rPr>
                        <a:t>每</a:t>
                      </a:r>
                      <a:r>
                        <a:rPr lang="en-US" altLang="zh-CN" sz="1200" dirty="0">
                          <a:latin typeface="+mn-lt"/>
                          <a:ea typeface="+mn-ea"/>
                          <a:cs typeface="+mn-ea"/>
                          <a:sym typeface="+mn-lt"/>
                        </a:rPr>
                        <a:t>6</a:t>
                      </a:r>
                      <a:r>
                        <a:rPr lang="zh-CN" altLang="en-US" sz="1200" dirty="0">
                          <a:latin typeface="+mn-lt"/>
                          <a:ea typeface="+mn-ea"/>
                          <a:cs typeface="+mn-ea"/>
                          <a:sym typeface="+mn-lt"/>
                        </a:rPr>
                        <a:t>小时</a:t>
                      </a:r>
                      <a:r>
                        <a:rPr lang="en-US" altLang="zh-CN" sz="1200" dirty="0">
                          <a:latin typeface="+mn-lt"/>
                          <a:ea typeface="+mn-ea"/>
                          <a:cs typeface="+mn-ea"/>
                          <a:sym typeface="+mn-lt"/>
                        </a:rPr>
                        <a:t>1</a:t>
                      </a:r>
                      <a:r>
                        <a:rPr lang="zh-CN" altLang="en-US" sz="1200" dirty="0">
                          <a:latin typeface="+mn-lt"/>
                          <a:ea typeface="+mn-ea"/>
                          <a:cs typeface="+mn-ea"/>
                          <a:sym typeface="+mn-lt"/>
                        </a:rPr>
                        <a:t>次</a:t>
                      </a:r>
                    </a:p>
                  </a:txBody>
                  <a:tcPr>
                    <a:lnB w="12700" cap="flat" cmpd="sng" algn="ctr">
                      <a:solidFill>
                        <a:srgbClr val="000D45"/>
                      </a:solidFill>
                      <a:prstDash val="solid"/>
                      <a:round/>
                      <a:headEnd type="none" w="med" len="med"/>
                      <a:tailEnd type="none" w="med" len="med"/>
                    </a:lnB>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400" b="1" dirty="0">
                          <a:solidFill>
                            <a:srgbClr val="000D45"/>
                          </a:solidFill>
                          <a:latin typeface="+mn-lt"/>
                          <a:ea typeface="+mn-ea"/>
                          <a:cs typeface="+mn-ea"/>
                          <a:sym typeface="+mn-lt"/>
                        </a:rPr>
                        <a:t>7~14</a:t>
                      </a:r>
                      <a:r>
                        <a:rPr lang="zh-CN" altLang="en-US" sz="1400" b="1" dirty="0">
                          <a:solidFill>
                            <a:srgbClr val="000D45"/>
                          </a:solidFill>
                          <a:latin typeface="+mn-lt"/>
                          <a:ea typeface="+mn-ea"/>
                          <a:cs typeface="+mn-ea"/>
                          <a:sym typeface="+mn-lt"/>
                        </a:rPr>
                        <a:t>天</a:t>
                      </a:r>
                    </a:p>
                  </a:txBody>
                  <a:tcPr anchor="ctr">
                    <a:lnB w="12700" cap="flat" cmpd="sng" algn="ctr">
                      <a:solidFill>
                        <a:srgbClr val="000D45"/>
                      </a:solidFill>
                      <a:prstDash val="solid"/>
                      <a:round/>
                      <a:headEnd type="none" w="med" len="med"/>
                      <a:tailEnd type="none" w="med" len="med"/>
                    </a:lnB>
                    <a:noFill/>
                  </a:tcPr>
                </a:tc>
                <a:extLst>
                  <a:ext uri="{0D108BD9-81ED-4DB2-BD59-A6C34878D82A}">
                    <a16:rowId xmlns:a16="http://schemas.microsoft.com/office/drawing/2014/main" val="1706798726"/>
                  </a:ext>
                </a:extLst>
              </a:tr>
            </a:tbl>
          </a:graphicData>
        </a:graphic>
      </p:graphicFrame>
      <p:sp>
        <p:nvSpPr>
          <p:cNvPr id="4" name="矩形: 圆顶角 3">
            <a:extLst>
              <a:ext uri="{FF2B5EF4-FFF2-40B4-BE49-F238E27FC236}">
                <a16:creationId xmlns:a16="http://schemas.microsoft.com/office/drawing/2014/main" id="{D227B0E1-65CF-63BE-A952-EC009B821661}"/>
              </a:ext>
            </a:extLst>
          </p:cNvPr>
          <p:cNvSpPr/>
          <p:nvPr/>
        </p:nvSpPr>
        <p:spPr>
          <a:xfrm>
            <a:off x="947868" y="2500584"/>
            <a:ext cx="10296263" cy="440184"/>
          </a:xfrm>
          <a:prstGeom prst="round2SameRect">
            <a:avLst/>
          </a:prstGeom>
          <a:solidFill>
            <a:srgbClr val="000D4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err="1">
                <a:ln>
                  <a:noFill/>
                </a:ln>
                <a:solidFill>
                  <a:srgbClr val="FFFFFF"/>
                </a:solidFill>
                <a:effectLst/>
                <a:uLnTx/>
                <a:uFillTx/>
                <a:latin typeface="Arial" panose="02110004020202020204"/>
                <a:ea typeface="微软雅黑"/>
                <a:cs typeface="+mn-ea"/>
                <a:sym typeface="+mn-lt"/>
              </a:rPr>
              <a:t>eCrCL</a:t>
            </a:r>
            <a:r>
              <a:rPr kumimoji="0" lang="en-US" altLang="zh-CN" sz="1400" b="1" i="0" u="none" strike="noStrike" kern="0" cap="none" spc="0" normalizeH="0" baseline="30000" noProof="0" dirty="0" err="1">
                <a:ln>
                  <a:noFill/>
                </a:ln>
                <a:solidFill>
                  <a:srgbClr val="FFFFFF"/>
                </a:solidFill>
                <a:effectLst/>
                <a:uLnTx/>
                <a:uFillTx/>
                <a:latin typeface="Arial" panose="02110004020202020204"/>
                <a:ea typeface="微软雅黑"/>
                <a:cs typeface="+mn-ea"/>
                <a:sym typeface="+mn-lt"/>
              </a:rPr>
              <a:t>a</a:t>
            </a:r>
            <a:r>
              <a:rPr kumimoji="0" lang="en-US" altLang="zh-CN" sz="1400" b="1" i="0" u="none" strike="noStrike" kern="0" cap="none" spc="0" normalizeH="0" baseline="0" noProof="0" dirty="0">
                <a:ln>
                  <a:noFill/>
                </a:ln>
                <a:solidFill>
                  <a:srgbClr val="FFFFFF"/>
                </a:solidFill>
                <a:effectLst/>
                <a:uLnTx/>
                <a:uFillTx/>
                <a:latin typeface="Arial" panose="02110004020202020204"/>
                <a:ea typeface="微软雅黑"/>
                <a:cs typeface="+mn-ea"/>
                <a:sym typeface="+mn-lt"/>
              </a:rPr>
              <a:t> &gt; 50 mL/min </a:t>
            </a:r>
            <a:r>
              <a:rPr kumimoji="0" lang="zh-CN" altLang="en-US" sz="1400" b="1" i="0" u="none" strike="noStrike" kern="0" cap="none" spc="0" normalizeH="0" baseline="0" noProof="0" dirty="0">
                <a:ln>
                  <a:noFill/>
                </a:ln>
                <a:solidFill>
                  <a:srgbClr val="FFFFFF"/>
                </a:solidFill>
                <a:effectLst/>
                <a:uLnTx/>
                <a:uFillTx/>
                <a:latin typeface="Arial" panose="02110004020202020204"/>
                <a:ea typeface="微软雅黑"/>
                <a:cs typeface="+mn-ea"/>
                <a:sym typeface="+mn-lt"/>
              </a:rPr>
              <a:t>的成人患者根据感染类型推荐的静脉输注剂量</a:t>
            </a:r>
            <a:r>
              <a:rPr kumimoji="0" lang="en-US" altLang="zh-CN" sz="1400" b="1" i="0" u="none" strike="noStrike" kern="0" cap="none" spc="0" normalizeH="0" baseline="30000" noProof="0" dirty="0">
                <a:ln>
                  <a:noFill/>
                </a:ln>
                <a:solidFill>
                  <a:srgbClr val="FFFFFF"/>
                </a:solidFill>
                <a:effectLst/>
                <a:uLnTx/>
                <a:uFillTx/>
                <a:latin typeface="Arial" panose="02110004020202020204"/>
                <a:ea typeface="微软雅黑"/>
                <a:cs typeface="+mn-ea"/>
                <a:sym typeface="+mn-lt"/>
              </a:rPr>
              <a:t>2</a:t>
            </a:r>
            <a:endParaRPr kumimoji="0" lang="zh-CN" altLang="en-US" sz="1400" b="1" i="0" u="none" strike="noStrike" kern="0" cap="none" spc="0" normalizeH="0" baseline="30000" noProof="0" dirty="0">
              <a:ln>
                <a:noFill/>
              </a:ln>
              <a:solidFill>
                <a:srgbClr val="FFFFFF"/>
              </a:solidFill>
              <a:effectLst/>
              <a:uLnTx/>
              <a:uFillTx/>
              <a:latin typeface="Arial" panose="02110004020202020204"/>
              <a:ea typeface="微软雅黑"/>
              <a:cs typeface="+mn-ea"/>
              <a:sym typeface="+mn-lt"/>
            </a:endParaRPr>
          </a:p>
        </p:txBody>
      </p:sp>
      <p:sp>
        <p:nvSpPr>
          <p:cNvPr id="8" name="Text Placeholder 2">
            <a:extLst>
              <a:ext uri="{FF2B5EF4-FFF2-40B4-BE49-F238E27FC236}">
                <a16:creationId xmlns:a16="http://schemas.microsoft.com/office/drawing/2014/main" id="{A24E10A6-FF79-FFE3-0465-28FF7FF94C51}"/>
              </a:ext>
            </a:extLst>
          </p:cNvPr>
          <p:cNvSpPr txBox="1"/>
          <p:nvPr>
            <p:custDataLst>
              <p:tags r:id="rId1"/>
            </p:custDataLst>
          </p:nvPr>
        </p:nvSpPr>
        <p:spPr>
          <a:xfrm>
            <a:off x="796290" y="5710158"/>
            <a:ext cx="10549890" cy="754381"/>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9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9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9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9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注射用氨曲南阿维巴坦钠说明书（核准日期：</a:t>
            </a:r>
            <a:r>
              <a:rPr kumimoji="0" lang="en-US" altLang="zh-CN"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2025</a:t>
            </a:r>
            <a:r>
              <a:rPr kumimoji="0" lang="zh-CN" altLang="en-US"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年</a:t>
            </a:r>
            <a:r>
              <a:rPr kumimoji="0" lang="en-US" altLang="zh-CN"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6</a:t>
            </a:r>
            <a:r>
              <a:rPr kumimoji="0" lang="zh-CN" altLang="en-US"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月</a:t>
            </a:r>
            <a:r>
              <a:rPr kumimoji="0" lang="en-US" altLang="zh-CN"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24</a:t>
            </a:r>
            <a:r>
              <a:rPr kumimoji="0" lang="zh-CN" altLang="en-US"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日）</a:t>
            </a:r>
            <a:endParaRPr kumimoji="0" lang="en-US" altLang="zh-CN"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GB" altLang="zh-CN"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Das S, et al. </a:t>
            </a:r>
            <a:r>
              <a:rPr kumimoji="0" lang="fr-FR" altLang="zh-CN"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Eur J Clin Pharmacol 2024;80:529–43.</a:t>
            </a:r>
            <a:endParaRPr kumimoji="0" lang="en-US" altLang="zh-CN"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endParaRPr>
          </a:p>
        </p:txBody>
      </p:sp>
      <p:sp>
        <p:nvSpPr>
          <p:cNvPr id="13" name="Text Placeholder 2">
            <a:extLst>
              <a:ext uri="{FF2B5EF4-FFF2-40B4-BE49-F238E27FC236}">
                <a16:creationId xmlns:a16="http://schemas.microsoft.com/office/drawing/2014/main" id="{F80CE5B7-28AB-A418-25DE-4E07EAC2C48E}"/>
              </a:ext>
            </a:extLst>
          </p:cNvPr>
          <p:cNvSpPr txBox="1"/>
          <p:nvPr/>
        </p:nvSpPr>
        <p:spPr>
          <a:xfrm>
            <a:off x="845820" y="5115785"/>
            <a:ext cx="10427912" cy="707377"/>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endPar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endParaRP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altLang="zh-CN" sz="1000" b="0" i="0" u="none" strike="noStrike" kern="1200" cap="none" spc="0" normalizeH="0" baseline="30000" noProof="0" dirty="0">
                <a:ln>
                  <a:noFill/>
                </a:ln>
                <a:solidFill>
                  <a:srgbClr val="000000">
                    <a:lumMod val="75000"/>
                    <a:lumOff val="25000"/>
                  </a:srgbClr>
                </a:solidFill>
                <a:effectLst/>
                <a:uLnTx/>
                <a:uFillTx/>
                <a:latin typeface="Arial" panose="02110004020202020204"/>
                <a:ea typeface="微软雅黑"/>
                <a:cs typeface="+mn-ea"/>
                <a:sym typeface="+mn-lt"/>
              </a:rPr>
              <a:t>a</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使用</a:t>
            </a:r>
            <a:r>
              <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Cockcroft-Gault</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公式计算；</a:t>
            </a:r>
            <a:r>
              <a:rPr kumimoji="0" lang="en-US" altLang="zh-CN" sz="1000" b="0" i="0" u="none" strike="noStrike" kern="1200" cap="none" spc="0" normalizeH="0" baseline="30000" noProof="0" dirty="0">
                <a:ln>
                  <a:noFill/>
                </a:ln>
                <a:solidFill>
                  <a:srgbClr val="000000">
                    <a:lumMod val="75000"/>
                    <a:lumOff val="25000"/>
                  </a:srgbClr>
                </a:solidFill>
                <a:effectLst/>
                <a:uLnTx/>
                <a:uFillTx/>
                <a:latin typeface="Arial" panose="02110004020202020204"/>
                <a:ea typeface="微软雅黑"/>
                <a:cs typeface="+mn-ea"/>
                <a:sym typeface="+mn-lt"/>
              </a:rPr>
              <a:t>b</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给药间隔计算为一次输注开始到下一次输注开始；</a:t>
            </a:r>
            <a:r>
              <a:rPr kumimoji="0" lang="en-US" altLang="zh-CN" sz="1000" b="0" i="0" u="none" strike="noStrike" kern="1200" cap="none" spc="0" normalizeH="0" baseline="30000" noProof="0" dirty="0">
                <a:ln>
                  <a:noFill/>
                </a:ln>
                <a:solidFill>
                  <a:srgbClr val="000000">
                    <a:lumMod val="75000"/>
                    <a:lumOff val="25000"/>
                  </a:srgbClr>
                </a:solidFill>
                <a:effectLst/>
                <a:uLnTx/>
                <a:uFillTx/>
                <a:latin typeface="Arial" panose="02110004020202020204"/>
                <a:ea typeface="微软雅黑"/>
                <a:cs typeface="+mn-ea"/>
                <a:sym typeface="+mn-lt"/>
              </a:rPr>
              <a:t>c</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治疗</a:t>
            </a:r>
            <a:r>
              <a:rPr kumimoji="0" lang="en-US" altLang="zh-CN" sz="1000" b="0" i="0" u="none" strike="noStrike" kern="1200" cap="none" spc="0" normalizeH="0" baseline="0" noProof="0" dirty="0" err="1">
                <a:ln>
                  <a:noFill/>
                </a:ln>
                <a:solidFill>
                  <a:srgbClr val="000000">
                    <a:lumMod val="75000"/>
                    <a:lumOff val="25000"/>
                  </a:srgbClr>
                </a:solidFill>
                <a:effectLst/>
                <a:uLnTx/>
                <a:uFillTx/>
                <a:latin typeface="Arial" panose="02110004020202020204"/>
                <a:ea typeface="微软雅黑"/>
                <a:cs typeface="+mn-ea"/>
                <a:sym typeface="+mn-lt"/>
              </a:rPr>
              <a:t>cIAI</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时，同时给予甲硝唑</a:t>
            </a:r>
            <a:endPar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endParaRP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err="1">
                <a:ln>
                  <a:noFill/>
                </a:ln>
                <a:solidFill>
                  <a:srgbClr val="000000">
                    <a:lumMod val="75000"/>
                    <a:lumOff val="25000"/>
                  </a:srgbClr>
                </a:solidFill>
                <a:effectLst/>
                <a:uLnTx/>
                <a:uFillTx/>
                <a:latin typeface="Arial" panose="02110004020202020204"/>
                <a:ea typeface="微软雅黑"/>
                <a:cs typeface="+mn-ea"/>
                <a:sym typeface="+mn-lt"/>
              </a:rPr>
              <a:t>eCrCL</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：估计肌酐清除率；</a:t>
            </a:r>
            <a:r>
              <a:rPr kumimoji="0" lang="en-US" altLang="zh-CN" sz="1000" b="0" i="0" u="none" strike="noStrike" kern="1200" cap="none" spc="0" normalizeH="0" baseline="0" noProof="0" dirty="0" err="1">
                <a:ln>
                  <a:noFill/>
                </a:ln>
                <a:solidFill>
                  <a:srgbClr val="000000">
                    <a:lumMod val="75000"/>
                    <a:lumOff val="25000"/>
                  </a:srgbClr>
                </a:solidFill>
                <a:effectLst/>
                <a:uLnTx/>
                <a:uFillTx/>
                <a:latin typeface="Arial" panose="02110004020202020204"/>
                <a:ea typeface="微软雅黑"/>
                <a:cs typeface="+mn-ea"/>
                <a:sym typeface="+mn-lt"/>
              </a:rPr>
              <a:t>cIAI</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：复杂性腹腔感染；</a:t>
            </a:r>
            <a:r>
              <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HAP</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：医院获得性肺炎；</a:t>
            </a:r>
            <a:r>
              <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VAP</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：呼吸机相关性肺炎</a:t>
            </a:r>
          </a:p>
        </p:txBody>
      </p:sp>
    </p:spTree>
    <p:extLst>
      <p:ext uri="{BB962C8B-B14F-4D97-AF65-F5344CB8AC3E}">
        <p14:creationId xmlns:p14="http://schemas.microsoft.com/office/powerpoint/2010/main" val="527702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CBE6E51-33A7-E61F-D30D-FC1C8020CB56}"/>
              </a:ext>
            </a:extLst>
          </p:cNvPr>
          <p:cNvGraphicFramePr>
            <a:graphicFrameLocks noChangeAspect="1"/>
          </p:cNvGraphicFramePr>
          <p:nvPr>
            <p:custDataLst>
              <p:tags r:id="rId1"/>
            </p:custDataLst>
            <p:extLst>
              <p:ext uri="{D42A27DB-BD31-4B8C-83A1-F6EECF244321}">
                <p14:modId xmlns:p14="http://schemas.microsoft.com/office/powerpoint/2010/main" val="24795564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5" name="think-cell data - do not delete" hidden="1">
                        <a:extLst>
                          <a:ext uri="{FF2B5EF4-FFF2-40B4-BE49-F238E27FC236}">
                            <a16:creationId xmlns:a16="http://schemas.microsoft.com/office/drawing/2014/main" id="{DCBE6E51-33A7-E61F-D30D-FC1C8020CB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13BAF9D9-6C18-F45C-FEEA-3A3F10A21FC8}"/>
              </a:ext>
            </a:extLst>
          </p:cNvPr>
          <p:cNvSpPr>
            <a:spLocks noGrp="1"/>
          </p:cNvSpPr>
          <p:nvPr>
            <p:ph type="sldNum" sz="quarter" idx="12"/>
          </p:nvPr>
        </p:nvSpPr>
        <p:spPr/>
        <p:txBody>
          <a:bodyPr/>
          <a:lstStyle/>
          <a:p>
            <a:fld id="{356548CD-5D4D-B04A-A769-B1AE8BE662B8}" type="slidenum">
              <a:rPr lang="es-MX" smtClean="0"/>
              <a:t>5</a:t>
            </a:fld>
            <a:endParaRPr lang="es-MX" dirty="0"/>
          </a:p>
        </p:txBody>
      </p:sp>
      <p:sp>
        <p:nvSpPr>
          <p:cNvPr id="6" name="标题 1">
            <a:extLst>
              <a:ext uri="{FF2B5EF4-FFF2-40B4-BE49-F238E27FC236}">
                <a16:creationId xmlns:a16="http://schemas.microsoft.com/office/drawing/2014/main" id="{A9F54059-9A22-4879-6963-3FA8FAE68259}"/>
              </a:ext>
            </a:extLst>
          </p:cNvPr>
          <p:cNvSpPr txBox="1">
            <a:spLocks/>
          </p:cNvSpPr>
          <p:nvPr/>
        </p:nvSpPr>
        <p:spPr>
          <a:xfrm>
            <a:off x="838200" y="691707"/>
            <a:ext cx="10515600" cy="461665"/>
          </a:xfrm>
          <a:prstGeom prst="rect">
            <a:avLst/>
          </a:prstGeom>
        </p:spPr>
        <p:txBody>
          <a:bodyPr vert="horz" lIns="91440" tIns="45720" rIns="91440" bIns="45720" rtlCol="0" anchor="b" anchorCtr="0">
            <a:spAutoFit/>
          </a:bodyPr>
          <a:lstStyle>
            <a:lvl1pPr algn="ctr" defTabSz="914400" rtl="0" eaLnBrk="1" latinLnBrk="0" hangingPunct="1">
              <a:lnSpc>
                <a:spcPct val="100000"/>
              </a:lnSpc>
              <a:spcBef>
                <a:spcPct val="0"/>
              </a:spcBef>
              <a:buNone/>
              <a:defRPr sz="2400" b="1" kern="1200">
                <a:solidFill>
                  <a:schemeClr val="accent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latin typeface="Pfizer Tomorrow" panose="02010503040201060303" pitchFamily="2" charset="0"/>
                <a:sym typeface="Pfizer Tomorrow" panose="02010503040201060303" pitchFamily="2" charset="0"/>
              </a:rPr>
              <a:t>2024</a:t>
            </a:r>
            <a:r>
              <a:rPr lang="zh-CN" altLang="en-US" dirty="0">
                <a:solidFill>
                  <a:schemeClr val="tx1"/>
                </a:solidFill>
                <a:latin typeface="Pfizer Tomorrow" panose="02010503040201060303" pitchFamily="2" charset="0"/>
                <a:sym typeface="Pfizer Tomorrow" panose="02010503040201060303" pitchFamily="2" charset="0"/>
              </a:rPr>
              <a:t> </a:t>
            </a:r>
            <a:r>
              <a:rPr lang="en-US" altLang="zh-CN" dirty="0">
                <a:solidFill>
                  <a:schemeClr val="tx1"/>
                </a:solidFill>
                <a:latin typeface="Pfizer Tomorrow" panose="02010503040201060303" pitchFamily="2" charset="0"/>
                <a:sym typeface="Pfizer Tomorrow" panose="02010503040201060303" pitchFamily="2" charset="0"/>
              </a:rPr>
              <a:t>CHINET</a:t>
            </a:r>
            <a:r>
              <a:rPr lang="zh-CN" altLang="en-US" dirty="0">
                <a:solidFill>
                  <a:schemeClr val="tx1"/>
                </a:solidFill>
                <a:latin typeface="Pfizer Tomorrow" panose="02010503040201060303" pitchFamily="2" charset="0"/>
                <a:sym typeface="Pfizer Tomorrow" panose="02010503040201060303" pitchFamily="2" charset="0"/>
              </a:rPr>
              <a:t>：我国</a:t>
            </a:r>
            <a:r>
              <a:rPr lang="en-US" altLang="zh-CN" dirty="0">
                <a:solidFill>
                  <a:schemeClr val="tx1"/>
                </a:solidFill>
                <a:latin typeface="Pfizer Tomorrow" panose="02010503040201060303" pitchFamily="2" charset="0"/>
                <a:sym typeface="Pfizer Tomorrow" panose="02010503040201060303" pitchFamily="2" charset="0"/>
              </a:rPr>
              <a:t>CRE</a:t>
            </a:r>
            <a:r>
              <a:rPr lang="zh-CN" altLang="en-US" dirty="0">
                <a:solidFill>
                  <a:schemeClr val="tx1"/>
                </a:solidFill>
                <a:latin typeface="Pfizer Tomorrow" panose="02010503040201060303" pitchFamily="2" charset="0"/>
                <a:sym typeface="Pfizer Tomorrow" panose="02010503040201060303" pitchFamily="2" charset="0"/>
              </a:rPr>
              <a:t>主要类型中</a:t>
            </a:r>
            <a:r>
              <a:rPr lang="en-US" altLang="zh-CN" dirty="0">
                <a:solidFill>
                  <a:schemeClr val="tx1"/>
                </a:solidFill>
                <a:latin typeface="Pfizer Tomorrow" panose="02010503040201060303" pitchFamily="2" charset="0"/>
                <a:sym typeface="Pfizer Tomorrow" panose="02010503040201060303" pitchFamily="2" charset="0"/>
              </a:rPr>
              <a:t>MBL-CRE</a:t>
            </a:r>
            <a:r>
              <a:rPr lang="zh-CN" altLang="en-US" dirty="0">
                <a:solidFill>
                  <a:schemeClr val="tx1"/>
                </a:solidFill>
                <a:latin typeface="Pfizer Tomorrow" panose="02010503040201060303" pitchFamily="2" charset="0"/>
                <a:sym typeface="Pfizer Tomorrow" panose="02010503040201060303" pitchFamily="2" charset="0"/>
              </a:rPr>
              <a:t>占比均较高，最高可达</a:t>
            </a:r>
            <a:r>
              <a:rPr lang="en-US" altLang="zh-CN" dirty="0">
                <a:solidFill>
                  <a:schemeClr val="tx1"/>
                </a:solidFill>
                <a:latin typeface="Pfizer Tomorrow" panose="02010503040201060303" pitchFamily="2" charset="0"/>
                <a:sym typeface="Pfizer Tomorrow" panose="02010503040201060303" pitchFamily="2" charset="0"/>
              </a:rPr>
              <a:t>90%</a:t>
            </a:r>
            <a:endParaRPr lang="zh-CN" altLang="en-US" dirty="0">
              <a:solidFill>
                <a:schemeClr val="tx1"/>
              </a:solidFill>
              <a:latin typeface="Pfizer Tomorrow" panose="02010503040201060303" pitchFamily="2" charset="0"/>
              <a:sym typeface="Pfizer Tomorrow" panose="02010503040201060303" pitchFamily="2" charset="0"/>
            </a:endParaRPr>
          </a:p>
        </p:txBody>
      </p:sp>
      <p:sp>
        <p:nvSpPr>
          <p:cNvPr id="7" name="文本框 6">
            <a:extLst>
              <a:ext uri="{FF2B5EF4-FFF2-40B4-BE49-F238E27FC236}">
                <a16:creationId xmlns:a16="http://schemas.microsoft.com/office/drawing/2014/main" id="{BAB573ED-F322-21CB-8EBC-87C522A909DE}"/>
              </a:ext>
            </a:extLst>
          </p:cNvPr>
          <p:cNvSpPr txBox="1"/>
          <p:nvPr/>
        </p:nvSpPr>
        <p:spPr>
          <a:xfrm>
            <a:off x="838200" y="5736207"/>
            <a:ext cx="10076727" cy="430887"/>
          </a:xfrm>
          <a:prstGeom prst="rect">
            <a:avLst/>
          </a:prstGeom>
          <a:noFill/>
        </p:spPr>
        <p:txBody>
          <a:bodyPr wrap="square">
            <a:spAutoFit/>
          </a:bodyPr>
          <a:lstStyle/>
          <a:p>
            <a:r>
              <a:rPr lang="en-US" altLang="zh-CN" sz="1100" dirty="0">
                <a:solidFill>
                  <a:prstClr val="black">
                    <a:lumMod val="65000"/>
                    <a:lumOff val="35000"/>
                  </a:prstClr>
                </a:solidFill>
                <a:latin typeface="Pfizer Tomorrow" panose="02010503040201060303" pitchFamily="2" charset="0"/>
                <a:sym typeface="Pfizer Tomorrow" panose="02010503040201060303" pitchFamily="2" charset="0"/>
              </a:rPr>
              <a:t>CRE</a:t>
            </a:r>
            <a:r>
              <a:rPr lang="zh-CN" altLang="en-US" sz="1100" dirty="0">
                <a:solidFill>
                  <a:prstClr val="black">
                    <a:lumMod val="65000"/>
                    <a:lumOff val="35000"/>
                  </a:prstClr>
                </a:solidFill>
                <a:latin typeface="Pfizer Tomorrow" panose="02010503040201060303" pitchFamily="2" charset="0"/>
                <a:sym typeface="Pfizer Tomorrow" panose="02010503040201060303" pitchFamily="2" charset="0"/>
              </a:rPr>
              <a:t>：碳青霉烯类耐药肠杆菌目细菌； </a:t>
            </a:r>
            <a:r>
              <a:rPr lang="en-US" altLang="zh-CN"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CR-ECO</a:t>
            </a:r>
            <a:r>
              <a:rPr lang="zh-CN" altLang="en-US"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：碳青霉烯类耐药大肠埃希菌；</a:t>
            </a:r>
            <a:r>
              <a:rPr lang="en-US" altLang="zh-CN" sz="1100" dirty="0" err="1">
                <a:solidFill>
                  <a:prstClr val="black">
                    <a:lumMod val="75000"/>
                    <a:lumOff val="25000"/>
                  </a:prstClr>
                </a:solidFill>
                <a:latin typeface="Pfizer Tomorrow" panose="02010503040201060303" pitchFamily="2" charset="0"/>
                <a:cs typeface="+mn-ea"/>
                <a:sym typeface="Pfizer Tomorrow" panose="02010503040201060303" pitchFamily="2" charset="0"/>
              </a:rPr>
              <a:t>CRKP</a:t>
            </a:r>
            <a:r>
              <a:rPr lang="zh-CN" altLang="en-US"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：碳青霉烯类耐药肺炎克雷伯菌；</a:t>
            </a:r>
            <a:r>
              <a:rPr lang="en-US" altLang="zh-CN"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CR-ECL</a:t>
            </a:r>
            <a:r>
              <a:rPr lang="zh-CN" altLang="en-US"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：碳青霉烯类耐药阴沟肠杆菌；</a:t>
            </a:r>
            <a:r>
              <a:rPr lang="en-US" altLang="zh-CN"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KPC</a:t>
            </a:r>
            <a:r>
              <a:rPr lang="zh-CN" altLang="en-US"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：肺炎克雷伯菌碳青霉烯酶；</a:t>
            </a:r>
            <a:r>
              <a:rPr lang="en-US" altLang="zh-CN" sz="1100" dirty="0" err="1">
                <a:solidFill>
                  <a:prstClr val="black">
                    <a:lumMod val="75000"/>
                    <a:lumOff val="25000"/>
                  </a:prstClr>
                </a:solidFill>
                <a:latin typeface="Pfizer Tomorrow" panose="02010503040201060303" pitchFamily="2" charset="0"/>
                <a:cs typeface="+mn-ea"/>
                <a:sym typeface="Pfizer Tomorrow" panose="02010503040201060303" pitchFamily="2" charset="0"/>
              </a:rPr>
              <a:t>MBL</a:t>
            </a:r>
            <a:r>
              <a:rPr lang="zh-CN" altLang="en-US"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：金属</a:t>
            </a:r>
            <a:r>
              <a:rPr lang="en-US" altLang="zh-CN"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β-</a:t>
            </a:r>
            <a:r>
              <a:rPr lang="zh-CN" altLang="en-US"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内酰胺酶；</a:t>
            </a:r>
            <a:r>
              <a:rPr lang="en-US" altLang="zh-CN"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OXA-48</a:t>
            </a:r>
            <a:r>
              <a:rPr lang="zh-CN" altLang="en-US"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：苯唑西林酶</a:t>
            </a:r>
            <a:r>
              <a:rPr lang="en-US" altLang="zh-CN" sz="1100" dirty="0">
                <a:solidFill>
                  <a:prstClr val="black">
                    <a:lumMod val="75000"/>
                    <a:lumOff val="25000"/>
                  </a:prstClr>
                </a:solidFill>
                <a:latin typeface="Pfizer Tomorrow" panose="02010503040201060303" pitchFamily="2" charset="0"/>
                <a:cs typeface="+mn-ea"/>
                <a:sym typeface="Pfizer Tomorrow" panose="02010503040201060303" pitchFamily="2" charset="0"/>
              </a:rPr>
              <a:t>-48</a:t>
            </a:r>
            <a:endParaRPr lang="zh-CN" altLang="en-US" sz="1100" dirty="0">
              <a:solidFill>
                <a:prstClr val="black">
                  <a:lumMod val="75000"/>
                  <a:lumOff val="25000"/>
                </a:prstClr>
              </a:solidFill>
              <a:latin typeface="Pfizer Tomorrow" panose="02010503040201060303" pitchFamily="2" charset="0"/>
              <a:cs typeface="+mn-ea"/>
              <a:sym typeface="Pfizer Tomorrow" panose="02010503040201060303" pitchFamily="2" charset="0"/>
            </a:endParaRPr>
          </a:p>
        </p:txBody>
      </p:sp>
      <p:sp>
        <p:nvSpPr>
          <p:cNvPr id="8" name="文本框 7">
            <a:extLst>
              <a:ext uri="{FF2B5EF4-FFF2-40B4-BE49-F238E27FC236}">
                <a16:creationId xmlns:a16="http://schemas.microsoft.com/office/drawing/2014/main" id="{6871DC7F-2F09-BD54-87CE-4792DB50F0BC}"/>
              </a:ext>
            </a:extLst>
          </p:cNvPr>
          <p:cNvSpPr txBox="1"/>
          <p:nvPr/>
        </p:nvSpPr>
        <p:spPr>
          <a:xfrm>
            <a:off x="1693545" y="6205928"/>
            <a:ext cx="7343916" cy="338554"/>
          </a:xfrm>
          <a:prstGeom prst="rect">
            <a:avLst/>
          </a:prstGeom>
          <a:noFill/>
        </p:spPr>
        <p:txBody>
          <a:bodyPr wrap="square">
            <a:spAutoFit/>
          </a:bodyPr>
          <a:lstStyle/>
          <a:p>
            <a:pPr marL="144000" indent="-144000">
              <a:buFont typeface="+mj-lt"/>
              <a:buAutoNum type="arabicPeriod"/>
            </a:pPr>
            <a:r>
              <a:rPr lang="en-US" altLang="zh-CN" sz="800" dirty="0">
                <a:latin typeface="Pfizer Tomorrow" panose="02010503040201060303" pitchFamily="2" charset="0"/>
                <a:sym typeface="Pfizer Tomorrow" panose="02010503040201060303" pitchFamily="2" charset="0"/>
              </a:rPr>
              <a:t>Li </a:t>
            </a:r>
            <a:r>
              <a:rPr lang="en-US" altLang="zh-CN" sz="800" dirty="0" err="1">
                <a:latin typeface="Pfizer Tomorrow" panose="02010503040201060303" pitchFamily="2" charset="0"/>
                <a:sym typeface="Pfizer Tomorrow" panose="02010503040201060303" pitchFamily="2" charset="0"/>
              </a:rPr>
              <a:t>Y,et</a:t>
            </a:r>
            <a:r>
              <a:rPr lang="en-US" altLang="zh-CN" sz="800" dirty="0">
                <a:latin typeface="Pfizer Tomorrow" panose="02010503040201060303" pitchFamily="2" charset="0"/>
                <a:sym typeface="Pfizer Tomorrow" panose="02010503040201060303" pitchFamily="2" charset="0"/>
              </a:rPr>
              <a:t> al. Infect Drug Resist. 2025 Apr 25;18:2105-2117.</a:t>
            </a:r>
          </a:p>
          <a:p>
            <a:pPr marL="144000" indent="-144000">
              <a:buFont typeface="+mj-lt"/>
              <a:buAutoNum type="arabicPeriod"/>
            </a:pPr>
            <a:r>
              <a:rPr lang="en-US" altLang="zh-CN" sz="800" dirty="0">
                <a:latin typeface="Pfizer Tomorrow" panose="02010503040201060303" pitchFamily="2" charset="0"/>
                <a:sym typeface="Pfizer Tomorrow" panose="02010503040201060303" pitchFamily="2" charset="0"/>
              </a:rPr>
              <a:t>CHINET 2024</a:t>
            </a:r>
            <a:r>
              <a:rPr lang="zh-CN" altLang="en-US" sz="800" dirty="0">
                <a:latin typeface="Pfizer Tomorrow" panose="02010503040201060303" pitchFamily="2" charset="0"/>
                <a:sym typeface="Pfizer Tomorrow" panose="02010503040201060303" pitchFamily="2" charset="0"/>
              </a:rPr>
              <a:t>年全年细菌耐药监测结果</a:t>
            </a:r>
            <a:r>
              <a:rPr lang="en-US" altLang="zh-CN" sz="800" dirty="0">
                <a:latin typeface="Pfizer Tomorrow" panose="02010503040201060303" pitchFamily="2" charset="0"/>
                <a:sym typeface="Pfizer Tomorrow" panose="02010503040201060303" pitchFamily="2" charset="0"/>
              </a:rPr>
              <a:t>. Available at</a:t>
            </a:r>
            <a:r>
              <a:rPr lang="zh-CN" altLang="en-US" sz="800" dirty="0">
                <a:latin typeface="Pfizer Tomorrow" panose="02010503040201060303" pitchFamily="2" charset="0"/>
                <a:sym typeface="Pfizer Tomorrow" panose="02010503040201060303" pitchFamily="2" charset="0"/>
              </a:rPr>
              <a:t>：</a:t>
            </a:r>
            <a:r>
              <a:rPr lang="en-US" altLang="zh-CN" sz="800" dirty="0">
                <a:latin typeface="Pfizer Tomorrow" panose="02010503040201060303" pitchFamily="2" charset="0"/>
                <a:sym typeface="Pfizer Tomorrow" panose="02010503040201060303" pitchFamily="2" charset="0"/>
              </a:rPr>
              <a:t>https://www.chinets.com. Accessed on</a:t>
            </a:r>
            <a:r>
              <a:rPr lang="zh-CN" altLang="en-US" sz="800" dirty="0">
                <a:latin typeface="Pfizer Tomorrow" panose="02010503040201060303" pitchFamily="2" charset="0"/>
                <a:sym typeface="Pfizer Tomorrow" panose="02010503040201060303" pitchFamily="2" charset="0"/>
              </a:rPr>
              <a:t>：</a:t>
            </a:r>
            <a:r>
              <a:rPr lang="en-US" altLang="zh-CN" sz="800" dirty="0">
                <a:latin typeface="Pfizer Tomorrow" panose="02010503040201060303" pitchFamily="2" charset="0"/>
                <a:sym typeface="Pfizer Tomorrow" panose="02010503040201060303" pitchFamily="2" charset="0"/>
              </a:rPr>
              <a:t>2025-7-15.</a:t>
            </a:r>
          </a:p>
        </p:txBody>
      </p:sp>
      <p:sp>
        <p:nvSpPr>
          <p:cNvPr id="9" name="Rounded Rectangle 8">
            <a:extLst>
              <a:ext uri="{FF2B5EF4-FFF2-40B4-BE49-F238E27FC236}">
                <a16:creationId xmlns:a16="http://schemas.microsoft.com/office/drawing/2014/main" id="{C212EF3E-18E7-0F59-F55D-1D0341A0708A}"/>
              </a:ext>
            </a:extLst>
          </p:cNvPr>
          <p:cNvSpPr/>
          <p:nvPr/>
        </p:nvSpPr>
        <p:spPr>
          <a:xfrm>
            <a:off x="858200" y="2350150"/>
            <a:ext cx="9962241" cy="3311509"/>
          </a:xfrm>
          <a:prstGeom prst="roundRect">
            <a:avLst>
              <a:gd name="adj" fmla="val 4167"/>
            </a:avLst>
          </a:prstGeom>
          <a:solidFill>
            <a:srgbClr val="FFFFFF"/>
          </a:solidFill>
          <a:ln w="3175" cap="flat" cmpd="sng" algn="ctr">
            <a:solidFill>
              <a:srgbClr val="000D45"/>
            </a:solidFill>
            <a:prstDash val="solid"/>
            <a:miter lim="800000"/>
          </a:ln>
          <a:effectLst/>
        </p:spPr>
        <p:txBody>
          <a:bodyPr rtlCol="0" anchor="ctr"/>
          <a:lstStyle/>
          <a:p>
            <a:pPr algn="ctr"/>
            <a:endParaRPr lang="en-US" kern="0">
              <a:solidFill>
                <a:srgbClr val="FFFFFF"/>
              </a:solidFill>
              <a:latin typeface="Pfizer Tomorrow" panose="02010503040201060303" pitchFamily="2" charset="0"/>
              <a:cs typeface="+mn-ea"/>
              <a:sym typeface="Pfizer Tomorrow" panose="02010503040201060303" pitchFamily="2" charset="0"/>
            </a:endParaRPr>
          </a:p>
        </p:txBody>
      </p:sp>
      <p:sp>
        <p:nvSpPr>
          <p:cNvPr id="10" name="矩形: 圆顶角 9">
            <a:extLst>
              <a:ext uri="{FF2B5EF4-FFF2-40B4-BE49-F238E27FC236}">
                <a16:creationId xmlns:a16="http://schemas.microsoft.com/office/drawing/2014/main" id="{1A7A46FD-AF9B-D61D-6285-7B4E91A5B6BD}"/>
              </a:ext>
            </a:extLst>
          </p:cNvPr>
          <p:cNvSpPr/>
          <p:nvPr/>
        </p:nvSpPr>
        <p:spPr>
          <a:xfrm>
            <a:off x="1290574" y="1923496"/>
            <a:ext cx="9097492" cy="426655"/>
          </a:xfrm>
          <a:prstGeom prst="round2SameRect">
            <a:avLst/>
          </a:prstGeom>
          <a:solidFill>
            <a:srgbClr val="000D45"/>
          </a:solidFill>
          <a:ln w="12700" cap="flat" cmpd="sng" algn="ctr">
            <a:noFill/>
            <a:prstDash val="solid"/>
            <a:miter lim="800000"/>
          </a:ln>
          <a:effectLst/>
        </p:spPr>
        <p:txBody>
          <a:bodyPr rtlCol="0" anchor="ctr"/>
          <a:lstStyle/>
          <a:p>
            <a:pPr algn="ctr">
              <a:defRPr/>
            </a:pPr>
            <a:r>
              <a:rPr lang="en-US" altLang="zh-CN" sz="1400" b="1" kern="0" dirty="0">
                <a:solidFill>
                  <a:prstClr val="white"/>
                </a:solidFill>
                <a:latin typeface="Pfizer Tomorrow" panose="02010503040201060303" pitchFamily="2" charset="0"/>
                <a:cs typeface="+mn-ea"/>
                <a:sym typeface="Pfizer Tomorrow" panose="02010503040201060303" pitchFamily="2" charset="0"/>
              </a:rPr>
              <a:t>2024</a:t>
            </a:r>
            <a:r>
              <a:rPr lang="zh-CN" altLang="en-US" sz="1400" b="1" kern="0" dirty="0">
                <a:solidFill>
                  <a:prstClr val="white"/>
                </a:solidFill>
                <a:latin typeface="Pfizer Tomorrow" panose="02010503040201060303" pitchFamily="2" charset="0"/>
                <a:cs typeface="+mn-ea"/>
                <a:sym typeface="Pfizer Tomorrow" panose="02010503040201060303" pitchFamily="2" charset="0"/>
              </a:rPr>
              <a:t>年</a:t>
            </a:r>
            <a:r>
              <a:rPr lang="en-US" altLang="zh-CN" sz="1400" b="1" kern="0" dirty="0" err="1">
                <a:solidFill>
                  <a:prstClr val="white"/>
                </a:solidFill>
                <a:latin typeface="Pfizer Tomorrow" panose="02010503040201060303" pitchFamily="2" charset="0"/>
                <a:cs typeface="+mn-ea"/>
                <a:sym typeface="Pfizer Tomorrow" panose="02010503040201060303" pitchFamily="2" charset="0"/>
              </a:rPr>
              <a:t>CHINET</a:t>
            </a:r>
            <a:r>
              <a:rPr lang="en-US" altLang="zh-CN" sz="1400" b="1" kern="0" dirty="0">
                <a:solidFill>
                  <a:prstClr val="white"/>
                </a:solidFill>
                <a:latin typeface="Pfizer Tomorrow" panose="02010503040201060303" pitchFamily="2" charset="0"/>
                <a:cs typeface="+mn-ea"/>
                <a:sym typeface="Pfizer Tomorrow" panose="02010503040201060303" pitchFamily="2" charset="0"/>
              </a:rPr>
              <a:t> </a:t>
            </a:r>
            <a:r>
              <a:rPr lang="zh-CN" altLang="en-US" sz="1400" b="1" kern="0" dirty="0">
                <a:solidFill>
                  <a:prstClr val="white"/>
                </a:solidFill>
                <a:latin typeface="Pfizer Tomorrow" panose="02010503040201060303" pitchFamily="2" charset="0"/>
                <a:cs typeface="+mn-ea"/>
                <a:sym typeface="Pfizer Tomorrow" panose="02010503040201060303" pitchFamily="2" charset="0"/>
              </a:rPr>
              <a:t>临床分离的</a:t>
            </a:r>
            <a:r>
              <a:rPr lang="en-US" altLang="zh-CN" sz="1400" b="1" kern="0" dirty="0">
                <a:solidFill>
                  <a:prstClr val="white"/>
                </a:solidFill>
                <a:latin typeface="Pfizer Tomorrow" panose="02010503040201060303" pitchFamily="2" charset="0"/>
                <a:cs typeface="+mn-ea"/>
                <a:sym typeface="Pfizer Tomorrow" panose="02010503040201060303" pitchFamily="2" charset="0"/>
              </a:rPr>
              <a:t>CRE</a:t>
            </a:r>
            <a:r>
              <a:rPr lang="zh-CN" altLang="en-US" sz="1400" b="1" kern="0" dirty="0">
                <a:solidFill>
                  <a:prstClr val="white"/>
                </a:solidFill>
                <a:latin typeface="Pfizer Tomorrow" panose="02010503040201060303" pitchFamily="2" charset="0"/>
                <a:cs typeface="+mn-ea"/>
                <a:sym typeface="Pfizer Tomorrow" panose="02010503040201060303" pitchFamily="2" charset="0"/>
              </a:rPr>
              <a:t>菌株碳青霉烯酶酶型分布</a:t>
            </a:r>
            <a:r>
              <a:rPr lang="en-US" altLang="zh-CN" sz="1400" b="1" kern="0" baseline="30000" dirty="0">
                <a:solidFill>
                  <a:prstClr val="white"/>
                </a:solidFill>
                <a:latin typeface="Pfizer Tomorrow" panose="02010503040201060303" pitchFamily="2" charset="0"/>
                <a:cs typeface="+mn-ea"/>
                <a:sym typeface="Pfizer Tomorrow" panose="02010503040201060303" pitchFamily="2" charset="0"/>
              </a:rPr>
              <a:t>2</a:t>
            </a:r>
            <a:endParaRPr lang="zh-CN" altLang="en-US" sz="1400" b="1" kern="0" baseline="30000" dirty="0">
              <a:solidFill>
                <a:prstClr val="white"/>
              </a:solidFill>
              <a:latin typeface="Pfizer Tomorrow" panose="02010503040201060303" pitchFamily="2" charset="0"/>
              <a:cs typeface="+mn-ea"/>
              <a:sym typeface="Pfizer Tomorrow" panose="02010503040201060303" pitchFamily="2" charset="0"/>
            </a:endParaRPr>
          </a:p>
        </p:txBody>
      </p:sp>
      <p:sp>
        <p:nvSpPr>
          <p:cNvPr id="11" name="文本框 10">
            <a:extLst>
              <a:ext uri="{FF2B5EF4-FFF2-40B4-BE49-F238E27FC236}">
                <a16:creationId xmlns:a16="http://schemas.microsoft.com/office/drawing/2014/main" id="{0BBC8021-06DC-AD75-B552-3615CCD339A0}"/>
              </a:ext>
            </a:extLst>
          </p:cNvPr>
          <p:cNvSpPr txBox="1"/>
          <p:nvPr/>
        </p:nvSpPr>
        <p:spPr>
          <a:xfrm>
            <a:off x="858200" y="1484593"/>
            <a:ext cx="8757920" cy="307777"/>
          </a:xfrm>
          <a:prstGeom prst="rect">
            <a:avLst/>
          </a:prstGeom>
          <a:noFill/>
        </p:spPr>
        <p:txBody>
          <a:bodyPr wrap="square">
            <a:spAutoFit/>
          </a:bodyPr>
          <a:lstStyle/>
          <a:p>
            <a:pPr marL="285750" indent="-285750">
              <a:buFont typeface="Arial" panose="020B0604020202020204" pitchFamily="34" charset="0"/>
              <a:buChar char="•"/>
            </a:pPr>
            <a:r>
              <a:rPr lang="zh-CN" altLang="en-US" sz="1400" dirty="0">
                <a:solidFill>
                  <a:prstClr val="black">
                    <a:lumMod val="75000"/>
                    <a:lumOff val="25000"/>
                  </a:prstClr>
                </a:solidFill>
                <a:latin typeface="Pfizer Tomorrow" panose="02010503040201060303" pitchFamily="2" charset="0"/>
              </a:rPr>
              <a:t>我国</a:t>
            </a:r>
            <a:r>
              <a:rPr lang="en-US" altLang="zh-CN" sz="1400" dirty="0">
                <a:solidFill>
                  <a:prstClr val="black">
                    <a:lumMod val="75000"/>
                    <a:lumOff val="25000"/>
                  </a:prstClr>
                </a:solidFill>
                <a:latin typeface="Pfizer Tomorrow" panose="02010503040201060303" pitchFamily="2" charset="0"/>
              </a:rPr>
              <a:t>CRE</a:t>
            </a:r>
            <a:r>
              <a:rPr lang="zh-CN" altLang="en-US" sz="1400" dirty="0">
                <a:solidFill>
                  <a:prstClr val="black">
                    <a:lumMod val="75000"/>
                    <a:lumOff val="25000"/>
                  </a:prstClr>
                </a:solidFill>
                <a:latin typeface="Pfizer Tomorrow" panose="02010503040201060303" pitchFamily="2" charset="0"/>
              </a:rPr>
              <a:t>中常见的碳青霉烯耐药菌株依次为肺炎克雷伯菌、大肠埃希菌及阴沟肠杆菌</a:t>
            </a:r>
            <a:r>
              <a:rPr lang="en-US" altLang="zh-CN" sz="1400" baseline="30000" dirty="0">
                <a:solidFill>
                  <a:prstClr val="black">
                    <a:lumMod val="75000"/>
                    <a:lumOff val="25000"/>
                  </a:prstClr>
                </a:solidFill>
                <a:latin typeface="Pfizer Tomorrow" panose="02010503040201060303" pitchFamily="2" charset="0"/>
              </a:rPr>
              <a:t>1</a:t>
            </a:r>
            <a:endParaRPr lang="zh-CN" altLang="en-US" sz="1400" baseline="30000" dirty="0">
              <a:solidFill>
                <a:prstClr val="black">
                  <a:lumMod val="75000"/>
                  <a:lumOff val="25000"/>
                </a:prstClr>
              </a:solidFill>
              <a:latin typeface="Pfizer Tomorrow" panose="02010503040201060303" pitchFamily="2" charset="0"/>
            </a:endParaRPr>
          </a:p>
        </p:txBody>
      </p:sp>
      <p:graphicFrame>
        <p:nvGraphicFramePr>
          <p:cNvPr id="12" name="图表 11">
            <a:extLst>
              <a:ext uri="{FF2B5EF4-FFF2-40B4-BE49-F238E27FC236}">
                <a16:creationId xmlns:a16="http://schemas.microsoft.com/office/drawing/2014/main" id="{51F556CA-F006-097D-9B65-E15B317A9786}"/>
              </a:ext>
            </a:extLst>
          </p:cNvPr>
          <p:cNvGraphicFramePr/>
          <p:nvPr>
            <p:extLst>
              <p:ext uri="{D42A27DB-BD31-4B8C-83A1-F6EECF244321}">
                <p14:modId xmlns:p14="http://schemas.microsoft.com/office/powerpoint/2010/main" val="2799902123"/>
              </p:ext>
            </p:extLst>
          </p:nvPr>
        </p:nvGraphicFramePr>
        <p:xfrm>
          <a:off x="995600" y="2453506"/>
          <a:ext cx="3865250" cy="313840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图表 12">
            <a:extLst>
              <a:ext uri="{FF2B5EF4-FFF2-40B4-BE49-F238E27FC236}">
                <a16:creationId xmlns:a16="http://schemas.microsoft.com/office/drawing/2014/main" id="{5CF2137F-AC3F-6D52-66A7-53479561139F}"/>
              </a:ext>
            </a:extLst>
          </p:cNvPr>
          <p:cNvGraphicFramePr/>
          <p:nvPr>
            <p:extLst>
              <p:ext uri="{D42A27DB-BD31-4B8C-83A1-F6EECF244321}">
                <p14:modId xmlns:p14="http://schemas.microsoft.com/office/powerpoint/2010/main" val="2996591573"/>
              </p:ext>
            </p:extLst>
          </p:nvPr>
        </p:nvGraphicFramePr>
        <p:xfrm>
          <a:off x="4197077" y="2539366"/>
          <a:ext cx="3038747" cy="3052542"/>
        </p:xfrm>
        <a:graphic>
          <a:graphicData uri="http://schemas.openxmlformats.org/drawingml/2006/chart">
            <c:chart xmlns:c="http://schemas.openxmlformats.org/drawingml/2006/chart" xmlns:r="http://schemas.openxmlformats.org/officeDocument/2006/relationships" r:id="rId6"/>
          </a:graphicData>
        </a:graphic>
      </p:graphicFrame>
      <p:sp>
        <p:nvSpPr>
          <p:cNvPr id="14" name="文本框 13">
            <a:extLst>
              <a:ext uri="{FF2B5EF4-FFF2-40B4-BE49-F238E27FC236}">
                <a16:creationId xmlns:a16="http://schemas.microsoft.com/office/drawing/2014/main" id="{903F1282-85FC-5674-DCC6-E34D4D504B59}"/>
              </a:ext>
            </a:extLst>
          </p:cNvPr>
          <p:cNvSpPr txBox="1"/>
          <p:nvPr/>
        </p:nvSpPr>
        <p:spPr>
          <a:xfrm rot="16200000">
            <a:off x="651619" y="3867404"/>
            <a:ext cx="1504913" cy="276999"/>
          </a:xfrm>
          <a:prstGeom prst="rect">
            <a:avLst/>
          </a:prstGeom>
          <a:noFill/>
        </p:spPr>
        <p:txBody>
          <a:bodyPr wrap="square">
            <a:spAutoFit/>
          </a:bodyPr>
          <a:lstStyle/>
          <a:p>
            <a:pPr algn="ctr">
              <a:defRPr sz="1200" b="0" i="0" u="none" strike="noStrike" kern="1200" baseline="0">
                <a:solidFill>
                  <a:prstClr val="black">
                    <a:lumMod val="85000"/>
                    <a:lumOff val="15000"/>
                  </a:prstClr>
                </a:solidFill>
                <a:latin typeface="+mn-lt"/>
                <a:ea typeface="+mn-ea"/>
                <a:cs typeface="+mn-ea"/>
                <a:sym typeface="+mn-lt"/>
              </a:defRPr>
            </a:pPr>
            <a:r>
              <a:rPr lang="zh-CN" altLang="en-US" sz="1200" dirty="0">
                <a:solidFill>
                  <a:prstClr val="black">
                    <a:lumMod val="85000"/>
                    <a:lumOff val="15000"/>
                  </a:prstClr>
                </a:solidFill>
                <a:latin typeface="Pfizer Tomorrow" panose="020F0502020204030204"/>
                <a:cs typeface="+mn-ea"/>
                <a:sym typeface="+mn-lt"/>
              </a:rPr>
              <a:t>百分比</a:t>
            </a:r>
            <a:endParaRPr lang="en-US" altLang="zh-CN" sz="1200" dirty="0">
              <a:solidFill>
                <a:prstClr val="black">
                  <a:lumMod val="85000"/>
                  <a:lumOff val="15000"/>
                </a:prstClr>
              </a:solidFill>
              <a:latin typeface="Pfizer Tomorrow" panose="020F0502020204030204"/>
              <a:cs typeface="+mn-ea"/>
              <a:sym typeface="+mn-lt"/>
            </a:endParaRPr>
          </a:p>
        </p:txBody>
      </p:sp>
      <p:graphicFrame>
        <p:nvGraphicFramePr>
          <p:cNvPr id="15" name="图表 14">
            <a:extLst>
              <a:ext uri="{FF2B5EF4-FFF2-40B4-BE49-F238E27FC236}">
                <a16:creationId xmlns:a16="http://schemas.microsoft.com/office/drawing/2014/main" id="{375A4D81-4D61-0D1C-8D46-C149DF2D504E}"/>
              </a:ext>
            </a:extLst>
          </p:cNvPr>
          <p:cNvGraphicFramePr/>
          <p:nvPr>
            <p:extLst>
              <p:ext uri="{D42A27DB-BD31-4B8C-83A1-F6EECF244321}">
                <p14:modId xmlns:p14="http://schemas.microsoft.com/office/powerpoint/2010/main" val="2597743195"/>
              </p:ext>
            </p:extLst>
          </p:nvPr>
        </p:nvGraphicFramePr>
        <p:xfrm>
          <a:off x="6347918" y="2529840"/>
          <a:ext cx="4228333" cy="3062067"/>
        </p:xfrm>
        <a:graphic>
          <a:graphicData uri="http://schemas.openxmlformats.org/drawingml/2006/chart">
            <c:chart xmlns:c="http://schemas.openxmlformats.org/drawingml/2006/chart" xmlns:r="http://schemas.openxmlformats.org/officeDocument/2006/relationships" r:id="rId7"/>
          </a:graphicData>
        </a:graphic>
      </p:graphicFrame>
      <p:sp>
        <p:nvSpPr>
          <p:cNvPr id="16" name="矩形 15">
            <a:extLst>
              <a:ext uri="{FF2B5EF4-FFF2-40B4-BE49-F238E27FC236}">
                <a16:creationId xmlns:a16="http://schemas.microsoft.com/office/drawing/2014/main" id="{76567BC2-8155-9510-944E-A60AFE1ADEEF}"/>
              </a:ext>
            </a:extLst>
          </p:cNvPr>
          <p:cNvSpPr/>
          <p:nvPr/>
        </p:nvSpPr>
        <p:spPr>
          <a:xfrm>
            <a:off x="9292280" y="2607092"/>
            <a:ext cx="238125" cy="117478"/>
          </a:xfrm>
          <a:prstGeom prst="rect">
            <a:avLst/>
          </a:prstGeom>
          <a:solidFill>
            <a:srgbClr val="00C9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7" name="矩形 16">
            <a:extLst>
              <a:ext uri="{FF2B5EF4-FFF2-40B4-BE49-F238E27FC236}">
                <a16:creationId xmlns:a16="http://schemas.microsoft.com/office/drawing/2014/main" id="{E267F308-2870-0B23-4BD9-C3F0E5440CA6}"/>
              </a:ext>
            </a:extLst>
          </p:cNvPr>
          <p:cNvSpPr/>
          <p:nvPr/>
        </p:nvSpPr>
        <p:spPr>
          <a:xfrm>
            <a:off x="9292280" y="2880652"/>
            <a:ext cx="238125" cy="117478"/>
          </a:xfrm>
          <a:prstGeom prst="rect">
            <a:avLst/>
          </a:prstGeom>
          <a:solidFill>
            <a:srgbClr val="00C987">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4B13E669-5CD8-A796-AD1B-4E219D444E64}"/>
              </a:ext>
            </a:extLst>
          </p:cNvPr>
          <p:cNvSpPr/>
          <p:nvPr/>
        </p:nvSpPr>
        <p:spPr>
          <a:xfrm>
            <a:off x="9292280" y="3157566"/>
            <a:ext cx="238125" cy="117478"/>
          </a:xfrm>
          <a:prstGeom prst="rect">
            <a:avLst/>
          </a:prstGeom>
          <a:solidFill>
            <a:srgbClr val="8497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19" name="矩形 18">
            <a:extLst>
              <a:ext uri="{FF2B5EF4-FFF2-40B4-BE49-F238E27FC236}">
                <a16:creationId xmlns:a16="http://schemas.microsoft.com/office/drawing/2014/main" id="{B0C5DE78-CD36-4B9B-730A-15CBAE7CE88C}"/>
              </a:ext>
            </a:extLst>
          </p:cNvPr>
          <p:cNvSpPr/>
          <p:nvPr/>
        </p:nvSpPr>
        <p:spPr>
          <a:xfrm>
            <a:off x="9292280" y="3439263"/>
            <a:ext cx="238125" cy="117478"/>
          </a:xfrm>
          <a:prstGeom prst="rect">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a:cs typeface="+mn-cs"/>
            </a:endParaRPr>
          </a:p>
        </p:txBody>
      </p:sp>
      <p:sp>
        <p:nvSpPr>
          <p:cNvPr id="20" name="文本框 19">
            <a:extLst>
              <a:ext uri="{FF2B5EF4-FFF2-40B4-BE49-F238E27FC236}">
                <a16:creationId xmlns:a16="http://schemas.microsoft.com/office/drawing/2014/main" id="{9AE677F9-2AFC-3515-0318-34811F3C9489}"/>
              </a:ext>
            </a:extLst>
          </p:cNvPr>
          <p:cNvSpPr txBox="1"/>
          <p:nvPr/>
        </p:nvSpPr>
        <p:spPr>
          <a:xfrm>
            <a:off x="9530405" y="2473712"/>
            <a:ext cx="2429010" cy="1162241"/>
          </a:xfrm>
          <a:prstGeom prst="rect">
            <a:avLst/>
          </a:prstGeom>
          <a:noFill/>
        </p:spPr>
        <p:txBody>
          <a:bodyPr wrap="square">
            <a:spAutoFit/>
          </a:bodyPr>
          <a:lstStyle/>
          <a:p>
            <a:pPr>
              <a:lnSpc>
                <a:spcPct val="150000"/>
              </a:lnSpc>
            </a:pPr>
            <a:r>
              <a:rPr lang="zh-CN" altLang="en-US" sz="1200" dirty="0">
                <a:solidFill>
                  <a:prstClr val="black">
                    <a:lumMod val="75000"/>
                    <a:lumOff val="25000"/>
                  </a:prstClr>
                </a:solidFill>
                <a:latin typeface="Pfizer Tomorrow" panose="02010503040201060303" pitchFamily="2" charset="0"/>
              </a:rPr>
              <a:t>金属酶</a:t>
            </a:r>
            <a:endParaRPr lang="en-US" altLang="zh-CN" sz="1200" dirty="0">
              <a:solidFill>
                <a:prstClr val="black">
                  <a:lumMod val="75000"/>
                  <a:lumOff val="25000"/>
                </a:prstClr>
              </a:solidFill>
              <a:latin typeface="Pfizer Tomorrow" panose="02010503040201060303" pitchFamily="2" charset="0"/>
            </a:endParaRPr>
          </a:p>
          <a:p>
            <a:pPr>
              <a:lnSpc>
                <a:spcPct val="150000"/>
              </a:lnSpc>
            </a:pPr>
            <a:r>
              <a:rPr lang="en-US" altLang="zh-CN" sz="1200" dirty="0">
                <a:solidFill>
                  <a:prstClr val="black">
                    <a:lumMod val="75000"/>
                    <a:lumOff val="25000"/>
                  </a:prstClr>
                </a:solidFill>
                <a:latin typeface="Pfizer Tomorrow" panose="02010503040201060303" pitchFamily="2" charset="0"/>
              </a:rPr>
              <a:t>OXA-48</a:t>
            </a:r>
          </a:p>
          <a:p>
            <a:pPr>
              <a:lnSpc>
                <a:spcPct val="150000"/>
              </a:lnSpc>
            </a:pPr>
            <a:r>
              <a:rPr lang="zh-CN" altLang="en-US" sz="1200" dirty="0">
                <a:solidFill>
                  <a:prstClr val="black">
                    <a:lumMod val="75000"/>
                    <a:lumOff val="25000"/>
                  </a:prstClr>
                </a:solidFill>
                <a:latin typeface="Pfizer Tomorrow" panose="02010503040201060303" pitchFamily="2" charset="0"/>
              </a:rPr>
              <a:t>双碳青霉烯酶</a:t>
            </a:r>
            <a:endParaRPr lang="en-US" altLang="zh-CN" sz="1200" dirty="0">
              <a:solidFill>
                <a:prstClr val="black">
                  <a:lumMod val="75000"/>
                  <a:lumOff val="25000"/>
                </a:prstClr>
              </a:solidFill>
              <a:latin typeface="Pfizer Tomorrow" panose="02010503040201060303" pitchFamily="2" charset="0"/>
            </a:endParaRPr>
          </a:p>
          <a:p>
            <a:pPr>
              <a:lnSpc>
                <a:spcPct val="150000"/>
              </a:lnSpc>
            </a:pPr>
            <a:r>
              <a:rPr lang="en-US" altLang="zh-CN" sz="1200" dirty="0">
                <a:solidFill>
                  <a:prstClr val="black">
                    <a:lumMod val="75000"/>
                    <a:lumOff val="25000"/>
                  </a:prstClr>
                </a:solidFill>
                <a:latin typeface="Pfizer Tomorrow" panose="02010503040201060303" pitchFamily="2" charset="0"/>
              </a:rPr>
              <a:t>KPC</a:t>
            </a:r>
            <a:endParaRPr lang="zh-CN" altLang="en-US" sz="1200" dirty="0">
              <a:solidFill>
                <a:prstClr val="black">
                  <a:lumMod val="75000"/>
                  <a:lumOff val="25000"/>
                </a:prstClr>
              </a:solidFill>
              <a:latin typeface="Pfizer Tomorrow" panose="02010503040201060303" pitchFamily="2" charset="0"/>
            </a:endParaRPr>
          </a:p>
        </p:txBody>
      </p:sp>
    </p:spTree>
    <p:extLst>
      <p:ext uri="{BB962C8B-B14F-4D97-AF65-F5344CB8AC3E}">
        <p14:creationId xmlns:p14="http://schemas.microsoft.com/office/powerpoint/2010/main" val="35328118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6369A3E-556E-FD6E-6B65-42A1CDEEC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96496C-7930-887B-38D3-1DB2FCBE79D7}"/>
              </a:ext>
            </a:extLst>
          </p:cNvPr>
          <p:cNvSpPr>
            <a:spLocks noGrp="1"/>
          </p:cNvSpPr>
          <p:nvPr>
            <p:ph type="title"/>
          </p:nvPr>
        </p:nvSpPr>
        <p:spPr>
          <a:xfrm>
            <a:off x="453887" y="538045"/>
            <a:ext cx="11360577" cy="586955"/>
          </a:xfrm>
        </p:spPr>
        <p:txBody>
          <a:bodyPr/>
          <a:lstStyle/>
          <a:p>
            <a:r>
              <a:rPr lang="zh-CN" altLang="en-US" dirty="0">
                <a:solidFill>
                  <a:srgbClr val="000548"/>
                </a:solidFill>
                <a:latin typeface="+mn-lt"/>
                <a:ea typeface="+mn-ea"/>
                <a:cs typeface="+mn-ea"/>
                <a:sym typeface="+mn-lt"/>
              </a:rPr>
              <a:t>在</a:t>
            </a:r>
            <a:r>
              <a:rPr lang="en-US" altLang="zh-CN" dirty="0">
                <a:solidFill>
                  <a:srgbClr val="000548"/>
                </a:solidFill>
                <a:latin typeface="+mn-lt"/>
                <a:ea typeface="+mn-ea"/>
                <a:cs typeface="+mn-ea"/>
                <a:sym typeface="+mn-lt"/>
              </a:rPr>
              <a:t>CrCl≤50mL/min</a:t>
            </a:r>
            <a:r>
              <a:rPr lang="zh-CN" altLang="en-US" dirty="0">
                <a:solidFill>
                  <a:srgbClr val="000548"/>
                </a:solidFill>
                <a:latin typeface="+mn-lt"/>
                <a:ea typeface="+mn-ea"/>
                <a:cs typeface="+mn-ea"/>
                <a:sym typeface="+mn-lt"/>
              </a:rPr>
              <a:t>的患者中，氨曲南</a:t>
            </a:r>
            <a:r>
              <a:rPr lang="en-US" altLang="zh-CN" dirty="0">
                <a:solidFill>
                  <a:srgbClr val="000548"/>
                </a:solidFill>
                <a:latin typeface="+mn-lt"/>
                <a:ea typeface="+mn-ea"/>
                <a:cs typeface="+mn-ea"/>
                <a:sym typeface="+mn-lt"/>
              </a:rPr>
              <a:t>-</a:t>
            </a:r>
            <a:r>
              <a:rPr lang="zh-CN" altLang="en-US" dirty="0">
                <a:solidFill>
                  <a:srgbClr val="000548"/>
                </a:solidFill>
                <a:latin typeface="+mn-lt"/>
                <a:ea typeface="+mn-ea"/>
                <a:cs typeface="+mn-ea"/>
                <a:sym typeface="+mn-lt"/>
              </a:rPr>
              <a:t>阿维巴坦的剂量调整方案</a:t>
            </a:r>
            <a:endParaRPr lang="en-GB" dirty="0">
              <a:solidFill>
                <a:srgbClr val="000548"/>
              </a:solidFill>
              <a:latin typeface="+mn-lt"/>
              <a:ea typeface="+mn-ea"/>
              <a:cs typeface="+mn-ea"/>
              <a:sym typeface="+mn-lt"/>
            </a:endParaRPr>
          </a:p>
        </p:txBody>
      </p:sp>
      <p:sp>
        <p:nvSpPr>
          <p:cNvPr id="3" name="Text Placeholder 2">
            <a:extLst>
              <a:ext uri="{FF2B5EF4-FFF2-40B4-BE49-F238E27FC236}">
                <a16:creationId xmlns:a16="http://schemas.microsoft.com/office/drawing/2014/main" id="{B705E015-168D-51A3-72FB-BF6180B292CE}"/>
              </a:ext>
            </a:extLst>
          </p:cNvPr>
          <p:cNvSpPr txBox="1"/>
          <p:nvPr>
            <p:custDataLst>
              <p:tags r:id="rId1"/>
            </p:custDataLst>
          </p:nvPr>
        </p:nvSpPr>
        <p:spPr>
          <a:xfrm>
            <a:off x="730465" y="5786012"/>
            <a:ext cx="10549890" cy="754381"/>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9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9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9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9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90204" pitchFamily="34" charset="0"/>
              <a:buNone/>
              <a:tabLst/>
              <a:defRPr/>
            </a:pPr>
            <a:r>
              <a:rPr kumimoji="0" lang="zh-CN" altLang="en-US" sz="800" b="0" i="0" u="none" strike="noStrike" kern="1200" cap="none" spc="0" normalizeH="0" baseline="0" noProof="0" dirty="0">
                <a:ln>
                  <a:noFill/>
                </a:ln>
                <a:solidFill>
                  <a:srgbClr val="FFFFFF">
                    <a:lumMod val="50000"/>
                  </a:srgbClr>
                </a:solidFill>
                <a:effectLst/>
                <a:uLnTx/>
                <a:uFillTx/>
                <a:latin typeface="Arial" panose="02110004020202020204"/>
                <a:ea typeface="微软雅黑"/>
                <a:cs typeface="+mn-ea"/>
                <a:sym typeface="+mn-lt"/>
              </a:rPr>
              <a:t>注射用氨曲南阿维巴坦钠说明书</a:t>
            </a:r>
            <a:r>
              <a:rPr kumimoji="0" lang="zh-CN" altLang="en-US"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（核准日期：</a:t>
            </a:r>
            <a:r>
              <a:rPr kumimoji="0" lang="en-US" altLang="zh-CN"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2025</a:t>
            </a:r>
            <a:r>
              <a:rPr kumimoji="0" lang="zh-CN" altLang="en-US"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年</a:t>
            </a:r>
            <a:r>
              <a:rPr kumimoji="0" lang="en-US" altLang="zh-CN"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6</a:t>
            </a:r>
            <a:r>
              <a:rPr kumimoji="0" lang="zh-CN" altLang="en-US"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月</a:t>
            </a:r>
            <a:r>
              <a:rPr kumimoji="0" lang="en-US" altLang="zh-CN"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24</a:t>
            </a:r>
            <a:r>
              <a:rPr kumimoji="0" lang="zh-CN" altLang="en-US" sz="800" b="0" i="0" u="none" strike="noStrike" kern="1200" cap="none" spc="0" normalizeH="0" baseline="0" noProof="0" dirty="0">
                <a:ln>
                  <a:noFill/>
                </a:ln>
                <a:solidFill>
                  <a:srgbClr val="000000">
                    <a:lumMod val="50000"/>
                    <a:lumOff val="50000"/>
                  </a:srgbClr>
                </a:solidFill>
                <a:effectLst/>
                <a:uLnTx/>
                <a:uFillTx/>
                <a:latin typeface="Arial" panose="02110004020202020204"/>
                <a:ea typeface="微软雅黑"/>
                <a:cs typeface="+mn-ea"/>
                <a:sym typeface="+mn-lt"/>
              </a:rPr>
              <a:t>日）</a:t>
            </a:r>
            <a:endParaRPr kumimoji="0" lang="en-US" altLang="zh-CN" sz="9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endParaRPr>
          </a:p>
        </p:txBody>
      </p:sp>
      <p:graphicFrame>
        <p:nvGraphicFramePr>
          <p:cNvPr id="6" name="内容占位符 4">
            <a:extLst>
              <a:ext uri="{FF2B5EF4-FFF2-40B4-BE49-F238E27FC236}">
                <a16:creationId xmlns:a16="http://schemas.microsoft.com/office/drawing/2014/main" id="{FB2F6441-975B-6D25-31CE-E0C9339E0315}"/>
              </a:ext>
            </a:extLst>
          </p:cNvPr>
          <p:cNvGraphicFramePr>
            <a:graphicFrameLocks/>
          </p:cNvGraphicFramePr>
          <p:nvPr/>
        </p:nvGraphicFramePr>
        <p:xfrm>
          <a:off x="730465" y="1728009"/>
          <a:ext cx="10315712" cy="1883601"/>
        </p:xfrm>
        <a:graphic>
          <a:graphicData uri="http://schemas.openxmlformats.org/drawingml/2006/table">
            <a:tbl>
              <a:tblPr firstRow="1" bandRow="1">
                <a:tableStyleId>{5C22544A-7EE6-4342-B048-85BDC9FD1C3A}</a:tableStyleId>
              </a:tblPr>
              <a:tblGrid>
                <a:gridCol w="1664688">
                  <a:extLst>
                    <a:ext uri="{9D8B030D-6E8A-4147-A177-3AD203B41FA5}">
                      <a16:colId xmlns:a16="http://schemas.microsoft.com/office/drawing/2014/main" val="3018190162"/>
                    </a:ext>
                  </a:extLst>
                </a:gridCol>
                <a:gridCol w="2291644">
                  <a:extLst>
                    <a:ext uri="{9D8B030D-6E8A-4147-A177-3AD203B41FA5}">
                      <a16:colId xmlns:a16="http://schemas.microsoft.com/office/drawing/2014/main" val="880558480"/>
                    </a:ext>
                  </a:extLst>
                </a:gridCol>
                <a:gridCol w="2585156">
                  <a:extLst>
                    <a:ext uri="{9D8B030D-6E8A-4147-A177-3AD203B41FA5}">
                      <a16:colId xmlns:a16="http://schemas.microsoft.com/office/drawing/2014/main" val="2756732649"/>
                    </a:ext>
                  </a:extLst>
                </a:gridCol>
                <a:gridCol w="985869">
                  <a:extLst>
                    <a:ext uri="{9D8B030D-6E8A-4147-A177-3AD203B41FA5}">
                      <a16:colId xmlns:a16="http://schemas.microsoft.com/office/drawing/2014/main" val="4030272883"/>
                    </a:ext>
                  </a:extLst>
                </a:gridCol>
                <a:gridCol w="1229507">
                  <a:extLst>
                    <a:ext uri="{9D8B030D-6E8A-4147-A177-3AD203B41FA5}">
                      <a16:colId xmlns:a16="http://schemas.microsoft.com/office/drawing/2014/main" val="2006840605"/>
                    </a:ext>
                  </a:extLst>
                </a:gridCol>
                <a:gridCol w="1558848">
                  <a:extLst>
                    <a:ext uri="{9D8B030D-6E8A-4147-A177-3AD203B41FA5}">
                      <a16:colId xmlns:a16="http://schemas.microsoft.com/office/drawing/2014/main" val="1906298521"/>
                    </a:ext>
                  </a:extLst>
                </a:gridCol>
              </a:tblGrid>
              <a:tr h="246834">
                <a:tc rowSpan="2">
                  <a:txBody>
                    <a:bodyPr/>
                    <a:lstStyle/>
                    <a:p>
                      <a:pPr algn="ctr"/>
                      <a:r>
                        <a:rPr kumimoji="0" lang="en-US" altLang="zh-CN" sz="1200" b="1" i="0" u="none" strike="noStrike" kern="0" cap="none" spc="0" normalizeH="0" noProof="0" dirty="0" err="1">
                          <a:ln>
                            <a:noFill/>
                          </a:ln>
                          <a:solidFill>
                            <a:schemeClr val="bg1"/>
                          </a:solidFill>
                          <a:effectLst/>
                          <a:uLnTx/>
                          <a:uFillTx/>
                          <a:latin typeface="+mn-lt"/>
                          <a:ea typeface="+mn-ea"/>
                          <a:cs typeface="+mn-ea"/>
                          <a:sym typeface="+mn-lt"/>
                        </a:rPr>
                        <a:t>e</a:t>
                      </a:r>
                      <a:r>
                        <a:rPr kumimoji="0" lang="en-US" altLang="zh-CN" sz="1200" b="1" i="0" u="none" strike="noStrike" kern="0" cap="none" spc="0" normalizeH="0" baseline="0" noProof="0" dirty="0" err="1">
                          <a:ln>
                            <a:noFill/>
                          </a:ln>
                          <a:solidFill>
                            <a:schemeClr val="bg1"/>
                          </a:solidFill>
                          <a:effectLst/>
                          <a:uLnTx/>
                          <a:uFillTx/>
                          <a:latin typeface="+mn-lt"/>
                          <a:ea typeface="+mn-ea"/>
                          <a:cs typeface="+mn-ea"/>
                          <a:sym typeface="+mn-lt"/>
                        </a:rPr>
                        <a:t>CrCL</a:t>
                      </a:r>
                      <a:r>
                        <a:rPr kumimoji="0" lang="zh-CN" altLang="en-US" sz="1200" b="1" i="0" u="none" strike="noStrike" kern="0" cap="none" spc="0" normalizeH="0" baseline="0" noProof="0" dirty="0">
                          <a:ln>
                            <a:noFill/>
                          </a:ln>
                          <a:solidFill>
                            <a:schemeClr val="bg1"/>
                          </a:solidFill>
                          <a:effectLst/>
                          <a:uLnTx/>
                          <a:uFillTx/>
                          <a:latin typeface="+mn-lt"/>
                          <a:ea typeface="+mn-ea"/>
                          <a:cs typeface="+mn-ea"/>
                          <a:sym typeface="+mn-lt"/>
                        </a:rPr>
                        <a:t>（</a:t>
                      </a:r>
                      <a:r>
                        <a:rPr kumimoji="0" lang="en-US" altLang="zh-CN" sz="1200" b="1" i="0" u="none" strike="noStrike" kern="0" cap="none" spc="0" normalizeH="0" baseline="0" noProof="0" dirty="0">
                          <a:ln>
                            <a:noFill/>
                          </a:ln>
                          <a:solidFill>
                            <a:schemeClr val="bg1"/>
                          </a:solidFill>
                          <a:effectLst/>
                          <a:uLnTx/>
                          <a:uFillTx/>
                          <a:latin typeface="+mn-lt"/>
                          <a:ea typeface="+mn-ea"/>
                          <a:cs typeface="+mn-ea"/>
                          <a:sym typeface="+mn-lt"/>
                        </a:rPr>
                        <a:t>mL/min</a:t>
                      </a:r>
                      <a:r>
                        <a:rPr kumimoji="0" lang="zh-CN" altLang="en-US" sz="1200" b="1" i="0" u="none" strike="noStrike" kern="0" cap="none" spc="0" normalizeH="0" baseline="0" noProof="0" dirty="0">
                          <a:ln>
                            <a:noFill/>
                          </a:ln>
                          <a:solidFill>
                            <a:schemeClr val="bg1"/>
                          </a:solidFill>
                          <a:effectLst/>
                          <a:uLnTx/>
                          <a:uFillTx/>
                          <a:latin typeface="+mn-lt"/>
                          <a:ea typeface="+mn-ea"/>
                          <a:cs typeface="+mn-ea"/>
                          <a:sym typeface="+mn-lt"/>
                        </a:rPr>
                        <a:t>）</a:t>
                      </a:r>
                      <a:r>
                        <a:rPr kumimoji="0" lang="en-US" altLang="zh-CN" sz="1200" b="1" i="0" u="none" strike="noStrike" kern="0" cap="none" spc="0" normalizeH="0" baseline="30000" noProof="0" dirty="0">
                          <a:ln>
                            <a:noFill/>
                          </a:ln>
                          <a:solidFill>
                            <a:schemeClr val="bg1"/>
                          </a:solidFill>
                          <a:effectLst/>
                          <a:uLnTx/>
                          <a:uFillTx/>
                          <a:latin typeface="+mn-lt"/>
                          <a:ea typeface="+mn-ea"/>
                          <a:cs typeface="+mn-ea"/>
                          <a:sym typeface="+mn-lt"/>
                        </a:rPr>
                        <a:t>a</a:t>
                      </a:r>
                      <a:endParaRPr lang="zh-CN" altLang="en-US" sz="1200" b="1" dirty="0">
                        <a:latin typeface="+mn-lt"/>
                        <a:ea typeface="+mn-ea"/>
                        <a:cs typeface="+mn-ea"/>
                        <a:sym typeface="+mn-lt"/>
                      </a:endParaRPr>
                    </a:p>
                  </a:txBody>
                  <a:tcPr anchor="ctr">
                    <a:lnB w="12700" cap="flat" cmpd="sng" algn="ctr">
                      <a:solidFill>
                        <a:schemeClr val="bg1"/>
                      </a:solidFill>
                      <a:prstDash val="solid"/>
                      <a:round/>
                      <a:headEnd type="none" w="med" len="med"/>
                      <a:tailEnd type="none" w="med" len="med"/>
                    </a:lnB>
                    <a:solidFill>
                      <a:srgbClr val="000D45"/>
                    </a:solidFill>
                  </a:tcPr>
                </a:tc>
                <a:tc gridSpan="2">
                  <a:txBody>
                    <a:bodyPr/>
                    <a:lstStyle/>
                    <a:p>
                      <a:pPr algn="ctr"/>
                      <a:r>
                        <a:rPr lang="zh-CN" altLang="en-US" sz="1400" b="1" i="0" u="none" strike="noStrike" kern="1200" dirty="0">
                          <a:solidFill>
                            <a:schemeClr val="lt1"/>
                          </a:solidFill>
                          <a:effectLst/>
                          <a:latin typeface="+mn-lt"/>
                          <a:ea typeface="+mn-ea"/>
                          <a:cs typeface="+mn-ea"/>
                          <a:sym typeface="+mn-lt"/>
                        </a:rPr>
                        <a:t>氨曲南</a:t>
                      </a:r>
                      <a:r>
                        <a:rPr lang="en-US" altLang="zh-CN" sz="1400" dirty="0">
                          <a:latin typeface="+mn-lt"/>
                          <a:ea typeface="+mn-ea"/>
                          <a:cs typeface="+mn-ea"/>
                          <a:sym typeface="+mn-lt"/>
                        </a:rPr>
                        <a:t>-</a:t>
                      </a:r>
                      <a:r>
                        <a:rPr lang="zh-CN" altLang="en-US" sz="1400" dirty="0">
                          <a:latin typeface="+mn-lt"/>
                          <a:ea typeface="+mn-ea"/>
                          <a:cs typeface="+mn-ea"/>
                          <a:sym typeface="+mn-lt"/>
                        </a:rPr>
                        <a:t>阿维巴坦的剂量</a:t>
                      </a:r>
                      <a:r>
                        <a:rPr lang="en-US" altLang="zh-CN" sz="1400" baseline="30000" dirty="0">
                          <a:latin typeface="+mn-lt"/>
                          <a:ea typeface="+mn-ea"/>
                          <a:cs typeface="+mn-ea"/>
                          <a:sym typeface="+mn-lt"/>
                        </a:rPr>
                        <a:t>c</a:t>
                      </a:r>
                      <a:endParaRPr lang="zh-CN" altLang="en-US" sz="1200" b="1" baseline="30000" dirty="0">
                        <a:latin typeface="+mn-lt"/>
                        <a:ea typeface="+mn-ea"/>
                        <a:cs typeface="+mn-ea"/>
                        <a:sym typeface="+mn-lt"/>
                      </a:endParaRPr>
                    </a:p>
                  </a:txBody>
                  <a:tcPr anchor="ctr">
                    <a:lnB w="12700" cap="flat" cmpd="sng" algn="ctr">
                      <a:solidFill>
                        <a:schemeClr val="bg1"/>
                      </a:solidFill>
                      <a:prstDash val="solid"/>
                      <a:round/>
                      <a:headEnd type="none" w="med" len="med"/>
                      <a:tailEnd type="none" w="med" len="med"/>
                    </a:lnB>
                    <a:solidFill>
                      <a:srgbClr val="000D45"/>
                    </a:solidFill>
                  </a:tcPr>
                </a:tc>
                <a:tc hMerge="1">
                  <a:txBody>
                    <a:bodyPr/>
                    <a:lstStyle/>
                    <a:p>
                      <a:endParaRPr lang="zh-CN" altLang="en-US"/>
                    </a:p>
                  </a:txBody>
                  <a:tcPr/>
                </a:tc>
                <a:tc rowSpan="2">
                  <a:txBody>
                    <a:bodyPr/>
                    <a:lstStyle/>
                    <a:p>
                      <a:pPr algn="ctr"/>
                      <a:r>
                        <a:rPr lang="zh-CN" altLang="en-US" sz="1400" dirty="0">
                          <a:latin typeface="+mn-lt"/>
                          <a:ea typeface="+mn-ea"/>
                          <a:cs typeface="+mn-ea"/>
                          <a:sym typeface="+mn-lt"/>
                        </a:rPr>
                        <a:t>输注时间</a:t>
                      </a:r>
                      <a:endParaRPr lang="zh-CN" altLang="en-US" sz="1400" baseline="30000" dirty="0">
                        <a:solidFill>
                          <a:schemeClr val="bg1"/>
                        </a:solidFill>
                        <a:latin typeface="+mn-lt"/>
                        <a:ea typeface="+mn-ea"/>
                        <a:cs typeface="+mn-ea"/>
                        <a:sym typeface="+mn-lt"/>
                      </a:endParaRPr>
                    </a:p>
                  </a:txBody>
                  <a:tcPr anchor="ctr">
                    <a:lnB w="12700" cap="flat" cmpd="sng" algn="ctr">
                      <a:solidFill>
                        <a:schemeClr val="bg1"/>
                      </a:solidFill>
                      <a:prstDash val="solid"/>
                      <a:round/>
                      <a:headEnd type="none" w="med" len="med"/>
                      <a:tailEnd type="none" w="med" len="med"/>
                    </a:lnB>
                    <a:solidFill>
                      <a:srgbClr val="000D45"/>
                    </a:solidFill>
                  </a:tcPr>
                </a:tc>
                <a:tc rowSpan="2">
                  <a:txBody>
                    <a:bodyPr/>
                    <a:lstStyle/>
                    <a:p>
                      <a:pPr algn="ctr"/>
                      <a:r>
                        <a:rPr lang="zh-CN" altLang="en-US" sz="1400" baseline="0" dirty="0">
                          <a:solidFill>
                            <a:schemeClr val="bg1"/>
                          </a:solidFill>
                          <a:latin typeface="+mn-lt"/>
                          <a:ea typeface="+mn-ea"/>
                          <a:cs typeface="+mn-ea"/>
                          <a:sym typeface="+mn-lt"/>
                        </a:rPr>
                        <a:t>给药间隔</a:t>
                      </a:r>
                      <a:r>
                        <a:rPr lang="en-US" altLang="zh-CN" sz="1400" baseline="30000" dirty="0">
                          <a:solidFill>
                            <a:schemeClr val="bg1"/>
                          </a:solidFill>
                          <a:latin typeface="+mn-lt"/>
                          <a:ea typeface="+mn-ea"/>
                          <a:cs typeface="+mn-ea"/>
                          <a:sym typeface="+mn-lt"/>
                        </a:rPr>
                        <a:t>b</a:t>
                      </a:r>
                      <a:endParaRPr lang="zh-CN" altLang="en-US" sz="1400" baseline="30000" dirty="0">
                        <a:solidFill>
                          <a:schemeClr val="bg1"/>
                        </a:solidFill>
                        <a:latin typeface="+mn-lt"/>
                        <a:ea typeface="+mn-ea"/>
                        <a:cs typeface="+mn-ea"/>
                        <a:sym typeface="+mn-lt"/>
                      </a:endParaRPr>
                    </a:p>
                  </a:txBody>
                  <a:tcPr anchor="ctr">
                    <a:lnB w="12700" cap="flat" cmpd="sng" algn="ctr">
                      <a:solidFill>
                        <a:schemeClr val="bg1"/>
                      </a:solidFill>
                      <a:prstDash val="solid"/>
                      <a:round/>
                      <a:headEnd type="none" w="med" len="med"/>
                      <a:tailEnd type="none" w="med" len="med"/>
                    </a:lnB>
                    <a:solidFill>
                      <a:srgbClr val="000D45"/>
                    </a:solidFill>
                  </a:tcPr>
                </a:tc>
                <a:tc rowSpan="2">
                  <a:txBody>
                    <a:bodyPr/>
                    <a:lstStyle/>
                    <a:p>
                      <a:pPr algn="ctr"/>
                      <a:r>
                        <a:rPr lang="zh-CN" altLang="en-US" sz="1400" baseline="0" dirty="0">
                          <a:solidFill>
                            <a:schemeClr val="bg1"/>
                          </a:solidFill>
                          <a:latin typeface="+mn-lt"/>
                          <a:ea typeface="+mn-ea"/>
                          <a:cs typeface="+mn-ea"/>
                          <a:sym typeface="+mn-lt"/>
                        </a:rPr>
                        <a:t>疗程</a:t>
                      </a:r>
                    </a:p>
                  </a:txBody>
                  <a:tcPr anchor="ctr">
                    <a:lnB w="12700" cap="flat" cmpd="sng" algn="ctr">
                      <a:solidFill>
                        <a:schemeClr val="bg1"/>
                      </a:solidFill>
                      <a:prstDash val="solid"/>
                      <a:round/>
                      <a:headEnd type="none" w="med" len="med"/>
                      <a:tailEnd type="none" w="med" len="med"/>
                    </a:lnB>
                    <a:solidFill>
                      <a:srgbClr val="000D45"/>
                    </a:solidFill>
                  </a:tcPr>
                </a:tc>
                <a:extLst>
                  <a:ext uri="{0D108BD9-81ED-4DB2-BD59-A6C34878D82A}">
                    <a16:rowId xmlns:a16="http://schemas.microsoft.com/office/drawing/2014/main" val="3013413089"/>
                  </a:ext>
                </a:extLst>
              </a:tr>
              <a:tr h="246834">
                <a:tc vMerge="1">
                  <a:txBody>
                    <a:bodyPr/>
                    <a:lstStyle/>
                    <a:p>
                      <a:endParaRPr lang="zh-CN" altLang="en-US"/>
                    </a:p>
                  </a:txBody>
                  <a:tcPr/>
                </a:tc>
                <a:tc>
                  <a:txBody>
                    <a:bodyPr/>
                    <a:lstStyle/>
                    <a:p>
                      <a:pPr algn="ctr"/>
                      <a:r>
                        <a:rPr lang="zh-CN" altLang="en-US" sz="1400" b="1" kern="1200" dirty="0">
                          <a:solidFill>
                            <a:schemeClr val="lt1"/>
                          </a:solidFill>
                          <a:latin typeface="+mn-lt"/>
                          <a:ea typeface="+mn-ea"/>
                          <a:cs typeface="+mn-ea"/>
                          <a:sym typeface="+mn-lt"/>
                        </a:rPr>
                        <a:t>负荷剂量</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000D45"/>
                    </a:solidFill>
                  </a:tcPr>
                </a:tc>
                <a:tc>
                  <a:txBody>
                    <a:bodyPr/>
                    <a:lstStyle/>
                    <a:p>
                      <a:pPr algn="ctr"/>
                      <a:r>
                        <a:rPr lang="zh-CN" altLang="en-US" sz="1400" b="1" kern="1200" dirty="0">
                          <a:solidFill>
                            <a:schemeClr val="lt1"/>
                          </a:solidFill>
                          <a:latin typeface="+mn-lt"/>
                          <a:ea typeface="+mn-ea"/>
                          <a:cs typeface="+mn-ea"/>
                          <a:sym typeface="+mn-lt"/>
                        </a:rPr>
                        <a:t>维持剂量</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000D45"/>
                    </a:solidFill>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945387875"/>
                  </a:ext>
                </a:extLst>
              </a:tr>
              <a:tr h="299964">
                <a:tc>
                  <a:txBody>
                    <a:bodyPr/>
                    <a:lstStyle/>
                    <a:p>
                      <a:pPr marL="0" indent="0">
                        <a:lnSpc>
                          <a:spcPct val="150000"/>
                        </a:lnSpc>
                        <a:buFont typeface="Arial" panose="020B0604020202020204" pitchFamily="34" charset="0"/>
                        <a:buNone/>
                      </a:pPr>
                      <a:r>
                        <a:rPr lang="zh-CN" altLang="en-US" sz="1200" baseline="0" dirty="0">
                          <a:solidFill>
                            <a:schemeClr val="tx1">
                              <a:lumMod val="85000"/>
                              <a:lumOff val="15000"/>
                            </a:schemeClr>
                          </a:solidFill>
                          <a:latin typeface="+mn-lt"/>
                          <a:ea typeface="+mn-ea"/>
                          <a:cs typeface="+mn-ea"/>
                          <a:sym typeface="+mn-lt"/>
                        </a:rPr>
                        <a:t>＞</a:t>
                      </a:r>
                      <a:r>
                        <a:rPr lang="en-US" altLang="zh-CN" sz="1200" baseline="0" dirty="0">
                          <a:solidFill>
                            <a:schemeClr val="tx1">
                              <a:lumMod val="85000"/>
                              <a:lumOff val="15000"/>
                            </a:schemeClr>
                          </a:solidFill>
                          <a:latin typeface="+mn-lt"/>
                          <a:ea typeface="+mn-ea"/>
                          <a:cs typeface="+mn-ea"/>
                          <a:sym typeface="+mn-lt"/>
                        </a:rPr>
                        <a:t>30</a:t>
                      </a:r>
                      <a:r>
                        <a:rPr lang="zh-CN" altLang="en-US" sz="1200" baseline="0" dirty="0">
                          <a:solidFill>
                            <a:schemeClr val="tx1">
                              <a:lumMod val="85000"/>
                              <a:lumOff val="15000"/>
                            </a:schemeClr>
                          </a:solidFill>
                          <a:latin typeface="+mn-lt"/>
                          <a:ea typeface="+mn-ea"/>
                          <a:cs typeface="+mn-ea"/>
                          <a:sym typeface="+mn-lt"/>
                        </a:rPr>
                        <a:t>至≤</a:t>
                      </a:r>
                      <a:r>
                        <a:rPr lang="en-US" altLang="zh-CN" sz="1200" baseline="0" dirty="0">
                          <a:solidFill>
                            <a:schemeClr val="tx1">
                              <a:lumMod val="85000"/>
                              <a:lumOff val="15000"/>
                            </a:schemeClr>
                          </a:solidFill>
                          <a:latin typeface="+mn-lt"/>
                          <a:ea typeface="+mn-ea"/>
                          <a:cs typeface="+mn-ea"/>
                          <a:sym typeface="+mn-lt"/>
                        </a:rPr>
                        <a:t>50</a:t>
                      </a:r>
                      <a:endParaRPr lang="en-US" altLang="zh-CN" sz="1200" baseline="30000" dirty="0">
                        <a:solidFill>
                          <a:schemeClr val="tx1">
                            <a:lumMod val="85000"/>
                            <a:lumOff val="15000"/>
                          </a:schemeClr>
                        </a:solidFill>
                        <a:latin typeface="+mn-lt"/>
                        <a:ea typeface="+mn-ea"/>
                        <a:cs typeface="+mn-ea"/>
                        <a:sym typeface="+mn-lt"/>
                      </a:endParaRPr>
                    </a:p>
                  </a:txBody>
                  <a:tcPr anchor="ctr">
                    <a:lnT w="12700" cap="flat" cmpd="sng" algn="ctr">
                      <a:solidFill>
                        <a:schemeClr val="bg1"/>
                      </a:solidFill>
                      <a:prstDash val="solid"/>
                      <a:round/>
                      <a:headEnd type="none" w="med" len="med"/>
                      <a:tailEnd type="none" w="med" len="med"/>
                    </a:lnT>
                    <a:solidFill>
                      <a:srgbClr val="F2F2F2"/>
                    </a:solidFill>
                  </a:tcPr>
                </a:tc>
                <a:tc>
                  <a:txBody>
                    <a:bodyPr/>
                    <a:lstStyle/>
                    <a:p>
                      <a:pPr marL="0" indent="0" algn="ctr">
                        <a:lnSpc>
                          <a:spcPct val="150000"/>
                        </a:lnSpc>
                        <a:buFont typeface="Arial" panose="020B0604020202020204" pitchFamily="34" charset="0"/>
                        <a:buNone/>
                      </a:pPr>
                      <a:r>
                        <a:rPr lang="zh-CN" altLang="en-US" sz="1200" dirty="0">
                          <a:solidFill>
                            <a:schemeClr val="tx1">
                              <a:lumMod val="85000"/>
                              <a:lumOff val="15000"/>
                            </a:schemeClr>
                          </a:solidFill>
                          <a:latin typeface="+mn-lt"/>
                          <a:ea typeface="+mn-ea"/>
                          <a:cs typeface="+mn-ea"/>
                          <a:sym typeface="+mn-lt"/>
                        </a:rPr>
                        <a:t>氨曲南</a:t>
                      </a:r>
                      <a:r>
                        <a:rPr lang="en-US" altLang="zh-CN" sz="1200" dirty="0">
                          <a:solidFill>
                            <a:schemeClr val="tx1">
                              <a:lumMod val="85000"/>
                              <a:lumOff val="15000"/>
                            </a:schemeClr>
                          </a:solidFill>
                          <a:latin typeface="+mn-lt"/>
                          <a:ea typeface="+mn-ea"/>
                          <a:cs typeface="+mn-ea"/>
                          <a:sym typeface="+mn-lt"/>
                        </a:rPr>
                        <a:t> 2g/</a:t>
                      </a:r>
                      <a:r>
                        <a:rPr lang="zh-CN" altLang="en-US" sz="1200" dirty="0">
                          <a:solidFill>
                            <a:schemeClr val="tx1">
                              <a:lumMod val="85000"/>
                              <a:lumOff val="15000"/>
                            </a:schemeClr>
                          </a:solidFill>
                          <a:latin typeface="+mn-lt"/>
                          <a:ea typeface="+mn-ea"/>
                          <a:cs typeface="+mn-ea"/>
                          <a:sym typeface="+mn-lt"/>
                        </a:rPr>
                        <a:t>阿维巴坦 </a:t>
                      </a:r>
                      <a:r>
                        <a:rPr lang="en-US" altLang="zh-CN" sz="1200" dirty="0">
                          <a:solidFill>
                            <a:schemeClr val="tx1">
                              <a:lumMod val="85000"/>
                              <a:lumOff val="15000"/>
                            </a:schemeClr>
                          </a:solidFill>
                          <a:latin typeface="+mn-lt"/>
                          <a:ea typeface="+mn-ea"/>
                          <a:cs typeface="+mn-ea"/>
                          <a:sym typeface="+mn-lt"/>
                        </a:rPr>
                        <a:t>0.67g</a:t>
                      </a:r>
                    </a:p>
                  </a:txBody>
                  <a:tcPr anchor="ctr">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85000"/>
                              <a:lumOff val="15000"/>
                            </a:schemeClr>
                          </a:solidFill>
                          <a:latin typeface="+mn-lt"/>
                          <a:ea typeface="+mn-ea"/>
                          <a:cs typeface="+mn-ea"/>
                          <a:sym typeface="+mn-lt"/>
                        </a:rPr>
                        <a:t>氨曲南</a:t>
                      </a:r>
                      <a:r>
                        <a:rPr lang="en-US" altLang="zh-CN" sz="1200" dirty="0">
                          <a:solidFill>
                            <a:schemeClr val="tx1">
                              <a:lumMod val="85000"/>
                              <a:lumOff val="15000"/>
                            </a:schemeClr>
                          </a:solidFill>
                          <a:latin typeface="+mn-lt"/>
                          <a:ea typeface="+mn-ea"/>
                          <a:cs typeface="+mn-ea"/>
                          <a:sym typeface="+mn-lt"/>
                        </a:rPr>
                        <a:t> 0.75g/</a:t>
                      </a:r>
                      <a:r>
                        <a:rPr lang="zh-CN" altLang="en-US" sz="1200" dirty="0">
                          <a:solidFill>
                            <a:schemeClr val="tx1">
                              <a:lumMod val="85000"/>
                              <a:lumOff val="15000"/>
                            </a:schemeClr>
                          </a:solidFill>
                          <a:latin typeface="+mn-lt"/>
                          <a:ea typeface="+mn-ea"/>
                          <a:cs typeface="+mn-ea"/>
                          <a:sym typeface="+mn-lt"/>
                        </a:rPr>
                        <a:t>阿维巴坦 </a:t>
                      </a:r>
                      <a:r>
                        <a:rPr lang="en-US" altLang="zh-CN" sz="1200" dirty="0">
                          <a:solidFill>
                            <a:schemeClr val="tx1">
                              <a:lumMod val="85000"/>
                              <a:lumOff val="15000"/>
                            </a:schemeClr>
                          </a:solidFill>
                          <a:latin typeface="+mn-lt"/>
                          <a:ea typeface="+mn-ea"/>
                          <a:cs typeface="+mn-ea"/>
                          <a:sym typeface="+mn-lt"/>
                        </a:rPr>
                        <a:t>0.25g</a:t>
                      </a:r>
                    </a:p>
                  </a:txBody>
                  <a:tcPr anchor="ctr">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200" dirty="0">
                          <a:solidFill>
                            <a:schemeClr val="tx1">
                              <a:lumMod val="85000"/>
                              <a:lumOff val="15000"/>
                            </a:schemeClr>
                          </a:solidFill>
                          <a:latin typeface="+mn-lt"/>
                          <a:ea typeface="+mn-ea"/>
                          <a:cs typeface="+mn-ea"/>
                          <a:sym typeface="+mn-lt"/>
                        </a:rPr>
                        <a:t>3</a:t>
                      </a:r>
                      <a:r>
                        <a:rPr lang="zh-CN" altLang="en-US" sz="1200" dirty="0">
                          <a:solidFill>
                            <a:schemeClr val="tx1">
                              <a:lumMod val="85000"/>
                              <a:lumOff val="15000"/>
                            </a:schemeClr>
                          </a:solidFill>
                          <a:latin typeface="+mn-lt"/>
                          <a:ea typeface="+mn-ea"/>
                          <a:cs typeface="+mn-ea"/>
                          <a:sym typeface="+mn-lt"/>
                        </a:rPr>
                        <a:t>小时</a:t>
                      </a:r>
                    </a:p>
                  </a:txBody>
                  <a:tcPr anchor="ctr">
                    <a:lnT w="12700" cap="flat" cmpd="sng" algn="ctr">
                      <a:solidFill>
                        <a:schemeClr val="bg1"/>
                      </a:solidFill>
                      <a:prstDash val="solid"/>
                      <a:round/>
                      <a:headEnd type="none" w="med" len="med"/>
                      <a:tailEnd type="none" w="med" len="med"/>
                    </a:lnT>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85000"/>
                              <a:lumOff val="15000"/>
                            </a:schemeClr>
                          </a:solidFill>
                          <a:latin typeface="+mn-lt"/>
                          <a:ea typeface="+mn-ea"/>
                          <a:cs typeface="+mn-ea"/>
                          <a:sym typeface="+mn-lt"/>
                        </a:rPr>
                        <a:t>每</a:t>
                      </a:r>
                      <a:r>
                        <a:rPr lang="en-US" altLang="zh-CN" sz="1200" dirty="0">
                          <a:solidFill>
                            <a:schemeClr val="tx1">
                              <a:lumMod val="85000"/>
                              <a:lumOff val="15000"/>
                            </a:schemeClr>
                          </a:solidFill>
                          <a:latin typeface="+mn-lt"/>
                          <a:ea typeface="+mn-ea"/>
                          <a:cs typeface="+mn-ea"/>
                          <a:sym typeface="+mn-lt"/>
                        </a:rPr>
                        <a:t>6</a:t>
                      </a:r>
                      <a:r>
                        <a:rPr lang="zh-CN" altLang="en-US" sz="1200" dirty="0">
                          <a:solidFill>
                            <a:schemeClr val="tx1">
                              <a:lumMod val="85000"/>
                              <a:lumOff val="15000"/>
                            </a:schemeClr>
                          </a:solidFill>
                          <a:latin typeface="+mn-lt"/>
                          <a:ea typeface="+mn-ea"/>
                          <a:cs typeface="+mn-ea"/>
                          <a:sym typeface="+mn-lt"/>
                        </a:rPr>
                        <a:t>小时</a:t>
                      </a:r>
                      <a:r>
                        <a:rPr lang="en-US" altLang="zh-CN" sz="1200" dirty="0">
                          <a:solidFill>
                            <a:schemeClr val="tx1">
                              <a:lumMod val="85000"/>
                              <a:lumOff val="15000"/>
                            </a:schemeClr>
                          </a:solidFill>
                          <a:latin typeface="+mn-lt"/>
                          <a:ea typeface="+mn-ea"/>
                          <a:cs typeface="+mn-ea"/>
                          <a:sym typeface="+mn-lt"/>
                        </a:rPr>
                        <a:t>1</a:t>
                      </a:r>
                      <a:r>
                        <a:rPr lang="zh-CN" altLang="en-US" sz="1200" dirty="0">
                          <a:solidFill>
                            <a:schemeClr val="tx1">
                              <a:lumMod val="85000"/>
                              <a:lumOff val="15000"/>
                            </a:schemeClr>
                          </a:solidFill>
                          <a:latin typeface="+mn-lt"/>
                          <a:ea typeface="+mn-ea"/>
                          <a:cs typeface="+mn-ea"/>
                          <a:sym typeface="+mn-lt"/>
                        </a:rPr>
                        <a:t>次</a:t>
                      </a:r>
                    </a:p>
                  </a:txBody>
                  <a:tcPr anchor="ctr">
                    <a:lnT w="12700" cap="flat" cmpd="sng" algn="ctr">
                      <a:solidFill>
                        <a:schemeClr val="bg1"/>
                      </a:solidFill>
                      <a:prstDash val="solid"/>
                      <a:round/>
                      <a:headEnd type="none" w="med" len="med"/>
                      <a:tailEnd type="none" w="med" len="med"/>
                    </a:lnT>
                    <a:solidFill>
                      <a:srgbClr val="F2F2F2"/>
                    </a:solidFill>
                  </a:tcPr>
                </a:tc>
                <a:tc rowSpan="3">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200" dirty="0" err="1">
                          <a:solidFill>
                            <a:schemeClr val="tx1">
                              <a:lumMod val="85000"/>
                              <a:lumOff val="15000"/>
                            </a:schemeClr>
                          </a:solidFill>
                          <a:latin typeface="+mn-lt"/>
                          <a:ea typeface="+mn-ea"/>
                          <a:cs typeface="+mn-ea"/>
                          <a:sym typeface="+mn-lt"/>
                        </a:rPr>
                        <a:t>cIAI</a:t>
                      </a:r>
                      <a:r>
                        <a:rPr lang="zh-CN" altLang="en-US" sz="1200" dirty="0">
                          <a:solidFill>
                            <a:schemeClr val="tx1">
                              <a:lumMod val="85000"/>
                              <a:lumOff val="15000"/>
                            </a:schemeClr>
                          </a:solidFill>
                          <a:latin typeface="+mn-lt"/>
                          <a:ea typeface="+mn-ea"/>
                          <a:cs typeface="+mn-ea"/>
                          <a:sym typeface="+mn-lt"/>
                        </a:rPr>
                        <a:t>为</a:t>
                      </a:r>
                      <a:r>
                        <a:rPr lang="en-US" altLang="zh-CN" sz="1200" dirty="0">
                          <a:solidFill>
                            <a:schemeClr val="tx1">
                              <a:lumMod val="85000"/>
                              <a:lumOff val="15000"/>
                            </a:schemeClr>
                          </a:solidFill>
                          <a:latin typeface="+mn-lt"/>
                          <a:ea typeface="+mn-ea"/>
                          <a:cs typeface="+mn-ea"/>
                          <a:sym typeface="+mn-lt"/>
                        </a:rPr>
                        <a:t>5~14</a:t>
                      </a:r>
                      <a:r>
                        <a:rPr lang="zh-CN" altLang="en-US" sz="1200" dirty="0">
                          <a:solidFill>
                            <a:schemeClr val="tx1">
                              <a:lumMod val="85000"/>
                              <a:lumOff val="15000"/>
                            </a:schemeClr>
                          </a:solidFill>
                          <a:latin typeface="+mn-lt"/>
                          <a:ea typeface="+mn-ea"/>
                          <a:cs typeface="+mn-ea"/>
                          <a:sym typeface="+mn-lt"/>
                        </a:rPr>
                        <a:t>天，</a:t>
                      </a:r>
                    </a:p>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200" dirty="0">
                          <a:solidFill>
                            <a:schemeClr val="tx1">
                              <a:lumMod val="85000"/>
                              <a:lumOff val="15000"/>
                            </a:schemeClr>
                          </a:solidFill>
                          <a:latin typeface="+mn-lt"/>
                          <a:ea typeface="+mn-ea"/>
                          <a:cs typeface="+mn-ea"/>
                          <a:sym typeface="+mn-lt"/>
                        </a:rPr>
                        <a:t>HAP</a:t>
                      </a:r>
                      <a:r>
                        <a:rPr lang="zh-CN" altLang="en-US" sz="1200" dirty="0">
                          <a:solidFill>
                            <a:schemeClr val="tx1">
                              <a:lumMod val="85000"/>
                              <a:lumOff val="15000"/>
                            </a:schemeClr>
                          </a:solidFill>
                          <a:latin typeface="+mn-lt"/>
                          <a:ea typeface="+mn-ea"/>
                          <a:cs typeface="+mn-ea"/>
                          <a:sym typeface="+mn-lt"/>
                        </a:rPr>
                        <a:t>（包括</a:t>
                      </a:r>
                      <a:r>
                        <a:rPr lang="en-US" altLang="zh-CN" sz="1200" dirty="0">
                          <a:solidFill>
                            <a:schemeClr val="tx1">
                              <a:lumMod val="85000"/>
                              <a:lumOff val="15000"/>
                            </a:schemeClr>
                          </a:solidFill>
                          <a:latin typeface="+mn-lt"/>
                          <a:ea typeface="+mn-ea"/>
                          <a:cs typeface="+mn-ea"/>
                          <a:sym typeface="+mn-lt"/>
                        </a:rPr>
                        <a:t>VAP</a:t>
                      </a:r>
                      <a:r>
                        <a:rPr lang="zh-CN" altLang="en-US" sz="1200" dirty="0">
                          <a:solidFill>
                            <a:schemeClr val="tx1">
                              <a:lumMod val="85000"/>
                              <a:lumOff val="15000"/>
                            </a:schemeClr>
                          </a:solidFill>
                          <a:latin typeface="+mn-lt"/>
                          <a:ea typeface="+mn-ea"/>
                          <a:cs typeface="+mn-ea"/>
                          <a:sym typeface="+mn-lt"/>
                        </a:rPr>
                        <a:t>）为</a:t>
                      </a:r>
                      <a:r>
                        <a:rPr lang="en-US" altLang="zh-CN" sz="1200" dirty="0">
                          <a:solidFill>
                            <a:schemeClr val="tx1">
                              <a:lumMod val="85000"/>
                              <a:lumOff val="15000"/>
                            </a:schemeClr>
                          </a:solidFill>
                          <a:latin typeface="+mn-lt"/>
                          <a:ea typeface="+mn-ea"/>
                          <a:cs typeface="+mn-ea"/>
                          <a:sym typeface="+mn-lt"/>
                        </a:rPr>
                        <a:t>7~14</a:t>
                      </a:r>
                      <a:r>
                        <a:rPr lang="zh-CN" altLang="en-US" sz="1200" dirty="0">
                          <a:solidFill>
                            <a:schemeClr val="tx1">
                              <a:lumMod val="85000"/>
                              <a:lumOff val="15000"/>
                            </a:schemeClr>
                          </a:solidFill>
                          <a:latin typeface="+mn-lt"/>
                          <a:ea typeface="+mn-ea"/>
                          <a:cs typeface="+mn-ea"/>
                          <a:sym typeface="+mn-lt"/>
                        </a:rPr>
                        <a:t>天</a:t>
                      </a:r>
                    </a:p>
                  </a:txBody>
                  <a:tcPr anchor="ctr">
                    <a:lnT w="12700" cap="flat" cmpd="sng" algn="ctr">
                      <a:solidFill>
                        <a:schemeClr val="bg1"/>
                      </a:solidFill>
                      <a:prstDash val="solid"/>
                      <a:round/>
                      <a:headEnd type="none" w="med" len="med"/>
                      <a:tailEnd type="none" w="med" len="med"/>
                    </a:lnT>
                    <a:lnB w="12700" cap="flat" cmpd="sng" algn="ctr">
                      <a:solidFill>
                        <a:srgbClr val="000D45"/>
                      </a:solidFill>
                      <a:prstDash val="solid"/>
                      <a:round/>
                      <a:headEnd type="none" w="med" len="med"/>
                      <a:tailEnd type="none" w="med" len="med"/>
                    </a:lnB>
                    <a:noFill/>
                  </a:tcPr>
                </a:tc>
                <a:extLst>
                  <a:ext uri="{0D108BD9-81ED-4DB2-BD59-A6C34878D82A}">
                    <a16:rowId xmlns:a16="http://schemas.microsoft.com/office/drawing/2014/main" val="680743904"/>
                  </a:ext>
                </a:extLst>
              </a:tr>
              <a:tr h="299964">
                <a:tc>
                  <a:txBody>
                    <a:bodyPr/>
                    <a:lstStyle/>
                    <a:p>
                      <a:pPr marL="0" indent="0">
                        <a:lnSpc>
                          <a:spcPct val="150000"/>
                        </a:lnSpc>
                        <a:buFont typeface="Arial" panose="020B0604020202020204" pitchFamily="34" charset="0"/>
                        <a:buNone/>
                      </a:pPr>
                      <a:r>
                        <a:rPr lang="zh-CN" altLang="en-US" sz="1200" baseline="0" dirty="0">
                          <a:solidFill>
                            <a:schemeClr val="tx1">
                              <a:lumMod val="85000"/>
                              <a:lumOff val="15000"/>
                            </a:schemeClr>
                          </a:solidFill>
                          <a:latin typeface="+mn-lt"/>
                          <a:ea typeface="+mn-ea"/>
                          <a:cs typeface="+mn-ea"/>
                          <a:sym typeface="+mn-lt"/>
                        </a:rPr>
                        <a:t>＞</a:t>
                      </a:r>
                      <a:r>
                        <a:rPr lang="en-US" altLang="zh-CN" sz="1200" baseline="0" dirty="0">
                          <a:solidFill>
                            <a:schemeClr val="tx1">
                              <a:lumMod val="85000"/>
                              <a:lumOff val="15000"/>
                            </a:schemeClr>
                          </a:solidFill>
                          <a:latin typeface="+mn-lt"/>
                          <a:ea typeface="+mn-ea"/>
                          <a:cs typeface="+mn-ea"/>
                          <a:sym typeface="+mn-lt"/>
                        </a:rPr>
                        <a:t>15</a:t>
                      </a:r>
                      <a:r>
                        <a:rPr lang="zh-CN" altLang="en-US" sz="1200" baseline="0" dirty="0">
                          <a:solidFill>
                            <a:schemeClr val="tx1">
                              <a:lumMod val="85000"/>
                              <a:lumOff val="15000"/>
                            </a:schemeClr>
                          </a:solidFill>
                          <a:latin typeface="+mn-lt"/>
                          <a:ea typeface="+mn-ea"/>
                          <a:cs typeface="+mn-ea"/>
                          <a:sym typeface="+mn-lt"/>
                        </a:rPr>
                        <a:t>至≤</a:t>
                      </a:r>
                      <a:r>
                        <a:rPr lang="en-US" altLang="zh-CN" sz="1200" baseline="0" dirty="0">
                          <a:solidFill>
                            <a:schemeClr val="tx1">
                              <a:lumMod val="85000"/>
                              <a:lumOff val="15000"/>
                            </a:schemeClr>
                          </a:solidFill>
                          <a:latin typeface="+mn-lt"/>
                          <a:ea typeface="+mn-ea"/>
                          <a:cs typeface="+mn-ea"/>
                          <a:sym typeface="+mn-lt"/>
                        </a:rPr>
                        <a:t>30</a:t>
                      </a:r>
                    </a:p>
                  </a:txBody>
                  <a:tcPr anchor="ctr">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85000"/>
                              <a:lumOff val="15000"/>
                            </a:schemeClr>
                          </a:solidFill>
                          <a:latin typeface="+mn-lt"/>
                          <a:ea typeface="+mn-ea"/>
                          <a:cs typeface="+mn-ea"/>
                          <a:sym typeface="+mn-lt"/>
                        </a:rPr>
                        <a:t>氨曲南</a:t>
                      </a:r>
                      <a:r>
                        <a:rPr lang="en-US" altLang="zh-CN" sz="1200" dirty="0">
                          <a:solidFill>
                            <a:schemeClr val="tx1">
                              <a:lumMod val="85000"/>
                              <a:lumOff val="15000"/>
                            </a:schemeClr>
                          </a:solidFill>
                          <a:latin typeface="+mn-lt"/>
                          <a:ea typeface="+mn-ea"/>
                          <a:cs typeface="+mn-ea"/>
                          <a:sym typeface="+mn-lt"/>
                        </a:rPr>
                        <a:t> 1.35g/</a:t>
                      </a:r>
                      <a:r>
                        <a:rPr lang="zh-CN" altLang="en-US" sz="1200" dirty="0">
                          <a:solidFill>
                            <a:schemeClr val="tx1">
                              <a:lumMod val="85000"/>
                              <a:lumOff val="15000"/>
                            </a:schemeClr>
                          </a:solidFill>
                          <a:latin typeface="+mn-lt"/>
                          <a:ea typeface="+mn-ea"/>
                          <a:cs typeface="+mn-ea"/>
                          <a:sym typeface="+mn-lt"/>
                        </a:rPr>
                        <a:t>阿维巴坦 </a:t>
                      </a:r>
                      <a:r>
                        <a:rPr lang="en-US" altLang="zh-CN" sz="1200" dirty="0">
                          <a:solidFill>
                            <a:schemeClr val="tx1">
                              <a:lumMod val="85000"/>
                              <a:lumOff val="15000"/>
                            </a:schemeClr>
                          </a:solidFill>
                          <a:latin typeface="+mn-lt"/>
                          <a:ea typeface="+mn-ea"/>
                          <a:cs typeface="+mn-ea"/>
                          <a:sym typeface="+mn-lt"/>
                        </a:rPr>
                        <a:t>0.45g</a:t>
                      </a:r>
                    </a:p>
                  </a:txBody>
                  <a:tcPr anchor="ctr">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85000"/>
                              <a:lumOff val="15000"/>
                            </a:schemeClr>
                          </a:solidFill>
                          <a:latin typeface="+mn-lt"/>
                          <a:ea typeface="+mn-ea"/>
                          <a:cs typeface="+mn-ea"/>
                          <a:sym typeface="+mn-lt"/>
                        </a:rPr>
                        <a:t>氨曲南</a:t>
                      </a:r>
                      <a:r>
                        <a:rPr lang="en-US" altLang="zh-CN" sz="1200" dirty="0">
                          <a:solidFill>
                            <a:schemeClr val="tx1">
                              <a:lumMod val="85000"/>
                              <a:lumOff val="15000"/>
                            </a:schemeClr>
                          </a:solidFill>
                          <a:latin typeface="+mn-lt"/>
                          <a:ea typeface="+mn-ea"/>
                          <a:cs typeface="+mn-ea"/>
                          <a:sym typeface="+mn-lt"/>
                        </a:rPr>
                        <a:t> 0.675g/</a:t>
                      </a:r>
                      <a:r>
                        <a:rPr lang="zh-CN" altLang="en-US" sz="1200" dirty="0">
                          <a:solidFill>
                            <a:schemeClr val="tx1">
                              <a:lumMod val="85000"/>
                              <a:lumOff val="15000"/>
                            </a:schemeClr>
                          </a:solidFill>
                          <a:latin typeface="+mn-lt"/>
                          <a:ea typeface="+mn-ea"/>
                          <a:cs typeface="+mn-ea"/>
                          <a:sym typeface="+mn-lt"/>
                        </a:rPr>
                        <a:t>阿维巴坦 </a:t>
                      </a:r>
                      <a:r>
                        <a:rPr lang="en-US" altLang="zh-CN" sz="1200" dirty="0">
                          <a:solidFill>
                            <a:schemeClr val="tx1">
                              <a:lumMod val="85000"/>
                              <a:lumOff val="15000"/>
                            </a:schemeClr>
                          </a:solidFill>
                          <a:latin typeface="+mn-lt"/>
                          <a:ea typeface="+mn-ea"/>
                          <a:cs typeface="+mn-ea"/>
                          <a:sym typeface="+mn-lt"/>
                        </a:rPr>
                        <a:t>0.225g</a:t>
                      </a:r>
                    </a:p>
                  </a:txBody>
                  <a:tcPr anchor="ctr">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200" dirty="0">
                          <a:solidFill>
                            <a:schemeClr val="tx1">
                              <a:lumMod val="85000"/>
                              <a:lumOff val="15000"/>
                            </a:schemeClr>
                          </a:solidFill>
                          <a:latin typeface="+mn-lt"/>
                          <a:ea typeface="+mn-ea"/>
                          <a:cs typeface="+mn-ea"/>
                          <a:sym typeface="+mn-lt"/>
                        </a:rPr>
                        <a:t>3</a:t>
                      </a:r>
                      <a:r>
                        <a:rPr lang="zh-CN" altLang="en-US" sz="1200" dirty="0">
                          <a:solidFill>
                            <a:schemeClr val="tx1">
                              <a:lumMod val="85000"/>
                              <a:lumOff val="15000"/>
                            </a:schemeClr>
                          </a:solidFill>
                          <a:latin typeface="+mn-lt"/>
                          <a:ea typeface="+mn-ea"/>
                          <a:cs typeface="+mn-ea"/>
                          <a:sym typeface="+mn-lt"/>
                        </a:rPr>
                        <a:t>小时</a:t>
                      </a:r>
                    </a:p>
                  </a:txBody>
                  <a:tcPr anchor="ctr">
                    <a:no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85000"/>
                              <a:lumOff val="15000"/>
                            </a:schemeClr>
                          </a:solidFill>
                          <a:latin typeface="+mn-lt"/>
                          <a:ea typeface="+mn-ea"/>
                          <a:cs typeface="+mn-ea"/>
                          <a:sym typeface="+mn-lt"/>
                        </a:rPr>
                        <a:t>每</a:t>
                      </a:r>
                      <a:r>
                        <a:rPr lang="en-US" altLang="zh-CN" sz="1200" dirty="0">
                          <a:solidFill>
                            <a:schemeClr val="tx1">
                              <a:lumMod val="85000"/>
                              <a:lumOff val="15000"/>
                            </a:schemeClr>
                          </a:solidFill>
                          <a:latin typeface="+mn-lt"/>
                          <a:ea typeface="+mn-ea"/>
                          <a:cs typeface="+mn-ea"/>
                          <a:sym typeface="+mn-lt"/>
                        </a:rPr>
                        <a:t>8</a:t>
                      </a:r>
                      <a:r>
                        <a:rPr lang="zh-CN" altLang="en-US" sz="1200" dirty="0">
                          <a:solidFill>
                            <a:schemeClr val="tx1">
                              <a:lumMod val="85000"/>
                              <a:lumOff val="15000"/>
                            </a:schemeClr>
                          </a:solidFill>
                          <a:latin typeface="+mn-lt"/>
                          <a:ea typeface="+mn-ea"/>
                          <a:cs typeface="+mn-ea"/>
                          <a:sym typeface="+mn-lt"/>
                        </a:rPr>
                        <a:t>小时</a:t>
                      </a:r>
                      <a:r>
                        <a:rPr lang="en-US" altLang="zh-CN" sz="1200" dirty="0">
                          <a:solidFill>
                            <a:schemeClr val="tx1">
                              <a:lumMod val="85000"/>
                              <a:lumOff val="15000"/>
                            </a:schemeClr>
                          </a:solidFill>
                          <a:latin typeface="+mn-lt"/>
                          <a:ea typeface="+mn-ea"/>
                          <a:cs typeface="+mn-ea"/>
                          <a:sym typeface="+mn-lt"/>
                        </a:rPr>
                        <a:t>1</a:t>
                      </a:r>
                      <a:r>
                        <a:rPr lang="zh-CN" altLang="en-US" sz="1200" dirty="0">
                          <a:solidFill>
                            <a:schemeClr val="tx1">
                              <a:lumMod val="85000"/>
                              <a:lumOff val="15000"/>
                            </a:schemeClr>
                          </a:solidFill>
                          <a:latin typeface="+mn-lt"/>
                          <a:ea typeface="+mn-ea"/>
                          <a:cs typeface="+mn-ea"/>
                          <a:sym typeface="+mn-lt"/>
                        </a:rPr>
                        <a:t>次</a:t>
                      </a:r>
                    </a:p>
                  </a:txBody>
                  <a:tcPr anchor="ctr">
                    <a:noFill/>
                  </a:tcPr>
                </a:tc>
                <a:tc vMerge="1">
                  <a:txBody>
                    <a:bodyPr/>
                    <a:lstStyle/>
                    <a:p>
                      <a:endParaRPr lang="zh-CN" altLang="en-US"/>
                    </a:p>
                  </a:txBody>
                  <a:tcPr/>
                </a:tc>
                <a:extLst>
                  <a:ext uri="{0D108BD9-81ED-4DB2-BD59-A6C34878D82A}">
                    <a16:rowId xmlns:a16="http://schemas.microsoft.com/office/drawing/2014/main" val="3055182000"/>
                  </a:ext>
                </a:extLst>
              </a:tr>
              <a:tr h="492178">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85000"/>
                              <a:lumOff val="15000"/>
                            </a:schemeClr>
                          </a:solidFill>
                          <a:latin typeface="+mn-lt"/>
                          <a:ea typeface="+mn-ea"/>
                          <a:cs typeface="+mn-ea"/>
                          <a:sym typeface="+mn-lt"/>
                        </a:rPr>
                        <a:t>≤</a:t>
                      </a:r>
                      <a:r>
                        <a:rPr lang="en-US" altLang="zh-CN" sz="1200" dirty="0">
                          <a:solidFill>
                            <a:schemeClr val="tx1">
                              <a:lumMod val="85000"/>
                              <a:lumOff val="15000"/>
                            </a:schemeClr>
                          </a:solidFill>
                          <a:latin typeface="+mn-lt"/>
                          <a:ea typeface="+mn-ea"/>
                          <a:cs typeface="+mn-ea"/>
                          <a:sym typeface="+mn-lt"/>
                        </a:rPr>
                        <a:t>15mL/min</a:t>
                      </a:r>
                      <a:r>
                        <a:rPr lang="zh-CN" altLang="en-US" sz="1200" dirty="0">
                          <a:solidFill>
                            <a:schemeClr val="tx1">
                              <a:lumMod val="85000"/>
                              <a:lumOff val="15000"/>
                            </a:schemeClr>
                          </a:solidFill>
                          <a:latin typeface="+mn-lt"/>
                          <a:ea typeface="+mn-ea"/>
                          <a:cs typeface="+mn-ea"/>
                          <a:sym typeface="+mn-lt"/>
                        </a:rPr>
                        <a:t>且进行间歇性血液透析患者</a:t>
                      </a:r>
                      <a:r>
                        <a:rPr lang="en-US" altLang="zh-CN" sz="1200" baseline="30000" dirty="0" err="1">
                          <a:solidFill>
                            <a:schemeClr val="tx1">
                              <a:lumMod val="85000"/>
                              <a:lumOff val="15000"/>
                            </a:schemeClr>
                          </a:solidFill>
                          <a:latin typeface="+mn-lt"/>
                          <a:ea typeface="+mn-ea"/>
                          <a:cs typeface="+mn-ea"/>
                          <a:sym typeface="+mn-lt"/>
                        </a:rPr>
                        <a:t>d,e</a:t>
                      </a:r>
                      <a:endParaRPr lang="zh-CN" altLang="en-US" sz="1200" baseline="30000" dirty="0">
                        <a:solidFill>
                          <a:schemeClr val="tx1">
                            <a:lumMod val="85000"/>
                            <a:lumOff val="15000"/>
                          </a:schemeClr>
                        </a:solidFill>
                        <a:latin typeface="+mn-lt"/>
                        <a:ea typeface="+mn-ea"/>
                        <a:cs typeface="+mn-ea"/>
                        <a:sym typeface="+mn-lt"/>
                      </a:endParaRPr>
                    </a:p>
                  </a:txBody>
                  <a:tcPr anchor="ctr">
                    <a:lnB w="12700" cap="flat" cmpd="sng" algn="ctr">
                      <a:solidFill>
                        <a:srgbClr val="000D45"/>
                      </a:solidFill>
                      <a:prstDash val="solid"/>
                      <a:round/>
                      <a:headEnd type="none" w="med" len="med"/>
                      <a:tailEnd type="none" w="med" len="med"/>
                    </a:lnB>
                    <a:solidFill>
                      <a:srgbClr val="F2F2F2"/>
                    </a:solidFill>
                  </a:tcPr>
                </a:tc>
                <a:tc>
                  <a:txBody>
                    <a:bodyPr/>
                    <a:lstStyle/>
                    <a:p>
                      <a:pPr marL="0" indent="0" algn="ctr">
                        <a:lnSpc>
                          <a:spcPct val="150000"/>
                        </a:lnSpc>
                        <a:buFont typeface="Arial" panose="020B0604020202020204" pitchFamily="34" charset="0"/>
                        <a:buNone/>
                      </a:pPr>
                      <a:r>
                        <a:rPr lang="zh-CN" altLang="en-US" sz="1200" dirty="0">
                          <a:solidFill>
                            <a:schemeClr val="tx1">
                              <a:lumMod val="85000"/>
                              <a:lumOff val="15000"/>
                            </a:schemeClr>
                          </a:solidFill>
                          <a:latin typeface="+mn-lt"/>
                          <a:ea typeface="+mn-ea"/>
                          <a:cs typeface="+mn-ea"/>
                          <a:sym typeface="+mn-lt"/>
                        </a:rPr>
                        <a:t>氨曲南</a:t>
                      </a:r>
                      <a:r>
                        <a:rPr lang="en-US" altLang="zh-CN" sz="1200" dirty="0">
                          <a:solidFill>
                            <a:schemeClr val="tx1">
                              <a:lumMod val="85000"/>
                              <a:lumOff val="15000"/>
                            </a:schemeClr>
                          </a:solidFill>
                          <a:latin typeface="+mn-lt"/>
                          <a:ea typeface="+mn-ea"/>
                          <a:cs typeface="+mn-ea"/>
                          <a:sym typeface="+mn-lt"/>
                        </a:rPr>
                        <a:t> 1g/</a:t>
                      </a:r>
                      <a:r>
                        <a:rPr lang="zh-CN" altLang="en-US" sz="1200" dirty="0">
                          <a:solidFill>
                            <a:schemeClr val="tx1">
                              <a:lumMod val="85000"/>
                              <a:lumOff val="15000"/>
                            </a:schemeClr>
                          </a:solidFill>
                          <a:latin typeface="+mn-lt"/>
                          <a:ea typeface="+mn-ea"/>
                          <a:cs typeface="+mn-ea"/>
                          <a:sym typeface="+mn-lt"/>
                        </a:rPr>
                        <a:t>阿维巴坦 </a:t>
                      </a:r>
                      <a:r>
                        <a:rPr lang="en-US" altLang="zh-CN" sz="1200" dirty="0">
                          <a:solidFill>
                            <a:schemeClr val="tx1">
                              <a:lumMod val="85000"/>
                              <a:lumOff val="15000"/>
                            </a:schemeClr>
                          </a:solidFill>
                          <a:latin typeface="+mn-lt"/>
                          <a:ea typeface="+mn-ea"/>
                          <a:cs typeface="+mn-ea"/>
                          <a:sym typeface="+mn-lt"/>
                        </a:rPr>
                        <a:t>0.33g</a:t>
                      </a:r>
                    </a:p>
                  </a:txBody>
                  <a:tcPr anchor="ctr">
                    <a:lnB w="12700" cap="flat" cmpd="sng" algn="ctr">
                      <a:solidFill>
                        <a:srgbClr val="000D45"/>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85000"/>
                              <a:lumOff val="15000"/>
                            </a:schemeClr>
                          </a:solidFill>
                          <a:latin typeface="+mn-lt"/>
                          <a:ea typeface="+mn-ea"/>
                          <a:cs typeface="+mn-ea"/>
                          <a:sym typeface="+mn-lt"/>
                        </a:rPr>
                        <a:t>氨曲南</a:t>
                      </a:r>
                      <a:r>
                        <a:rPr lang="en-US" altLang="zh-CN" sz="1200" dirty="0">
                          <a:solidFill>
                            <a:schemeClr val="tx1">
                              <a:lumMod val="85000"/>
                              <a:lumOff val="15000"/>
                            </a:schemeClr>
                          </a:solidFill>
                          <a:latin typeface="+mn-lt"/>
                          <a:ea typeface="+mn-ea"/>
                          <a:cs typeface="+mn-ea"/>
                          <a:sym typeface="+mn-lt"/>
                        </a:rPr>
                        <a:t> 0.675g/</a:t>
                      </a:r>
                      <a:r>
                        <a:rPr lang="zh-CN" altLang="en-US" sz="1200" dirty="0">
                          <a:solidFill>
                            <a:schemeClr val="tx1">
                              <a:lumMod val="85000"/>
                              <a:lumOff val="15000"/>
                            </a:schemeClr>
                          </a:solidFill>
                          <a:latin typeface="+mn-lt"/>
                          <a:ea typeface="+mn-ea"/>
                          <a:cs typeface="+mn-ea"/>
                          <a:sym typeface="+mn-lt"/>
                        </a:rPr>
                        <a:t>阿维巴坦 </a:t>
                      </a:r>
                      <a:r>
                        <a:rPr lang="en-US" altLang="zh-CN" sz="1200" dirty="0">
                          <a:solidFill>
                            <a:schemeClr val="tx1">
                              <a:lumMod val="85000"/>
                              <a:lumOff val="15000"/>
                            </a:schemeClr>
                          </a:solidFill>
                          <a:latin typeface="+mn-lt"/>
                          <a:ea typeface="+mn-ea"/>
                          <a:cs typeface="+mn-ea"/>
                          <a:sym typeface="+mn-lt"/>
                        </a:rPr>
                        <a:t>0.225g</a:t>
                      </a:r>
                    </a:p>
                  </a:txBody>
                  <a:tcPr anchor="ctr">
                    <a:lnB w="12700" cap="flat" cmpd="sng" algn="ctr">
                      <a:solidFill>
                        <a:srgbClr val="000D45"/>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en-US" altLang="zh-CN" sz="1200" dirty="0">
                          <a:solidFill>
                            <a:schemeClr val="tx1">
                              <a:lumMod val="85000"/>
                              <a:lumOff val="15000"/>
                            </a:schemeClr>
                          </a:solidFill>
                          <a:latin typeface="+mn-lt"/>
                          <a:ea typeface="+mn-ea"/>
                          <a:cs typeface="+mn-ea"/>
                          <a:sym typeface="+mn-lt"/>
                        </a:rPr>
                        <a:t>3</a:t>
                      </a:r>
                      <a:r>
                        <a:rPr lang="zh-CN" altLang="en-US" sz="1200" dirty="0">
                          <a:solidFill>
                            <a:schemeClr val="tx1">
                              <a:lumMod val="85000"/>
                              <a:lumOff val="15000"/>
                            </a:schemeClr>
                          </a:solidFill>
                          <a:latin typeface="+mn-lt"/>
                          <a:ea typeface="+mn-ea"/>
                          <a:cs typeface="+mn-ea"/>
                          <a:sym typeface="+mn-lt"/>
                        </a:rPr>
                        <a:t>小时</a:t>
                      </a:r>
                    </a:p>
                  </a:txBody>
                  <a:tcPr anchor="ctr">
                    <a:lnB w="12700" cap="flat" cmpd="sng" algn="ctr">
                      <a:solidFill>
                        <a:srgbClr val="000D45"/>
                      </a:solidFill>
                      <a:prstDash val="solid"/>
                      <a:round/>
                      <a:headEnd type="none" w="med" len="med"/>
                      <a:tailEnd type="none" w="med" len="med"/>
                    </a:lnB>
                    <a:solidFill>
                      <a:srgbClr val="F2F2F2"/>
                    </a:solidFill>
                  </a:tcPr>
                </a:tc>
                <a:tc>
                  <a:txBody>
                    <a:bodyPr/>
                    <a:lstStyle/>
                    <a:p>
                      <a:pPr marL="0" marR="0" lvl="0" indent="0" algn="ctr"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dirty="0">
                          <a:solidFill>
                            <a:schemeClr val="tx1">
                              <a:lumMod val="85000"/>
                              <a:lumOff val="15000"/>
                            </a:schemeClr>
                          </a:solidFill>
                          <a:latin typeface="+mn-lt"/>
                          <a:ea typeface="+mn-ea"/>
                          <a:cs typeface="+mn-ea"/>
                          <a:sym typeface="+mn-lt"/>
                        </a:rPr>
                        <a:t>每</a:t>
                      </a:r>
                      <a:r>
                        <a:rPr lang="en-US" altLang="zh-CN" sz="1200" dirty="0">
                          <a:solidFill>
                            <a:schemeClr val="tx1">
                              <a:lumMod val="85000"/>
                              <a:lumOff val="15000"/>
                            </a:schemeClr>
                          </a:solidFill>
                          <a:latin typeface="+mn-lt"/>
                          <a:ea typeface="+mn-ea"/>
                          <a:cs typeface="+mn-ea"/>
                          <a:sym typeface="+mn-lt"/>
                        </a:rPr>
                        <a:t>12</a:t>
                      </a:r>
                      <a:r>
                        <a:rPr lang="zh-CN" altLang="en-US" sz="1200" dirty="0">
                          <a:solidFill>
                            <a:schemeClr val="tx1">
                              <a:lumMod val="85000"/>
                              <a:lumOff val="15000"/>
                            </a:schemeClr>
                          </a:solidFill>
                          <a:latin typeface="+mn-lt"/>
                          <a:ea typeface="+mn-ea"/>
                          <a:cs typeface="+mn-ea"/>
                          <a:sym typeface="+mn-lt"/>
                        </a:rPr>
                        <a:t>小时</a:t>
                      </a:r>
                      <a:r>
                        <a:rPr lang="en-US" altLang="zh-CN" sz="1200" dirty="0">
                          <a:solidFill>
                            <a:schemeClr val="tx1">
                              <a:lumMod val="85000"/>
                              <a:lumOff val="15000"/>
                            </a:schemeClr>
                          </a:solidFill>
                          <a:latin typeface="+mn-lt"/>
                          <a:ea typeface="+mn-ea"/>
                          <a:cs typeface="+mn-ea"/>
                          <a:sym typeface="+mn-lt"/>
                        </a:rPr>
                        <a:t>1</a:t>
                      </a:r>
                      <a:r>
                        <a:rPr lang="zh-CN" altLang="en-US" sz="1200" dirty="0">
                          <a:solidFill>
                            <a:schemeClr val="tx1">
                              <a:lumMod val="85000"/>
                              <a:lumOff val="15000"/>
                            </a:schemeClr>
                          </a:solidFill>
                          <a:latin typeface="+mn-lt"/>
                          <a:ea typeface="+mn-ea"/>
                          <a:cs typeface="+mn-ea"/>
                          <a:sym typeface="+mn-lt"/>
                        </a:rPr>
                        <a:t>次</a:t>
                      </a:r>
                    </a:p>
                  </a:txBody>
                  <a:tcPr anchor="ctr">
                    <a:lnB w="12700" cap="flat" cmpd="sng" algn="ctr">
                      <a:solidFill>
                        <a:srgbClr val="000D45"/>
                      </a:solidFill>
                      <a:prstDash val="solid"/>
                      <a:round/>
                      <a:headEnd type="none" w="med" len="med"/>
                      <a:tailEnd type="none" w="med" len="med"/>
                    </a:lnB>
                    <a:solidFill>
                      <a:srgbClr val="F2F2F2"/>
                    </a:solidFill>
                  </a:tcPr>
                </a:tc>
                <a:tc vMerge="1">
                  <a:txBody>
                    <a:bodyPr/>
                    <a:lstStyle/>
                    <a:p>
                      <a:endParaRPr dirty="0"/>
                    </a:p>
                  </a:txBody>
                  <a:tcPr>
                    <a:lnB w="12700" cap="flat" cmpd="sng" algn="ctr">
                      <a:solidFill>
                        <a:srgbClr val="000D45"/>
                      </a:solidFill>
                      <a:prstDash val="solid"/>
                      <a:round/>
                      <a:headEnd type="none" w="med" len="med"/>
                      <a:tailEnd type="none" w="med" len="med"/>
                    </a:lnB>
                    <a:noFill/>
                  </a:tcPr>
                </a:tc>
                <a:extLst>
                  <a:ext uri="{0D108BD9-81ED-4DB2-BD59-A6C34878D82A}">
                    <a16:rowId xmlns:a16="http://schemas.microsoft.com/office/drawing/2014/main" val="1706798726"/>
                  </a:ext>
                </a:extLst>
              </a:tr>
            </a:tbl>
          </a:graphicData>
        </a:graphic>
      </p:graphicFrame>
      <p:sp>
        <p:nvSpPr>
          <p:cNvPr id="7" name="矩形: 圆顶角 6">
            <a:extLst>
              <a:ext uri="{FF2B5EF4-FFF2-40B4-BE49-F238E27FC236}">
                <a16:creationId xmlns:a16="http://schemas.microsoft.com/office/drawing/2014/main" id="{76AB9764-C7B6-425C-8F44-6EDA8846F6D1}"/>
              </a:ext>
            </a:extLst>
          </p:cNvPr>
          <p:cNvSpPr/>
          <p:nvPr/>
        </p:nvSpPr>
        <p:spPr>
          <a:xfrm>
            <a:off x="730465" y="1476562"/>
            <a:ext cx="10315710" cy="251447"/>
          </a:xfrm>
          <a:prstGeom prst="round2SameRect">
            <a:avLst/>
          </a:prstGeom>
          <a:solidFill>
            <a:srgbClr val="000D45"/>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err="1">
                <a:ln>
                  <a:noFill/>
                </a:ln>
                <a:solidFill>
                  <a:srgbClr val="FFFFFF"/>
                </a:solidFill>
                <a:effectLst/>
                <a:uLnTx/>
                <a:uFillTx/>
                <a:latin typeface="Arial" panose="02110004020202020204"/>
                <a:ea typeface="微软雅黑"/>
                <a:cs typeface="+mn-ea"/>
                <a:sym typeface="+mn-lt"/>
              </a:rPr>
              <a:t>eCrCL</a:t>
            </a:r>
            <a:r>
              <a:rPr kumimoji="0" lang="en-US" altLang="zh-CN" sz="1400" b="1" i="0" u="none" strike="noStrike" kern="0" cap="none" spc="0" normalizeH="0" baseline="0" noProof="0" dirty="0">
                <a:ln>
                  <a:noFill/>
                </a:ln>
                <a:solidFill>
                  <a:srgbClr val="FFFFFF"/>
                </a:solidFill>
                <a:effectLst/>
                <a:uLnTx/>
                <a:uFillTx/>
                <a:latin typeface="Arial" panose="02110004020202020204"/>
                <a:ea typeface="微软雅黑"/>
                <a:cs typeface="+mn-ea"/>
                <a:sym typeface="+mn-lt"/>
              </a:rPr>
              <a:t> </a:t>
            </a:r>
            <a:r>
              <a:rPr kumimoji="0" lang="zh-CN" altLang="en-US" sz="1400" b="1" i="0" u="none" strike="noStrike" kern="0" cap="none" spc="0" normalizeH="0" baseline="0" noProof="0" dirty="0">
                <a:ln>
                  <a:noFill/>
                </a:ln>
                <a:solidFill>
                  <a:srgbClr val="FFFFFF"/>
                </a:solidFill>
                <a:effectLst/>
                <a:uLnTx/>
                <a:uFillTx/>
                <a:latin typeface="Arial" panose="02110004020202020204"/>
                <a:ea typeface="微软雅黑"/>
                <a:cs typeface="+mn-ea"/>
                <a:sym typeface="+mn-lt"/>
              </a:rPr>
              <a:t>≤ </a:t>
            </a:r>
            <a:r>
              <a:rPr kumimoji="0" lang="en-US" altLang="zh-CN" sz="1400" b="1" i="0" u="none" strike="noStrike" kern="0" cap="none" spc="0" normalizeH="0" baseline="0" noProof="0" dirty="0">
                <a:ln>
                  <a:noFill/>
                </a:ln>
                <a:solidFill>
                  <a:srgbClr val="FFFFFF"/>
                </a:solidFill>
                <a:effectLst/>
                <a:uLnTx/>
                <a:uFillTx/>
                <a:latin typeface="Arial" panose="02110004020202020204"/>
                <a:ea typeface="微软雅黑"/>
                <a:cs typeface="+mn-ea"/>
                <a:sym typeface="+mn-lt"/>
              </a:rPr>
              <a:t>50 mL/min </a:t>
            </a:r>
            <a:r>
              <a:rPr kumimoji="0" lang="zh-CN" altLang="en-US" sz="1400" b="1" i="0" u="none" strike="noStrike" kern="0" cap="none" spc="0" normalizeH="0" baseline="0" noProof="0" dirty="0">
                <a:ln>
                  <a:noFill/>
                </a:ln>
                <a:solidFill>
                  <a:srgbClr val="FFFFFF"/>
                </a:solidFill>
                <a:effectLst/>
                <a:uLnTx/>
                <a:uFillTx/>
                <a:latin typeface="Arial" panose="02110004020202020204"/>
                <a:ea typeface="微软雅黑"/>
                <a:cs typeface="+mn-ea"/>
                <a:sym typeface="+mn-lt"/>
              </a:rPr>
              <a:t>的成人患者推荐剂量</a:t>
            </a:r>
          </a:p>
        </p:txBody>
      </p:sp>
      <p:sp>
        <p:nvSpPr>
          <p:cNvPr id="10" name="Text Placeholder 2">
            <a:extLst>
              <a:ext uri="{FF2B5EF4-FFF2-40B4-BE49-F238E27FC236}">
                <a16:creationId xmlns:a16="http://schemas.microsoft.com/office/drawing/2014/main" id="{C62D3EC9-D40E-D212-E3D0-439EC04934F4}"/>
              </a:ext>
            </a:extLst>
          </p:cNvPr>
          <p:cNvSpPr txBox="1"/>
          <p:nvPr/>
        </p:nvSpPr>
        <p:spPr>
          <a:xfrm>
            <a:off x="730465" y="5612578"/>
            <a:ext cx="10427912" cy="707377"/>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604020202020204" pitchFamily="34" charset="0"/>
              <a:buChar char="•"/>
              <a:defRPr sz="24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2pPr>
            <a:lvl3pPr marL="713105" indent="-224155" algn="l" defTabSz="914400" rtl="0" eaLnBrk="1" latinLnBrk="0" hangingPunct="1">
              <a:lnSpc>
                <a:spcPct val="100000"/>
              </a:lnSpc>
              <a:spcBef>
                <a:spcPts val="400"/>
              </a:spcBef>
              <a:buFont typeface="Arial" panose="020B0604020202020204" pitchFamily="34" charset="0"/>
              <a:buChar char="•"/>
              <a:tabLst>
                <a:tab pos="480695" algn="l"/>
              </a:tabLst>
              <a:defRPr sz="18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3pPr>
            <a:lvl4pPr marL="977900" indent="-224155" algn="l" defTabSz="914400" rtl="0" eaLnBrk="1" latinLnBrk="0" hangingPunct="1">
              <a:lnSpc>
                <a:spcPct val="100000"/>
              </a:lnSpc>
              <a:spcBef>
                <a:spcPts val="400"/>
              </a:spcBef>
              <a:buFont typeface="Arial" panose="020B0604020202020204" pitchFamily="34" charset="0"/>
              <a:buChar char="•"/>
              <a:tabLst>
                <a:tab pos="1020445" algn="l"/>
              </a:tabLst>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4pPr>
            <a:lvl5pPr marL="1244600" indent="-224155" algn="l" defTabSz="914400" rtl="0" eaLnBrk="1" latinLnBrk="0" hangingPunct="1">
              <a:lnSpc>
                <a:spcPct val="100000"/>
              </a:lnSpc>
              <a:spcBef>
                <a:spcPts val="400"/>
              </a:spcBef>
              <a:buFont typeface="Arial" panose="020B0604020202020204" pitchFamily="34" charset="0"/>
              <a:buChar char="•"/>
              <a:defRPr sz="1600" b="0" i="0" kern="1200">
                <a:solidFill>
                  <a:schemeClr val="tx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endPar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endParaRP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altLang="zh-CN" sz="1000" b="0" i="0" u="none" strike="noStrike" kern="1200" cap="none" spc="0" normalizeH="0" baseline="30000" noProof="0" dirty="0">
                <a:ln>
                  <a:noFill/>
                </a:ln>
                <a:solidFill>
                  <a:srgbClr val="000000">
                    <a:lumMod val="75000"/>
                    <a:lumOff val="25000"/>
                  </a:srgbClr>
                </a:solidFill>
                <a:effectLst/>
                <a:uLnTx/>
                <a:uFillTx/>
                <a:latin typeface="Arial" panose="02110004020202020204"/>
                <a:ea typeface="微软雅黑"/>
                <a:cs typeface="+mn-ea"/>
                <a:sym typeface="+mn-lt"/>
              </a:rPr>
              <a:t>a</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使用</a:t>
            </a:r>
            <a:r>
              <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Cockcroft-Gault</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公式计算；</a:t>
            </a:r>
            <a:r>
              <a:rPr kumimoji="0" lang="en-US" altLang="zh-CN" sz="1000" b="0" i="0" u="none" strike="noStrike" kern="1200" cap="none" spc="0" normalizeH="0" baseline="30000" noProof="0" dirty="0">
                <a:ln>
                  <a:noFill/>
                </a:ln>
                <a:solidFill>
                  <a:srgbClr val="000000">
                    <a:lumMod val="75000"/>
                    <a:lumOff val="25000"/>
                  </a:srgbClr>
                </a:solidFill>
                <a:effectLst/>
                <a:uLnTx/>
                <a:uFillTx/>
                <a:latin typeface="Arial" panose="02110004020202020204"/>
                <a:ea typeface="微软雅黑"/>
                <a:cs typeface="+mn-ea"/>
                <a:sym typeface="+mn-lt"/>
              </a:rPr>
              <a:t>b</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给药间隔计算为一次输注开始到下一次输注开始；</a:t>
            </a:r>
            <a:r>
              <a:rPr kumimoji="0" lang="en-US" altLang="zh-CN" sz="1000" b="0" i="0" u="none" strike="noStrike" kern="1200" cap="none" spc="0" normalizeH="0" baseline="30000" noProof="0" dirty="0">
                <a:ln>
                  <a:noFill/>
                </a:ln>
                <a:solidFill>
                  <a:srgbClr val="000000">
                    <a:lumMod val="75000"/>
                    <a:lumOff val="25000"/>
                  </a:srgbClr>
                </a:solidFill>
                <a:effectLst/>
                <a:uLnTx/>
                <a:uFillTx/>
                <a:latin typeface="Arial" panose="02110004020202020204"/>
                <a:ea typeface="微软雅黑"/>
                <a:cs typeface="+mn-ea"/>
                <a:sym typeface="+mn-lt"/>
              </a:rPr>
              <a:t>c</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剂量推荐基于 </a:t>
            </a:r>
            <a:r>
              <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PK </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建模和模拟；</a:t>
            </a:r>
            <a:r>
              <a:rPr kumimoji="0" lang="en-US" altLang="zh-CN" sz="1000" b="0" i="0" u="none" strike="noStrike" kern="1200" cap="none" spc="0" normalizeH="0" baseline="30000" noProof="0" dirty="0">
                <a:ln>
                  <a:noFill/>
                </a:ln>
                <a:solidFill>
                  <a:srgbClr val="000000">
                    <a:lumMod val="75000"/>
                    <a:lumOff val="25000"/>
                  </a:srgbClr>
                </a:solidFill>
                <a:effectLst/>
                <a:uLnTx/>
                <a:uFillTx/>
                <a:latin typeface="Arial" panose="02110004020202020204"/>
                <a:ea typeface="微软雅黑"/>
                <a:cs typeface="+mn-ea"/>
                <a:sym typeface="+mn-lt"/>
              </a:rPr>
              <a:t>d</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氨曲南和阿维巴坦均可被血液透析清除。因此，血液透析当天，应在血液透析结束后给予本品；</a:t>
            </a:r>
            <a:r>
              <a:rPr kumimoji="0" lang="en-US" altLang="zh-CN" sz="1000" b="0" i="0" u="none" strike="noStrike" kern="1200" cap="none" spc="0" normalizeH="0" baseline="30000" noProof="0" dirty="0">
                <a:ln>
                  <a:noFill/>
                </a:ln>
                <a:solidFill>
                  <a:srgbClr val="000000">
                    <a:lumMod val="75000"/>
                    <a:lumOff val="25000"/>
                  </a:srgbClr>
                </a:solidFill>
                <a:effectLst/>
                <a:uLnTx/>
                <a:uFillTx/>
                <a:latin typeface="Arial" panose="02110004020202020204"/>
                <a:ea typeface="微软雅黑"/>
                <a:cs typeface="+mn-ea"/>
                <a:sym typeface="+mn-lt"/>
              </a:rPr>
              <a:t>e</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除非已经开始血液透析或其他形式的肾脏替代疗法，否则 </a:t>
            </a:r>
            <a:r>
              <a:rPr kumimoji="0" lang="en-US" altLang="zh-CN" sz="1000" b="0" i="0" u="none" strike="noStrike" kern="1200" cap="none" spc="0" normalizeH="0" baseline="0" noProof="0" dirty="0" err="1">
                <a:ln>
                  <a:noFill/>
                </a:ln>
                <a:solidFill>
                  <a:srgbClr val="000000">
                    <a:lumMod val="75000"/>
                    <a:lumOff val="25000"/>
                  </a:srgbClr>
                </a:solidFill>
                <a:effectLst/>
                <a:uLnTx/>
                <a:uFillTx/>
                <a:latin typeface="Arial" panose="02110004020202020204"/>
                <a:ea typeface="微软雅黑"/>
                <a:cs typeface="+mn-ea"/>
                <a:sym typeface="+mn-lt"/>
              </a:rPr>
              <a:t>eCrCl</a:t>
            </a:r>
            <a:r>
              <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 ≤ 15 mL/min </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的患者不应使用本品</a:t>
            </a:r>
            <a:endPar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endParaRP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altLang="zh-CN" sz="1000" b="0" i="0" u="none" strike="noStrike" kern="1200" cap="none" spc="0" normalizeH="0" baseline="0" noProof="0" dirty="0" err="1">
                <a:ln>
                  <a:noFill/>
                </a:ln>
                <a:solidFill>
                  <a:srgbClr val="000000">
                    <a:lumMod val="75000"/>
                    <a:lumOff val="25000"/>
                  </a:srgbClr>
                </a:solidFill>
                <a:effectLst/>
                <a:uLnTx/>
                <a:uFillTx/>
                <a:latin typeface="Arial" panose="02110004020202020204"/>
                <a:ea typeface="微软雅黑"/>
                <a:cs typeface="+mn-ea"/>
                <a:sym typeface="+mn-lt"/>
              </a:rPr>
              <a:t>eCrCL</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：估计肌酐清除率；</a:t>
            </a:r>
            <a:r>
              <a:rPr kumimoji="0" lang="en-US" altLang="zh-CN" sz="1000" b="0" i="0" u="none" strike="noStrike" kern="1200" cap="none" spc="0" normalizeH="0" baseline="0" noProof="0" dirty="0" err="1">
                <a:ln>
                  <a:noFill/>
                </a:ln>
                <a:solidFill>
                  <a:srgbClr val="000000">
                    <a:lumMod val="75000"/>
                    <a:lumOff val="25000"/>
                  </a:srgbClr>
                </a:solidFill>
                <a:effectLst/>
                <a:uLnTx/>
                <a:uFillTx/>
                <a:latin typeface="Arial" panose="02110004020202020204"/>
                <a:ea typeface="微软雅黑"/>
                <a:cs typeface="+mn-ea"/>
                <a:sym typeface="+mn-lt"/>
              </a:rPr>
              <a:t>cIAI</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：复杂性腹腔感染；</a:t>
            </a:r>
            <a:r>
              <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HAP</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：医院获得性肺炎；</a:t>
            </a:r>
            <a:r>
              <a:rPr kumimoji="0" lang="en-US" altLang="zh-CN"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VAP</a:t>
            </a:r>
            <a:r>
              <a:rPr kumimoji="0" lang="zh-CN" altLang="en-US" sz="1000" b="0" i="0" u="none" strike="noStrike" kern="1200" cap="none" spc="0" normalizeH="0" baseline="0" noProof="0" dirty="0">
                <a:ln>
                  <a:noFill/>
                </a:ln>
                <a:solidFill>
                  <a:srgbClr val="000000">
                    <a:lumMod val="75000"/>
                    <a:lumOff val="25000"/>
                  </a:srgbClr>
                </a:solidFill>
                <a:effectLst/>
                <a:uLnTx/>
                <a:uFillTx/>
                <a:latin typeface="Arial" panose="02110004020202020204"/>
                <a:ea typeface="微软雅黑"/>
                <a:cs typeface="+mn-ea"/>
                <a:sym typeface="+mn-lt"/>
              </a:rPr>
              <a:t>：呼吸机相关性肺炎</a:t>
            </a:r>
          </a:p>
        </p:txBody>
      </p:sp>
      <p:sp>
        <p:nvSpPr>
          <p:cNvPr id="11" name="TextBox 5">
            <a:extLst>
              <a:ext uri="{FF2B5EF4-FFF2-40B4-BE49-F238E27FC236}">
                <a16:creationId xmlns:a16="http://schemas.microsoft.com/office/drawing/2014/main" id="{F831B515-0F6A-874A-B96F-BA05BC74D7A0}"/>
              </a:ext>
            </a:extLst>
          </p:cNvPr>
          <p:cNvSpPr txBox="1"/>
          <p:nvPr/>
        </p:nvSpPr>
        <p:spPr>
          <a:xfrm>
            <a:off x="650685" y="3611610"/>
            <a:ext cx="10315710" cy="802254"/>
          </a:xfrm>
          <a:prstGeom prst="roundRect">
            <a:avLst>
              <a:gd name="adj" fmla="val 7533"/>
            </a:avLst>
          </a:prstGeom>
          <a:noFill/>
          <a:ln w="12700">
            <a:noFill/>
          </a:ln>
        </p:spPr>
        <p:txBody>
          <a:bodyPr wrap="square" anchor="ctr" anchorCtr="0">
            <a:noAutofit/>
          </a:bodyPr>
          <a:lstStyle/>
          <a:p>
            <a:pPr marL="172720" marR="0" lvl="0" indent="-172720" algn="l" defTabSz="914400" rtl="0" eaLnBrk="1" fontAlgn="auto" latinLnBrk="0" hangingPunct="1">
              <a:lnSpc>
                <a:spcPct val="120000"/>
              </a:lnSpc>
              <a:spcBef>
                <a:spcPts val="0"/>
              </a:spcBef>
              <a:spcAft>
                <a:spcPts val="600"/>
              </a:spcAft>
              <a:buClrTx/>
              <a:buSzTx/>
              <a:buFont typeface="Times New Roman" panose="02020603050405020304" charset="0"/>
              <a:buChar char="•"/>
              <a:tabLst/>
              <a:defRPr/>
            </a:pPr>
            <a:r>
              <a:rPr kumimoji="0" lang="en-US" sz="800" b="0" i="0" u="none" strike="noStrike" kern="1200" cap="none" spc="0" normalizeH="0" baseline="0" noProof="0" dirty="0" err="1">
                <a:ln>
                  <a:noFill/>
                </a:ln>
                <a:solidFill>
                  <a:srgbClr val="000000">
                    <a:lumMod val="85000"/>
                    <a:lumOff val="15000"/>
                  </a:srgbClr>
                </a:solidFill>
                <a:effectLst/>
                <a:uLnTx/>
                <a:uFillTx/>
                <a:latin typeface="Arial" panose="02110004020202020204"/>
                <a:ea typeface="微软雅黑"/>
                <a:cs typeface="+mn-ea"/>
                <a:sym typeface="+mn-lt"/>
              </a:rPr>
              <a:t>除血液透析外，对于接受其他肾脏替代治疗的患者，尚无足够数据来给出剂量调整建议（如</a:t>
            </a:r>
            <a:r>
              <a:rPr kumimoji="0" lang="zh-CN" altLang="en-US" sz="800" b="0" i="0" u="none" strike="noStrike" kern="1200" cap="none" spc="0" normalizeH="0" baseline="0" noProof="0" dirty="0">
                <a:ln>
                  <a:noFill/>
                </a:ln>
                <a:solidFill>
                  <a:srgbClr val="000000">
                    <a:lumMod val="85000"/>
                    <a:lumOff val="15000"/>
                  </a:srgbClr>
                </a:solidFill>
                <a:effectLst/>
                <a:uLnTx/>
                <a:uFillTx/>
                <a:latin typeface="Arial" panose="02110004020202020204"/>
                <a:ea typeface="微软雅黑"/>
                <a:cs typeface="+mn-ea"/>
                <a:sym typeface="+mn-lt"/>
              </a:rPr>
              <a:t>连续性</a:t>
            </a:r>
            <a:r>
              <a:rPr kumimoji="0" lang="en-US" sz="800" b="0" i="0" u="none" strike="noStrike" kern="1200" cap="none" spc="0" normalizeH="0" baseline="0" noProof="0" dirty="0" err="1">
                <a:ln>
                  <a:noFill/>
                </a:ln>
                <a:solidFill>
                  <a:srgbClr val="000000">
                    <a:lumMod val="85000"/>
                    <a:lumOff val="15000"/>
                  </a:srgbClr>
                </a:solidFill>
                <a:effectLst/>
                <a:uLnTx/>
                <a:uFillTx/>
                <a:latin typeface="Arial" panose="02110004020202020204"/>
                <a:ea typeface="微软雅黑"/>
                <a:cs typeface="+mn-ea"/>
                <a:sym typeface="+mn-lt"/>
              </a:rPr>
              <a:t>静脉-静脉血液滤过或腹膜透析</a:t>
            </a:r>
            <a:r>
              <a:rPr kumimoji="0" lang="en-US" sz="800" b="0" i="0" u="none" strike="noStrike" kern="1200" cap="none" spc="0" normalizeH="0" baseline="0" noProof="0" dirty="0">
                <a:ln>
                  <a:noFill/>
                </a:ln>
                <a:solidFill>
                  <a:srgbClr val="000000">
                    <a:lumMod val="85000"/>
                    <a:lumOff val="15000"/>
                  </a:srgbClr>
                </a:solidFill>
                <a:effectLst/>
                <a:uLnTx/>
                <a:uFillTx/>
                <a:latin typeface="Arial" panose="02110004020202020204"/>
                <a:ea typeface="微软雅黑"/>
                <a:cs typeface="+mn-ea"/>
                <a:sym typeface="+mn-lt"/>
              </a:rPr>
              <a:t>）</a:t>
            </a:r>
            <a:endParaRPr kumimoji="0" lang="en-US" sz="800" b="0" i="0" u="none" strike="noStrike" kern="1200" cap="none" spc="0" normalizeH="0" baseline="30000" noProof="0" dirty="0">
              <a:ln>
                <a:noFill/>
              </a:ln>
              <a:solidFill>
                <a:srgbClr val="000000">
                  <a:lumMod val="85000"/>
                  <a:lumOff val="15000"/>
                </a:srgbClr>
              </a:solidFill>
              <a:effectLst/>
              <a:uLnTx/>
              <a:uFillTx/>
              <a:latin typeface="Arial" panose="02110004020202020204"/>
              <a:ea typeface="微软雅黑"/>
              <a:cs typeface="+mn-ea"/>
              <a:sym typeface="+mn-lt"/>
            </a:endParaRPr>
          </a:p>
          <a:p>
            <a:pPr marL="172720" marR="0" lvl="0" indent="-172720" algn="l" defTabSz="914400" rtl="0" eaLnBrk="1" fontAlgn="auto" latinLnBrk="0" hangingPunct="1">
              <a:lnSpc>
                <a:spcPct val="120000"/>
              </a:lnSpc>
              <a:spcBef>
                <a:spcPts val="0"/>
              </a:spcBef>
              <a:spcAft>
                <a:spcPts val="600"/>
              </a:spcAft>
              <a:buClrTx/>
              <a:buSzTx/>
              <a:buFont typeface="Times New Roman" panose="02020603050405020304" charset="0"/>
              <a:buChar char="•"/>
              <a:tabLst/>
              <a:defRPr/>
            </a:pPr>
            <a:r>
              <a:rPr kumimoji="0" lang="zh-CN" altLang="en-US" sz="800" b="0" i="0" u="none" strike="noStrike" kern="1200" cap="none" spc="0" normalizeH="0" baseline="0" noProof="0" dirty="0">
                <a:ln>
                  <a:noFill/>
                </a:ln>
                <a:solidFill>
                  <a:srgbClr val="000000">
                    <a:lumMod val="85000"/>
                    <a:lumOff val="15000"/>
                  </a:srgbClr>
                </a:solidFill>
                <a:effectLst/>
                <a:uLnTx/>
                <a:uFillTx/>
                <a:latin typeface="Arial" panose="02110004020202020204"/>
                <a:ea typeface="微软雅黑"/>
                <a:cs typeface="+mn-ea"/>
                <a:sym typeface="+mn-lt"/>
              </a:rPr>
              <a:t>与接受血液透析的患者相比，接受连续性肾脏替代治疗（</a:t>
            </a:r>
            <a:r>
              <a:rPr kumimoji="0" lang="en-US" altLang="zh-CN" sz="800" b="0" i="0" u="none" strike="noStrike" kern="1200" cap="none" spc="0" normalizeH="0" baseline="0" noProof="0" dirty="0">
                <a:ln>
                  <a:noFill/>
                </a:ln>
                <a:solidFill>
                  <a:srgbClr val="000000">
                    <a:lumMod val="85000"/>
                    <a:lumOff val="15000"/>
                  </a:srgbClr>
                </a:solidFill>
                <a:effectLst/>
                <a:uLnTx/>
                <a:uFillTx/>
                <a:latin typeface="Arial" panose="02110004020202020204"/>
                <a:ea typeface="微软雅黑"/>
                <a:cs typeface="+mn-ea"/>
                <a:sym typeface="+mn-lt"/>
              </a:rPr>
              <a:t>CRRT</a:t>
            </a:r>
            <a:r>
              <a:rPr kumimoji="0" lang="zh-CN" altLang="en-US" sz="800" b="0" i="0" u="none" strike="noStrike" kern="1200" cap="none" spc="0" normalizeH="0" baseline="0" noProof="0" dirty="0">
                <a:ln>
                  <a:noFill/>
                </a:ln>
                <a:solidFill>
                  <a:srgbClr val="000000">
                    <a:lumMod val="85000"/>
                    <a:lumOff val="15000"/>
                  </a:srgbClr>
                </a:solidFill>
                <a:effectLst/>
                <a:uLnTx/>
                <a:uFillTx/>
                <a:latin typeface="Arial" panose="02110004020202020204"/>
                <a:ea typeface="微软雅黑"/>
                <a:cs typeface="+mn-ea"/>
                <a:sym typeface="+mn-lt"/>
              </a:rPr>
              <a:t>）的患者需要更高的剂量</a:t>
            </a:r>
            <a:endParaRPr kumimoji="0" lang="en-US" sz="800" b="0" i="0" u="none" strike="noStrike" kern="1200" cap="none" spc="0" normalizeH="0" baseline="0" noProof="0" dirty="0">
              <a:ln>
                <a:noFill/>
              </a:ln>
              <a:solidFill>
                <a:srgbClr val="000000">
                  <a:lumMod val="85000"/>
                  <a:lumOff val="15000"/>
                </a:srgbClr>
              </a:solidFill>
              <a:effectLst/>
              <a:uLnTx/>
              <a:uFillTx/>
              <a:latin typeface="Arial" panose="02110004020202020204"/>
              <a:ea typeface="微软雅黑"/>
              <a:cs typeface="+mn-ea"/>
              <a:sym typeface="+mn-lt"/>
            </a:endParaRPr>
          </a:p>
          <a:p>
            <a:pPr marL="172720" marR="0" lvl="0" indent="-172720" algn="l" defTabSz="914400" rtl="0" eaLnBrk="1" fontAlgn="auto" latinLnBrk="0" hangingPunct="1">
              <a:lnSpc>
                <a:spcPct val="120000"/>
              </a:lnSpc>
              <a:spcBef>
                <a:spcPts val="0"/>
              </a:spcBef>
              <a:spcAft>
                <a:spcPts val="600"/>
              </a:spcAft>
              <a:buClrTx/>
              <a:buSzTx/>
              <a:buFont typeface="Times New Roman" panose="02020603050405020304" charset="0"/>
              <a:buChar char="•"/>
              <a:tabLst/>
              <a:defRPr/>
            </a:pPr>
            <a:r>
              <a:rPr kumimoji="0" lang="en-US" sz="800" b="0" i="0" u="none" strike="noStrike" kern="1200" cap="none" spc="0" normalizeH="0" baseline="0" noProof="0" dirty="0">
                <a:ln>
                  <a:noFill/>
                </a:ln>
                <a:solidFill>
                  <a:srgbClr val="000000">
                    <a:lumMod val="85000"/>
                    <a:lumOff val="15000"/>
                  </a:srgbClr>
                </a:solidFill>
                <a:effectLst/>
                <a:uLnTx/>
                <a:uFillTx/>
                <a:latin typeface="Arial" panose="02110004020202020204"/>
                <a:ea typeface="微软雅黑"/>
                <a:cs typeface="+mn-ea"/>
                <a:sym typeface="+mn-lt"/>
              </a:rPr>
              <a:t>对于接受CRRT的患者，应根据CRRT清除率（CLCRRT，单位：mL/min）调整剂量</a:t>
            </a:r>
            <a:endParaRPr kumimoji="0" lang="en-US" sz="800" b="0" i="0" u="none" strike="noStrike" kern="1200" cap="none" spc="0" normalizeH="0" baseline="30000" noProof="0" dirty="0">
              <a:ln>
                <a:noFill/>
              </a:ln>
              <a:solidFill>
                <a:srgbClr val="000000">
                  <a:lumMod val="85000"/>
                  <a:lumOff val="15000"/>
                </a:srgbClr>
              </a:solidFill>
              <a:effectLst/>
              <a:uLnTx/>
              <a:uFillTx/>
              <a:latin typeface="Arial" panose="02110004020202020204"/>
              <a:ea typeface="微软雅黑"/>
              <a:cs typeface="+mn-ea"/>
              <a:sym typeface="+mn-lt"/>
            </a:endParaRPr>
          </a:p>
        </p:txBody>
      </p:sp>
      <p:sp>
        <p:nvSpPr>
          <p:cNvPr id="15" name="TextBox 2">
            <a:extLst>
              <a:ext uri="{FF2B5EF4-FFF2-40B4-BE49-F238E27FC236}">
                <a16:creationId xmlns:a16="http://schemas.microsoft.com/office/drawing/2014/main" id="{E5B7272D-F4FB-9AAA-6ED9-5372DF1A13C3}"/>
              </a:ext>
            </a:extLst>
          </p:cNvPr>
          <p:cNvSpPr txBox="1"/>
          <p:nvPr/>
        </p:nvSpPr>
        <p:spPr>
          <a:xfrm>
            <a:off x="690576" y="4413864"/>
            <a:ext cx="10315710" cy="1198714"/>
          </a:xfrm>
          <a:prstGeom prst="roundRect">
            <a:avLst>
              <a:gd name="adj" fmla="val 7533"/>
            </a:avLst>
          </a:prstGeom>
          <a:solidFill>
            <a:schemeClr val="accent4"/>
          </a:solidFill>
          <a:ln w="38100">
            <a:noFill/>
          </a:ln>
        </p:spPr>
        <p:txBody>
          <a:bodyPr wrap="square" lIns="108000">
            <a:no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GB" sz="1400" b="1" i="0" u="none" strike="noStrike" kern="1200" cap="none" spc="0" normalizeH="0" baseline="0" noProof="0" dirty="0">
                <a:ln>
                  <a:noFill/>
                </a:ln>
                <a:solidFill>
                  <a:srgbClr val="00C987">
                    <a:lumMod val="75000"/>
                  </a:srgbClr>
                </a:solidFill>
                <a:effectLst/>
                <a:uLnTx/>
                <a:uFillTx/>
                <a:latin typeface="Arial" panose="02110004020202020204"/>
                <a:ea typeface="微软雅黑"/>
                <a:cs typeface="+mn-ea"/>
                <a:sym typeface="+mn-lt"/>
              </a:rPr>
              <a:t>以下情况无需调整剂量：</a:t>
            </a:r>
            <a:endParaRPr kumimoji="0" lang="en-GB" sz="1400" b="1" i="0" u="none" strike="noStrike" kern="1200" cap="none" spc="0" normalizeH="0" baseline="30000" noProof="0" dirty="0">
              <a:ln>
                <a:noFill/>
              </a:ln>
              <a:solidFill>
                <a:srgbClr val="00C987">
                  <a:lumMod val="75000"/>
                </a:srgbClr>
              </a:solidFill>
              <a:effectLst/>
              <a:uLnTx/>
              <a:uFillTx/>
              <a:latin typeface="Arial" panose="02110004020202020204"/>
              <a:ea typeface="微软雅黑"/>
              <a:cs typeface="+mn-ea"/>
              <a:sym typeface="+mn-lt"/>
            </a:endParaRPr>
          </a:p>
          <a:p>
            <a:pPr marL="172720" marR="0" lvl="0" indent="-172720" algn="l" defTabSz="914400" rtl="0" eaLnBrk="1" fontAlgn="auto" latinLnBrk="0" hangingPunct="1">
              <a:lnSpc>
                <a:spcPct val="100000"/>
              </a:lnSpc>
              <a:spcBef>
                <a:spcPts val="0"/>
              </a:spcBef>
              <a:spcAft>
                <a:spcPts val="400"/>
              </a:spcAft>
              <a:buClrTx/>
              <a:buSzTx/>
              <a:buFont typeface="Times New Roman" panose="02020603050405020304" charset="0"/>
              <a:buChar char="•"/>
              <a:tabLst/>
              <a:defRPr/>
            </a:pPr>
            <a:r>
              <a:rPr kumimoji="0" lang="en-GB" sz="1400" b="1" i="0" u="none" strike="noStrike" kern="1200" cap="none" spc="0" normalizeH="0" baseline="0" noProof="0" dirty="0">
                <a:ln>
                  <a:noFill/>
                </a:ln>
                <a:solidFill>
                  <a:srgbClr val="00C987">
                    <a:lumMod val="75000"/>
                  </a:srgbClr>
                </a:solidFill>
                <a:effectLst/>
                <a:uLnTx/>
                <a:uFillTx/>
                <a:latin typeface="Arial" panose="02110004020202020204"/>
                <a:ea typeface="微软雅黑"/>
                <a:cs typeface="+mn-ea"/>
                <a:sym typeface="+mn-lt"/>
              </a:rPr>
              <a:t>轻度肾功能损害患者（估计CrCl＞50至≤80 mL/min）</a:t>
            </a:r>
          </a:p>
          <a:p>
            <a:pPr marL="172720" marR="0" lvl="0" indent="-172720" algn="l" defTabSz="914400" rtl="0" eaLnBrk="1" fontAlgn="auto" latinLnBrk="0" hangingPunct="1">
              <a:lnSpc>
                <a:spcPct val="100000"/>
              </a:lnSpc>
              <a:spcBef>
                <a:spcPts val="0"/>
              </a:spcBef>
              <a:spcAft>
                <a:spcPts val="400"/>
              </a:spcAft>
              <a:buClrTx/>
              <a:buSzTx/>
              <a:buFont typeface="Times New Roman" panose="02020603050405020304" charset="0"/>
              <a:buChar char="•"/>
              <a:tabLst/>
              <a:defRPr/>
            </a:pPr>
            <a:r>
              <a:rPr kumimoji="0" lang="en-GB" sz="1400" b="1" i="0" u="none" strike="noStrike" kern="1200" cap="none" spc="0" normalizeH="0" baseline="0" noProof="0" dirty="0" err="1">
                <a:ln>
                  <a:noFill/>
                </a:ln>
                <a:solidFill>
                  <a:srgbClr val="00C987">
                    <a:lumMod val="75000"/>
                  </a:srgbClr>
                </a:solidFill>
                <a:effectLst/>
                <a:uLnTx/>
                <a:uFillTx/>
                <a:latin typeface="Arial" panose="02110004020202020204"/>
                <a:ea typeface="微软雅黑"/>
                <a:cs typeface="+mn-ea"/>
                <a:sym typeface="+mn-lt"/>
              </a:rPr>
              <a:t>老年患者</a:t>
            </a:r>
            <a:r>
              <a:rPr kumimoji="0" lang="zh-CN" altLang="en-US" sz="1400" b="1" i="0" u="none" strike="noStrike" kern="1200" cap="none" spc="0" normalizeH="0" baseline="0" noProof="0" dirty="0">
                <a:ln>
                  <a:noFill/>
                </a:ln>
                <a:solidFill>
                  <a:srgbClr val="00C987">
                    <a:lumMod val="75000"/>
                  </a:srgbClr>
                </a:solidFill>
                <a:effectLst/>
                <a:uLnTx/>
                <a:uFillTx/>
                <a:latin typeface="Arial" panose="02110004020202020204"/>
                <a:ea typeface="微软雅黑"/>
                <a:cs typeface="+mn-ea"/>
                <a:sym typeface="+mn-lt"/>
              </a:rPr>
              <a:t>无需根据年龄进行剂量调整</a:t>
            </a:r>
            <a:endParaRPr kumimoji="0" lang="en-GB" sz="1400" b="1" i="0" u="none" strike="noStrike" kern="1200" cap="none" spc="0" normalizeH="0" baseline="0" noProof="0" dirty="0">
              <a:ln>
                <a:noFill/>
              </a:ln>
              <a:solidFill>
                <a:srgbClr val="00C987">
                  <a:lumMod val="75000"/>
                </a:srgbClr>
              </a:solidFill>
              <a:effectLst/>
              <a:uLnTx/>
              <a:uFillTx/>
              <a:latin typeface="Arial" panose="02110004020202020204"/>
              <a:ea typeface="微软雅黑"/>
              <a:cs typeface="+mn-ea"/>
              <a:sym typeface="+mn-lt"/>
            </a:endParaRPr>
          </a:p>
          <a:p>
            <a:pPr marL="172720" marR="0" lvl="0" indent="-172720" algn="l" defTabSz="914400" rtl="0" eaLnBrk="1" fontAlgn="auto" latinLnBrk="0" hangingPunct="1">
              <a:lnSpc>
                <a:spcPct val="100000"/>
              </a:lnSpc>
              <a:spcBef>
                <a:spcPts val="0"/>
              </a:spcBef>
              <a:spcAft>
                <a:spcPts val="400"/>
              </a:spcAft>
              <a:buClrTx/>
              <a:buSzTx/>
              <a:buFont typeface="Times New Roman" panose="02020603050405020304" charset="0"/>
              <a:buChar char="•"/>
              <a:tabLst/>
              <a:defRPr/>
            </a:pPr>
            <a:r>
              <a:rPr kumimoji="0" lang="en-GB" sz="1400" b="1" i="0" u="none" strike="noStrike" kern="1200" cap="none" spc="0" normalizeH="0" baseline="0" noProof="0" dirty="0" err="1">
                <a:ln>
                  <a:noFill/>
                </a:ln>
                <a:solidFill>
                  <a:srgbClr val="00C987">
                    <a:lumMod val="75000"/>
                  </a:srgbClr>
                </a:solidFill>
                <a:effectLst/>
                <a:uLnTx/>
                <a:uFillTx/>
                <a:latin typeface="Arial" panose="02110004020202020204"/>
                <a:ea typeface="微软雅黑"/>
                <a:cs typeface="+mn-ea"/>
                <a:sym typeface="+mn-lt"/>
              </a:rPr>
              <a:t>肝功能损害患者</a:t>
            </a:r>
            <a:endParaRPr kumimoji="0" lang="en-GB" sz="1050" b="1" i="0" u="none" strike="noStrike" kern="1200" cap="none" spc="0" normalizeH="0" baseline="30000" noProof="0" dirty="0">
              <a:ln>
                <a:noFill/>
              </a:ln>
              <a:solidFill>
                <a:srgbClr val="00C987">
                  <a:lumMod val="75000"/>
                </a:srgbClr>
              </a:solidFill>
              <a:effectLst/>
              <a:uLnTx/>
              <a:uFillTx/>
              <a:latin typeface="Arial" panose="02110004020202020204"/>
              <a:ea typeface="微软雅黑"/>
              <a:cs typeface="+mn-ea"/>
              <a:sym typeface="+mn-lt"/>
            </a:endParaRPr>
          </a:p>
        </p:txBody>
      </p:sp>
    </p:spTree>
    <p:extLst>
      <p:ext uri="{BB962C8B-B14F-4D97-AF65-F5344CB8AC3E}">
        <p14:creationId xmlns:p14="http://schemas.microsoft.com/office/powerpoint/2010/main" val="2903675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80C5514-3F9F-5226-0646-BDBE89B3BE99}"/>
              </a:ext>
            </a:extLst>
          </p:cNvPr>
          <p:cNvGraphicFramePr>
            <a:graphicFrameLocks noChangeAspect="1"/>
          </p:cNvGraphicFramePr>
          <p:nvPr>
            <p:custDataLst>
              <p:tags r:id="rId1"/>
            </p:custDataLst>
            <p:extLst>
              <p:ext uri="{D42A27DB-BD31-4B8C-83A1-F6EECF244321}">
                <p14:modId xmlns:p14="http://schemas.microsoft.com/office/powerpoint/2010/main" val="23785823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5" name="think-cell data - do not delete" hidden="1">
                        <a:extLst>
                          <a:ext uri="{FF2B5EF4-FFF2-40B4-BE49-F238E27FC236}">
                            <a16:creationId xmlns:a16="http://schemas.microsoft.com/office/drawing/2014/main" id="{B80C5514-3F9F-5226-0646-BDBE89B3BE9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EA3DFB0E-D21D-1A45-D2B1-BEDC2067D6D0}"/>
              </a:ext>
            </a:extLst>
          </p:cNvPr>
          <p:cNvSpPr>
            <a:spLocks noGrp="1"/>
          </p:cNvSpPr>
          <p:nvPr>
            <p:ph type="sldNum" sz="quarter" idx="12"/>
          </p:nvPr>
        </p:nvSpPr>
        <p:spPr/>
        <p:txBody>
          <a:bodyPr/>
          <a:lstStyle/>
          <a:p>
            <a:fld id="{356548CD-5D4D-B04A-A769-B1AE8BE662B8}" type="slidenum">
              <a:rPr lang="es-MX" smtClean="0"/>
              <a:t>6</a:t>
            </a:fld>
            <a:endParaRPr lang="es-MX" dirty="0"/>
          </a:p>
        </p:txBody>
      </p:sp>
      <p:sp>
        <p:nvSpPr>
          <p:cNvPr id="6" name="矩形: 圆顶角 5">
            <a:extLst>
              <a:ext uri="{FF2B5EF4-FFF2-40B4-BE49-F238E27FC236}">
                <a16:creationId xmlns:a16="http://schemas.microsoft.com/office/drawing/2014/main" id="{F0A05194-5A0E-3144-6AD0-37F44F0DDC98}"/>
              </a:ext>
            </a:extLst>
          </p:cNvPr>
          <p:cNvSpPr/>
          <p:nvPr/>
        </p:nvSpPr>
        <p:spPr>
          <a:xfrm>
            <a:off x="3871093" y="1432854"/>
            <a:ext cx="4556886" cy="396000"/>
          </a:xfrm>
          <a:prstGeom prst="round2SameRect">
            <a:avLst>
              <a:gd name="adj1" fmla="val 32812"/>
              <a:gd name="adj2" fmla="val 0"/>
            </a:avLst>
          </a:prstGeom>
          <a:solidFill>
            <a:srgbClr val="000D45"/>
          </a:solidFill>
          <a:ln w="12700" cap="flat" cmpd="sng" algn="ctr">
            <a:noFill/>
            <a:prstDash val="solid"/>
            <a:miter lim="800000"/>
          </a:ln>
          <a:effectLst/>
        </p:spPr>
        <p:txBody>
          <a:bodyPr t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312</a:t>
            </a:r>
            <a:r>
              <a:rPr kumimoji="0" lang="zh-CN" altLang="en-US" sz="14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株不同基因型</a:t>
            </a:r>
            <a:r>
              <a:rPr kumimoji="0" lang="en-US" altLang="zh-CN" sz="14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CRE</a:t>
            </a:r>
            <a:r>
              <a:rPr kumimoji="0" lang="zh-CN" altLang="en-US" sz="1400" b="1" i="0" u="none" strike="noStrike" kern="0" cap="none" spc="0" normalizeH="0" baseline="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分离株的分布情况</a:t>
            </a:r>
            <a:r>
              <a:rPr kumimoji="0" lang="en-US" altLang="zh-CN" sz="1400" b="1" i="0" u="none" strike="noStrike" kern="0" cap="none" spc="0" normalizeH="0" baseline="3000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rPr>
              <a:t>1</a:t>
            </a:r>
            <a:endParaRPr kumimoji="0" lang="zh-CN" altLang="en-US" sz="1400" b="1" i="0" u="none" strike="noStrike" kern="0" cap="none" spc="0" normalizeH="0" baseline="30000" noProof="0" dirty="0">
              <a:ln>
                <a:noFill/>
              </a:ln>
              <a:solidFill>
                <a:prstClr val="white"/>
              </a:solidFill>
              <a:effectLst/>
              <a:uLnTx/>
              <a:uFillTx/>
              <a:latin typeface="Pfizer Tomorrow" panose="02010503040201060303" pitchFamily="2" charset="0"/>
              <a:ea typeface="微软雅黑"/>
              <a:cs typeface="+mn-ea"/>
              <a:sym typeface="Pfizer Tomorrow" panose="02010503040201060303" pitchFamily="2" charset="0"/>
            </a:endParaRPr>
          </a:p>
        </p:txBody>
      </p:sp>
      <p:sp>
        <p:nvSpPr>
          <p:cNvPr id="7" name="矩形: 圆角 6">
            <a:extLst>
              <a:ext uri="{FF2B5EF4-FFF2-40B4-BE49-F238E27FC236}">
                <a16:creationId xmlns:a16="http://schemas.microsoft.com/office/drawing/2014/main" id="{1F4AD00A-6A42-4373-8C9F-87745D1BAAF0}"/>
              </a:ext>
            </a:extLst>
          </p:cNvPr>
          <p:cNvSpPr/>
          <p:nvPr/>
        </p:nvSpPr>
        <p:spPr>
          <a:xfrm>
            <a:off x="953622" y="1822795"/>
            <a:ext cx="9998858" cy="2657765"/>
          </a:xfrm>
          <a:prstGeom prst="roundRect">
            <a:avLst>
              <a:gd name="adj" fmla="val 2105"/>
            </a:avLst>
          </a:prstGeom>
          <a:solidFill>
            <a:sysClr val="window" lastClr="FFFFFF"/>
          </a:solidFill>
          <a:ln w="12700" cap="flat" cmpd="sng" algn="ctr">
            <a:solidFill>
              <a:srgbClr val="44546A">
                <a:alpha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outerShdw blurRad="50800" dist="850900" dir="5400000" algn="t" rotWithShape="0">
                  <a:prstClr val="black">
                    <a:alpha val="40000"/>
                  </a:prstClr>
                </a:outerShdw>
              </a:effectLst>
              <a:uLnTx/>
              <a:uFillTx/>
              <a:latin typeface="Pfizer Tomorrow" panose="02010503040201060303" pitchFamily="2" charset="0"/>
              <a:cs typeface="+mn-ea"/>
              <a:sym typeface="Pfizer Tomorrow" panose="02010503040201060303" pitchFamily="2" charset="0"/>
            </a:endParaRPr>
          </a:p>
        </p:txBody>
      </p:sp>
      <p:sp>
        <p:nvSpPr>
          <p:cNvPr id="8" name="标题 1">
            <a:extLst>
              <a:ext uri="{FF2B5EF4-FFF2-40B4-BE49-F238E27FC236}">
                <a16:creationId xmlns:a16="http://schemas.microsoft.com/office/drawing/2014/main" id="{04223BFF-5C64-62F5-E139-4B51DA44EBA3}"/>
              </a:ext>
            </a:extLst>
          </p:cNvPr>
          <p:cNvSpPr txBox="1">
            <a:spLocks/>
          </p:cNvSpPr>
          <p:nvPr/>
        </p:nvSpPr>
        <p:spPr>
          <a:xfrm>
            <a:off x="838200" y="322375"/>
            <a:ext cx="10515600" cy="830997"/>
          </a:xfrm>
          <a:prstGeom prst="rect">
            <a:avLst/>
          </a:prstGeom>
        </p:spPr>
        <p:txBody>
          <a:bodyPr vert="horz" lIns="91440" tIns="45720" rIns="91440" bIns="45720" rtlCol="0" anchor="b" anchorCtr="0">
            <a:spAutoFit/>
          </a:bodyPr>
          <a:lstStyle>
            <a:lvl1pPr algn="ctr" defTabSz="914400" rtl="0" eaLnBrk="1" latinLnBrk="0" hangingPunct="1">
              <a:lnSpc>
                <a:spcPct val="100000"/>
              </a:lnSpc>
              <a:spcBef>
                <a:spcPct val="0"/>
              </a:spcBef>
              <a:buNone/>
              <a:defRPr sz="2400" b="1" kern="1200">
                <a:solidFill>
                  <a:schemeClr val="accent1"/>
                </a:solidFill>
                <a:latin typeface="微软雅黑" panose="020B0503020204020204" pitchFamily="34" charset="-122"/>
                <a:ea typeface="微软雅黑" panose="020B0503020204020204" pitchFamily="34" charset="-122"/>
                <a:cs typeface="+mj-cs"/>
              </a:defRPr>
            </a:lvl1pPr>
          </a:lstStyle>
          <a:p>
            <a:r>
              <a:rPr lang="zh-CN" altLang="en-US" dirty="0">
                <a:solidFill>
                  <a:schemeClr val="tx1"/>
                </a:solidFill>
                <a:latin typeface="Pfizer Tomorrow" panose="02010503040201060303" pitchFamily="2" charset="0"/>
                <a:sym typeface="Pfizer Tomorrow" panose="02010503040201060303" pitchFamily="2" charset="0"/>
              </a:rPr>
              <a:t>共产酶挑战：</a:t>
            </a:r>
            <a:br>
              <a:rPr lang="en-US" altLang="zh-CN" dirty="0">
                <a:solidFill>
                  <a:schemeClr val="tx1"/>
                </a:solidFill>
                <a:latin typeface="Pfizer Tomorrow" panose="02010503040201060303" pitchFamily="2" charset="0"/>
                <a:sym typeface="Pfizer Tomorrow" panose="02010503040201060303" pitchFamily="2" charset="0"/>
              </a:rPr>
            </a:br>
            <a:r>
              <a:rPr lang="en-US" altLang="zh-CN" dirty="0">
                <a:solidFill>
                  <a:schemeClr val="tx1"/>
                </a:solidFill>
                <a:latin typeface="Pfizer Tomorrow" panose="02010503040201060303" pitchFamily="2" charset="0"/>
                <a:sym typeface="Pfizer Tomorrow" panose="02010503040201060303" pitchFamily="2" charset="0"/>
              </a:rPr>
              <a:t>CRE</a:t>
            </a:r>
            <a:r>
              <a:rPr lang="zh-CN" altLang="en-US" dirty="0">
                <a:solidFill>
                  <a:schemeClr val="tx1"/>
                </a:solidFill>
                <a:latin typeface="Pfizer Tomorrow" panose="02010503040201060303" pitchFamily="2" charset="0"/>
                <a:sym typeface="Pfizer Tomorrow" panose="02010503040201060303" pitchFamily="2" charset="0"/>
              </a:rPr>
              <a:t>中</a:t>
            </a:r>
            <a:r>
              <a:rPr lang="en-US" altLang="zh-CN" dirty="0">
                <a:solidFill>
                  <a:schemeClr val="tx1"/>
                </a:solidFill>
                <a:latin typeface="Pfizer Tomorrow" panose="02010503040201060303" pitchFamily="2" charset="0"/>
                <a:sym typeface="Pfizer Tomorrow" panose="02010503040201060303" pitchFamily="2" charset="0"/>
              </a:rPr>
              <a:t>7.4%</a:t>
            </a:r>
            <a:r>
              <a:rPr lang="zh-CN" altLang="en-US" dirty="0">
                <a:solidFill>
                  <a:schemeClr val="tx1"/>
                </a:solidFill>
                <a:latin typeface="Pfizer Tomorrow" panose="02010503040201060303" pitchFamily="2" charset="0"/>
                <a:sym typeface="Pfizer Tomorrow" panose="02010503040201060303" pitchFamily="2" charset="0"/>
              </a:rPr>
              <a:t>的酶型为共产</a:t>
            </a:r>
            <a:r>
              <a:rPr lang="en-US" altLang="zh-CN" dirty="0">
                <a:solidFill>
                  <a:schemeClr val="tx1"/>
                </a:solidFill>
                <a:latin typeface="Pfizer Tomorrow" panose="02010503040201060303" pitchFamily="2" charset="0"/>
                <a:sym typeface="Pfizer Tomorrow" panose="02010503040201060303" pitchFamily="2" charset="0"/>
              </a:rPr>
              <a:t>KPC+MBL</a:t>
            </a:r>
            <a:r>
              <a:rPr lang="zh-CN" altLang="en-US" dirty="0">
                <a:solidFill>
                  <a:schemeClr val="tx1"/>
                </a:solidFill>
                <a:latin typeface="Pfizer Tomorrow" panose="02010503040201060303" pitchFamily="2" charset="0"/>
                <a:sym typeface="Pfizer Tomorrow" panose="02010503040201060303" pitchFamily="2" charset="0"/>
              </a:rPr>
              <a:t>，进一步加大了临床应对难度</a:t>
            </a:r>
          </a:p>
        </p:txBody>
      </p:sp>
      <p:sp>
        <p:nvSpPr>
          <p:cNvPr id="9" name="文本框 8">
            <a:extLst>
              <a:ext uri="{FF2B5EF4-FFF2-40B4-BE49-F238E27FC236}">
                <a16:creationId xmlns:a16="http://schemas.microsoft.com/office/drawing/2014/main" id="{6CFD2254-B366-474B-6F98-BA89E8F2F112}"/>
              </a:ext>
            </a:extLst>
          </p:cNvPr>
          <p:cNvSpPr txBox="1"/>
          <p:nvPr/>
        </p:nvSpPr>
        <p:spPr>
          <a:xfrm>
            <a:off x="1695450" y="6197071"/>
            <a:ext cx="10792884" cy="338554"/>
          </a:xfrm>
          <a:prstGeom prst="rect">
            <a:avLst/>
          </a:prstGeom>
          <a:noFill/>
        </p:spPr>
        <p:txBody>
          <a:bodyPr wrap="square">
            <a:spAutoFit/>
          </a:bodyPr>
          <a:lstStyle/>
          <a:p>
            <a:pPr marL="144000" indent="-144000">
              <a:buFont typeface="+mj-lt"/>
              <a:buAutoNum type="arabicPeriod"/>
            </a:pPr>
            <a:r>
              <a:rPr lang="en-US" altLang="zh-CN" sz="800" dirty="0">
                <a:latin typeface="Pfizer Tomorrow" panose="02010503040201060303" pitchFamily="2" charset="0"/>
                <a:sym typeface="Pfizer Tomorrow" panose="02010503040201060303" pitchFamily="2" charset="0"/>
              </a:rPr>
              <a:t>Sun S, et al. Infect Drug Resist. 2022 Apr 27;15:2243-2251.</a:t>
            </a:r>
          </a:p>
          <a:p>
            <a:pPr marL="144000" indent="-144000">
              <a:buFont typeface="+mj-lt"/>
              <a:buAutoNum type="arabicPeriod"/>
            </a:pPr>
            <a:r>
              <a:rPr lang="en-US" altLang="zh-CN" sz="800" dirty="0">
                <a:latin typeface="Pfizer Tomorrow" panose="02010503040201060303" pitchFamily="2" charset="0"/>
                <a:sym typeface="Pfizer Tomorrow" panose="02010503040201060303" pitchFamily="2" charset="0"/>
              </a:rPr>
              <a:t>Li J,  et al.  Infect Drug Resist. 2024 May 2;17:1685-1697.</a:t>
            </a:r>
          </a:p>
        </p:txBody>
      </p:sp>
      <p:sp>
        <p:nvSpPr>
          <p:cNvPr id="10" name="文本框 18">
            <a:extLst>
              <a:ext uri="{FF2B5EF4-FFF2-40B4-BE49-F238E27FC236}">
                <a16:creationId xmlns:a16="http://schemas.microsoft.com/office/drawing/2014/main" id="{E55C2E11-DA04-E0A8-A8F9-3D643F1493B0}"/>
              </a:ext>
            </a:extLst>
          </p:cNvPr>
          <p:cNvSpPr txBox="1"/>
          <p:nvPr/>
        </p:nvSpPr>
        <p:spPr>
          <a:xfrm>
            <a:off x="790343" y="5655016"/>
            <a:ext cx="10439400" cy="637034"/>
          </a:xfrm>
          <a:prstGeom prst="rect">
            <a:avLst/>
          </a:prstGeom>
          <a:noFill/>
        </p:spPr>
        <p:txBody>
          <a:bodyPr wrap="square" rtlCol="0">
            <a:spAutoFit/>
          </a:bodyPr>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just">
              <a:lnSpc>
                <a:spcPct val="110000"/>
              </a:lnSpc>
              <a:defRPr/>
            </a:pP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一项多中心研究，收集了</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2016</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年</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1</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月</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1</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日至</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2017</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年</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12</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月</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31</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日期间重庆市</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5</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个地理区域的</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22</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家医院的</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分离株及其临床信息。根据实验室标准化研究所</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CLSI</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推荐的药敏试验操作方法和判断标准，确定</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分离株的抗菌敏感性。旨在了解碳青霉烯酶基因的分布特征，并评估氨曲南</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阿维巴坦和头孢他啶</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阿维巴坦对中国西南重庆</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分离株的抗菌活性</a:t>
            </a:r>
            <a:r>
              <a:rPr lang="en-US" altLang="zh-CN" sz="1100" baseline="30000" dirty="0">
                <a:solidFill>
                  <a:prstClr val="black">
                    <a:lumMod val="75000"/>
                    <a:lumOff val="25000"/>
                  </a:prstClr>
                </a:solidFill>
                <a:latin typeface="Pfizer Tomorrow" panose="02010503040201060303" pitchFamily="2" charset="0"/>
                <a:sym typeface="Pfizer Tomorrow" panose="02010503040201060303" pitchFamily="2" charset="0"/>
              </a:rPr>
              <a:t>1</a:t>
            </a:r>
          </a:p>
        </p:txBody>
      </p:sp>
      <p:sp>
        <p:nvSpPr>
          <p:cNvPr id="11" name="文本框 10">
            <a:extLst>
              <a:ext uri="{FF2B5EF4-FFF2-40B4-BE49-F238E27FC236}">
                <a16:creationId xmlns:a16="http://schemas.microsoft.com/office/drawing/2014/main" id="{117A01AE-7007-E1C0-F000-77EDB1679158}"/>
              </a:ext>
            </a:extLst>
          </p:cNvPr>
          <p:cNvSpPr txBox="1"/>
          <p:nvPr/>
        </p:nvSpPr>
        <p:spPr>
          <a:xfrm>
            <a:off x="933302" y="4495511"/>
            <a:ext cx="10644212" cy="430887"/>
          </a:xfrm>
          <a:prstGeom prst="rect">
            <a:avLst/>
          </a:prstGeom>
          <a:noFill/>
        </p:spPr>
        <p:txBody>
          <a:bodyPr wrap="square">
            <a:spAutoFit/>
          </a:bodyPr>
          <a:lstStyle/>
          <a:p>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CRE</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：碳青霉烯类耐药肠杆菌目细菌；</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KPC</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：肺炎克雷伯菌碳青霉烯酶；</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MBL</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：金属 </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β-</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内酰胺酶；</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NDM</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：新德里金属</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β-</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内酰胺酶；</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 CRKP</a:t>
            </a:r>
            <a:r>
              <a:rPr lang="zh-CN" altLang="en-US" sz="1100" kern="0" dirty="0">
                <a:solidFill>
                  <a:prstClr val="black">
                    <a:lumMod val="75000"/>
                    <a:lumOff val="25000"/>
                  </a:prstClr>
                </a:solidFill>
                <a:latin typeface="Pfizer Tomorrow" panose="02010503040201060303" pitchFamily="2" charset="0"/>
                <a:sym typeface="Pfizer Tomorrow" panose="02010503040201060303" pitchFamily="2" charset="0"/>
              </a:rPr>
              <a:t>：碳青霉烯类耐药肺炎克雷伯菌；</a:t>
            </a:r>
            <a:r>
              <a:rPr lang="en-US" altLang="zh-CN" sz="1100" kern="0" dirty="0">
                <a:solidFill>
                  <a:prstClr val="black">
                    <a:lumMod val="75000"/>
                    <a:lumOff val="25000"/>
                  </a:prstClr>
                </a:solidFill>
                <a:latin typeface="Pfizer Tomorrow" panose="02010503040201060303" pitchFamily="2" charset="0"/>
                <a:sym typeface="Pfizer Tomorrow" panose="02010503040201060303" pitchFamily="2" charset="0"/>
              </a:rPr>
              <a:t> </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CP</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：产碳青霉烯酶；</a:t>
            </a:r>
          </a:p>
        </p:txBody>
      </p:sp>
      <p:graphicFrame>
        <p:nvGraphicFramePr>
          <p:cNvPr id="12" name="图表 11">
            <a:extLst>
              <a:ext uri="{FF2B5EF4-FFF2-40B4-BE49-F238E27FC236}">
                <a16:creationId xmlns:a16="http://schemas.microsoft.com/office/drawing/2014/main" id="{4BCFAA99-8CD1-3B6B-223B-4B8863D72619}"/>
              </a:ext>
            </a:extLst>
          </p:cNvPr>
          <p:cNvGraphicFramePr/>
          <p:nvPr>
            <p:extLst>
              <p:ext uri="{D42A27DB-BD31-4B8C-83A1-F6EECF244321}">
                <p14:modId xmlns:p14="http://schemas.microsoft.com/office/powerpoint/2010/main" val="295654249"/>
              </p:ext>
            </p:extLst>
          </p:nvPr>
        </p:nvGraphicFramePr>
        <p:xfrm>
          <a:off x="1280966" y="1843805"/>
          <a:ext cx="9458154" cy="2636755"/>
        </p:xfrm>
        <a:graphic>
          <a:graphicData uri="http://schemas.openxmlformats.org/drawingml/2006/chart">
            <c:chart xmlns:c="http://schemas.openxmlformats.org/drawingml/2006/chart" xmlns:r="http://schemas.openxmlformats.org/officeDocument/2006/relationships" r:id="rId5"/>
          </a:graphicData>
        </a:graphic>
      </p:graphicFrame>
      <p:sp>
        <p:nvSpPr>
          <p:cNvPr id="13" name="文本框 12">
            <a:extLst>
              <a:ext uri="{FF2B5EF4-FFF2-40B4-BE49-F238E27FC236}">
                <a16:creationId xmlns:a16="http://schemas.microsoft.com/office/drawing/2014/main" id="{E71015DA-CCE9-29AB-E86E-9AF79DD86E87}"/>
              </a:ext>
            </a:extLst>
          </p:cNvPr>
          <p:cNvSpPr txBox="1"/>
          <p:nvPr/>
        </p:nvSpPr>
        <p:spPr>
          <a:xfrm rot="16200000">
            <a:off x="100696" y="3224284"/>
            <a:ext cx="2083541" cy="276999"/>
          </a:xfrm>
          <a:prstGeom prst="rect">
            <a:avLst/>
          </a:prstGeom>
          <a:solidFill>
            <a:sysClr val="window" lastClr="FFFFFF"/>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lumMod val="75000"/>
                    <a:lumOff val="25000"/>
                  </a:prstClr>
                </a:solidFill>
                <a:effectLst/>
                <a:uLnTx/>
                <a:uFillTx/>
                <a:latin typeface="Pfizer Tomorrow" panose="02010503040201060303" pitchFamily="2" charset="0"/>
                <a:sym typeface="Pfizer Tomorrow" panose="02010503040201060303" pitchFamily="2" charset="0"/>
              </a:rPr>
              <a:t>分离株百分比</a:t>
            </a:r>
          </a:p>
        </p:txBody>
      </p:sp>
      <p:sp>
        <p:nvSpPr>
          <p:cNvPr id="14" name="文本框 13">
            <a:extLst>
              <a:ext uri="{FF2B5EF4-FFF2-40B4-BE49-F238E27FC236}">
                <a16:creationId xmlns:a16="http://schemas.microsoft.com/office/drawing/2014/main" id="{89E5C053-1E3E-AFF8-1E59-994B4D2A88A1}"/>
              </a:ext>
            </a:extLst>
          </p:cNvPr>
          <p:cNvSpPr txBox="1"/>
          <p:nvPr/>
        </p:nvSpPr>
        <p:spPr>
          <a:xfrm>
            <a:off x="953622" y="4941349"/>
            <a:ext cx="9998858" cy="648618"/>
          </a:xfrm>
          <a:prstGeom prst="roundRect">
            <a:avLst/>
          </a:prstGeom>
          <a:solidFill>
            <a:srgbClr val="89E9C1"/>
          </a:solidFill>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prstClr val="black"/>
                </a:solidFill>
                <a:effectLst/>
                <a:uLnTx/>
                <a:uFillTx/>
              </a:rPr>
              <a:t>CRE</a:t>
            </a:r>
            <a:r>
              <a:rPr kumimoji="0" lang="zh-CN" altLang="en-US" sz="1400" b="1" i="0" u="none" strike="noStrike" kern="0" cap="none" spc="0" normalizeH="0" baseline="0" noProof="0" dirty="0">
                <a:ln>
                  <a:noFill/>
                </a:ln>
                <a:solidFill>
                  <a:prstClr val="black"/>
                </a:solidFill>
                <a:effectLst/>
                <a:uLnTx/>
                <a:uFillTx/>
              </a:rPr>
              <a:t>共产</a:t>
            </a:r>
            <a:r>
              <a:rPr kumimoji="0" lang="en-US" altLang="zh-CN" sz="1400" b="1" i="0" u="none" strike="noStrike" kern="0" cap="none" spc="0" normalizeH="0" baseline="0" noProof="0" dirty="0">
                <a:ln>
                  <a:noFill/>
                </a:ln>
                <a:solidFill>
                  <a:prstClr val="black"/>
                </a:solidFill>
                <a:effectLst/>
                <a:uLnTx/>
                <a:uFillTx/>
                <a:latin typeface="Pfizer Tomorrow" panose="02010503040201060303" pitchFamily="2" charset="0"/>
                <a:sym typeface="Pfizer Tomorrow" panose="02010503040201060303" pitchFamily="2" charset="0"/>
              </a:rPr>
              <a:t>KPC</a:t>
            </a:r>
            <a:r>
              <a:rPr kumimoji="0" lang="zh-CN" altLang="en-US" sz="1400" b="1" i="0" u="none" strike="noStrike" kern="0" cap="none" spc="0" normalizeH="0" baseline="0" noProof="0" dirty="0">
                <a:ln>
                  <a:noFill/>
                </a:ln>
                <a:solidFill>
                  <a:prstClr val="black"/>
                </a:solidFill>
                <a:effectLst/>
                <a:uLnTx/>
                <a:uFillTx/>
                <a:latin typeface="Pfizer Tomorrow" panose="02010503040201060303" pitchFamily="2" charset="0"/>
                <a:sym typeface="Pfizer Tomorrow" panose="02010503040201060303" pitchFamily="2" charset="0"/>
              </a:rPr>
              <a:t>、</a:t>
            </a:r>
            <a:r>
              <a:rPr kumimoji="0" lang="en-US" altLang="zh-CN" sz="1400" b="1" i="0" u="none" strike="noStrike" kern="0" cap="none" spc="0" normalizeH="0" baseline="0" noProof="0" dirty="0">
                <a:ln>
                  <a:noFill/>
                </a:ln>
                <a:solidFill>
                  <a:prstClr val="black"/>
                </a:solidFill>
                <a:effectLst/>
                <a:uLnTx/>
                <a:uFillTx/>
                <a:latin typeface="Pfizer Tomorrow" panose="02010503040201060303" pitchFamily="2" charset="0"/>
                <a:sym typeface="Pfizer Tomorrow" panose="02010503040201060303" pitchFamily="2" charset="0"/>
              </a:rPr>
              <a:t>MBL</a:t>
            </a:r>
            <a:r>
              <a:rPr kumimoji="0" lang="zh-CN" altLang="en-US" sz="1400" b="1" i="0" u="none" strike="noStrike" kern="0" cap="none" spc="0" normalizeH="0" baseline="0" noProof="0" dirty="0">
                <a:ln>
                  <a:noFill/>
                </a:ln>
                <a:solidFill>
                  <a:prstClr val="black"/>
                </a:solidFill>
                <a:effectLst/>
                <a:uLnTx/>
                <a:uFillTx/>
                <a:latin typeface="Pfizer Tomorrow" panose="02010503040201060303" pitchFamily="2" charset="0"/>
                <a:sym typeface="Pfizer Tomorrow" panose="02010503040201060303" pitchFamily="2" charset="0"/>
              </a:rPr>
              <a:t>的临床影响</a:t>
            </a:r>
            <a:r>
              <a:rPr kumimoji="0" lang="zh-CN" altLang="en-US" sz="1400" b="0" i="0" u="none" strike="noStrike" kern="0" cap="none" spc="0" normalizeH="0" baseline="0" noProof="0" dirty="0">
                <a:ln>
                  <a:noFill/>
                </a:ln>
                <a:solidFill>
                  <a:prstClr val="black"/>
                </a:solidFill>
                <a:effectLst/>
                <a:uLnTx/>
                <a:uFillTx/>
                <a:latin typeface="Pfizer Tomorrow" panose="02010503040201060303" pitchFamily="2" charset="0"/>
                <a:sym typeface="Pfizer Tomorrow" panose="02010503040201060303" pitchFamily="2" charset="0"/>
              </a:rPr>
              <a:t>：</a:t>
            </a:r>
            <a:br>
              <a:rPr kumimoji="0" lang="en-US" altLang="zh-CN" sz="1400" b="0" i="0" u="none" strike="noStrike" kern="0" cap="none" spc="0" normalizeH="0" baseline="0" noProof="0" dirty="0">
                <a:ln>
                  <a:noFill/>
                </a:ln>
                <a:solidFill>
                  <a:prstClr val="black"/>
                </a:solidFill>
                <a:effectLst/>
                <a:uLnTx/>
                <a:uFillTx/>
                <a:latin typeface="Pfizer Tomorrow" panose="02010503040201060303" pitchFamily="2" charset="0"/>
                <a:sym typeface="Pfizer Tomorrow" panose="02010503040201060303" pitchFamily="2" charset="0"/>
              </a:rPr>
            </a:br>
            <a:r>
              <a:rPr kumimoji="0" lang="en-US" altLang="zh-CN" sz="1400" b="0" i="0" u="none" strike="noStrike" kern="0" cap="none" spc="0" normalizeH="0" baseline="0" noProof="0" dirty="0">
                <a:ln>
                  <a:noFill/>
                </a:ln>
                <a:solidFill>
                  <a:prstClr val="black"/>
                </a:solidFill>
                <a:effectLst/>
                <a:uLnTx/>
                <a:uFillTx/>
                <a:latin typeface="Pfizer Tomorrow" panose="02010503040201060303" pitchFamily="2" charset="0"/>
                <a:sym typeface="Pfizer Tomorrow" panose="02010503040201060303" pitchFamily="2" charset="0"/>
              </a:rPr>
              <a:t>       </a:t>
            </a:r>
            <a:r>
              <a:rPr kumimoji="0" lang="zh-CN" altLang="en-US" sz="1400" b="0" i="0" u="none" strike="noStrike" kern="0" cap="none" spc="0" normalizeH="0" baseline="0" noProof="0" dirty="0">
                <a:ln>
                  <a:noFill/>
                </a:ln>
                <a:solidFill>
                  <a:prstClr val="black"/>
                </a:solidFill>
                <a:effectLst/>
                <a:uLnTx/>
                <a:uFillTx/>
                <a:latin typeface="Pfizer Tomorrow" panose="02010503040201060303" pitchFamily="2" charset="0"/>
                <a:sym typeface="Pfizer Tomorrow" panose="02010503040201060303" pitchFamily="2" charset="0"/>
              </a:rPr>
              <a:t>研究显示，</a:t>
            </a:r>
            <a:r>
              <a:rPr kumimoji="0" lang="en-US" altLang="zh-CN" sz="1400" b="0" i="0" u="none" strike="noStrike" kern="0" cap="none" spc="0" normalizeH="0" baseline="0" noProof="0" dirty="0">
                <a:ln>
                  <a:noFill/>
                </a:ln>
                <a:solidFill>
                  <a:prstClr val="black"/>
                </a:solidFill>
                <a:effectLst/>
                <a:uLnTx/>
                <a:uFillTx/>
              </a:rPr>
              <a:t>KPC-NDM-CRKP</a:t>
            </a:r>
            <a:r>
              <a:rPr kumimoji="0" lang="zh-CN" altLang="en-US" sz="1400" b="0" i="0" u="none" strike="noStrike" kern="0" cap="none" spc="0" normalizeH="0" baseline="0" noProof="0" dirty="0">
                <a:ln>
                  <a:noFill/>
                </a:ln>
                <a:solidFill>
                  <a:prstClr val="black"/>
                </a:solidFill>
                <a:effectLst/>
                <a:uLnTx/>
                <a:uFillTx/>
              </a:rPr>
              <a:t>的出现导致了耐药性的增加、治疗选择极其有限，可能进一步导致死亡率升高</a:t>
            </a:r>
            <a:r>
              <a:rPr kumimoji="0" lang="en-US" altLang="zh-CN" sz="1400" b="0" i="0" u="none" strike="noStrike" kern="0" cap="none" spc="0" normalizeH="0" baseline="30000" noProof="0" dirty="0">
                <a:ln>
                  <a:noFill/>
                </a:ln>
                <a:solidFill>
                  <a:prstClr val="black"/>
                </a:solidFill>
                <a:effectLst/>
                <a:uLnTx/>
                <a:uFillTx/>
              </a:rPr>
              <a:t>2</a:t>
            </a:r>
            <a:endParaRPr kumimoji="0" lang="zh-CN" altLang="en-US" sz="1400" b="0" i="0" u="none" strike="noStrike" kern="0" cap="none" spc="0" normalizeH="0" baseline="30000" noProof="0" dirty="0">
              <a:ln>
                <a:noFill/>
              </a:ln>
              <a:solidFill>
                <a:prstClr val="black"/>
              </a:solidFill>
              <a:effectLst/>
              <a:uLnTx/>
              <a:uFillTx/>
            </a:endParaRPr>
          </a:p>
        </p:txBody>
      </p:sp>
    </p:spTree>
    <p:extLst>
      <p:ext uri="{BB962C8B-B14F-4D97-AF65-F5344CB8AC3E}">
        <p14:creationId xmlns:p14="http://schemas.microsoft.com/office/powerpoint/2010/main" val="3130502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3EFDA1C-A937-E60B-D19C-B4CE591A7625}"/>
              </a:ext>
            </a:extLst>
          </p:cNvPr>
          <p:cNvGraphicFramePr>
            <a:graphicFrameLocks noChangeAspect="1"/>
          </p:cNvGraphicFramePr>
          <p:nvPr>
            <p:custDataLst>
              <p:tags r:id="rId1"/>
            </p:custDataLst>
            <p:extLst>
              <p:ext uri="{D42A27DB-BD31-4B8C-83A1-F6EECF244321}">
                <p14:modId xmlns:p14="http://schemas.microsoft.com/office/powerpoint/2010/main" val="9292424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幻灯片" r:id="rId3" imgW="484" imgH="486" progId="TCLayout.ActiveDocument.1">
                  <p:embed/>
                </p:oleObj>
              </mc:Choice>
              <mc:Fallback>
                <p:oleObj name="think-cell 幻灯片" r:id="rId3" imgW="484" imgH="486" progId="TCLayout.ActiveDocument.1">
                  <p:embed/>
                  <p:pic>
                    <p:nvPicPr>
                      <p:cNvPr id="5" name="think-cell data - do not delete" hidden="1">
                        <a:extLst>
                          <a:ext uri="{FF2B5EF4-FFF2-40B4-BE49-F238E27FC236}">
                            <a16:creationId xmlns:a16="http://schemas.microsoft.com/office/drawing/2014/main" id="{C3EFDA1C-A937-E60B-D19C-B4CE591A76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灯片编号占位符 2">
            <a:extLst>
              <a:ext uri="{FF2B5EF4-FFF2-40B4-BE49-F238E27FC236}">
                <a16:creationId xmlns:a16="http://schemas.microsoft.com/office/drawing/2014/main" id="{81A4ACB2-2C55-0E14-8DAC-547FC74423BA}"/>
              </a:ext>
            </a:extLst>
          </p:cNvPr>
          <p:cNvSpPr>
            <a:spLocks noGrp="1"/>
          </p:cNvSpPr>
          <p:nvPr>
            <p:ph type="sldNum" sz="quarter" idx="12"/>
          </p:nvPr>
        </p:nvSpPr>
        <p:spPr/>
        <p:txBody>
          <a:bodyPr/>
          <a:lstStyle/>
          <a:p>
            <a:fld id="{356548CD-5D4D-B04A-A769-B1AE8BE662B8}" type="slidenum">
              <a:rPr lang="es-MX" smtClean="0"/>
              <a:t>7</a:t>
            </a:fld>
            <a:endParaRPr lang="es-MX" dirty="0"/>
          </a:p>
        </p:txBody>
      </p:sp>
      <p:sp>
        <p:nvSpPr>
          <p:cNvPr id="6" name="标题 1">
            <a:extLst>
              <a:ext uri="{FF2B5EF4-FFF2-40B4-BE49-F238E27FC236}">
                <a16:creationId xmlns:a16="http://schemas.microsoft.com/office/drawing/2014/main" id="{7188CCCB-C95E-6F77-BD2D-0CDB75AEB33A}"/>
              </a:ext>
            </a:extLst>
          </p:cNvPr>
          <p:cNvSpPr txBox="1">
            <a:spLocks/>
          </p:cNvSpPr>
          <p:nvPr/>
        </p:nvSpPr>
        <p:spPr>
          <a:xfrm>
            <a:off x="838200" y="322375"/>
            <a:ext cx="10515600" cy="830997"/>
          </a:xfrm>
          <a:prstGeom prst="rect">
            <a:avLst/>
          </a:prstGeom>
        </p:spPr>
        <p:txBody>
          <a:bodyPr vert="horz" lIns="91440" tIns="45720" rIns="91440" bIns="45720" rtlCol="0" anchor="b" anchorCtr="0">
            <a:spAutoFit/>
          </a:bodyPr>
          <a:lstStyle>
            <a:lvl1pPr algn="ctr" defTabSz="914400" rtl="0" eaLnBrk="1" latinLnBrk="0" hangingPunct="1">
              <a:lnSpc>
                <a:spcPct val="100000"/>
              </a:lnSpc>
              <a:spcBef>
                <a:spcPct val="0"/>
              </a:spcBef>
              <a:buNone/>
              <a:defRPr sz="2400" b="1" kern="1200">
                <a:solidFill>
                  <a:schemeClr val="accent1"/>
                </a:solidFill>
                <a:latin typeface="微软雅黑" panose="020B0503020204020204" pitchFamily="34" charset="-122"/>
                <a:ea typeface="微软雅黑" panose="020B0503020204020204" pitchFamily="34" charset="-122"/>
                <a:cs typeface="+mj-cs"/>
              </a:defRPr>
            </a:lvl1pPr>
          </a:lstStyle>
          <a:p>
            <a:r>
              <a:rPr lang="en-US" altLang="zh-CN" dirty="0">
                <a:solidFill>
                  <a:schemeClr val="tx1"/>
                </a:solidFill>
                <a:latin typeface="Pfizer Tomorrow" panose="02010503040201060303" pitchFamily="2" charset="0"/>
                <a:sym typeface="Pfizer Tomorrow" panose="02010503040201060303" pitchFamily="2" charset="0"/>
              </a:rPr>
              <a:t>MBL-CRE</a:t>
            </a:r>
            <a:r>
              <a:rPr lang="zh-CN" altLang="en-US" dirty="0">
                <a:solidFill>
                  <a:schemeClr val="tx1"/>
                </a:solidFill>
                <a:latin typeface="Pfizer Tomorrow" panose="02010503040201060303" pitchFamily="2" charset="0"/>
                <a:sym typeface="Pfizer Tomorrow" panose="02010503040201060303" pitchFamily="2" charset="0"/>
              </a:rPr>
              <a:t>在</a:t>
            </a:r>
            <a:r>
              <a:rPr lang="en-US" altLang="zh-CN" dirty="0">
                <a:solidFill>
                  <a:schemeClr val="tx1"/>
                </a:solidFill>
                <a:latin typeface="Pfizer Tomorrow" panose="02010503040201060303" pitchFamily="2" charset="0"/>
                <a:sym typeface="Pfizer Tomorrow" panose="02010503040201060303" pitchFamily="2" charset="0"/>
              </a:rPr>
              <a:t>ICU</a:t>
            </a:r>
            <a:r>
              <a:rPr lang="zh-CN" altLang="en-US" dirty="0">
                <a:solidFill>
                  <a:schemeClr val="tx1"/>
                </a:solidFill>
                <a:latin typeface="Pfizer Tomorrow" panose="02010503040201060303" pitchFamily="2" charset="0"/>
                <a:sym typeface="Pfizer Tomorrow" panose="02010503040201060303" pitchFamily="2" charset="0"/>
              </a:rPr>
              <a:t>中检出率高，</a:t>
            </a:r>
            <a:br>
              <a:rPr lang="en-US" altLang="zh-CN" dirty="0">
                <a:solidFill>
                  <a:schemeClr val="tx1"/>
                </a:solidFill>
                <a:latin typeface="Pfizer Tomorrow" panose="02010503040201060303" pitchFamily="2" charset="0"/>
                <a:sym typeface="Pfizer Tomorrow" panose="02010503040201060303" pitchFamily="2" charset="0"/>
              </a:rPr>
            </a:br>
            <a:r>
              <a:rPr lang="zh-CN" altLang="en-US" dirty="0">
                <a:solidFill>
                  <a:schemeClr val="tx1"/>
                </a:solidFill>
                <a:latin typeface="Pfizer Tomorrow" panose="02010503040201060303" pitchFamily="2" charset="0"/>
                <a:sym typeface="Pfizer Tomorrow" panose="02010503040201060303" pitchFamily="2" charset="0"/>
              </a:rPr>
              <a:t>感染高发部位主要包括血液、呼吸道及腹腔等，感染病情重</a:t>
            </a:r>
          </a:p>
        </p:txBody>
      </p:sp>
      <p:sp>
        <p:nvSpPr>
          <p:cNvPr id="7" name="文本框 6">
            <a:extLst>
              <a:ext uri="{FF2B5EF4-FFF2-40B4-BE49-F238E27FC236}">
                <a16:creationId xmlns:a16="http://schemas.microsoft.com/office/drawing/2014/main" id="{428F4C7F-CD19-FE64-ABD3-EFF9CEBBF9F4}"/>
              </a:ext>
            </a:extLst>
          </p:cNvPr>
          <p:cNvSpPr txBox="1"/>
          <p:nvPr/>
        </p:nvSpPr>
        <p:spPr>
          <a:xfrm>
            <a:off x="1665605" y="6275227"/>
            <a:ext cx="6096000" cy="215444"/>
          </a:xfrm>
          <a:prstGeom prst="rect">
            <a:avLst/>
          </a:prstGeom>
          <a:noFill/>
        </p:spPr>
        <p:txBody>
          <a:bodyPr wrap="square">
            <a:spAutoFit/>
          </a:bodyPr>
          <a:lstStyle/>
          <a:p>
            <a:r>
              <a:rPr lang="en-US" altLang="zh-CN" sz="800" dirty="0" err="1">
                <a:latin typeface="Pfizer Tomorrow" panose="02010503040201060303" pitchFamily="2" charset="0"/>
                <a:sym typeface="Pfizer Tomorrow" panose="02010503040201060303" pitchFamily="2" charset="0"/>
              </a:rPr>
              <a:t>Piérard</a:t>
            </a:r>
            <a:r>
              <a:rPr lang="en-US" altLang="zh-CN" sz="800" dirty="0">
                <a:latin typeface="Pfizer Tomorrow" panose="02010503040201060303" pitchFamily="2" charset="0"/>
                <a:sym typeface="Pfizer Tomorrow" panose="02010503040201060303" pitchFamily="2" charset="0"/>
              </a:rPr>
              <a:t> D, et al. Antibiotics (Basel). 2023 Nov 3;12(11):1591. </a:t>
            </a:r>
            <a:endParaRPr lang="zh-CN" altLang="en-US" sz="800" dirty="0">
              <a:latin typeface="Pfizer Tomorrow" panose="02010503040201060303" pitchFamily="2" charset="0"/>
              <a:sym typeface="Pfizer Tomorrow" panose="02010503040201060303" pitchFamily="2" charset="0"/>
            </a:endParaRPr>
          </a:p>
        </p:txBody>
      </p:sp>
      <p:sp>
        <p:nvSpPr>
          <p:cNvPr id="8" name="文本框 7">
            <a:extLst>
              <a:ext uri="{FF2B5EF4-FFF2-40B4-BE49-F238E27FC236}">
                <a16:creationId xmlns:a16="http://schemas.microsoft.com/office/drawing/2014/main" id="{A073A669-09D3-F6B6-6CC6-A50BCD9069C5}"/>
              </a:ext>
            </a:extLst>
          </p:cNvPr>
          <p:cNvSpPr txBox="1"/>
          <p:nvPr/>
        </p:nvSpPr>
        <p:spPr>
          <a:xfrm>
            <a:off x="417414" y="5586973"/>
            <a:ext cx="11366597" cy="637034"/>
          </a:xfrm>
          <a:prstGeom prst="rect">
            <a:avLst/>
          </a:prstGeom>
          <a:noFill/>
        </p:spPr>
        <p:txBody>
          <a:bodyPr wrap="square">
            <a:spAutoFit/>
          </a:bodyPr>
          <a:lstStyle/>
          <a:p>
            <a:pPr>
              <a:lnSpc>
                <a:spcPct val="110000"/>
              </a:lnSpc>
            </a:pP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本研究为抗菌测试领导和监测 </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(ATLAS</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）计划的一部分，评估了 </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2016 </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年至 </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2020 </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年间氨曲南</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阿维巴坦和对照抗菌药物对</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ATLAS</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计划收集的肠杆菌属（包含非洲中东部、亚太地区、欧洲、拉丁美洲和北美的呼吸道感染、尿路感染、血流感染和腹腔感染患者）分离株和关键耐药表型的活性，并按照</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ICU</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和非</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ICU</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、感染源和地理区域分层。根据</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CLSI</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指南确定最低抑菌浓度，使用</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CLSI</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和</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EUCAST</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折点确定抗菌药物的敏感性</a:t>
            </a:r>
          </a:p>
        </p:txBody>
      </p:sp>
      <p:sp>
        <p:nvSpPr>
          <p:cNvPr id="9" name="文本框 8">
            <a:extLst>
              <a:ext uri="{FF2B5EF4-FFF2-40B4-BE49-F238E27FC236}">
                <a16:creationId xmlns:a16="http://schemas.microsoft.com/office/drawing/2014/main" id="{CCE425F2-87B4-D245-7425-484CBAEDFA97}"/>
              </a:ext>
            </a:extLst>
          </p:cNvPr>
          <p:cNvSpPr txBox="1"/>
          <p:nvPr/>
        </p:nvSpPr>
        <p:spPr>
          <a:xfrm>
            <a:off x="417415" y="5354677"/>
            <a:ext cx="10515600" cy="261610"/>
          </a:xfrm>
          <a:prstGeom prst="rect">
            <a:avLst/>
          </a:prstGeom>
          <a:noFill/>
        </p:spPr>
        <p:txBody>
          <a:bodyPr wrap="square">
            <a:spAutoFit/>
          </a:bodyPr>
          <a:lstStyle/>
          <a:p>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ICU</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：重症监护室；</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MBL</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：金属 </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β-</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内酰胺酶；</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 CRE</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：碳青霉烯类耐药肠杆菌目细菌；</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 </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CLSI</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：临床和实验室标准协会；</a:t>
            </a:r>
            <a:r>
              <a:rPr lang="en-US" altLang="zh-CN" sz="1100" dirty="0">
                <a:solidFill>
                  <a:prstClr val="black">
                    <a:lumMod val="75000"/>
                    <a:lumOff val="25000"/>
                  </a:prstClr>
                </a:solidFill>
                <a:latin typeface="Pfizer Tomorrow" panose="02010503040201060303" pitchFamily="2" charset="0"/>
                <a:sym typeface="Pfizer Tomorrow" panose="02010503040201060303" pitchFamily="2" charset="0"/>
              </a:rPr>
              <a:t> </a:t>
            </a:r>
            <a:r>
              <a:rPr lang="en-US" altLang="zh-CN" sz="1100" dirty="0" err="1">
                <a:solidFill>
                  <a:prstClr val="black">
                    <a:lumMod val="75000"/>
                    <a:lumOff val="25000"/>
                  </a:prstClr>
                </a:solidFill>
                <a:latin typeface="Pfizer Tomorrow" panose="02010503040201060303" pitchFamily="2" charset="0"/>
                <a:sym typeface="Pfizer Tomorrow" panose="02010503040201060303" pitchFamily="2" charset="0"/>
              </a:rPr>
              <a:t>EUCAST</a:t>
            </a:r>
            <a:r>
              <a:rPr lang="zh-CN" altLang="en-US" sz="1100" dirty="0">
                <a:solidFill>
                  <a:prstClr val="black">
                    <a:lumMod val="75000"/>
                    <a:lumOff val="25000"/>
                  </a:prstClr>
                </a:solidFill>
                <a:latin typeface="Pfizer Tomorrow" panose="02010503040201060303" pitchFamily="2" charset="0"/>
                <a:sym typeface="Pfizer Tomorrow" panose="02010503040201060303" pitchFamily="2" charset="0"/>
              </a:rPr>
              <a:t>：欧洲药敏试验委员会</a:t>
            </a:r>
          </a:p>
        </p:txBody>
      </p:sp>
      <p:sp>
        <p:nvSpPr>
          <p:cNvPr id="10" name="矩形: 圆角 9">
            <a:extLst>
              <a:ext uri="{FF2B5EF4-FFF2-40B4-BE49-F238E27FC236}">
                <a16:creationId xmlns:a16="http://schemas.microsoft.com/office/drawing/2014/main" id="{B72A6339-0659-155C-432A-B5EF7FD6EB2D}"/>
              </a:ext>
            </a:extLst>
          </p:cNvPr>
          <p:cNvSpPr/>
          <p:nvPr/>
        </p:nvSpPr>
        <p:spPr>
          <a:xfrm>
            <a:off x="5655443" y="1784022"/>
            <a:ext cx="6128569" cy="3479516"/>
          </a:xfrm>
          <a:prstGeom prst="roundRect">
            <a:avLst>
              <a:gd name="adj" fmla="val 2105"/>
            </a:avLst>
          </a:prstGeom>
          <a:solidFill>
            <a:sysClr val="window" lastClr="FFFFFF"/>
          </a:solidFill>
          <a:ln w="12700" cap="flat" cmpd="sng" algn="ctr">
            <a:solidFill>
              <a:srgbClr val="44546A">
                <a:alpha val="50000"/>
              </a:srgbClr>
            </a:solidFill>
            <a:prstDash val="solid"/>
            <a:miter lim="800000"/>
          </a:ln>
          <a:effectLst/>
        </p:spPr>
        <p:txBody>
          <a:bodyPr rtlCol="0" anchor="ctr"/>
          <a:lstStyle/>
          <a:p>
            <a:pPr algn="ctr">
              <a:defRPr/>
            </a:pPr>
            <a:endParaRPr lang="zh-CN" altLang="en-US" kern="0">
              <a:solidFill>
                <a:prstClr val="white"/>
              </a:solidFill>
              <a:effectLst>
                <a:outerShdw blurRad="50800" dist="850900" dir="5400000" algn="t" rotWithShape="0">
                  <a:prstClr val="black">
                    <a:alpha val="40000"/>
                  </a:prstClr>
                </a:outerShdw>
              </a:effectLst>
              <a:latin typeface="Pfizer Tomorrow" panose="020F0502020204030204"/>
              <a:cs typeface="+mn-ea"/>
              <a:sym typeface="+mn-lt"/>
            </a:endParaRPr>
          </a:p>
        </p:txBody>
      </p:sp>
      <p:sp>
        <p:nvSpPr>
          <p:cNvPr id="11" name="矩形: 圆顶角 10">
            <a:extLst>
              <a:ext uri="{FF2B5EF4-FFF2-40B4-BE49-F238E27FC236}">
                <a16:creationId xmlns:a16="http://schemas.microsoft.com/office/drawing/2014/main" id="{59F81432-CEDB-0205-8160-8E762157784F}"/>
              </a:ext>
            </a:extLst>
          </p:cNvPr>
          <p:cNvSpPr/>
          <p:nvPr/>
        </p:nvSpPr>
        <p:spPr>
          <a:xfrm>
            <a:off x="5864574" y="1351346"/>
            <a:ext cx="5733352" cy="432000"/>
          </a:xfrm>
          <a:prstGeom prst="round2SameRect">
            <a:avLst/>
          </a:prstGeom>
          <a:solidFill>
            <a:srgbClr val="000D45"/>
          </a:solidFill>
          <a:ln w="12700" cap="flat" cmpd="sng" algn="ctr">
            <a:solidFill>
              <a:srgbClr val="000D45">
                <a:shade val="15000"/>
              </a:srgbClr>
            </a:solidFill>
            <a:prstDash val="solid"/>
            <a:miter lim="800000"/>
          </a:ln>
          <a:effectLst/>
        </p:spPr>
        <p:txBody>
          <a:bodyPr rtlCol="0" anchor="ctr"/>
          <a:lstStyle/>
          <a:p>
            <a:pPr algn="ctr">
              <a:defRPr/>
            </a:pPr>
            <a:endParaRPr lang="zh-CN" altLang="en-US" kern="0">
              <a:solidFill>
                <a:prstClr val="white"/>
              </a:solidFill>
              <a:latin typeface="Pfizer Tomorrow" panose="020F0502020204030204"/>
              <a:cs typeface="+mn-ea"/>
              <a:sym typeface="+mn-lt"/>
            </a:endParaRPr>
          </a:p>
        </p:txBody>
      </p:sp>
      <p:sp>
        <p:nvSpPr>
          <p:cNvPr id="12" name="矩形: 圆角 11">
            <a:extLst>
              <a:ext uri="{FF2B5EF4-FFF2-40B4-BE49-F238E27FC236}">
                <a16:creationId xmlns:a16="http://schemas.microsoft.com/office/drawing/2014/main" id="{AFF60AAE-563A-CF9F-9009-0539371BE1C2}"/>
              </a:ext>
            </a:extLst>
          </p:cNvPr>
          <p:cNvSpPr/>
          <p:nvPr/>
        </p:nvSpPr>
        <p:spPr>
          <a:xfrm>
            <a:off x="414561" y="1784022"/>
            <a:ext cx="5040312" cy="3479516"/>
          </a:xfrm>
          <a:prstGeom prst="roundRect">
            <a:avLst>
              <a:gd name="adj" fmla="val 2105"/>
            </a:avLst>
          </a:prstGeom>
          <a:solidFill>
            <a:sysClr val="window" lastClr="FFFFFF"/>
          </a:solidFill>
          <a:ln w="12700" cap="flat" cmpd="sng" algn="ctr">
            <a:solidFill>
              <a:srgbClr val="44546A">
                <a:alpha val="50000"/>
              </a:srgbClr>
            </a:solidFill>
            <a:prstDash val="solid"/>
            <a:miter lim="800000"/>
          </a:ln>
          <a:effectLst/>
        </p:spPr>
        <p:txBody>
          <a:bodyPr rtlCol="0" anchor="ctr"/>
          <a:lstStyle/>
          <a:p>
            <a:pPr algn="ctr">
              <a:defRPr/>
            </a:pPr>
            <a:endParaRPr lang="zh-CN" altLang="en-US" kern="0">
              <a:solidFill>
                <a:prstClr val="white"/>
              </a:solidFill>
              <a:effectLst>
                <a:outerShdw blurRad="50800" dist="850900" dir="5400000" algn="t" rotWithShape="0">
                  <a:prstClr val="black">
                    <a:alpha val="40000"/>
                  </a:prstClr>
                </a:outerShdw>
              </a:effectLst>
              <a:latin typeface="Pfizer Tomorrow" panose="020F0502020204030204"/>
              <a:cs typeface="+mn-ea"/>
              <a:sym typeface="+mn-lt"/>
            </a:endParaRPr>
          </a:p>
        </p:txBody>
      </p:sp>
      <p:graphicFrame>
        <p:nvGraphicFramePr>
          <p:cNvPr id="13" name="图表 15">
            <a:extLst>
              <a:ext uri="{FF2B5EF4-FFF2-40B4-BE49-F238E27FC236}">
                <a16:creationId xmlns:a16="http://schemas.microsoft.com/office/drawing/2014/main" id="{4E1BB63C-4471-87D6-2DAC-A97A22BFC525}"/>
              </a:ext>
            </a:extLst>
          </p:cNvPr>
          <p:cNvGraphicFramePr>
            <a:graphicFrameLocks/>
          </p:cNvGraphicFramePr>
          <p:nvPr>
            <p:extLst>
              <p:ext uri="{D42A27DB-BD31-4B8C-83A1-F6EECF244321}">
                <p14:modId xmlns:p14="http://schemas.microsoft.com/office/powerpoint/2010/main" val="1971849092"/>
              </p:ext>
            </p:extLst>
          </p:nvPr>
        </p:nvGraphicFramePr>
        <p:xfrm>
          <a:off x="6018971" y="1888016"/>
          <a:ext cx="5594346" cy="33006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图表 15">
            <a:extLst>
              <a:ext uri="{FF2B5EF4-FFF2-40B4-BE49-F238E27FC236}">
                <a16:creationId xmlns:a16="http://schemas.microsoft.com/office/drawing/2014/main" id="{A8EDC8E1-18B9-C1A2-A48F-AE41B572D9EF}"/>
              </a:ext>
            </a:extLst>
          </p:cNvPr>
          <p:cNvGraphicFramePr>
            <a:graphicFrameLocks/>
          </p:cNvGraphicFramePr>
          <p:nvPr>
            <p:extLst>
              <p:ext uri="{D42A27DB-BD31-4B8C-83A1-F6EECF244321}">
                <p14:modId xmlns:p14="http://schemas.microsoft.com/office/powerpoint/2010/main" val="2968368933"/>
              </p:ext>
            </p:extLst>
          </p:nvPr>
        </p:nvGraphicFramePr>
        <p:xfrm>
          <a:off x="855684" y="1829091"/>
          <a:ext cx="4529503" cy="3354641"/>
        </p:xfrm>
        <a:graphic>
          <a:graphicData uri="http://schemas.openxmlformats.org/drawingml/2006/chart">
            <c:chart xmlns:c="http://schemas.openxmlformats.org/drawingml/2006/chart" xmlns:r="http://schemas.openxmlformats.org/officeDocument/2006/relationships" r:id="rId6"/>
          </a:graphicData>
        </a:graphic>
      </p:graphicFrame>
      <p:sp>
        <p:nvSpPr>
          <p:cNvPr id="15" name="文本框 14">
            <a:extLst>
              <a:ext uri="{FF2B5EF4-FFF2-40B4-BE49-F238E27FC236}">
                <a16:creationId xmlns:a16="http://schemas.microsoft.com/office/drawing/2014/main" id="{5684D64F-94CA-4CE6-851E-74BB1B52A549}"/>
              </a:ext>
            </a:extLst>
          </p:cNvPr>
          <p:cNvSpPr txBox="1"/>
          <p:nvPr/>
        </p:nvSpPr>
        <p:spPr>
          <a:xfrm rot="16200000">
            <a:off x="-10105" y="3328600"/>
            <a:ext cx="1504913" cy="276999"/>
          </a:xfrm>
          <a:prstGeom prst="rect">
            <a:avLst/>
          </a:prstGeom>
          <a:noFill/>
        </p:spPr>
        <p:txBody>
          <a:bodyPr wrap="square">
            <a:spAutoFit/>
          </a:bodyPr>
          <a:lstStyle/>
          <a:p>
            <a:pPr algn="ctr">
              <a:defRPr sz="1200" b="0" i="0" u="none" strike="noStrike" kern="1200" baseline="0">
                <a:solidFill>
                  <a:prstClr val="black">
                    <a:lumMod val="85000"/>
                    <a:lumOff val="15000"/>
                  </a:prstClr>
                </a:solidFill>
                <a:latin typeface="+mn-lt"/>
                <a:ea typeface="+mn-ea"/>
                <a:cs typeface="+mn-ea"/>
                <a:sym typeface="+mn-lt"/>
              </a:defRPr>
            </a:pPr>
            <a:r>
              <a:rPr lang="zh-CN" altLang="en-US" sz="1200" dirty="0">
                <a:solidFill>
                  <a:prstClr val="black">
                    <a:lumMod val="85000"/>
                    <a:lumOff val="15000"/>
                  </a:prstClr>
                </a:solidFill>
                <a:latin typeface="Pfizer Tomorrow" panose="020F0502020204030204"/>
                <a:cs typeface="+mn-ea"/>
                <a:sym typeface="+mn-lt"/>
              </a:rPr>
              <a:t>百分比</a:t>
            </a:r>
            <a:endParaRPr lang="en-US" altLang="zh-CN" sz="1200" dirty="0">
              <a:solidFill>
                <a:prstClr val="black">
                  <a:lumMod val="85000"/>
                  <a:lumOff val="15000"/>
                </a:prstClr>
              </a:solidFill>
              <a:latin typeface="Pfizer Tomorrow" panose="020F0502020204030204"/>
              <a:cs typeface="+mn-ea"/>
              <a:sym typeface="+mn-lt"/>
            </a:endParaRPr>
          </a:p>
        </p:txBody>
      </p:sp>
      <p:sp>
        <p:nvSpPr>
          <p:cNvPr id="16" name="文本框 15">
            <a:extLst>
              <a:ext uri="{FF2B5EF4-FFF2-40B4-BE49-F238E27FC236}">
                <a16:creationId xmlns:a16="http://schemas.microsoft.com/office/drawing/2014/main" id="{0E110F38-F65C-E3B8-81A7-5F27A054B702}"/>
              </a:ext>
            </a:extLst>
          </p:cNvPr>
          <p:cNvSpPr txBox="1"/>
          <p:nvPr/>
        </p:nvSpPr>
        <p:spPr>
          <a:xfrm rot="16200000">
            <a:off x="5128015" y="3290500"/>
            <a:ext cx="1504913" cy="276999"/>
          </a:xfrm>
          <a:prstGeom prst="rect">
            <a:avLst/>
          </a:prstGeom>
          <a:noFill/>
        </p:spPr>
        <p:txBody>
          <a:bodyPr wrap="square">
            <a:spAutoFit/>
          </a:bodyPr>
          <a:lstStyle/>
          <a:p>
            <a:pPr algn="ctr">
              <a:defRPr sz="1200" b="0" i="0" u="none" strike="noStrike" kern="1200" baseline="0">
                <a:solidFill>
                  <a:prstClr val="black">
                    <a:lumMod val="85000"/>
                    <a:lumOff val="15000"/>
                  </a:prstClr>
                </a:solidFill>
                <a:latin typeface="+mn-lt"/>
                <a:ea typeface="+mn-ea"/>
                <a:cs typeface="+mn-ea"/>
                <a:sym typeface="+mn-lt"/>
              </a:defRPr>
            </a:pPr>
            <a:r>
              <a:rPr lang="zh-CN" altLang="en-US" sz="1200" dirty="0">
                <a:solidFill>
                  <a:prstClr val="black">
                    <a:lumMod val="85000"/>
                    <a:lumOff val="15000"/>
                  </a:prstClr>
                </a:solidFill>
                <a:latin typeface="Pfizer Tomorrow" panose="020F0502020204030204"/>
                <a:cs typeface="+mn-ea"/>
                <a:sym typeface="+mn-lt"/>
              </a:rPr>
              <a:t>百分比</a:t>
            </a:r>
            <a:endParaRPr lang="en-US" altLang="zh-CN" sz="1200" dirty="0">
              <a:solidFill>
                <a:prstClr val="black">
                  <a:lumMod val="85000"/>
                  <a:lumOff val="15000"/>
                </a:prstClr>
              </a:solidFill>
              <a:latin typeface="Pfizer Tomorrow" panose="020F0502020204030204"/>
              <a:cs typeface="+mn-ea"/>
              <a:sym typeface="+mn-lt"/>
            </a:endParaRPr>
          </a:p>
        </p:txBody>
      </p:sp>
      <p:sp>
        <p:nvSpPr>
          <p:cNvPr id="17" name="矩形: 圆顶角 16">
            <a:extLst>
              <a:ext uri="{FF2B5EF4-FFF2-40B4-BE49-F238E27FC236}">
                <a16:creationId xmlns:a16="http://schemas.microsoft.com/office/drawing/2014/main" id="{DFD6D421-B8A3-5F43-3B9C-FAC348D7CC46}"/>
              </a:ext>
            </a:extLst>
          </p:cNvPr>
          <p:cNvSpPr/>
          <p:nvPr/>
        </p:nvSpPr>
        <p:spPr>
          <a:xfrm>
            <a:off x="539160" y="1351346"/>
            <a:ext cx="4791114" cy="432000"/>
          </a:xfrm>
          <a:prstGeom prst="round2SameRect">
            <a:avLst/>
          </a:prstGeom>
          <a:solidFill>
            <a:srgbClr val="000D45"/>
          </a:solidFill>
          <a:ln w="12700" cap="flat" cmpd="sng" algn="ctr">
            <a:solidFill>
              <a:srgbClr val="000D45">
                <a:shade val="15000"/>
              </a:srgbClr>
            </a:solidFill>
            <a:prstDash val="solid"/>
            <a:miter lim="800000"/>
          </a:ln>
          <a:effectLst/>
        </p:spPr>
        <p:txBody>
          <a:bodyPr rtlCol="0" anchor="ctr"/>
          <a:lstStyle/>
          <a:p>
            <a:pPr algn="ctr">
              <a:defRPr/>
            </a:pPr>
            <a:endParaRPr lang="zh-CN" altLang="en-US" kern="0">
              <a:solidFill>
                <a:prstClr val="white"/>
              </a:solidFill>
              <a:latin typeface="Pfizer Tomorrow" panose="020F0502020204030204"/>
              <a:cs typeface="+mn-ea"/>
              <a:sym typeface="+mn-lt"/>
            </a:endParaRPr>
          </a:p>
        </p:txBody>
      </p:sp>
      <p:sp>
        <p:nvSpPr>
          <p:cNvPr id="18" name="文本框 4">
            <a:extLst>
              <a:ext uri="{FF2B5EF4-FFF2-40B4-BE49-F238E27FC236}">
                <a16:creationId xmlns:a16="http://schemas.microsoft.com/office/drawing/2014/main" id="{9D611E0E-3369-1030-69D9-A1E8C8D625C1}"/>
              </a:ext>
            </a:extLst>
          </p:cNvPr>
          <p:cNvSpPr txBox="1"/>
          <p:nvPr/>
        </p:nvSpPr>
        <p:spPr bwMode="gray">
          <a:xfrm>
            <a:off x="5655443" y="1398069"/>
            <a:ext cx="5934572" cy="338554"/>
          </a:xfrm>
          <a:prstGeom prst="rect">
            <a:avLst/>
          </a:prstGeom>
          <a:noFill/>
        </p:spPr>
        <p:txBody>
          <a:bodyPr wrap="square">
            <a:spAutoFit/>
          </a:bodyPr>
          <a:lstStyle/>
          <a:p>
            <a:pPr algn="ctr">
              <a:defRPr/>
            </a:pPr>
            <a:r>
              <a:rPr lang="en-US" altLang="zh-CN" sz="1600" b="1" kern="0" dirty="0">
                <a:solidFill>
                  <a:prstClr val="white"/>
                </a:solidFill>
                <a:latin typeface="Pfizer Tomorrow" panose="020F0502020204030204"/>
                <a:cs typeface="+mn-ea"/>
                <a:sym typeface="+mn-lt"/>
              </a:rPr>
              <a:t>MBL-CRE(EUCAST)</a:t>
            </a:r>
            <a:r>
              <a:rPr lang="zh-CN" altLang="en-US" sz="1600" b="1" kern="0" dirty="0">
                <a:solidFill>
                  <a:prstClr val="white"/>
                </a:solidFill>
                <a:latin typeface="Pfizer Tomorrow" panose="020F0502020204030204"/>
                <a:cs typeface="+mn-ea"/>
                <a:sym typeface="+mn-lt"/>
              </a:rPr>
              <a:t>分离株不同感染来源占比</a:t>
            </a:r>
            <a:endParaRPr lang="zh-CN" altLang="en-US" sz="1600" b="1" kern="0" baseline="30000" dirty="0">
              <a:solidFill>
                <a:prstClr val="white"/>
              </a:solidFill>
              <a:latin typeface="Pfizer Tomorrow" panose="020F0502020204030204"/>
              <a:cs typeface="+mn-ea"/>
              <a:sym typeface="+mn-lt"/>
            </a:endParaRPr>
          </a:p>
        </p:txBody>
      </p:sp>
      <p:sp>
        <p:nvSpPr>
          <p:cNvPr id="19" name="文本框 4">
            <a:extLst>
              <a:ext uri="{FF2B5EF4-FFF2-40B4-BE49-F238E27FC236}">
                <a16:creationId xmlns:a16="http://schemas.microsoft.com/office/drawing/2014/main" id="{9E5AFA67-4720-29AF-A0D5-77294327A194}"/>
              </a:ext>
            </a:extLst>
          </p:cNvPr>
          <p:cNvSpPr txBox="1"/>
          <p:nvPr/>
        </p:nvSpPr>
        <p:spPr bwMode="gray">
          <a:xfrm>
            <a:off x="426022" y="1398069"/>
            <a:ext cx="5017391" cy="338554"/>
          </a:xfrm>
          <a:prstGeom prst="rect">
            <a:avLst/>
          </a:prstGeom>
          <a:noFill/>
        </p:spPr>
        <p:txBody>
          <a:bodyPr wrap="square">
            <a:spAutoFit/>
          </a:bodyPr>
          <a:lstStyle/>
          <a:p>
            <a:pPr algn="ctr">
              <a:defRPr/>
            </a:pPr>
            <a:r>
              <a:rPr lang="en-US" altLang="zh-CN" sz="1600" b="1" kern="0" dirty="0">
                <a:solidFill>
                  <a:prstClr val="white"/>
                </a:solidFill>
                <a:latin typeface="Pfizer Tomorrow" panose="020F0502020204030204"/>
                <a:cs typeface="+mn-ea"/>
                <a:sym typeface="+mn-lt"/>
              </a:rPr>
              <a:t>MBL-CRE(EUCAST)</a:t>
            </a:r>
            <a:r>
              <a:rPr lang="zh-CN" altLang="en-US" sz="1600" b="1" kern="0" dirty="0">
                <a:solidFill>
                  <a:prstClr val="white"/>
                </a:solidFill>
                <a:latin typeface="Pfizer Tomorrow" panose="020F0502020204030204"/>
                <a:cs typeface="+mn-ea"/>
                <a:sym typeface="+mn-lt"/>
              </a:rPr>
              <a:t>分离株在不同科室占比</a:t>
            </a:r>
            <a:endParaRPr lang="zh-CN" altLang="en-US" sz="1600" b="1" kern="0" baseline="30000" dirty="0">
              <a:solidFill>
                <a:prstClr val="white"/>
              </a:solidFill>
              <a:latin typeface="Pfizer Tomorrow" panose="020F0502020204030204"/>
              <a:cs typeface="+mn-ea"/>
              <a:sym typeface="+mn-lt"/>
            </a:endParaRPr>
          </a:p>
        </p:txBody>
      </p:sp>
    </p:spTree>
    <p:extLst>
      <p:ext uri="{BB962C8B-B14F-4D97-AF65-F5344CB8AC3E}">
        <p14:creationId xmlns:p14="http://schemas.microsoft.com/office/powerpoint/2010/main" val="40837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206F1-ABBC-16AE-7D06-11544D1E4CB6}"/>
            </a:ext>
          </a:extLst>
        </p:cNvPr>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0A01E16-B1EF-6133-2125-CAD782079692}"/>
              </a:ext>
            </a:extLst>
          </p:cNvPr>
          <p:cNvSpPr>
            <a:spLocks noGrp="1"/>
          </p:cNvSpPr>
          <p:nvPr>
            <p:ph type="sldNum" sz="quarter" idx="12"/>
          </p:nvPr>
        </p:nvSpPr>
        <p:spPr/>
        <p:txBody>
          <a:bodyPr/>
          <a:lstStyle/>
          <a:p>
            <a:fld id="{356548CD-5D4D-B04A-A769-B1AE8BE662B8}" type="slidenum">
              <a:rPr lang="es-MX" smtClean="0">
                <a:latin typeface="+mn-lt"/>
                <a:ea typeface="+mn-ea"/>
                <a:cs typeface="+mn-ea"/>
                <a:sym typeface="+mn-lt"/>
              </a:rPr>
              <a:t>8</a:t>
            </a:fld>
            <a:endParaRPr lang="es-MX" dirty="0">
              <a:latin typeface="+mn-lt"/>
              <a:ea typeface="+mn-ea"/>
              <a:cs typeface="+mn-ea"/>
              <a:sym typeface="+mn-lt"/>
            </a:endParaRPr>
          </a:p>
        </p:txBody>
      </p:sp>
      <p:sp>
        <p:nvSpPr>
          <p:cNvPr id="4" name="标题 3">
            <a:extLst>
              <a:ext uri="{FF2B5EF4-FFF2-40B4-BE49-F238E27FC236}">
                <a16:creationId xmlns:a16="http://schemas.microsoft.com/office/drawing/2014/main" id="{951CCA63-F71D-8F6F-320C-B8A6DDB25BFF}"/>
              </a:ext>
            </a:extLst>
          </p:cNvPr>
          <p:cNvSpPr>
            <a:spLocks noGrp="1"/>
          </p:cNvSpPr>
          <p:nvPr>
            <p:ph type="title"/>
          </p:nvPr>
        </p:nvSpPr>
        <p:spPr>
          <a:xfrm>
            <a:off x="453887" y="256479"/>
            <a:ext cx="10623085" cy="868522"/>
          </a:xfrm>
        </p:spPr>
        <p:txBody>
          <a:bodyPr/>
          <a:lstStyle/>
          <a:p>
            <a:pPr>
              <a:lnSpc>
                <a:spcPct val="100000"/>
              </a:lnSpc>
            </a:pPr>
            <a:r>
              <a:rPr lang="zh-CN" altLang="en-US" dirty="0">
                <a:latin typeface="+mn-lt"/>
                <a:ea typeface="+mn-ea"/>
                <a:cs typeface="+mn-ea"/>
                <a:sym typeface="+mn-lt"/>
              </a:rPr>
              <a:t>中国</a:t>
            </a:r>
            <a:r>
              <a:rPr lang="en-US" altLang="zh-CN" dirty="0">
                <a:latin typeface="+mn-lt"/>
                <a:ea typeface="+mn-ea"/>
                <a:cs typeface="+mn-ea"/>
                <a:sym typeface="+mn-lt"/>
              </a:rPr>
              <a:t>24</a:t>
            </a:r>
            <a:r>
              <a:rPr lang="zh-CN" altLang="en-US" dirty="0">
                <a:latin typeface="+mn-lt"/>
                <a:ea typeface="+mn-ea"/>
                <a:cs typeface="+mn-ea"/>
                <a:sym typeface="+mn-lt"/>
              </a:rPr>
              <a:t>个省市</a:t>
            </a:r>
            <a:r>
              <a:rPr lang="en-US" altLang="zh-CN" dirty="0">
                <a:latin typeface="+mn-lt"/>
                <a:ea typeface="+mn-ea"/>
                <a:cs typeface="+mn-ea"/>
                <a:sym typeface="+mn-lt"/>
              </a:rPr>
              <a:t>36</a:t>
            </a:r>
            <a:r>
              <a:rPr lang="zh-CN" altLang="en-US" dirty="0">
                <a:latin typeface="+mn-lt"/>
                <a:ea typeface="+mn-ea"/>
                <a:cs typeface="+mn-ea"/>
                <a:sym typeface="+mn-lt"/>
              </a:rPr>
              <a:t>家医院流调数据显示：</a:t>
            </a:r>
            <a:br>
              <a:rPr lang="zh-CN" altLang="en-US" dirty="0">
                <a:latin typeface="+mn-lt"/>
                <a:ea typeface="+mn-ea"/>
                <a:cs typeface="+mn-ea"/>
                <a:sym typeface="+mn-lt"/>
              </a:rPr>
            </a:br>
            <a:r>
              <a:rPr lang="zh-CN" altLang="en-US" dirty="0">
                <a:latin typeface="+mn-lt"/>
                <a:ea typeface="+mn-ea"/>
                <a:cs typeface="+mn-ea"/>
                <a:sym typeface="+mn-lt"/>
              </a:rPr>
              <a:t>成人分离出的</a:t>
            </a:r>
            <a:r>
              <a:rPr lang="en-US" altLang="zh-CN" dirty="0">
                <a:latin typeface="+mn-lt"/>
                <a:ea typeface="+mn-ea"/>
                <a:cs typeface="+mn-ea"/>
                <a:sym typeface="+mn-lt"/>
              </a:rPr>
              <a:t>CRE</a:t>
            </a:r>
            <a:r>
              <a:rPr lang="zh-CN" altLang="en-US" dirty="0">
                <a:latin typeface="+mn-lt"/>
                <a:ea typeface="+mn-ea"/>
                <a:cs typeface="+mn-ea"/>
                <a:sym typeface="+mn-lt"/>
              </a:rPr>
              <a:t>产</a:t>
            </a:r>
            <a:r>
              <a:rPr lang="en-US" altLang="zh-CN" dirty="0">
                <a:latin typeface="+mn-lt"/>
                <a:ea typeface="+mn-ea"/>
                <a:cs typeface="+mn-ea"/>
                <a:sym typeface="+mn-lt"/>
              </a:rPr>
              <a:t>KPC</a:t>
            </a:r>
            <a:r>
              <a:rPr lang="zh-CN" altLang="en-US" dirty="0">
                <a:latin typeface="+mn-lt"/>
                <a:ea typeface="+mn-ea"/>
                <a:cs typeface="+mn-ea"/>
                <a:sym typeface="+mn-lt"/>
              </a:rPr>
              <a:t>为主，儿童分离出的</a:t>
            </a:r>
            <a:r>
              <a:rPr lang="en-US" altLang="zh-CN" dirty="0">
                <a:latin typeface="+mn-lt"/>
                <a:ea typeface="+mn-ea"/>
                <a:cs typeface="+mn-ea"/>
                <a:sym typeface="+mn-lt"/>
              </a:rPr>
              <a:t>CRE</a:t>
            </a:r>
            <a:r>
              <a:rPr lang="zh-CN" altLang="en-US" dirty="0">
                <a:latin typeface="+mn-lt"/>
                <a:ea typeface="+mn-ea"/>
                <a:cs typeface="+mn-ea"/>
                <a:sym typeface="+mn-lt"/>
              </a:rPr>
              <a:t>产</a:t>
            </a:r>
            <a:r>
              <a:rPr lang="en-US" altLang="zh-CN" dirty="0">
                <a:latin typeface="+mn-lt"/>
                <a:ea typeface="+mn-ea"/>
                <a:cs typeface="+mn-ea"/>
                <a:sym typeface="+mn-lt"/>
              </a:rPr>
              <a:t>MBL</a:t>
            </a:r>
            <a:r>
              <a:rPr lang="zh-CN" altLang="en-US" dirty="0">
                <a:latin typeface="+mn-lt"/>
                <a:ea typeface="+mn-ea"/>
                <a:cs typeface="+mn-ea"/>
                <a:sym typeface="+mn-lt"/>
              </a:rPr>
              <a:t>为主</a:t>
            </a:r>
            <a:endParaRPr lang="en-US" altLang="zh-CN" dirty="0">
              <a:latin typeface="+mn-lt"/>
              <a:ea typeface="+mn-ea"/>
              <a:cs typeface="+mn-ea"/>
              <a:sym typeface="+mn-lt"/>
            </a:endParaRPr>
          </a:p>
        </p:txBody>
      </p:sp>
      <p:sp>
        <p:nvSpPr>
          <p:cNvPr id="139" name="文本框 138">
            <a:extLst>
              <a:ext uri="{FF2B5EF4-FFF2-40B4-BE49-F238E27FC236}">
                <a16:creationId xmlns:a16="http://schemas.microsoft.com/office/drawing/2014/main" id="{2D076407-B797-8DA9-6BE2-B6B3FE8D7ED0}"/>
              </a:ext>
            </a:extLst>
          </p:cNvPr>
          <p:cNvSpPr txBox="1"/>
          <p:nvPr/>
        </p:nvSpPr>
        <p:spPr>
          <a:xfrm>
            <a:off x="1733253" y="6200387"/>
            <a:ext cx="6096000" cy="215444"/>
          </a:xfrm>
          <a:prstGeom prst="rect">
            <a:avLst/>
          </a:prstGeom>
          <a:noFill/>
        </p:spPr>
        <p:txBody>
          <a:bodyPr wrap="square">
            <a:spAutoFit/>
          </a:bodyPr>
          <a:lstStyle>
            <a:defPPr>
              <a:defRPr lang="en-US"/>
            </a:defPPr>
            <a:lvl1pPr defTabSz="227330" fontAlgn="base">
              <a:spcBef>
                <a:spcPct val="0"/>
              </a:spcBef>
              <a:spcAft>
                <a:spcPct val="0"/>
              </a:spcAft>
              <a:defRPr sz="800">
                <a:solidFill>
                  <a:schemeClr val="tx1">
                    <a:lumMod val="95000"/>
                    <a:lumOff val="5000"/>
                  </a:schemeClr>
                </a:solidFill>
                <a:latin typeface="Arial"/>
                <a:ea typeface="Microsoft YaHei"/>
              </a:defRPr>
            </a:lvl1pPr>
          </a:lstStyle>
          <a:p>
            <a:pPr lvl="0" defTabSz="914400" fontAlgn="auto">
              <a:spcBef>
                <a:spcPts val="0"/>
              </a:spcBef>
              <a:spcAft>
                <a:spcPts val="0"/>
              </a:spcAft>
              <a:defRPr/>
            </a:pPr>
            <a:r>
              <a:rPr lang="fr-FR" altLang="zh-CN" kern="0" dirty="0">
                <a:solidFill>
                  <a:prstClr val="black">
                    <a:lumMod val="50000"/>
                    <a:lumOff val="50000"/>
                  </a:prstClr>
                </a:solidFill>
                <a:latin typeface="+mn-lt"/>
                <a:ea typeface="+mn-ea"/>
                <a:cs typeface="+mn-ea"/>
                <a:sym typeface="+mn-lt"/>
              </a:rPr>
              <a:t> Han R, et al. Front Cell Infect Microbiol. 2020;10:314.</a:t>
            </a:r>
          </a:p>
        </p:txBody>
      </p:sp>
      <p:grpSp>
        <p:nvGrpSpPr>
          <p:cNvPr id="17" name="组合 16">
            <a:extLst>
              <a:ext uri="{FF2B5EF4-FFF2-40B4-BE49-F238E27FC236}">
                <a16:creationId xmlns:a16="http://schemas.microsoft.com/office/drawing/2014/main" id="{4F615267-0DA2-5B3C-95BF-08A8F0D3FC22}"/>
              </a:ext>
            </a:extLst>
          </p:cNvPr>
          <p:cNvGrpSpPr/>
          <p:nvPr/>
        </p:nvGrpSpPr>
        <p:grpSpPr>
          <a:xfrm>
            <a:off x="1840331" y="2542579"/>
            <a:ext cx="7920032" cy="3301431"/>
            <a:chOff x="557495" y="1525278"/>
            <a:chExt cx="5396435" cy="3988653"/>
          </a:xfrm>
        </p:grpSpPr>
        <p:grpSp>
          <p:nvGrpSpPr>
            <p:cNvPr id="18" name="组合 17">
              <a:extLst>
                <a:ext uri="{FF2B5EF4-FFF2-40B4-BE49-F238E27FC236}">
                  <a16:creationId xmlns:a16="http://schemas.microsoft.com/office/drawing/2014/main" id="{0A7BCDEE-8DE5-7BDE-EA69-A686C50A53D6}"/>
                </a:ext>
              </a:extLst>
            </p:cNvPr>
            <p:cNvGrpSpPr/>
            <p:nvPr/>
          </p:nvGrpSpPr>
          <p:grpSpPr>
            <a:xfrm>
              <a:off x="557495" y="1525278"/>
              <a:ext cx="5396435" cy="3988653"/>
              <a:chOff x="658813" y="1465042"/>
              <a:chExt cx="5436000" cy="3653208"/>
            </a:xfrm>
          </p:grpSpPr>
          <p:sp>
            <p:nvSpPr>
              <p:cNvPr id="20" name="矩形: 圆角 19">
                <a:extLst>
                  <a:ext uri="{FF2B5EF4-FFF2-40B4-BE49-F238E27FC236}">
                    <a16:creationId xmlns:a16="http://schemas.microsoft.com/office/drawing/2014/main" id="{896ECF86-EFA4-5EA6-C6D1-24AB49BF1B8A}"/>
                  </a:ext>
                </a:extLst>
              </p:cNvPr>
              <p:cNvSpPr/>
              <p:nvPr/>
            </p:nvSpPr>
            <p:spPr>
              <a:xfrm>
                <a:off x="659757" y="1467400"/>
                <a:ext cx="5434113" cy="3650850"/>
              </a:xfrm>
              <a:prstGeom prst="roundRect">
                <a:avLst>
                  <a:gd name="adj" fmla="val 3254"/>
                </a:avLst>
              </a:prstGeom>
              <a:solidFill>
                <a:sysClr val="window" lastClr="FFFFFF"/>
              </a:solidFill>
              <a:ln w="3175" cap="flat" cmpd="sng" algn="ctr">
                <a:solidFill>
                  <a:srgbClr val="000D45"/>
                </a:solidFill>
                <a:prstDash val="solid"/>
                <a:miter lim="800000"/>
              </a:ln>
              <a:effectLst>
                <a:outerShdw blurRad="304800" dist="88900" dir="5400000" algn="t" rotWithShape="0">
                  <a:srgbClr val="1986A6">
                    <a:alpha val="16000"/>
                  </a:srgbClr>
                </a:outerShdw>
              </a:effectLst>
            </p:spPr>
            <p:txBody>
              <a:bodyPr rtlCol="0" anchor="ctr"/>
              <a:lstStyle/>
              <a:p>
                <a:pPr algn="ctr">
                  <a:defRPr/>
                </a:pPr>
                <a:endParaRPr lang="zh-CN" altLang="en-US" kern="0" dirty="0">
                  <a:solidFill>
                    <a:prstClr val="white"/>
                  </a:solidFill>
                  <a:effectLst>
                    <a:outerShdw blurRad="50800" dist="850900" dir="5400000" algn="t" rotWithShape="0">
                      <a:prstClr val="black">
                        <a:alpha val="40000"/>
                      </a:prstClr>
                    </a:outerShdw>
                  </a:effectLst>
                  <a:cs typeface="+mn-ea"/>
                  <a:sym typeface="+mn-lt"/>
                </a:endParaRPr>
              </a:p>
            </p:txBody>
          </p:sp>
          <p:sp>
            <p:nvSpPr>
              <p:cNvPr id="21" name="矩形: 圆顶角 20">
                <a:extLst>
                  <a:ext uri="{FF2B5EF4-FFF2-40B4-BE49-F238E27FC236}">
                    <a16:creationId xmlns:a16="http://schemas.microsoft.com/office/drawing/2014/main" id="{DE026E8B-2672-AA04-30EA-C9B4E4FD1347}"/>
                  </a:ext>
                </a:extLst>
              </p:cNvPr>
              <p:cNvSpPr/>
              <p:nvPr/>
            </p:nvSpPr>
            <p:spPr>
              <a:xfrm>
                <a:off x="658813" y="1465042"/>
                <a:ext cx="5436000" cy="402780"/>
              </a:xfrm>
              <a:prstGeom prst="round2SameRect">
                <a:avLst>
                  <a:gd name="adj1" fmla="val 26979"/>
                  <a:gd name="adj2" fmla="val 0"/>
                </a:avLst>
              </a:prstGeom>
              <a:solidFill>
                <a:srgbClr val="000D45"/>
              </a:solidFill>
              <a:ln w="12700" cap="flat" cmpd="sng" algn="ctr">
                <a:noFill/>
                <a:prstDash val="solid"/>
                <a:miter lim="800000"/>
              </a:ln>
              <a:effectLst/>
            </p:spPr>
            <p:txBody>
              <a:bodyPr rtlCol="0" anchor="ctr"/>
              <a:lstStyle/>
              <a:p>
                <a:pPr algn="ctr">
                  <a:defRPr/>
                </a:pPr>
                <a:endParaRPr lang="zh-CN" altLang="en-US" kern="0">
                  <a:solidFill>
                    <a:prstClr val="white"/>
                  </a:solidFill>
                  <a:cs typeface="+mn-ea"/>
                  <a:sym typeface="+mn-lt"/>
                </a:endParaRPr>
              </a:p>
            </p:txBody>
          </p:sp>
        </p:grpSp>
        <p:sp>
          <p:nvSpPr>
            <p:cNvPr id="19" name="文本框 18">
              <a:extLst>
                <a:ext uri="{FF2B5EF4-FFF2-40B4-BE49-F238E27FC236}">
                  <a16:creationId xmlns:a16="http://schemas.microsoft.com/office/drawing/2014/main" id="{29F0492A-7CFC-111A-E5DF-9825B33A5B80}"/>
                </a:ext>
              </a:extLst>
            </p:cNvPr>
            <p:cNvSpPr txBox="1"/>
            <p:nvPr/>
          </p:nvSpPr>
          <p:spPr>
            <a:xfrm>
              <a:off x="713679" y="1547606"/>
              <a:ext cx="5084956" cy="409027"/>
            </a:xfrm>
            <a:prstGeom prst="rect">
              <a:avLst/>
            </a:prstGeom>
            <a:noFill/>
          </p:spPr>
          <p:txBody>
            <a:bodyPr wrap="square">
              <a:spAutoFit/>
            </a:bodyPr>
            <a:lstStyle/>
            <a:p>
              <a:pPr algn="ctr">
                <a:defRPr/>
              </a:pPr>
              <a:r>
                <a:rPr lang="en-US" altLang="zh-CN" sz="1600" b="1" kern="0" dirty="0">
                  <a:solidFill>
                    <a:schemeClr val="bg1"/>
                  </a:solidFill>
                  <a:cs typeface="+mn-ea"/>
                  <a:sym typeface="+mn-lt"/>
                </a:rPr>
                <a:t>36</a:t>
              </a:r>
              <a:r>
                <a:rPr lang="zh-CN" altLang="en-US" sz="1600" b="1" kern="0" dirty="0">
                  <a:solidFill>
                    <a:schemeClr val="bg1"/>
                  </a:solidFill>
                  <a:cs typeface="+mn-ea"/>
                  <a:sym typeface="+mn-lt"/>
                </a:rPr>
                <a:t>家医院分离出的</a:t>
              </a:r>
              <a:r>
                <a:rPr lang="en-US" altLang="zh-CN" sz="1600" b="1" kern="0" dirty="0">
                  <a:solidFill>
                    <a:schemeClr val="bg1"/>
                  </a:solidFill>
                  <a:cs typeface="+mn-ea"/>
                  <a:sym typeface="+mn-lt"/>
                </a:rPr>
                <a:t>935</a:t>
              </a:r>
              <a:r>
                <a:rPr lang="zh-CN" altLang="en-US" sz="1600" b="1" kern="0" dirty="0">
                  <a:solidFill>
                    <a:schemeClr val="bg1"/>
                  </a:solidFill>
                  <a:cs typeface="+mn-ea"/>
                  <a:sym typeface="+mn-lt"/>
                </a:rPr>
                <a:t>株</a:t>
              </a:r>
              <a:r>
                <a:rPr lang="en-US" altLang="zh-CN" sz="1600" b="1" kern="0" dirty="0">
                  <a:solidFill>
                    <a:schemeClr val="bg1"/>
                  </a:solidFill>
                  <a:cs typeface="+mn-ea"/>
                  <a:sym typeface="+mn-lt"/>
                </a:rPr>
                <a:t>CRE</a:t>
              </a:r>
              <a:r>
                <a:rPr lang="zh-CN" altLang="en-US" sz="1600" b="1" kern="0" dirty="0">
                  <a:solidFill>
                    <a:schemeClr val="bg1"/>
                  </a:solidFill>
                  <a:cs typeface="+mn-ea"/>
                  <a:sym typeface="+mn-lt"/>
                </a:rPr>
                <a:t>碳青霉烯酶的分布情况</a:t>
              </a:r>
            </a:p>
          </p:txBody>
        </p:sp>
      </p:grpSp>
      <p:sp>
        <p:nvSpPr>
          <p:cNvPr id="22" name="文本框 21">
            <a:extLst>
              <a:ext uri="{FF2B5EF4-FFF2-40B4-BE49-F238E27FC236}">
                <a16:creationId xmlns:a16="http://schemas.microsoft.com/office/drawing/2014/main" id="{9240D3A6-4C50-33D2-74B8-E058E44A1D8C}"/>
              </a:ext>
            </a:extLst>
          </p:cNvPr>
          <p:cNvSpPr txBox="1"/>
          <p:nvPr/>
        </p:nvSpPr>
        <p:spPr>
          <a:xfrm>
            <a:off x="912459" y="1542855"/>
            <a:ext cx="10367081" cy="700192"/>
          </a:xfrm>
          <a:prstGeom prst="rect">
            <a:avLst/>
          </a:prstGeom>
          <a:noFill/>
        </p:spPr>
        <p:txBody>
          <a:bodyPr wrap="square">
            <a:spAutoFit/>
          </a:bodyPr>
          <a:lstStyle>
            <a:defPPr>
              <a:defRPr lang="en-US"/>
            </a:defPPr>
            <a:lvl1pPr marL="285750" indent="-285750" algn="just">
              <a:lnSpc>
                <a:spcPct val="150000"/>
              </a:lnSpc>
              <a:buFont typeface="Arial" panose="020B0604020202020204" pitchFamily="34" charset="0"/>
              <a:buChar char="•"/>
              <a:defRPr sz="1600">
                <a:latin typeface="微软雅黑" panose="020B0503020204020204" pitchFamily="34" charset="-122"/>
                <a:ea typeface="微软雅黑" panose="020B0503020204020204" pitchFamily="34" charset="-122"/>
              </a:defRPr>
            </a:lvl1pPr>
          </a:lstStyle>
          <a:p>
            <a:r>
              <a:rPr lang="en-US" altLang="zh-CN" sz="1400" dirty="0">
                <a:solidFill>
                  <a:schemeClr val="tx1">
                    <a:lumMod val="85000"/>
                    <a:lumOff val="15000"/>
                  </a:schemeClr>
                </a:solidFill>
                <a:latin typeface="+mn-lt"/>
                <a:ea typeface="+mn-ea"/>
                <a:cs typeface="+mn-ea"/>
                <a:sym typeface="+mn-lt"/>
              </a:rPr>
              <a:t>2016</a:t>
            </a:r>
            <a:r>
              <a:rPr lang="zh-CN" altLang="en-US" sz="1400" dirty="0">
                <a:solidFill>
                  <a:schemeClr val="tx1">
                    <a:lumMod val="85000"/>
                    <a:lumOff val="15000"/>
                  </a:schemeClr>
                </a:solidFill>
                <a:latin typeface="+mn-lt"/>
                <a:ea typeface="+mn-ea"/>
                <a:cs typeface="+mn-ea"/>
                <a:sym typeface="+mn-lt"/>
              </a:rPr>
              <a:t>年至</a:t>
            </a:r>
            <a:r>
              <a:rPr lang="en-US" altLang="zh-CN" sz="1400" dirty="0">
                <a:solidFill>
                  <a:schemeClr val="tx1">
                    <a:lumMod val="85000"/>
                    <a:lumOff val="15000"/>
                  </a:schemeClr>
                </a:solidFill>
                <a:latin typeface="+mn-lt"/>
                <a:ea typeface="+mn-ea"/>
                <a:cs typeface="+mn-ea"/>
                <a:sym typeface="+mn-lt"/>
              </a:rPr>
              <a:t>2018</a:t>
            </a:r>
            <a:r>
              <a:rPr lang="zh-CN" altLang="en-US" sz="1400" dirty="0">
                <a:solidFill>
                  <a:schemeClr val="tx1">
                    <a:lumMod val="85000"/>
                    <a:lumOff val="15000"/>
                  </a:schemeClr>
                </a:solidFill>
                <a:latin typeface="+mn-lt"/>
                <a:ea typeface="+mn-ea"/>
                <a:cs typeface="+mn-ea"/>
                <a:sym typeface="+mn-lt"/>
              </a:rPr>
              <a:t>年从全国</a:t>
            </a:r>
            <a:r>
              <a:rPr lang="en-US" altLang="zh-CN" sz="1400" dirty="0">
                <a:solidFill>
                  <a:schemeClr val="tx1">
                    <a:lumMod val="85000"/>
                    <a:lumOff val="15000"/>
                  </a:schemeClr>
                </a:solidFill>
                <a:latin typeface="+mn-lt"/>
                <a:ea typeface="+mn-ea"/>
                <a:cs typeface="+mn-ea"/>
                <a:sym typeface="+mn-lt"/>
              </a:rPr>
              <a:t>24</a:t>
            </a:r>
            <a:r>
              <a:rPr lang="zh-CN" altLang="en-US" sz="1400" dirty="0">
                <a:solidFill>
                  <a:schemeClr val="tx1">
                    <a:lumMod val="85000"/>
                    <a:lumOff val="15000"/>
                  </a:schemeClr>
                </a:solidFill>
                <a:latin typeface="+mn-lt"/>
                <a:ea typeface="+mn-ea"/>
                <a:cs typeface="+mn-ea"/>
                <a:sym typeface="+mn-lt"/>
              </a:rPr>
              <a:t>个省市的</a:t>
            </a:r>
            <a:r>
              <a:rPr lang="en-US" altLang="zh-CN" sz="1400" dirty="0">
                <a:solidFill>
                  <a:schemeClr val="tx1">
                    <a:lumMod val="85000"/>
                    <a:lumOff val="15000"/>
                  </a:schemeClr>
                </a:solidFill>
                <a:latin typeface="+mn-lt"/>
                <a:ea typeface="+mn-ea"/>
                <a:cs typeface="+mn-ea"/>
                <a:sym typeface="+mn-lt"/>
              </a:rPr>
              <a:t>36</a:t>
            </a:r>
            <a:r>
              <a:rPr lang="zh-CN" altLang="en-US" sz="1400" dirty="0">
                <a:solidFill>
                  <a:schemeClr val="tx1">
                    <a:lumMod val="85000"/>
                    <a:lumOff val="15000"/>
                  </a:schemeClr>
                </a:solidFill>
                <a:latin typeface="+mn-lt"/>
                <a:ea typeface="+mn-ea"/>
                <a:cs typeface="+mn-ea"/>
                <a:sym typeface="+mn-lt"/>
              </a:rPr>
              <a:t>家医院收集</a:t>
            </a:r>
            <a:r>
              <a:rPr lang="en-US" altLang="zh-CN" sz="1400" dirty="0">
                <a:solidFill>
                  <a:schemeClr val="tx1">
                    <a:lumMod val="85000"/>
                    <a:lumOff val="15000"/>
                  </a:schemeClr>
                </a:solidFill>
                <a:latin typeface="+mn-lt"/>
                <a:ea typeface="+mn-ea"/>
                <a:cs typeface="+mn-ea"/>
                <a:sym typeface="+mn-lt"/>
              </a:rPr>
              <a:t>935</a:t>
            </a:r>
            <a:r>
              <a:rPr lang="zh-CN" altLang="en-US" sz="1400" dirty="0">
                <a:solidFill>
                  <a:schemeClr val="tx1">
                    <a:lumMod val="85000"/>
                    <a:lumOff val="15000"/>
                  </a:schemeClr>
                </a:solidFill>
                <a:latin typeface="+mn-lt"/>
                <a:ea typeface="+mn-ea"/>
                <a:cs typeface="+mn-ea"/>
                <a:sym typeface="+mn-lt"/>
              </a:rPr>
              <a:t>株非重复</a:t>
            </a:r>
            <a:r>
              <a:rPr lang="en-US" altLang="zh-CN" sz="1400" dirty="0">
                <a:solidFill>
                  <a:schemeClr val="tx1">
                    <a:lumMod val="85000"/>
                    <a:lumOff val="15000"/>
                  </a:schemeClr>
                </a:solidFill>
                <a:latin typeface="+mn-lt"/>
                <a:ea typeface="+mn-ea"/>
                <a:cs typeface="+mn-ea"/>
                <a:sym typeface="+mn-lt"/>
              </a:rPr>
              <a:t>CRE</a:t>
            </a:r>
            <a:r>
              <a:rPr lang="zh-CN" altLang="en-US" sz="1400" dirty="0">
                <a:solidFill>
                  <a:schemeClr val="tx1">
                    <a:lumMod val="85000"/>
                    <a:lumOff val="15000"/>
                  </a:schemeClr>
                </a:solidFill>
                <a:latin typeface="+mn-lt"/>
                <a:ea typeface="+mn-ea"/>
                <a:cs typeface="+mn-ea"/>
                <a:sym typeface="+mn-lt"/>
              </a:rPr>
              <a:t>菌株（成人：</a:t>
            </a:r>
            <a:r>
              <a:rPr lang="en-US" altLang="zh-CN" sz="1400" dirty="0">
                <a:solidFill>
                  <a:schemeClr val="tx1">
                    <a:lumMod val="85000"/>
                    <a:lumOff val="15000"/>
                  </a:schemeClr>
                </a:solidFill>
                <a:latin typeface="+mn-lt"/>
                <a:ea typeface="+mn-ea"/>
                <a:cs typeface="+mn-ea"/>
                <a:sym typeface="+mn-lt"/>
              </a:rPr>
              <a:t>437</a:t>
            </a:r>
            <a:r>
              <a:rPr lang="zh-CN" altLang="en-US" sz="1400" dirty="0">
                <a:solidFill>
                  <a:schemeClr val="tx1">
                    <a:lumMod val="85000"/>
                    <a:lumOff val="15000"/>
                  </a:schemeClr>
                </a:solidFill>
                <a:latin typeface="+mn-lt"/>
                <a:ea typeface="+mn-ea"/>
                <a:cs typeface="+mn-ea"/>
                <a:sym typeface="+mn-lt"/>
              </a:rPr>
              <a:t>株，儿童：</a:t>
            </a:r>
            <a:r>
              <a:rPr lang="en-US" altLang="zh-CN" sz="1400" dirty="0">
                <a:solidFill>
                  <a:schemeClr val="tx1">
                    <a:lumMod val="85000"/>
                    <a:lumOff val="15000"/>
                  </a:schemeClr>
                </a:solidFill>
                <a:latin typeface="+mn-lt"/>
                <a:ea typeface="+mn-ea"/>
                <a:cs typeface="+mn-ea"/>
                <a:sym typeface="+mn-lt"/>
              </a:rPr>
              <a:t>498</a:t>
            </a:r>
            <a:r>
              <a:rPr lang="zh-CN" altLang="en-US" sz="1400" dirty="0">
                <a:solidFill>
                  <a:schemeClr val="tx1">
                    <a:lumMod val="85000"/>
                    <a:lumOff val="15000"/>
                  </a:schemeClr>
                </a:solidFill>
                <a:latin typeface="+mn-lt"/>
                <a:ea typeface="+mn-ea"/>
                <a:cs typeface="+mn-ea"/>
                <a:sym typeface="+mn-lt"/>
              </a:rPr>
              <a:t>株），</a:t>
            </a:r>
            <a:r>
              <a:rPr lang="en-US" altLang="zh-CN" sz="1400" dirty="0">
                <a:solidFill>
                  <a:schemeClr val="tx1">
                    <a:lumMod val="85000"/>
                    <a:lumOff val="15000"/>
                  </a:schemeClr>
                </a:solidFill>
                <a:latin typeface="+mn-lt"/>
                <a:ea typeface="+mn-ea"/>
                <a:cs typeface="+mn-ea"/>
                <a:sym typeface="+mn-lt"/>
              </a:rPr>
              <a:t>97.4% (911/935)</a:t>
            </a:r>
            <a:r>
              <a:rPr lang="zh-CN" altLang="en-US" sz="1400" dirty="0">
                <a:solidFill>
                  <a:schemeClr val="tx1">
                    <a:lumMod val="85000"/>
                    <a:lumOff val="15000"/>
                  </a:schemeClr>
                </a:solidFill>
                <a:latin typeface="+mn-lt"/>
                <a:ea typeface="+mn-ea"/>
                <a:cs typeface="+mn-ea"/>
                <a:sym typeface="+mn-lt"/>
              </a:rPr>
              <a:t>的</a:t>
            </a:r>
            <a:r>
              <a:rPr lang="en-US" altLang="zh-CN" sz="1400" dirty="0">
                <a:solidFill>
                  <a:schemeClr val="tx1">
                    <a:lumMod val="85000"/>
                    <a:lumOff val="15000"/>
                  </a:schemeClr>
                </a:solidFill>
                <a:latin typeface="+mn-lt"/>
                <a:ea typeface="+mn-ea"/>
                <a:cs typeface="+mn-ea"/>
                <a:sym typeface="+mn-lt"/>
              </a:rPr>
              <a:t>CRE</a:t>
            </a:r>
            <a:r>
              <a:rPr lang="zh-CN" altLang="en-US" sz="1400" dirty="0">
                <a:solidFill>
                  <a:schemeClr val="tx1">
                    <a:lumMod val="85000"/>
                    <a:lumOff val="15000"/>
                  </a:schemeClr>
                </a:solidFill>
                <a:latin typeface="+mn-lt"/>
                <a:ea typeface="+mn-ea"/>
                <a:cs typeface="+mn-ea"/>
                <a:sym typeface="+mn-lt"/>
              </a:rPr>
              <a:t>菌株产碳青霉烯酶，包括 </a:t>
            </a:r>
            <a:r>
              <a:rPr lang="en-US" altLang="zh-CN" sz="1400" b="1" dirty="0">
                <a:solidFill>
                  <a:schemeClr val="tx1">
                    <a:lumMod val="85000"/>
                    <a:lumOff val="15000"/>
                  </a:schemeClr>
                </a:solidFill>
                <a:latin typeface="+mn-lt"/>
                <a:ea typeface="+mn-ea"/>
                <a:cs typeface="+mn-ea"/>
                <a:sym typeface="+mn-lt"/>
              </a:rPr>
              <a:t>KPC-2 (51.6%</a:t>
            </a:r>
            <a:r>
              <a:rPr lang="zh-CN" altLang="en-US" sz="1400" b="1" dirty="0">
                <a:solidFill>
                  <a:schemeClr val="tx1">
                    <a:lumMod val="85000"/>
                    <a:lumOff val="15000"/>
                  </a:schemeClr>
                </a:solidFill>
                <a:latin typeface="+mn-lt"/>
                <a:ea typeface="+mn-ea"/>
                <a:cs typeface="+mn-ea"/>
                <a:sym typeface="+mn-lt"/>
              </a:rPr>
              <a:t> </a:t>
            </a:r>
            <a:r>
              <a:rPr lang="zh-CN" altLang="en-US" sz="1400" dirty="0">
                <a:solidFill>
                  <a:schemeClr val="tx1">
                    <a:lumMod val="85000"/>
                    <a:lumOff val="15000"/>
                  </a:schemeClr>
                </a:solidFill>
                <a:latin typeface="+mn-lt"/>
                <a:ea typeface="+mn-ea"/>
                <a:cs typeface="+mn-ea"/>
                <a:sym typeface="+mn-lt"/>
              </a:rPr>
              <a:t>，</a:t>
            </a:r>
            <a:r>
              <a:rPr lang="en-US" altLang="zh-CN" sz="1400" dirty="0">
                <a:solidFill>
                  <a:schemeClr val="tx1">
                    <a:lumMod val="85000"/>
                    <a:lumOff val="15000"/>
                  </a:schemeClr>
                </a:solidFill>
                <a:latin typeface="+mn-lt"/>
                <a:ea typeface="+mn-ea"/>
                <a:cs typeface="+mn-ea"/>
                <a:sym typeface="+mn-lt"/>
              </a:rPr>
              <a:t>482/935)</a:t>
            </a:r>
            <a:r>
              <a:rPr lang="zh-CN" altLang="en-US" sz="1400" dirty="0">
                <a:solidFill>
                  <a:schemeClr val="tx1">
                    <a:lumMod val="85000"/>
                    <a:lumOff val="15000"/>
                  </a:schemeClr>
                </a:solidFill>
                <a:latin typeface="+mn-lt"/>
                <a:ea typeface="+mn-ea"/>
                <a:cs typeface="+mn-ea"/>
                <a:sym typeface="+mn-lt"/>
              </a:rPr>
              <a:t>、</a:t>
            </a:r>
            <a:r>
              <a:rPr lang="en-US" altLang="zh-CN" sz="1400" b="1" dirty="0">
                <a:solidFill>
                  <a:schemeClr val="tx1">
                    <a:lumMod val="85000"/>
                    <a:lumOff val="15000"/>
                  </a:schemeClr>
                </a:solidFill>
                <a:latin typeface="+mn-lt"/>
                <a:ea typeface="+mn-ea"/>
                <a:cs typeface="+mn-ea"/>
                <a:sym typeface="+mn-lt"/>
              </a:rPr>
              <a:t>NDM</a:t>
            </a:r>
            <a:r>
              <a:rPr lang="en-US" altLang="zh-CN" sz="1400" dirty="0">
                <a:solidFill>
                  <a:schemeClr val="tx1">
                    <a:lumMod val="85000"/>
                    <a:lumOff val="15000"/>
                  </a:schemeClr>
                </a:solidFill>
                <a:latin typeface="+mn-lt"/>
                <a:ea typeface="+mn-ea"/>
                <a:cs typeface="+mn-ea"/>
                <a:sym typeface="+mn-lt"/>
              </a:rPr>
              <a:t> </a:t>
            </a:r>
            <a:r>
              <a:rPr lang="en-US" altLang="zh-CN" sz="1400" b="1" dirty="0">
                <a:solidFill>
                  <a:schemeClr val="tx1">
                    <a:lumMod val="85000"/>
                    <a:lumOff val="15000"/>
                  </a:schemeClr>
                </a:solidFill>
                <a:latin typeface="+mn-lt"/>
                <a:ea typeface="+mn-ea"/>
                <a:cs typeface="+mn-ea"/>
                <a:sym typeface="+mn-lt"/>
              </a:rPr>
              <a:t>(35.7%</a:t>
            </a:r>
            <a:r>
              <a:rPr lang="zh-CN" altLang="en-US" sz="1400" dirty="0">
                <a:solidFill>
                  <a:schemeClr val="tx1">
                    <a:lumMod val="85000"/>
                    <a:lumOff val="15000"/>
                  </a:schemeClr>
                </a:solidFill>
                <a:latin typeface="+mn-lt"/>
                <a:ea typeface="+mn-ea"/>
                <a:cs typeface="+mn-ea"/>
                <a:sym typeface="+mn-lt"/>
              </a:rPr>
              <a:t>，</a:t>
            </a:r>
            <a:r>
              <a:rPr lang="en-US" altLang="zh-CN" sz="1400" dirty="0">
                <a:solidFill>
                  <a:schemeClr val="tx1">
                    <a:lumMod val="85000"/>
                    <a:lumOff val="15000"/>
                  </a:schemeClr>
                </a:solidFill>
                <a:latin typeface="+mn-lt"/>
                <a:ea typeface="+mn-ea"/>
                <a:cs typeface="+mn-ea"/>
                <a:sym typeface="+mn-lt"/>
              </a:rPr>
              <a:t>334/935) </a:t>
            </a:r>
            <a:r>
              <a:rPr lang="zh-CN" altLang="en-US" sz="1400" dirty="0">
                <a:solidFill>
                  <a:schemeClr val="tx1">
                    <a:lumMod val="85000"/>
                    <a:lumOff val="15000"/>
                  </a:schemeClr>
                </a:solidFill>
                <a:latin typeface="+mn-lt"/>
                <a:ea typeface="+mn-ea"/>
                <a:cs typeface="+mn-ea"/>
                <a:sym typeface="+mn-lt"/>
              </a:rPr>
              <a:t>和 </a:t>
            </a:r>
            <a:r>
              <a:rPr lang="en-US" altLang="zh-CN" sz="1400" b="1" dirty="0">
                <a:solidFill>
                  <a:schemeClr val="tx1">
                    <a:lumMod val="85000"/>
                    <a:lumOff val="15000"/>
                  </a:schemeClr>
                </a:solidFill>
                <a:latin typeface="+mn-lt"/>
                <a:ea typeface="+mn-ea"/>
                <a:cs typeface="+mn-ea"/>
                <a:sym typeface="+mn-lt"/>
              </a:rPr>
              <a:t>OXA-48</a:t>
            </a:r>
            <a:r>
              <a:rPr lang="zh-CN" altLang="en-US" sz="1400" b="1" dirty="0">
                <a:solidFill>
                  <a:schemeClr val="tx1">
                    <a:lumMod val="85000"/>
                    <a:lumOff val="15000"/>
                  </a:schemeClr>
                </a:solidFill>
                <a:latin typeface="+mn-lt"/>
                <a:ea typeface="+mn-ea"/>
                <a:cs typeface="+mn-ea"/>
                <a:sym typeface="+mn-lt"/>
              </a:rPr>
              <a:t>酶 </a:t>
            </a:r>
            <a:r>
              <a:rPr lang="en-US" altLang="zh-CN" sz="1400" b="1" dirty="0">
                <a:solidFill>
                  <a:schemeClr val="tx1">
                    <a:lumMod val="85000"/>
                    <a:lumOff val="15000"/>
                  </a:schemeClr>
                </a:solidFill>
                <a:latin typeface="+mn-lt"/>
                <a:ea typeface="+mn-ea"/>
                <a:cs typeface="+mn-ea"/>
                <a:sym typeface="+mn-lt"/>
              </a:rPr>
              <a:t>(7.3%</a:t>
            </a:r>
            <a:r>
              <a:rPr lang="zh-CN" altLang="en-US" sz="1400" dirty="0">
                <a:solidFill>
                  <a:schemeClr val="tx1">
                    <a:lumMod val="85000"/>
                    <a:lumOff val="15000"/>
                  </a:schemeClr>
                </a:solidFill>
                <a:latin typeface="+mn-lt"/>
                <a:ea typeface="+mn-ea"/>
                <a:cs typeface="+mn-ea"/>
                <a:sym typeface="+mn-lt"/>
              </a:rPr>
              <a:t>，</a:t>
            </a:r>
            <a:r>
              <a:rPr lang="en-US" altLang="zh-CN" sz="1400" dirty="0">
                <a:solidFill>
                  <a:schemeClr val="tx1">
                    <a:lumMod val="85000"/>
                    <a:lumOff val="15000"/>
                  </a:schemeClr>
                </a:solidFill>
                <a:latin typeface="+mn-lt"/>
                <a:ea typeface="+mn-ea"/>
                <a:cs typeface="+mn-ea"/>
                <a:sym typeface="+mn-lt"/>
              </a:rPr>
              <a:t>68/935</a:t>
            </a:r>
            <a:r>
              <a:rPr lang="zh-CN" altLang="en-US" sz="1400" dirty="0">
                <a:solidFill>
                  <a:schemeClr val="tx1">
                    <a:lumMod val="85000"/>
                    <a:lumOff val="15000"/>
                  </a:schemeClr>
                </a:solidFill>
                <a:latin typeface="+mn-lt"/>
                <a:ea typeface="+mn-ea"/>
                <a:cs typeface="+mn-ea"/>
                <a:sym typeface="+mn-lt"/>
              </a:rPr>
              <a:t>）</a:t>
            </a:r>
            <a:endParaRPr lang="en-US" altLang="zh-CN" sz="1400" dirty="0">
              <a:solidFill>
                <a:schemeClr val="tx1">
                  <a:lumMod val="85000"/>
                  <a:lumOff val="15000"/>
                </a:schemeClr>
              </a:solidFill>
              <a:latin typeface="+mn-lt"/>
              <a:ea typeface="+mn-ea"/>
              <a:cs typeface="+mn-ea"/>
              <a:sym typeface="+mn-lt"/>
            </a:endParaRPr>
          </a:p>
        </p:txBody>
      </p:sp>
      <p:graphicFrame>
        <p:nvGraphicFramePr>
          <p:cNvPr id="23" name="表格 22">
            <a:extLst>
              <a:ext uri="{FF2B5EF4-FFF2-40B4-BE49-F238E27FC236}">
                <a16:creationId xmlns:a16="http://schemas.microsoft.com/office/drawing/2014/main" id="{1FB3F0A9-2E98-954D-7A1D-743CFF0034C6}"/>
              </a:ext>
            </a:extLst>
          </p:cNvPr>
          <p:cNvGraphicFramePr>
            <a:graphicFrameLocks noGrp="1"/>
          </p:cNvGraphicFramePr>
          <p:nvPr>
            <p:extLst>
              <p:ext uri="{D42A27DB-BD31-4B8C-83A1-F6EECF244321}">
                <p14:modId xmlns:p14="http://schemas.microsoft.com/office/powerpoint/2010/main" val="2780318907"/>
              </p:ext>
            </p:extLst>
          </p:nvPr>
        </p:nvGraphicFramePr>
        <p:xfrm>
          <a:off x="4626263" y="3119120"/>
          <a:ext cx="4869279" cy="1981199"/>
        </p:xfrm>
        <a:graphic>
          <a:graphicData uri="http://schemas.openxmlformats.org/drawingml/2006/table">
            <a:tbl>
              <a:tblPr>
                <a:tableStyleId>{FABFCF23-3B69-468F-B69F-88F6DE6A72F2}</a:tableStyleId>
              </a:tblPr>
              <a:tblGrid>
                <a:gridCol w="1202280">
                  <a:extLst>
                    <a:ext uri="{9D8B030D-6E8A-4147-A177-3AD203B41FA5}">
                      <a16:colId xmlns:a16="http://schemas.microsoft.com/office/drawing/2014/main" val="3916023623"/>
                    </a:ext>
                  </a:extLst>
                </a:gridCol>
                <a:gridCol w="1974231">
                  <a:extLst>
                    <a:ext uri="{9D8B030D-6E8A-4147-A177-3AD203B41FA5}">
                      <a16:colId xmlns:a16="http://schemas.microsoft.com/office/drawing/2014/main" val="548639898"/>
                    </a:ext>
                  </a:extLst>
                </a:gridCol>
                <a:gridCol w="1692768">
                  <a:extLst>
                    <a:ext uri="{9D8B030D-6E8A-4147-A177-3AD203B41FA5}">
                      <a16:colId xmlns:a16="http://schemas.microsoft.com/office/drawing/2014/main" val="1783733121"/>
                    </a:ext>
                  </a:extLst>
                </a:gridCol>
              </a:tblGrid>
              <a:tr h="439931">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lnSpc>
                          <a:spcPct val="100000"/>
                        </a:lnSpc>
                        <a:spcAft>
                          <a:spcPts val="1000"/>
                        </a:spcAft>
                      </a:pPr>
                      <a:endParaRPr lang="en-US" altLang="zh-CN" sz="1400" b="1" dirty="0">
                        <a:solidFill>
                          <a:schemeClr val="tx1"/>
                        </a:solidFill>
                        <a:effectLst/>
                        <a:latin typeface="+mn-lt"/>
                        <a:ea typeface="+mn-ea"/>
                        <a:cs typeface="+mn-ea"/>
                        <a:sym typeface="+mn-lt"/>
                      </a:endParaRPr>
                    </a:p>
                  </a:txBody>
                  <a:tcPr marL="68580" marR="68580" marT="0" marB="0" anchor="ct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lnSpc>
                          <a:spcPct val="100000"/>
                        </a:lnSpc>
                        <a:spcAft>
                          <a:spcPts val="1000"/>
                        </a:spcAft>
                      </a:pPr>
                      <a:r>
                        <a:rPr lang="zh-CN" altLang="en-US" sz="1400" b="1" dirty="0">
                          <a:solidFill>
                            <a:schemeClr val="tx1"/>
                          </a:solidFill>
                          <a:effectLst/>
                          <a:latin typeface="+mn-lt"/>
                          <a:ea typeface="+mn-ea"/>
                          <a:cs typeface="+mn-ea"/>
                          <a:sym typeface="+mn-lt"/>
                        </a:rPr>
                        <a:t>成人</a:t>
                      </a:r>
                      <a:endParaRPr lang="en-US" altLang="zh-CN" sz="1400" b="1" dirty="0">
                        <a:solidFill>
                          <a:schemeClr val="tx1"/>
                        </a:solidFill>
                        <a:effectLst/>
                        <a:latin typeface="+mn-lt"/>
                        <a:ea typeface="+mn-ea"/>
                        <a:cs typeface="+mn-ea"/>
                        <a:sym typeface="+mn-lt"/>
                      </a:endParaRPr>
                    </a:p>
                  </a:txBody>
                  <a:tcPr marL="68580" marR="68580" marT="0" marB="0" anchor="ct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lnSpc>
                          <a:spcPct val="115000"/>
                        </a:lnSpc>
                        <a:spcAft>
                          <a:spcPts val="1000"/>
                        </a:spcAft>
                      </a:pPr>
                      <a:r>
                        <a:rPr lang="zh-CN" altLang="en-US" sz="1400" b="1" dirty="0">
                          <a:solidFill>
                            <a:schemeClr val="tx1"/>
                          </a:solidFill>
                          <a:effectLst/>
                          <a:latin typeface="+mn-lt"/>
                          <a:ea typeface="+mn-ea"/>
                          <a:cs typeface="+mn-ea"/>
                          <a:sym typeface="+mn-lt"/>
                        </a:rPr>
                        <a:t>儿童</a:t>
                      </a:r>
                      <a:endParaRPr lang="zh-CN" sz="1400" b="1" dirty="0">
                        <a:solidFill>
                          <a:schemeClr val="tx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2119881866"/>
                  </a:ext>
                </a:extLst>
              </a:tr>
              <a:tr h="513756">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lnSpc>
                          <a:spcPct val="115000"/>
                        </a:lnSpc>
                        <a:spcAft>
                          <a:spcPts val="1000"/>
                        </a:spcAft>
                      </a:pPr>
                      <a:r>
                        <a:rPr lang="en-US" altLang="zh-CN" sz="1200" b="1" dirty="0">
                          <a:effectLst/>
                          <a:latin typeface="+mn-lt"/>
                          <a:ea typeface="+mn-ea"/>
                          <a:cs typeface="+mn-ea"/>
                          <a:sym typeface="+mn-lt"/>
                        </a:rPr>
                        <a:t>KPC-2</a:t>
                      </a:r>
                    </a:p>
                  </a:txBody>
                  <a:tcPr marL="68580" marR="68580" marT="0" marB="0" anchor="ct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marL="0" algn="ctr" defTabSz="914400" rtl="0" eaLnBrk="1" latinLnBrk="0" hangingPunct="1">
                        <a:lnSpc>
                          <a:spcPct val="115000"/>
                        </a:lnSpc>
                        <a:spcAft>
                          <a:spcPts val="1000"/>
                        </a:spcAft>
                      </a:pPr>
                      <a:r>
                        <a:rPr lang="en-US" altLang="zh-CN" sz="1600" b="1" kern="1200" dirty="0">
                          <a:solidFill>
                            <a:srgbClr val="C00000"/>
                          </a:solidFill>
                          <a:effectLst/>
                          <a:latin typeface="+mn-lt"/>
                          <a:ea typeface="+mn-ea"/>
                          <a:cs typeface="+mn-ea"/>
                          <a:sym typeface="+mn-lt"/>
                        </a:rPr>
                        <a:t>70.3% </a:t>
                      </a:r>
                      <a:endParaRPr lang="zh-CN" altLang="en-US" sz="1200" b="1" kern="1200" dirty="0">
                        <a:solidFill>
                          <a:schemeClr val="dk1"/>
                        </a:solidFill>
                        <a:effectLst/>
                        <a:latin typeface="+mn-lt"/>
                        <a:ea typeface="+mn-ea"/>
                        <a:cs typeface="+mn-ea"/>
                        <a:sym typeface="+mn-lt"/>
                      </a:endParaRPr>
                    </a:p>
                  </a:txBody>
                  <a:tcPr marL="68580" marR="68580" marT="0" marB="0" anchor="ct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lnSpc>
                          <a:spcPct val="115000"/>
                        </a:lnSpc>
                        <a:spcAft>
                          <a:spcPts val="1000"/>
                        </a:spcAft>
                      </a:pPr>
                      <a:r>
                        <a:rPr lang="en-US" altLang="zh-CN" sz="1200" b="1" dirty="0">
                          <a:effectLst/>
                          <a:latin typeface="+mn-lt"/>
                          <a:ea typeface="+mn-ea"/>
                          <a:cs typeface="+mn-ea"/>
                          <a:sym typeface="+mn-lt"/>
                        </a:rPr>
                        <a:t>35.1%</a:t>
                      </a:r>
                      <a:endParaRPr lang="zh-CN" sz="1200" b="1"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2454952418"/>
                  </a:ext>
                </a:extLst>
              </a:tr>
              <a:tr h="513756">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marL="0" algn="ctr" defTabSz="914400" rtl="0" eaLnBrk="1" latinLnBrk="0" hangingPunct="1">
                        <a:lnSpc>
                          <a:spcPct val="115000"/>
                        </a:lnSpc>
                        <a:spcAft>
                          <a:spcPts val="1000"/>
                        </a:spcAft>
                      </a:pPr>
                      <a:r>
                        <a:rPr lang="en-US" altLang="zh-CN" sz="1200" b="1" kern="1200" dirty="0">
                          <a:solidFill>
                            <a:schemeClr val="dk1"/>
                          </a:solidFill>
                          <a:effectLst/>
                          <a:latin typeface="+mn-lt"/>
                          <a:ea typeface="+mn-ea"/>
                          <a:cs typeface="+mn-ea"/>
                          <a:sym typeface="+mn-lt"/>
                        </a:rPr>
                        <a:t>NDM</a:t>
                      </a:r>
                      <a:endParaRPr lang="zh-CN" altLang="en-US" sz="1200" b="1" kern="1200" dirty="0">
                        <a:solidFill>
                          <a:schemeClr val="dk1"/>
                        </a:solidFill>
                        <a:effectLst/>
                        <a:latin typeface="+mn-lt"/>
                        <a:ea typeface="+mn-ea"/>
                        <a:cs typeface="+mn-ea"/>
                        <a:sym typeface="+mn-lt"/>
                      </a:endParaRPr>
                    </a:p>
                  </a:txBody>
                  <a:tcPr marL="68580" marR="68580" marT="0" marB="0" anchor="ct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marL="0" algn="ctr" defTabSz="914400" rtl="0" eaLnBrk="1" latinLnBrk="0" hangingPunct="1">
                        <a:lnSpc>
                          <a:spcPct val="115000"/>
                        </a:lnSpc>
                        <a:spcAft>
                          <a:spcPts val="1000"/>
                        </a:spcAft>
                      </a:pPr>
                      <a:r>
                        <a:rPr lang="en-US" altLang="zh-CN" sz="1200" b="1" kern="1200" dirty="0">
                          <a:solidFill>
                            <a:schemeClr val="dk1"/>
                          </a:solidFill>
                          <a:effectLst/>
                          <a:latin typeface="+mn-lt"/>
                          <a:ea typeface="+mn-ea"/>
                          <a:cs typeface="+mn-ea"/>
                          <a:sym typeface="+mn-lt"/>
                        </a:rPr>
                        <a:t>20.6% </a:t>
                      </a:r>
                      <a:endParaRPr lang="zh-CN" altLang="en-US" sz="1200" b="1" kern="1200" dirty="0">
                        <a:solidFill>
                          <a:schemeClr val="dk1"/>
                        </a:solidFill>
                        <a:effectLst/>
                        <a:latin typeface="+mn-lt"/>
                        <a:ea typeface="+mn-ea"/>
                        <a:cs typeface="+mn-ea"/>
                        <a:sym typeface="+mn-lt"/>
                      </a:endParaRPr>
                    </a:p>
                  </a:txBody>
                  <a:tcPr marL="68580" marR="68580" marT="0" marB="0" anchor="ct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lnSpc>
                          <a:spcPct val="115000"/>
                        </a:lnSpc>
                        <a:spcAft>
                          <a:spcPts val="1000"/>
                        </a:spcAft>
                      </a:pPr>
                      <a:r>
                        <a:rPr lang="en-US" altLang="zh-CN" sz="1600" b="1" dirty="0">
                          <a:solidFill>
                            <a:srgbClr val="C00000"/>
                          </a:solidFill>
                          <a:effectLst/>
                          <a:latin typeface="+mn-lt"/>
                          <a:ea typeface="+mn-ea"/>
                          <a:cs typeface="+mn-ea"/>
                          <a:sym typeface="+mn-lt"/>
                        </a:rPr>
                        <a:t>49.0%</a:t>
                      </a:r>
                      <a:endParaRPr lang="zh-CN" altLang="en-US" sz="1200" b="1" kern="1200" dirty="0">
                        <a:solidFill>
                          <a:schemeClr val="dk1"/>
                        </a:solidFill>
                        <a:effectLst/>
                        <a:latin typeface="+mn-lt"/>
                        <a:ea typeface="+mn-ea"/>
                        <a:cs typeface="+mn-ea"/>
                        <a:sym typeface="+mn-lt"/>
                      </a:endParaRPr>
                    </a:p>
                  </a:txBody>
                  <a:tcPr marL="68580" marR="68580" marT="0" marB="0" anchor="ctr"/>
                </a:tc>
                <a:extLst>
                  <a:ext uri="{0D108BD9-81ED-4DB2-BD59-A6C34878D82A}">
                    <a16:rowId xmlns:a16="http://schemas.microsoft.com/office/drawing/2014/main" val="2209415399"/>
                  </a:ext>
                </a:extLst>
              </a:tr>
              <a:tr h="513756">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lnSpc>
                          <a:spcPct val="115000"/>
                        </a:lnSpc>
                        <a:spcAft>
                          <a:spcPts val="1000"/>
                        </a:spcAft>
                      </a:pPr>
                      <a:r>
                        <a:rPr lang="en-US" altLang="zh-CN" sz="1200" b="1" dirty="0">
                          <a:effectLst/>
                          <a:latin typeface="+mn-lt"/>
                          <a:ea typeface="+mn-ea"/>
                          <a:cs typeface="+mn-ea"/>
                          <a:sym typeface="+mn-lt"/>
                        </a:rPr>
                        <a:t>OXA-48</a:t>
                      </a:r>
                      <a:endParaRPr lang="zh-CN" sz="1200" b="1" dirty="0">
                        <a:effectLst/>
                        <a:latin typeface="+mn-lt"/>
                        <a:ea typeface="+mn-ea"/>
                        <a:cs typeface="+mn-ea"/>
                        <a:sym typeface="+mn-lt"/>
                      </a:endParaRPr>
                    </a:p>
                  </a:txBody>
                  <a:tcPr marL="68580" marR="68580" marT="0" marB="0" anchor="ct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lnSpc>
                          <a:spcPct val="115000"/>
                        </a:lnSpc>
                        <a:spcAft>
                          <a:spcPts val="1000"/>
                        </a:spcAft>
                      </a:pPr>
                      <a:r>
                        <a:rPr lang="en-US" altLang="zh-CN" sz="1200" b="1" dirty="0">
                          <a:effectLst/>
                          <a:latin typeface="+mn-lt"/>
                          <a:ea typeface="+mn-ea"/>
                          <a:cs typeface="+mn-ea"/>
                          <a:sym typeface="+mn-lt"/>
                        </a:rPr>
                        <a:t>0.5%</a:t>
                      </a:r>
                      <a:endParaRPr lang="zh-CN" sz="1200" b="1" dirty="0">
                        <a:effectLst/>
                        <a:latin typeface="+mn-lt"/>
                        <a:ea typeface="+mn-ea"/>
                        <a:cs typeface="+mn-ea"/>
                        <a:sym typeface="+mn-lt"/>
                      </a:endParaRPr>
                    </a:p>
                  </a:txBody>
                  <a:tcPr marL="68580" marR="68580" marT="0" marB="0" anchor="ctr"/>
                </a:tc>
                <a:tc>
                  <a:txBody>
                    <a:bodyPr/>
                    <a:lstStyle>
                      <a:lvl1pPr marL="0" algn="l" defTabSz="914400" rtl="0" eaLnBrk="1" latinLnBrk="0" hangingPunct="1">
                        <a:defRPr sz="1800" kern="1200">
                          <a:solidFill>
                            <a:schemeClr val="dk1"/>
                          </a:solidFill>
                          <a:latin typeface="Arial" panose="020F0502020204030204"/>
                          <a:ea typeface="微软雅黑"/>
                        </a:defRPr>
                      </a:lvl1pPr>
                      <a:lvl2pPr marL="457200" algn="l" defTabSz="914400" rtl="0" eaLnBrk="1" latinLnBrk="0" hangingPunct="1">
                        <a:defRPr sz="1800" kern="1200">
                          <a:solidFill>
                            <a:schemeClr val="dk1"/>
                          </a:solidFill>
                          <a:latin typeface="Arial" panose="020F0502020204030204"/>
                          <a:ea typeface="微软雅黑"/>
                        </a:defRPr>
                      </a:lvl2pPr>
                      <a:lvl3pPr marL="914400" algn="l" defTabSz="914400" rtl="0" eaLnBrk="1" latinLnBrk="0" hangingPunct="1">
                        <a:defRPr sz="1800" kern="1200">
                          <a:solidFill>
                            <a:schemeClr val="dk1"/>
                          </a:solidFill>
                          <a:latin typeface="Arial" panose="020F0502020204030204"/>
                          <a:ea typeface="微软雅黑"/>
                        </a:defRPr>
                      </a:lvl3pPr>
                      <a:lvl4pPr marL="1371600" algn="l" defTabSz="914400" rtl="0" eaLnBrk="1" latinLnBrk="0" hangingPunct="1">
                        <a:defRPr sz="1800" kern="1200">
                          <a:solidFill>
                            <a:schemeClr val="dk1"/>
                          </a:solidFill>
                          <a:latin typeface="Arial" panose="020F0502020204030204"/>
                          <a:ea typeface="微软雅黑"/>
                        </a:defRPr>
                      </a:lvl4pPr>
                      <a:lvl5pPr marL="1828800" algn="l" defTabSz="914400" rtl="0" eaLnBrk="1" latinLnBrk="0" hangingPunct="1">
                        <a:defRPr sz="1800" kern="1200">
                          <a:solidFill>
                            <a:schemeClr val="dk1"/>
                          </a:solidFill>
                          <a:latin typeface="Arial" panose="020F0502020204030204"/>
                          <a:ea typeface="微软雅黑"/>
                        </a:defRPr>
                      </a:lvl5pPr>
                      <a:lvl6pPr marL="2286000" algn="l" defTabSz="914400" rtl="0" eaLnBrk="1" latinLnBrk="0" hangingPunct="1">
                        <a:defRPr sz="1800" kern="1200">
                          <a:solidFill>
                            <a:schemeClr val="dk1"/>
                          </a:solidFill>
                          <a:latin typeface="Arial" panose="020F0502020204030204"/>
                          <a:ea typeface="微软雅黑"/>
                        </a:defRPr>
                      </a:lvl6pPr>
                      <a:lvl7pPr marL="2743200" algn="l" defTabSz="914400" rtl="0" eaLnBrk="1" latinLnBrk="0" hangingPunct="1">
                        <a:defRPr sz="1800" kern="1200">
                          <a:solidFill>
                            <a:schemeClr val="dk1"/>
                          </a:solidFill>
                          <a:latin typeface="Arial" panose="020F0502020204030204"/>
                          <a:ea typeface="微软雅黑"/>
                        </a:defRPr>
                      </a:lvl7pPr>
                      <a:lvl8pPr marL="3200400" algn="l" defTabSz="914400" rtl="0" eaLnBrk="1" latinLnBrk="0" hangingPunct="1">
                        <a:defRPr sz="1800" kern="1200">
                          <a:solidFill>
                            <a:schemeClr val="dk1"/>
                          </a:solidFill>
                          <a:latin typeface="Arial" panose="020F0502020204030204"/>
                          <a:ea typeface="微软雅黑"/>
                        </a:defRPr>
                      </a:lvl8pPr>
                      <a:lvl9pPr marL="3657600" algn="l" defTabSz="914400" rtl="0" eaLnBrk="1" latinLnBrk="0" hangingPunct="1">
                        <a:defRPr sz="1800" kern="1200">
                          <a:solidFill>
                            <a:schemeClr val="dk1"/>
                          </a:solidFill>
                          <a:latin typeface="Arial" panose="020F0502020204030204"/>
                          <a:ea typeface="微软雅黑"/>
                        </a:defRPr>
                      </a:lvl9pPr>
                    </a:lstStyle>
                    <a:p>
                      <a:pPr algn="ctr">
                        <a:lnSpc>
                          <a:spcPct val="115000"/>
                        </a:lnSpc>
                        <a:spcAft>
                          <a:spcPts val="1000"/>
                        </a:spcAft>
                      </a:pPr>
                      <a:r>
                        <a:rPr lang="en-US" altLang="zh-CN" sz="1200" b="1" dirty="0">
                          <a:effectLst/>
                          <a:latin typeface="+mn-lt"/>
                          <a:ea typeface="+mn-ea"/>
                          <a:cs typeface="+mn-ea"/>
                          <a:sym typeface="+mn-lt"/>
                        </a:rPr>
                        <a:t>13.3%</a:t>
                      </a:r>
                      <a:endParaRPr lang="zh-CN" sz="1200" b="1" dirty="0">
                        <a:effectLst/>
                        <a:latin typeface="+mn-lt"/>
                        <a:ea typeface="+mn-ea"/>
                        <a:cs typeface="+mn-ea"/>
                        <a:sym typeface="+mn-lt"/>
                      </a:endParaRPr>
                    </a:p>
                  </a:txBody>
                  <a:tcPr marL="68580" marR="68580" marT="0" marB="0" anchor="ctr"/>
                </a:tc>
                <a:extLst>
                  <a:ext uri="{0D108BD9-81ED-4DB2-BD59-A6C34878D82A}">
                    <a16:rowId xmlns:a16="http://schemas.microsoft.com/office/drawing/2014/main" val="2926630566"/>
                  </a:ext>
                </a:extLst>
              </a:tr>
            </a:tbl>
          </a:graphicData>
        </a:graphic>
      </p:graphicFrame>
      <p:pic>
        <p:nvPicPr>
          <p:cNvPr id="24" name="图片 23">
            <a:extLst>
              <a:ext uri="{FF2B5EF4-FFF2-40B4-BE49-F238E27FC236}">
                <a16:creationId xmlns:a16="http://schemas.microsoft.com/office/drawing/2014/main" id="{59C0DA62-860C-D772-0021-5B78AF8E029C}"/>
              </a:ext>
            </a:extLst>
          </p:cNvPr>
          <p:cNvPicPr>
            <a:picLocks noChangeAspect="1"/>
          </p:cNvPicPr>
          <p:nvPr/>
        </p:nvPicPr>
        <p:blipFill rotWithShape="1">
          <a:blip r:embed="rId2"/>
          <a:srcRect r="62155"/>
          <a:stretch/>
        </p:blipFill>
        <p:spPr>
          <a:xfrm>
            <a:off x="1991783" y="2944375"/>
            <a:ext cx="2271335" cy="2861834"/>
          </a:xfrm>
          <a:prstGeom prst="rect">
            <a:avLst/>
          </a:prstGeom>
        </p:spPr>
      </p:pic>
      <p:pic>
        <p:nvPicPr>
          <p:cNvPr id="25" name="图片 24">
            <a:extLst>
              <a:ext uri="{FF2B5EF4-FFF2-40B4-BE49-F238E27FC236}">
                <a16:creationId xmlns:a16="http://schemas.microsoft.com/office/drawing/2014/main" id="{0A1E7902-9A14-7EBB-E2D7-E4F85FFFF080}"/>
              </a:ext>
            </a:extLst>
          </p:cNvPr>
          <p:cNvPicPr>
            <a:picLocks noChangeAspect="1"/>
          </p:cNvPicPr>
          <p:nvPr/>
        </p:nvPicPr>
        <p:blipFill rotWithShape="1">
          <a:blip r:embed="rId2"/>
          <a:srcRect l="36986" r="13463" b="90423"/>
          <a:stretch/>
        </p:blipFill>
        <p:spPr>
          <a:xfrm>
            <a:off x="4658262" y="5306284"/>
            <a:ext cx="4632291" cy="426921"/>
          </a:xfrm>
          <a:prstGeom prst="rect">
            <a:avLst/>
          </a:prstGeom>
        </p:spPr>
      </p:pic>
      <p:sp>
        <p:nvSpPr>
          <p:cNvPr id="2" name="文本框 1">
            <a:extLst>
              <a:ext uri="{FF2B5EF4-FFF2-40B4-BE49-F238E27FC236}">
                <a16:creationId xmlns:a16="http://schemas.microsoft.com/office/drawing/2014/main" id="{27DC820A-A20E-14CC-5B5C-7DAFB2FF5457}"/>
              </a:ext>
            </a:extLst>
          </p:cNvPr>
          <p:cNvSpPr txBox="1"/>
          <p:nvPr/>
        </p:nvSpPr>
        <p:spPr>
          <a:xfrm>
            <a:off x="1840331" y="5866997"/>
            <a:ext cx="7917283" cy="246221"/>
          </a:xfrm>
          <a:prstGeom prst="rect">
            <a:avLst/>
          </a:prstGeom>
          <a:noFill/>
        </p:spPr>
        <p:txBody>
          <a:bodyPr wrap="square">
            <a:spAutoFit/>
          </a:bodyPr>
          <a:lstStyle/>
          <a:p>
            <a:r>
              <a:rPr lang="en-US" altLang="zh-CN" sz="1000" dirty="0">
                <a:solidFill>
                  <a:schemeClr val="tx1">
                    <a:lumMod val="75000"/>
                    <a:lumOff val="25000"/>
                  </a:schemeClr>
                </a:solidFill>
                <a:cs typeface="+mn-ea"/>
                <a:sym typeface="+mn-lt"/>
              </a:rPr>
              <a:t>CRE</a:t>
            </a:r>
            <a:r>
              <a:rPr lang="zh-CN" altLang="en-US" sz="1000" dirty="0">
                <a:solidFill>
                  <a:schemeClr val="tx1">
                    <a:lumMod val="75000"/>
                    <a:lumOff val="25000"/>
                  </a:schemeClr>
                </a:solidFill>
                <a:cs typeface="+mn-ea"/>
                <a:sym typeface="+mn-lt"/>
              </a:rPr>
              <a:t>：碳青霉烯类耐药肠杆菌科细菌</a:t>
            </a:r>
          </a:p>
        </p:txBody>
      </p:sp>
    </p:spTree>
    <p:extLst>
      <p:ext uri="{BB962C8B-B14F-4D97-AF65-F5344CB8AC3E}">
        <p14:creationId xmlns:p14="http://schemas.microsoft.com/office/powerpoint/2010/main" val="242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BA6CC-2D2F-9C58-5659-CBD9D6F98333}"/>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B16CB133-4E88-F291-201B-D3991D01CECF}"/>
              </a:ext>
            </a:extLst>
          </p:cNvPr>
          <p:cNvSpPr>
            <a:spLocks noGrp="1"/>
          </p:cNvSpPr>
          <p:nvPr>
            <p:ph type="title"/>
          </p:nvPr>
        </p:nvSpPr>
        <p:spPr>
          <a:xfrm>
            <a:off x="453887" y="256479"/>
            <a:ext cx="10623085" cy="868522"/>
          </a:xfrm>
        </p:spPr>
        <p:txBody>
          <a:bodyPr/>
          <a:lstStyle/>
          <a:p>
            <a:pPr>
              <a:lnSpc>
                <a:spcPct val="100000"/>
              </a:lnSpc>
            </a:pPr>
            <a:r>
              <a:rPr lang="zh-CN" altLang="en-US" dirty="0">
                <a:latin typeface="+mn-lt"/>
                <a:ea typeface="+mn-ea"/>
                <a:cs typeface="+mn-ea"/>
                <a:sym typeface="+mn-lt"/>
              </a:rPr>
              <a:t>中国多中心研究：</a:t>
            </a:r>
            <a:br>
              <a:rPr lang="zh-CN" altLang="en-US" dirty="0">
                <a:latin typeface="+mn-lt"/>
                <a:ea typeface="+mn-ea"/>
                <a:cs typeface="+mn-ea"/>
                <a:sym typeface="+mn-lt"/>
              </a:rPr>
            </a:br>
            <a:r>
              <a:rPr lang="en-US" altLang="zh-CN" dirty="0">
                <a:latin typeface="+mn-lt"/>
                <a:ea typeface="+mn-ea"/>
                <a:cs typeface="+mn-ea"/>
                <a:sym typeface="+mn-lt"/>
              </a:rPr>
              <a:t>NDM</a:t>
            </a:r>
            <a:r>
              <a:rPr lang="zh-CN" altLang="en-US" dirty="0">
                <a:latin typeface="+mn-lt"/>
                <a:ea typeface="+mn-ea"/>
                <a:cs typeface="+mn-ea"/>
                <a:sym typeface="+mn-lt"/>
              </a:rPr>
              <a:t>是血液病成年患者肠道定植</a:t>
            </a:r>
            <a:r>
              <a:rPr lang="en-US" altLang="zh-CN" dirty="0">
                <a:latin typeface="+mn-lt"/>
                <a:ea typeface="+mn-ea"/>
                <a:cs typeface="+mn-ea"/>
                <a:sym typeface="+mn-lt"/>
              </a:rPr>
              <a:t>CRE</a:t>
            </a:r>
            <a:r>
              <a:rPr lang="zh-CN" altLang="en-US" dirty="0">
                <a:latin typeface="+mn-lt"/>
                <a:ea typeface="+mn-ea"/>
                <a:cs typeface="+mn-ea"/>
                <a:sym typeface="+mn-lt"/>
              </a:rPr>
              <a:t>中主要的碳青霉烯酶类型</a:t>
            </a:r>
            <a:endParaRPr lang="en-US" altLang="zh-CN" dirty="0">
              <a:latin typeface="+mn-lt"/>
              <a:ea typeface="+mn-ea"/>
              <a:cs typeface="+mn-ea"/>
              <a:sym typeface="+mn-lt"/>
            </a:endParaRPr>
          </a:p>
        </p:txBody>
      </p:sp>
      <p:sp>
        <p:nvSpPr>
          <p:cNvPr id="5" name="矩形: 剪去对角 4">
            <a:extLst>
              <a:ext uri="{FF2B5EF4-FFF2-40B4-BE49-F238E27FC236}">
                <a16:creationId xmlns:a16="http://schemas.microsoft.com/office/drawing/2014/main" id="{DE042CD8-094A-E4DD-9F2E-2536297BC583}"/>
              </a:ext>
            </a:extLst>
          </p:cNvPr>
          <p:cNvSpPr/>
          <p:nvPr/>
        </p:nvSpPr>
        <p:spPr bwMode="auto">
          <a:xfrm>
            <a:off x="952500" y="1385829"/>
            <a:ext cx="10287000" cy="4016751"/>
          </a:xfrm>
          <a:prstGeom prst="snip2DiagRect">
            <a:avLst>
              <a:gd name="adj1" fmla="val 0"/>
              <a:gd name="adj2" fmla="val 2554"/>
            </a:avLst>
          </a:prstGeom>
          <a:solidFill>
            <a:schemeClr val="bg1"/>
          </a:solidFill>
          <a:ln w="3175" cap="flat" cmpd="sng" algn="ctr">
            <a:solidFill>
              <a:schemeClr val="bg1">
                <a:lumMod val="85000"/>
              </a:schemeClr>
            </a:solidFill>
            <a:prstDash val="solid"/>
            <a:miter lim="800000"/>
          </a:ln>
          <a:effectLst>
            <a:outerShdw blurRad="63500" algn="ctr" rotWithShape="0">
              <a:prstClr val="black">
                <a:alpha val="12000"/>
              </a:prstClr>
            </a:outerShdw>
          </a:effectLst>
        </p:spPr>
        <p:txBody>
          <a:bodyPr lIns="1044000" rIns="108000" anchor="ctr">
            <a:normAutofit/>
          </a:bodyPr>
          <a:lstStyle/>
          <a:p>
            <a:endParaRPr lang="zh-CN" altLang="en-US" sz="2800" b="1" kern="0">
              <a:solidFill>
                <a:srgbClr val="009CDE"/>
              </a:solidFill>
              <a:cs typeface="+mn-ea"/>
              <a:sym typeface="+mn-lt"/>
            </a:endParaRPr>
          </a:p>
        </p:txBody>
      </p:sp>
      <p:grpSp>
        <p:nvGrpSpPr>
          <p:cNvPr id="6" name="组合 5">
            <a:extLst>
              <a:ext uri="{FF2B5EF4-FFF2-40B4-BE49-F238E27FC236}">
                <a16:creationId xmlns:a16="http://schemas.microsoft.com/office/drawing/2014/main" id="{A68970D2-981D-03D9-EEF6-1D7017B920E1}"/>
              </a:ext>
            </a:extLst>
          </p:cNvPr>
          <p:cNvGrpSpPr/>
          <p:nvPr/>
        </p:nvGrpSpPr>
        <p:grpSpPr>
          <a:xfrm>
            <a:off x="1083467" y="1483678"/>
            <a:ext cx="10025067" cy="432000"/>
            <a:chOff x="-3725253" y="1161733"/>
            <a:chExt cx="9545029" cy="432000"/>
          </a:xfrm>
        </p:grpSpPr>
        <p:sp>
          <p:nvSpPr>
            <p:cNvPr id="7" name="文本框 1326">
              <a:extLst>
                <a:ext uri="{FF2B5EF4-FFF2-40B4-BE49-F238E27FC236}">
                  <a16:creationId xmlns:a16="http://schemas.microsoft.com/office/drawing/2014/main" id="{5162E324-05B3-479C-1B2C-EF3EFE99044B}"/>
                </a:ext>
              </a:extLst>
            </p:cNvPr>
            <p:cNvSpPr txBox="1">
              <a:spLocks noChangeArrowheads="1"/>
            </p:cNvSpPr>
            <p:nvPr/>
          </p:nvSpPr>
          <p:spPr bwMode="auto">
            <a:xfrm>
              <a:off x="-3725253" y="1161733"/>
              <a:ext cx="9545029" cy="432000"/>
            </a:xfrm>
            <a:prstGeom prst="snip2DiagRect">
              <a:avLst/>
            </a:prstGeom>
            <a:solidFill>
              <a:srgbClr val="000D45"/>
            </a:solidFill>
            <a:ln w="3175">
              <a:noFill/>
              <a:prstDash val="sysDash"/>
            </a:ln>
            <a:effectLst/>
          </p:spPr>
          <p:txBody>
            <a:bodyPr wrap="square" anchor="ctr" anchorCtr="0">
              <a:noAutofit/>
            </a:bodyPr>
            <a:lstStyle>
              <a:lvl1pPr defTabSz="227330">
                <a:spcBef>
                  <a:spcPct val="20000"/>
                </a:spcBef>
                <a:buClr>
                  <a:schemeClr val="folHlink"/>
                </a:buClr>
                <a:buSzPct val="60000"/>
                <a:buFont typeface="Wingdings" panose="05000000000000000000" pitchFamily="2" charset="2"/>
                <a:buChar char="n"/>
                <a:defRPr sz="3200">
                  <a:solidFill>
                    <a:schemeClr val="tx1"/>
                  </a:solidFill>
                  <a:latin typeface="Calibri" panose="020F0502020204030204" pitchFamily="34" charset="0"/>
                  <a:ea typeface="楷体_GB2312"/>
                  <a:cs typeface="楷体_GB2312"/>
                </a:defRPr>
              </a:lvl1pPr>
              <a:lvl2pPr marL="742950" indent="-285750" defTabSz="227330">
                <a:spcBef>
                  <a:spcPct val="20000"/>
                </a:spcBef>
                <a:buClr>
                  <a:schemeClr val="hlink"/>
                </a:buClr>
                <a:buSzPct val="55000"/>
                <a:buFont typeface="Wingdings" panose="05000000000000000000" pitchFamily="2" charset="2"/>
                <a:buChar char="n"/>
                <a:defRPr sz="2800">
                  <a:solidFill>
                    <a:schemeClr val="tx1"/>
                  </a:solidFill>
                  <a:latin typeface="Calibri" panose="020F0502020204030204" pitchFamily="34" charset="0"/>
                  <a:ea typeface="楷体_GB2312"/>
                  <a:cs typeface="楷体_GB2312"/>
                </a:defRPr>
              </a:lvl2pPr>
              <a:lvl3pPr marL="1143000" indent="-228600" defTabSz="227330">
                <a:spcBef>
                  <a:spcPct val="20000"/>
                </a:spcBef>
                <a:buClr>
                  <a:schemeClr val="folHlink"/>
                </a:buClr>
                <a:buSzPct val="50000"/>
                <a:buFont typeface="Wingdings" panose="05000000000000000000" pitchFamily="2" charset="2"/>
                <a:buChar char="n"/>
                <a:defRPr sz="2400">
                  <a:solidFill>
                    <a:schemeClr val="tx1"/>
                  </a:solidFill>
                  <a:latin typeface="Calibri" panose="020F0502020204030204" pitchFamily="34" charset="0"/>
                  <a:ea typeface="楷体_GB2312"/>
                  <a:cs typeface="楷体_GB2312"/>
                </a:defRPr>
              </a:lvl3pPr>
              <a:lvl4pPr marL="1600200" indent="-228600" defTabSz="227330">
                <a:spcBef>
                  <a:spcPct val="20000"/>
                </a:spcBef>
                <a:buClr>
                  <a:schemeClr val="accent2"/>
                </a:buClr>
                <a:buSzPct val="55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4pPr>
              <a:lvl5pPr marL="2057400" indent="-228600" defTabSz="227330">
                <a:spcBef>
                  <a:spcPct val="20000"/>
                </a:spcBef>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5pPr>
              <a:lvl6pPr marL="25146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6pPr>
              <a:lvl7pPr marL="29718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7pPr>
              <a:lvl8pPr marL="34290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8pPr>
              <a:lvl9pPr marL="3886200" indent="-228600" defTabSz="22733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Calibri" panose="020F0502020204030204" pitchFamily="34" charset="0"/>
                  <a:ea typeface="楷体_GB2312"/>
                  <a:cs typeface="楷体_GB2312"/>
                </a:defRPr>
              </a:lvl9pPr>
            </a:lstStyle>
            <a:p>
              <a:pPr algn="ctr" fontAlgn="base">
                <a:spcBef>
                  <a:spcPct val="0"/>
                </a:spcBef>
                <a:spcAft>
                  <a:spcPct val="0"/>
                </a:spcAft>
                <a:buClrTx/>
                <a:buSzTx/>
                <a:buFontTx/>
                <a:buNone/>
                <a:defRPr/>
              </a:pPr>
              <a:r>
                <a:rPr kumimoji="1" lang="zh-CN" altLang="en-US" sz="1600" b="1" dirty="0">
                  <a:solidFill>
                    <a:schemeClr val="bg1"/>
                  </a:solidFill>
                  <a:latin typeface="+mn-lt"/>
                  <a:ea typeface="+mn-ea"/>
                  <a:cs typeface="+mn-ea"/>
                  <a:sym typeface="+mn-lt"/>
                </a:rPr>
                <a:t>中国</a:t>
              </a:r>
              <a:r>
                <a:rPr kumimoji="1" lang="en-US" altLang="zh-CN" sz="1600" b="1" dirty="0">
                  <a:solidFill>
                    <a:schemeClr val="bg1"/>
                  </a:solidFill>
                  <a:latin typeface="+mn-lt"/>
                  <a:ea typeface="+mn-ea"/>
                  <a:cs typeface="+mn-ea"/>
                  <a:sym typeface="+mn-lt"/>
                </a:rPr>
                <a:t>92</a:t>
              </a:r>
              <a:r>
                <a:rPr kumimoji="1" lang="zh-CN" altLang="en-US" sz="1600" b="1" dirty="0">
                  <a:solidFill>
                    <a:schemeClr val="bg1"/>
                  </a:solidFill>
                  <a:latin typeface="+mn-lt"/>
                  <a:ea typeface="+mn-ea"/>
                  <a:cs typeface="+mn-ea"/>
                  <a:sym typeface="+mn-lt"/>
                </a:rPr>
                <a:t>家医院</a:t>
              </a:r>
              <a:r>
                <a:rPr kumimoji="1" lang="en-US" altLang="zh-CN" sz="1600" b="1" dirty="0">
                  <a:solidFill>
                    <a:schemeClr val="bg1"/>
                  </a:solidFill>
                  <a:latin typeface="+mn-lt"/>
                  <a:ea typeface="+mn-ea"/>
                  <a:cs typeface="+mn-ea"/>
                  <a:sym typeface="+mn-lt"/>
                </a:rPr>
                <a:t>CRE</a:t>
              </a:r>
              <a:r>
                <a:rPr kumimoji="1" lang="zh-CN" altLang="en-US" sz="1600" b="1" dirty="0">
                  <a:solidFill>
                    <a:schemeClr val="bg1"/>
                  </a:solidFill>
                  <a:latin typeface="+mn-lt"/>
                  <a:ea typeface="+mn-ea"/>
                  <a:cs typeface="+mn-ea"/>
                  <a:sym typeface="+mn-lt"/>
                </a:rPr>
                <a:t>菌株碳青霉烯酶的分布</a:t>
              </a:r>
            </a:p>
          </p:txBody>
        </p:sp>
        <p:pic>
          <p:nvPicPr>
            <p:cNvPr id="8" name="图片 7">
              <a:extLst>
                <a:ext uri="{FF2B5EF4-FFF2-40B4-BE49-F238E27FC236}">
                  <a16:creationId xmlns:a16="http://schemas.microsoft.com/office/drawing/2014/main" id="{2DE4C42B-4E61-ACC7-BA0F-128BDC40AADA}"/>
                </a:ext>
              </a:extLst>
            </p:cNvPr>
            <p:cNvPicPr>
              <a:picLocks noChangeAspect="1"/>
            </p:cNvPicPr>
            <p:nvPr/>
          </p:nvPicPr>
          <p:blipFill>
            <a:blip r:embed="rId2"/>
            <a:srcRect r="13522"/>
            <a:stretch>
              <a:fillRect/>
            </a:stretch>
          </p:blipFill>
          <p:spPr>
            <a:xfrm>
              <a:off x="5481694" y="1161733"/>
              <a:ext cx="338081" cy="426571"/>
            </a:xfrm>
            <a:custGeom>
              <a:avLst/>
              <a:gdLst>
                <a:gd name="connsiteX0" fmla="*/ 0 w 350259"/>
                <a:gd name="connsiteY0" fmla="*/ 0 h 426571"/>
                <a:gd name="connsiteX1" fmla="*/ 278258 w 350259"/>
                <a:gd name="connsiteY1" fmla="*/ 0 h 426571"/>
                <a:gd name="connsiteX2" fmla="*/ 350259 w 350259"/>
                <a:gd name="connsiteY2" fmla="*/ 72001 h 426571"/>
                <a:gd name="connsiteX3" fmla="*/ 350259 w 350259"/>
                <a:gd name="connsiteY3" fmla="*/ 426571 h 426571"/>
                <a:gd name="connsiteX4" fmla="*/ 0 w 350259"/>
                <a:gd name="connsiteY4" fmla="*/ 426571 h 426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259" h="426571">
                  <a:moveTo>
                    <a:pt x="0" y="0"/>
                  </a:moveTo>
                  <a:lnTo>
                    <a:pt x="278258" y="0"/>
                  </a:lnTo>
                  <a:lnTo>
                    <a:pt x="350259" y="72001"/>
                  </a:lnTo>
                  <a:lnTo>
                    <a:pt x="350259" y="426571"/>
                  </a:lnTo>
                  <a:lnTo>
                    <a:pt x="0" y="426571"/>
                  </a:lnTo>
                  <a:close/>
                </a:path>
              </a:pathLst>
            </a:custGeom>
          </p:spPr>
        </p:pic>
      </p:grpSp>
      <p:sp>
        <p:nvSpPr>
          <p:cNvPr id="9" name="文本占位符 6">
            <a:extLst>
              <a:ext uri="{FF2B5EF4-FFF2-40B4-BE49-F238E27FC236}">
                <a16:creationId xmlns:a16="http://schemas.microsoft.com/office/drawing/2014/main" id="{82425541-E773-41A1-5A1A-F31BB3243670}"/>
              </a:ext>
            </a:extLst>
          </p:cNvPr>
          <p:cNvSpPr txBox="1">
            <a:spLocks/>
          </p:cNvSpPr>
          <p:nvPr/>
        </p:nvSpPr>
        <p:spPr>
          <a:xfrm>
            <a:off x="1682433" y="6407096"/>
            <a:ext cx="3743007" cy="353687"/>
          </a:xfrm>
          <a:prstGeom prst="rect">
            <a:avLst/>
          </a:prstGeom>
        </p:spPr>
        <p:txBody>
          <a:bodyPr>
            <a:normAutofit/>
          </a:bodyPr>
          <a:lstStyle>
            <a:lvl1pPr marL="228600" indent="-228600" algn="l" defTabSz="914400" rtl="0" eaLnBrk="1" latinLnBrk="0" hangingPunct="1">
              <a:lnSpc>
                <a:spcPct val="100000"/>
              </a:lnSpc>
              <a:spcBef>
                <a:spcPts val="400"/>
              </a:spcBef>
              <a:buFont typeface="Arial" panose="020B0604020202020204" pitchFamily="34" charset="0"/>
              <a:buChar char="•"/>
              <a:defRPr sz="20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1pPr>
            <a:lvl2pPr marL="488950" indent="-215900" algn="l" defTabSz="914400" rtl="0" eaLnBrk="1" latinLnBrk="0" hangingPunct="1">
              <a:lnSpc>
                <a:spcPct val="100000"/>
              </a:lnSpc>
              <a:spcBef>
                <a:spcPts val="400"/>
              </a:spcBef>
              <a:buFont typeface="System Font Regular"/>
              <a:buChar char="⎼"/>
              <a:tabLst/>
              <a:defRPr sz="18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2pPr>
            <a:lvl3pPr marL="712788" indent="-223838" algn="l" defTabSz="914400" rtl="0" eaLnBrk="1" latinLnBrk="0" hangingPunct="1">
              <a:lnSpc>
                <a:spcPct val="100000"/>
              </a:lnSpc>
              <a:spcBef>
                <a:spcPts val="400"/>
              </a:spcBef>
              <a:buFont typeface="Arial" panose="020B0604020202020204" pitchFamily="34" charset="0"/>
              <a:buChar char="•"/>
              <a:tabLst>
                <a:tab pos="481013" algn="l"/>
              </a:tabLst>
              <a:defRPr sz="16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3pPr>
            <a:lvl4pPr marL="977900" indent="-223838" algn="l" defTabSz="914400" rtl="0" eaLnBrk="1" latinLnBrk="0" hangingPunct="1">
              <a:lnSpc>
                <a:spcPct val="100000"/>
              </a:lnSpc>
              <a:spcBef>
                <a:spcPts val="400"/>
              </a:spcBef>
              <a:buFont typeface="Arial" panose="020B0604020202020204" pitchFamily="34" charset="0"/>
              <a:buChar char="•"/>
              <a:tabLst>
                <a:tab pos="1020763" algn="l"/>
              </a:tabLst>
              <a:defRPr sz="14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4pPr>
            <a:lvl5pPr marL="1244600" indent="-223838" algn="l" defTabSz="914400" rtl="0" eaLnBrk="1" latinLnBrk="0" hangingPunct="1">
              <a:lnSpc>
                <a:spcPct val="100000"/>
              </a:lnSpc>
              <a:spcBef>
                <a:spcPts val="400"/>
              </a:spcBef>
              <a:buFont typeface="Arial" panose="020B0604020202020204" pitchFamily="34" charset="0"/>
              <a:buChar char="•"/>
              <a:tabLst/>
              <a:defRPr sz="1400" b="0" i="0" kern="1200">
                <a:solidFill>
                  <a:schemeClr val="bg2"/>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800" dirty="0">
                <a:solidFill>
                  <a:schemeClr val="tx1">
                    <a:lumMod val="50000"/>
                    <a:lumOff val="50000"/>
                  </a:schemeClr>
                </a:solidFill>
                <a:latin typeface="+mn-lt"/>
                <a:ea typeface="+mn-ea"/>
                <a:cs typeface="+mn-ea"/>
                <a:sym typeface="+mn-lt"/>
              </a:rPr>
              <a:t>Hu H, et al. </a:t>
            </a:r>
            <a:r>
              <a:rPr lang="en-US" altLang="zh-CN" sz="800" dirty="0" err="1">
                <a:solidFill>
                  <a:schemeClr val="tx1">
                    <a:lumMod val="50000"/>
                    <a:lumOff val="50000"/>
                  </a:schemeClr>
                </a:solidFill>
                <a:latin typeface="+mn-lt"/>
                <a:ea typeface="+mn-ea"/>
                <a:cs typeface="+mn-ea"/>
                <a:sym typeface="+mn-lt"/>
              </a:rPr>
              <a:t>Microbiol</a:t>
            </a:r>
            <a:r>
              <a:rPr lang="en-US" altLang="zh-CN" sz="800" dirty="0">
                <a:solidFill>
                  <a:schemeClr val="tx1">
                    <a:lumMod val="50000"/>
                    <a:lumOff val="50000"/>
                  </a:schemeClr>
                </a:solidFill>
                <a:latin typeface="+mn-lt"/>
                <a:ea typeface="+mn-ea"/>
                <a:cs typeface="+mn-ea"/>
                <a:sym typeface="+mn-lt"/>
              </a:rPr>
              <a:t> </a:t>
            </a:r>
            <a:r>
              <a:rPr lang="en-US" altLang="zh-CN" sz="800" dirty="0" err="1">
                <a:solidFill>
                  <a:schemeClr val="tx1">
                    <a:lumMod val="50000"/>
                    <a:lumOff val="50000"/>
                  </a:schemeClr>
                </a:solidFill>
                <a:latin typeface="+mn-lt"/>
                <a:ea typeface="+mn-ea"/>
                <a:cs typeface="+mn-ea"/>
                <a:sym typeface="+mn-lt"/>
              </a:rPr>
              <a:t>Spectr</a:t>
            </a:r>
            <a:r>
              <a:rPr lang="en-US" altLang="zh-CN" sz="800" dirty="0">
                <a:solidFill>
                  <a:schemeClr val="tx1">
                    <a:lumMod val="50000"/>
                    <a:lumOff val="50000"/>
                  </a:schemeClr>
                </a:solidFill>
                <a:latin typeface="+mn-lt"/>
                <a:ea typeface="+mn-ea"/>
                <a:cs typeface="+mn-ea"/>
                <a:sym typeface="+mn-lt"/>
              </a:rPr>
              <a:t>. 2024 Jul 2;12(7):e0429923.</a:t>
            </a:r>
          </a:p>
        </p:txBody>
      </p:sp>
      <p:graphicFrame>
        <p:nvGraphicFramePr>
          <p:cNvPr id="10" name="图表 9">
            <a:extLst>
              <a:ext uri="{FF2B5EF4-FFF2-40B4-BE49-F238E27FC236}">
                <a16:creationId xmlns:a16="http://schemas.microsoft.com/office/drawing/2014/main" id="{B416BE49-D395-0C87-121B-72F62417A0AE}"/>
              </a:ext>
            </a:extLst>
          </p:cNvPr>
          <p:cNvGraphicFramePr/>
          <p:nvPr>
            <p:extLst>
              <p:ext uri="{D42A27DB-BD31-4B8C-83A1-F6EECF244321}">
                <p14:modId xmlns:p14="http://schemas.microsoft.com/office/powerpoint/2010/main" val="2449799745"/>
              </p:ext>
            </p:extLst>
          </p:nvPr>
        </p:nvGraphicFramePr>
        <p:xfrm>
          <a:off x="1243245" y="2015535"/>
          <a:ext cx="9705510" cy="3204166"/>
        </p:xfrm>
        <a:graphic>
          <a:graphicData uri="http://schemas.openxmlformats.org/drawingml/2006/chart">
            <c:chart xmlns:c="http://schemas.openxmlformats.org/drawingml/2006/chart" xmlns:r="http://schemas.openxmlformats.org/officeDocument/2006/relationships" r:id="rId3"/>
          </a:graphicData>
        </a:graphic>
      </p:graphicFrame>
      <p:sp>
        <p:nvSpPr>
          <p:cNvPr id="11" name="文本框 10">
            <a:extLst>
              <a:ext uri="{FF2B5EF4-FFF2-40B4-BE49-F238E27FC236}">
                <a16:creationId xmlns:a16="http://schemas.microsoft.com/office/drawing/2014/main" id="{4BEF6BB2-3742-53C0-FF48-A849FB8B3C14}"/>
              </a:ext>
            </a:extLst>
          </p:cNvPr>
          <p:cNvSpPr txBox="1"/>
          <p:nvPr/>
        </p:nvSpPr>
        <p:spPr>
          <a:xfrm>
            <a:off x="952500" y="6005203"/>
            <a:ext cx="10287000" cy="353687"/>
          </a:xfrm>
          <a:prstGeom prst="rect">
            <a:avLst/>
          </a:prstGeom>
          <a:noFill/>
        </p:spPr>
        <p:txBody>
          <a:bodyPr wrap="square" lIns="0" tIns="0" rIns="0" bIns="0">
            <a:spAutoFit/>
          </a:bodyPr>
          <a:lstStyle>
            <a:defPPr>
              <a:defRPr lang="en-US"/>
            </a:defPPr>
            <a:lvl1pPr>
              <a:lnSpc>
                <a:spcPct val="120000"/>
              </a:lnSpc>
              <a:defRPr sz="1000">
                <a:solidFill>
                  <a:schemeClr val="tx1">
                    <a:lumMod val="75000"/>
                    <a:lumOff val="25000"/>
                  </a:schemeClr>
                </a:solidFill>
              </a:defRPr>
            </a:lvl1pPr>
          </a:lstStyle>
          <a:p>
            <a:r>
              <a:rPr lang="zh-CN" altLang="en-US" dirty="0">
                <a:cs typeface="+mn-ea"/>
                <a:sym typeface="+mn-lt"/>
              </a:rPr>
              <a:t>一项多中心病例对照研究，对全国</a:t>
            </a:r>
            <a:r>
              <a:rPr lang="en-US" altLang="zh-CN" dirty="0">
                <a:cs typeface="+mn-ea"/>
                <a:sym typeface="+mn-lt"/>
              </a:rPr>
              <a:t>92</a:t>
            </a:r>
            <a:r>
              <a:rPr lang="zh-CN" altLang="en-US" dirty="0">
                <a:cs typeface="+mn-ea"/>
                <a:sym typeface="+mn-lt"/>
              </a:rPr>
              <a:t>家医院的</a:t>
            </a:r>
            <a:r>
              <a:rPr lang="en-US" altLang="zh-CN" dirty="0">
                <a:cs typeface="+mn-ea"/>
                <a:sym typeface="+mn-lt"/>
              </a:rPr>
              <a:t>4641</a:t>
            </a:r>
            <a:r>
              <a:rPr lang="zh-CN" altLang="en-US" dirty="0">
                <a:cs typeface="+mn-ea"/>
                <a:sym typeface="+mn-lt"/>
              </a:rPr>
              <a:t>例成人血液病患者进行分析，旨在确定碳青霉烯耐药革兰阴性菌（</a:t>
            </a:r>
            <a:r>
              <a:rPr lang="en-US" altLang="zh-CN" dirty="0">
                <a:cs typeface="+mn-ea"/>
                <a:sym typeface="+mn-lt"/>
              </a:rPr>
              <a:t>CR-GNB</a:t>
            </a:r>
            <a:r>
              <a:rPr lang="zh-CN" altLang="en-US" dirty="0">
                <a:cs typeface="+mn-ea"/>
                <a:sym typeface="+mn-lt"/>
              </a:rPr>
              <a:t>）在中国的肠道定植率及定植的危险因素，并了解定植的</a:t>
            </a:r>
            <a:r>
              <a:rPr lang="en-US" altLang="zh-CN" dirty="0">
                <a:cs typeface="+mn-ea"/>
                <a:sym typeface="+mn-lt"/>
              </a:rPr>
              <a:t>CR-GNB</a:t>
            </a:r>
            <a:r>
              <a:rPr lang="zh-CN" altLang="en-US" dirty="0">
                <a:cs typeface="+mn-ea"/>
                <a:sym typeface="+mn-lt"/>
              </a:rPr>
              <a:t>分离株的分子特征。</a:t>
            </a:r>
          </a:p>
        </p:txBody>
      </p:sp>
      <p:grpSp>
        <p:nvGrpSpPr>
          <p:cNvPr id="12" name="组合 11">
            <a:extLst>
              <a:ext uri="{FF2B5EF4-FFF2-40B4-BE49-F238E27FC236}">
                <a16:creationId xmlns:a16="http://schemas.microsoft.com/office/drawing/2014/main" id="{51B24109-42DB-CF43-0C83-8B488046D299}"/>
              </a:ext>
            </a:extLst>
          </p:cNvPr>
          <p:cNvGrpSpPr/>
          <p:nvPr/>
        </p:nvGrpSpPr>
        <p:grpSpPr>
          <a:xfrm>
            <a:off x="952500" y="5494416"/>
            <a:ext cx="10287000" cy="462581"/>
            <a:chOff x="740870" y="5684570"/>
            <a:chExt cx="10710260" cy="462581"/>
          </a:xfrm>
        </p:grpSpPr>
        <p:sp>
          <p:nvSpPr>
            <p:cNvPr id="13" name="矩形: 剪去对角 12">
              <a:extLst>
                <a:ext uri="{FF2B5EF4-FFF2-40B4-BE49-F238E27FC236}">
                  <a16:creationId xmlns:a16="http://schemas.microsoft.com/office/drawing/2014/main" id="{ED261647-D332-4E49-DBB6-C6DC9910DF86}"/>
                </a:ext>
              </a:extLst>
            </p:cNvPr>
            <p:cNvSpPr/>
            <p:nvPr/>
          </p:nvSpPr>
          <p:spPr>
            <a:xfrm>
              <a:off x="740870" y="5684570"/>
              <a:ext cx="10710260" cy="462581"/>
            </a:xfrm>
            <a:prstGeom prst="snip2DiagRect">
              <a:avLst/>
            </a:prstGeom>
            <a:solidFill>
              <a:srgbClr val="F2FCF9"/>
            </a:solidFill>
            <a:ln w="9525" cap="flat" cmpd="sng" algn="ctr">
              <a:solidFill>
                <a:srgbClr val="08C886"/>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rgbClr val="FFFFFF"/>
                </a:solidFill>
                <a:effectLst/>
                <a:uLnTx/>
                <a:uFillTx/>
                <a:cs typeface="+mn-ea"/>
                <a:sym typeface="+mn-lt"/>
              </a:endParaRPr>
            </a:p>
          </p:txBody>
        </p:sp>
        <p:sp>
          <p:nvSpPr>
            <p:cNvPr id="14" name="文本框 13">
              <a:extLst>
                <a:ext uri="{FF2B5EF4-FFF2-40B4-BE49-F238E27FC236}">
                  <a16:creationId xmlns:a16="http://schemas.microsoft.com/office/drawing/2014/main" id="{204C9908-1C53-9F09-449F-3BBFA17622A3}"/>
                </a:ext>
              </a:extLst>
            </p:cNvPr>
            <p:cNvSpPr txBox="1"/>
            <p:nvPr/>
          </p:nvSpPr>
          <p:spPr bwMode="gray">
            <a:xfrm>
              <a:off x="2385060" y="5792750"/>
              <a:ext cx="7421880" cy="246221"/>
            </a:xfrm>
            <a:prstGeom prst="rect">
              <a:avLst/>
            </a:prstGeom>
          </p:spPr>
          <p:txBody>
            <a:bodyPr wrap="square" lIns="0" tIns="0" rIns="0" bIns="0" rtlCol="0">
              <a:spAutoFit/>
            </a:bodyPr>
            <a:lstStyle/>
            <a:p>
              <a:pPr marL="0" marR="0" lvl="0" indent="0" algn="ctr" defTabSz="914400" eaLnBrk="1" fontAlgn="auto" latinLnBrk="0" hangingPunct="1">
                <a:spcBef>
                  <a:spcPts val="0"/>
                </a:spcBef>
                <a:spcAft>
                  <a:spcPts val="0"/>
                </a:spcAft>
                <a:buClrTx/>
                <a:buSzTx/>
                <a:buFontTx/>
                <a:buNone/>
                <a:tabLst/>
                <a:defRPr/>
              </a:pPr>
              <a:r>
                <a:rPr kumimoji="0" lang="en-US" altLang="zh-CN" sz="1600" b="1" i="0" u="none" strike="noStrike" kern="0" cap="none" spc="0" normalizeH="0" baseline="0" noProof="0" dirty="0">
                  <a:ln>
                    <a:noFill/>
                  </a:ln>
                  <a:solidFill>
                    <a:schemeClr val="tx1">
                      <a:lumMod val="85000"/>
                      <a:lumOff val="15000"/>
                    </a:schemeClr>
                  </a:solidFill>
                  <a:effectLst/>
                  <a:uLnTx/>
                  <a:uFillTx/>
                  <a:cs typeface="+mn-ea"/>
                  <a:sym typeface="+mn-lt"/>
                </a:rPr>
                <a:t>69.6%CRE</a:t>
              </a:r>
              <a:r>
                <a:rPr kumimoji="0" lang="zh-CN" altLang="en-US" sz="1600" b="1" i="0" u="none" strike="noStrike" kern="0" cap="none" spc="0" normalizeH="0" baseline="0" noProof="0" dirty="0">
                  <a:ln>
                    <a:noFill/>
                  </a:ln>
                  <a:solidFill>
                    <a:schemeClr val="tx1">
                      <a:lumMod val="85000"/>
                      <a:lumOff val="15000"/>
                    </a:schemeClr>
                  </a:solidFill>
                  <a:effectLst/>
                  <a:uLnTx/>
                  <a:uFillTx/>
                  <a:cs typeface="+mn-ea"/>
                  <a:sym typeface="+mn-lt"/>
                </a:rPr>
                <a:t>菌株产生碳青霉烯酶，</a:t>
              </a:r>
              <a:r>
                <a:rPr kumimoji="0" lang="en-US" altLang="zh-CN" sz="1600" b="1" i="0" u="none" strike="noStrike" kern="0" cap="none" spc="0" normalizeH="0" baseline="0" noProof="0" dirty="0">
                  <a:ln>
                    <a:noFill/>
                  </a:ln>
                  <a:solidFill>
                    <a:schemeClr val="tx1">
                      <a:lumMod val="85000"/>
                      <a:lumOff val="15000"/>
                    </a:schemeClr>
                  </a:solidFill>
                  <a:effectLst/>
                  <a:uLnTx/>
                  <a:uFillTx/>
                  <a:cs typeface="+mn-ea"/>
                  <a:sym typeface="+mn-lt"/>
                </a:rPr>
                <a:t>NDM</a:t>
              </a:r>
              <a:r>
                <a:rPr kumimoji="0" lang="zh-CN" altLang="en-US" sz="1600" b="1" i="0" u="none" strike="noStrike" kern="0" cap="none" spc="0" normalizeH="0" baseline="0" noProof="0" dirty="0">
                  <a:ln>
                    <a:noFill/>
                  </a:ln>
                  <a:solidFill>
                    <a:schemeClr val="tx1">
                      <a:lumMod val="85000"/>
                      <a:lumOff val="15000"/>
                    </a:schemeClr>
                  </a:solidFill>
                  <a:effectLst/>
                  <a:uLnTx/>
                  <a:uFillTx/>
                  <a:cs typeface="+mn-ea"/>
                  <a:sym typeface="+mn-lt"/>
                </a:rPr>
                <a:t>是主要类型（占比</a:t>
              </a:r>
              <a:r>
                <a:rPr kumimoji="0" lang="en-US" altLang="zh-CN" sz="1600" b="1" i="0" u="none" strike="noStrike" kern="0" cap="none" spc="0" normalizeH="0" baseline="0" noProof="0" dirty="0">
                  <a:ln>
                    <a:noFill/>
                  </a:ln>
                  <a:solidFill>
                    <a:schemeClr val="tx1">
                      <a:lumMod val="85000"/>
                      <a:lumOff val="15000"/>
                    </a:schemeClr>
                  </a:solidFill>
                  <a:effectLst/>
                  <a:uLnTx/>
                  <a:uFillTx/>
                  <a:cs typeface="+mn-ea"/>
                  <a:sym typeface="+mn-lt"/>
                </a:rPr>
                <a:t>73%</a:t>
              </a:r>
              <a:r>
                <a:rPr kumimoji="0" lang="zh-CN" altLang="en-US" sz="1600" b="1" i="0" u="none" strike="noStrike" kern="0" cap="none" spc="0" normalizeH="0" baseline="0" noProof="0" dirty="0">
                  <a:ln>
                    <a:noFill/>
                  </a:ln>
                  <a:solidFill>
                    <a:schemeClr val="tx1">
                      <a:lumMod val="85000"/>
                      <a:lumOff val="15000"/>
                    </a:schemeClr>
                  </a:solidFill>
                  <a:effectLst/>
                  <a:uLnTx/>
                  <a:uFillTx/>
                  <a:cs typeface="+mn-ea"/>
                  <a:sym typeface="+mn-lt"/>
                </a:rPr>
                <a:t>）</a:t>
              </a:r>
            </a:p>
          </p:txBody>
        </p:sp>
      </p:grpSp>
    </p:spTree>
    <p:extLst>
      <p:ext uri="{BB962C8B-B14F-4D97-AF65-F5344CB8AC3E}">
        <p14:creationId xmlns:p14="http://schemas.microsoft.com/office/powerpoint/2010/main" val="20841609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GuidesStyle_Narrow&quot;,&quot;Kind&quot;:0,&quot;OldGuidesSetting&quot;:{&quot;HeaderHeight&quot;:10.0,&quot;FooterHeight&quot;:5.0,&quot;SideMargin&quot;:2.5,&quot;TopMargin&quot;:0.0,&quot;BottomMargin&quot;:0.0,&quot;IntervalMargin&quot;:1.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MH" val="20160118133943"/>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60118133943"/>
  <p:tag name="MH_LIBRARY" val="GRAPHIC"/>
  <p:tag name="MH_TYPE" val="SubTitle"/>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60118133943"/>
  <p:tag name="MH_LIBRARY" val="GRAPHIC"/>
  <p:tag name="MH_TYPE" val="Text"/>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60118133943"/>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MH" val="20160118133943"/>
  <p:tag name="MH_LIBRARY" val="GRAPHIC"/>
  <p:tag name="MH_TYPE" val="Text"/>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60118133943"/>
  <p:tag name="MH_LIBRARY" val="GRAPHIC"/>
  <p:tag name="MH_TYPE" val="SubTitle"/>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108.44763779527557,&quot;left&quot;:273.5567716535433,&quot;top&quot;:242.47480314960632,&quot;width&quot;:519.7448818897637}"/>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108.44763779527557,&quot;left&quot;:273.5567716535433,&quot;top&quot;:242.47480314960632,&quot;width&quot;:519.7448818897637}"/>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108.44763779527557,&quot;left&quot;:273.5567716535433,&quot;top&quot;:242.47480314960632,&quot;width&quot;:519.7448818897637}"/>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108.44763779527557,&quot;left&quot;:273.5567716535433,&quot;top&quot;:242.47480314960632,&quot;width&quot;:519.7448818897637}"/>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108.44763779527557,&quot;left&quot;:273.5567716535433,&quot;top&quot;:242.47480314960632,&quot;width&quot;:519.7448818897637}"/>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108.44763779527557,&quot;left&quot;:273.5567716535433,&quot;top&quot;:242.47480314960632,&quot;width&quot;:519.7448818897637}"/>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108.44763779527557,&quot;left&quot;:273.5567716535433,&quot;top&quot;:242.47480314960632,&quot;width&quot;:519.7448818897637}"/>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108.44763779527557,&quot;left&quot;:273.5567716535433,&quot;top&quot;:242.47480314960632,&quot;width&quot;:519.7448818897637}"/>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261.84055118110234,&quot;left&quot;:68.9596062992126,&quot;top&quot;:101.63370078740158,&quot;width&quot;:829.371811023622}"/>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261.84055118110234,&quot;left&quot;:68.9596062992126,&quot;top&quot;:101.63370078740158,&quot;width&quot;:829.371811023622}"/>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261.84055118110234,&quot;left&quot;:68.9596062992126,&quot;top&quot;:101.63370078740158,&quot;width&quot;:829.371811023622}"/>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261.84055118110234,&quot;left&quot;:68.9596062992126,&quot;top&quot;:101.63370078740158,&quot;width&quot;:829.371811023622}"/>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291.1958267716535,&quot;left&quot;:472.48173228346457,&quot;top&quot;:109.83755905511812,&quot;width&quot;:445.5279527559054}"/>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MBLAVEA 2024">
  <a:themeElements>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b587f8be-4423-4e1d-923f-8dbb894ad089">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1_EMBLAVEA 2024">
  <a:themeElements>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b587f8be-4423-4e1d-923f-8dbb894ad089">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MBLAVEA 2024 - Use this template">
  <a:themeElements>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b587f8be-4423-4e1d-923f-8dbb894ad089">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EMBLAVEA 2024">
  <a:themeElements>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b587f8be-4423-4e1d-923f-8dbb894ad089">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EMBLAVEA 2024 USE">
  <a:themeElements>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b587f8be-4423-4e1d-923f-8dbb894ad089">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iseño personalizado">
  <a:themeElements>
    <a:clrScheme name="Emblaveo">
      <a:dk1>
        <a:srgbClr val="000000"/>
      </a:dk1>
      <a:lt1>
        <a:srgbClr val="FFFFFF"/>
      </a:lt1>
      <a:dk2>
        <a:srgbClr val="000D44"/>
      </a:dk2>
      <a:lt2>
        <a:srgbClr val="334C6F"/>
      </a:lt2>
      <a:accent1>
        <a:srgbClr val="03C886"/>
      </a:accent1>
      <a:accent2>
        <a:srgbClr val="88E8BF"/>
      </a:accent2>
      <a:accent3>
        <a:srgbClr val="BEEE95"/>
      </a:accent3>
      <a:accent4>
        <a:srgbClr val="EAF1F5"/>
      </a:accent4>
      <a:accent5>
        <a:srgbClr val="68DCDD"/>
      </a:accent5>
      <a:accent6>
        <a:srgbClr val="696ABE"/>
      </a:accent6>
      <a:hlink>
        <a:srgbClr val="000D44"/>
      </a:hlink>
      <a:folHlink>
        <a:srgbClr val="FEFFFF"/>
      </a:folHlink>
    </a:clrScheme>
    <a:fontScheme name="b587f8be-4423-4e1d-923f-8dbb894ad089">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4_EMBLAVEA 2024 USE">
  <a:themeElements>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b587f8be-4423-4e1d-923f-8dbb894ad089">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EMBLAVEA 2024 USE">
  <a:themeElements>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b587f8be-4423-4e1d-923f-8dbb894ad089">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EMBLAVEA 2024 USE">
  <a:themeElements>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b587f8be-4423-4e1d-923f-8dbb894ad089">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EMBLAVEA 2024 USE">
  <a:themeElements>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b587f8be-4423-4e1d-923f-8dbb894ad089">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自定义 331">
    <a:dk1>
      <a:sysClr val="windowText" lastClr="000000"/>
    </a:dk1>
    <a:lt1>
      <a:sysClr val="window" lastClr="FFFFFF"/>
    </a:lt1>
    <a:dk2>
      <a:srgbClr val="44546A"/>
    </a:dk2>
    <a:lt2>
      <a:srgbClr val="E7E6E6"/>
    </a:lt2>
    <a:accent1>
      <a:srgbClr val="000D45"/>
    </a:accent1>
    <a:accent2>
      <a:srgbClr val="00C987"/>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Theme">
    <a:dk1>
      <a:srgbClr val="000000"/>
    </a:dk1>
    <a:lt1>
      <a:sysClr val="window" lastClr="FFFFFF"/>
    </a:lt1>
    <a:dk2>
      <a:srgbClr val="000D45"/>
    </a:dk2>
    <a:lt2>
      <a:srgbClr val="00C987"/>
    </a:lt2>
    <a:accent1>
      <a:srgbClr val="89E9C1"/>
    </a:accent1>
    <a:accent2>
      <a:srgbClr val="EBF1F6"/>
    </a:accent2>
    <a:accent3>
      <a:srgbClr val="BEEF96"/>
    </a:accent3>
    <a:accent4>
      <a:srgbClr val="6ADCDD"/>
    </a:accent4>
    <a:accent5>
      <a:srgbClr val="696ABE"/>
    </a:accent5>
    <a:accent6>
      <a:srgbClr val="405D87"/>
    </a:accent6>
    <a:hlink>
      <a:srgbClr val="00C987"/>
    </a:hlink>
    <a:folHlink>
      <a:srgbClr val="000D45"/>
    </a:folHlink>
  </a:clrScheme>
  <a:fontScheme name="ad3076bf-6019-4a8d-a7bf-8bf6a958ca25">
    <a:majorFont>
      <a:latin typeface="Arial"/>
      <a:ea typeface="微软雅黑"/>
      <a:cs typeface=""/>
    </a:majorFont>
    <a:minorFont>
      <a:latin typeface="Arial"/>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8.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9.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331">
    <a:dk1>
      <a:sysClr val="windowText" lastClr="000000"/>
    </a:dk1>
    <a:lt1>
      <a:sysClr val="window" lastClr="FFFFFF"/>
    </a:lt1>
    <a:dk2>
      <a:srgbClr val="44546A"/>
    </a:dk2>
    <a:lt2>
      <a:srgbClr val="E7E6E6"/>
    </a:lt2>
    <a:accent1>
      <a:srgbClr val="000D45"/>
    </a:accent1>
    <a:accent2>
      <a:srgbClr val="00C987"/>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0.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1.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2.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3.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4.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5.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6.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7.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8.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9.xml><?xml version="1.0" encoding="utf-8"?>
<a:themeOverride xmlns:a="http://schemas.openxmlformats.org/drawingml/2006/main">
  <a:clrScheme name="EMBLAVEO">
    <a:dk1>
      <a:srgbClr val="000000"/>
    </a:dk1>
    <a:lt1>
      <a:srgbClr val="FFFFFF"/>
    </a:lt1>
    <a:dk2>
      <a:srgbClr val="000D45"/>
    </a:dk2>
    <a:lt2>
      <a:srgbClr val="405C87"/>
    </a:lt2>
    <a:accent1>
      <a:srgbClr val="00C987"/>
    </a:accent1>
    <a:accent2>
      <a:srgbClr val="88E8BF"/>
    </a:accent2>
    <a:accent3>
      <a:srgbClr val="BEEE95"/>
    </a:accent3>
    <a:accent4>
      <a:srgbClr val="EBF1F6"/>
    </a:accent4>
    <a:accent5>
      <a:srgbClr val="6969BE"/>
    </a:accent5>
    <a:accent6>
      <a:srgbClr val="68DBDD"/>
    </a:accent6>
    <a:hlink>
      <a:srgbClr val="6969BE"/>
    </a:hlink>
    <a:folHlink>
      <a:srgbClr val="FEFFFF"/>
    </a:folHlink>
  </a:clrScheme>
  <a:fontScheme name="072bd37e-43ea-4e83-b089-7677a561d672">
    <a:majorFont>
      <a:latin typeface="Arial" panose="02110004020202020204"/>
      <a:ea typeface="微软雅黑"/>
      <a:cs typeface=""/>
    </a:majorFont>
    <a:minorFont>
      <a:latin typeface="Arial" panose="021100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331">
    <a:dk1>
      <a:sysClr val="windowText" lastClr="000000"/>
    </a:dk1>
    <a:lt1>
      <a:sysClr val="window" lastClr="FFFFFF"/>
    </a:lt1>
    <a:dk2>
      <a:srgbClr val="44546A"/>
    </a:dk2>
    <a:lt2>
      <a:srgbClr val="E7E6E6"/>
    </a:lt2>
    <a:accent1>
      <a:srgbClr val="000D45"/>
    </a:accent1>
    <a:accent2>
      <a:srgbClr val="00C987"/>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331">
    <a:dk1>
      <a:sysClr val="windowText" lastClr="000000"/>
    </a:dk1>
    <a:lt1>
      <a:sysClr val="window" lastClr="FFFFFF"/>
    </a:lt1>
    <a:dk2>
      <a:srgbClr val="44546A"/>
    </a:dk2>
    <a:lt2>
      <a:srgbClr val="E7E6E6"/>
    </a:lt2>
    <a:accent1>
      <a:srgbClr val="000D45"/>
    </a:accent1>
    <a:accent2>
      <a:srgbClr val="00C987"/>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定义 331">
    <a:dk1>
      <a:sysClr val="windowText" lastClr="000000"/>
    </a:dk1>
    <a:lt1>
      <a:sysClr val="window" lastClr="FFFFFF"/>
    </a:lt1>
    <a:dk2>
      <a:srgbClr val="44546A"/>
    </a:dk2>
    <a:lt2>
      <a:srgbClr val="E7E6E6"/>
    </a:lt2>
    <a:accent1>
      <a:srgbClr val="000D45"/>
    </a:accent1>
    <a:accent2>
      <a:srgbClr val="00C987"/>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自定义 331">
    <a:dk1>
      <a:sysClr val="windowText" lastClr="000000"/>
    </a:dk1>
    <a:lt1>
      <a:sysClr val="window" lastClr="FFFFFF"/>
    </a:lt1>
    <a:dk2>
      <a:srgbClr val="44546A"/>
    </a:dk2>
    <a:lt2>
      <a:srgbClr val="E7E6E6"/>
    </a:lt2>
    <a:accent1>
      <a:srgbClr val="000D45"/>
    </a:accent1>
    <a:accent2>
      <a:srgbClr val="00C987"/>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自定义 331">
    <a:dk1>
      <a:sysClr val="windowText" lastClr="000000"/>
    </a:dk1>
    <a:lt1>
      <a:sysClr val="window" lastClr="FFFFFF"/>
    </a:lt1>
    <a:dk2>
      <a:srgbClr val="44546A"/>
    </a:dk2>
    <a:lt2>
      <a:srgbClr val="E7E6E6"/>
    </a:lt2>
    <a:accent1>
      <a:srgbClr val="000D45"/>
    </a:accent1>
    <a:accent2>
      <a:srgbClr val="00C987"/>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PFE2021">
    <a:dk1>
      <a:srgbClr val="000000"/>
    </a:dk1>
    <a:lt1>
      <a:srgbClr val="FFFFFF"/>
    </a:lt1>
    <a:dk2>
      <a:srgbClr val="F49C34"/>
    </a:dk2>
    <a:lt2>
      <a:srgbClr val="F8DF5A"/>
    </a:lt2>
    <a:accent1>
      <a:srgbClr val="0000C9"/>
    </a:accent1>
    <a:accent2>
      <a:srgbClr val="0095FF"/>
    </a:accent2>
    <a:accent3>
      <a:srgbClr val="0DBDBA"/>
    </a:accent3>
    <a:accent4>
      <a:srgbClr val="67BB6E"/>
    </a:accent4>
    <a:accent5>
      <a:srgbClr val="9D73F7"/>
    </a:accent5>
    <a:accent6>
      <a:srgbClr val="D95776"/>
    </a:accent6>
    <a:hlink>
      <a:srgbClr val="0095FF"/>
    </a:hlink>
    <a:folHlink>
      <a:srgbClr val="A1AAB1"/>
    </a:folHlink>
  </a:clrScheme>
  <a:fontScheme name="常规">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自定义 331">
    <a:dk1>
      <a:sysClr val="windowText" lastClr="000000"/>
    </a:dk1>
    <a:lt1>
      <a:sysClr val="window" lastClr="FFFFFF"/>
    </a:lt1>
    <a:dk2>
      <a:srgbClr val="44546A"/>
    </a:dk2>
    <a:lt2>
      <a:srgbClr val="E7E6E6"/>
    </a:lt2>
    <a:accent1>
      <a:srgbClr val="000D45"/>
    </a:accent1>
    <a:accent2>
      <a:srgbClr val="00C987"/>
    </a:accent2>
    <a:accent3>
      <a:srgbClr val="A5A5A5"/>
    </a:accent3>
    <a:accent4>
      <a:srgbClr val="FFC000"/>
    </a:accent4>
    <a:accent5>
      <a:srgbClr val="5B9BD5"/>
    </a:accent5>
    <a:accent6>
      <a:srgbClr val="70AD47"/>
    </a:accent6>
    <a:hlink>
      <a:srgbClr val="0563C1"/>
    </a:hlink>
    <a:folHlink>
      <a:srgbClr val="954F72"/>
    </a:folHlink>
  </a:clrScheme>
  <a:fontScheme name="自定义 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档" ma:contentTypeID="0x010100E63CA2C668A6714A936D501DB36658E5" ma:contentTypeVersion="3" ma:contentTypeDescription="新建文档。" ma:contentTypeScope="" ma:versionID="4c17810a798ca792f3f462a977680c69">
  <xsd:schema xmlns:xsd="http://www.w3.org/2001/XMLSchema" xmlns:xs="http://www.w3.org/2001/XMLSchema" xmlns:p="http://schemas.microsoft.com/office/2006/metadata/properties" xmlns:ns2="719a28f7-e093-4f17-a19d-51c6ff8945dc" targetNamespace="http://schemas.microsoft.com/office/2006/metadata/properties" ma:root="true" ma:fieldsID="00960518102a544b6580e657d56f254b" ns2:_="">
    <xsd:import namespace="719a28f7-e093-4f17-a19d-51c6ff8945dc"/>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9a28f7-e093-4f17-a19d-51c6ff8945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CBC141-F166-4BC5-A2FF-9963AB266810}">
  <ds:schemaRefs>
    <ds:schemaRef ds:uri="http://schemas.microsoft.com/sharepoint/v3/contenttype/forms"/>
  </ds:schemaRefs>
</ds:datastoreItem>
</file>

<file path=customXml/itemProps2.xml><?xml version="1.0" encoding="utf-8"?>
<ds:datastoreItem xmlns:ds="http://schemas.openxmlformats.org/officeDocument/2006/customXml" ds:itemID="{E1FBCC7E-3F06-40F7-8F58-26F4C689AB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9a28f7-e093-4f17-a19d-51c6ff8945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7190E2D-7E5E-4247-90E1-EC096176E4D1}">
  <ds:schemaRefs>
    <ds:schemaRef ds:uri="http://www.w3.org/XML/1998/namespace"/>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719a28f7-e093-4f17-a19d-51c6ff8945dc"/>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Emblaveo slide template</Template>
  <TotalTime>13734</TotalTime>
  <Words>15829</Words>
  <Application>Microsoft Office PowerPoint</Application>
  <PresentationFormat>宽屏</PresentationFormat>
  <Paragraphs>1348</Paragraphs>
  <Slides>50</Slides>
  <Notes>15</Notes>
  <HiddenSlides>2</HiddenSlides>
  <MMClips>0</MMClips>
  <ScaleCrop>false</ScaleCrop>
  <HeadingPairs>
    <vt:vector size="8" baseType="variant">
      <vt:variant>
        <vt:lpstr>已用的字体</vt:lpstr>
      </vt:variant>
      <vt:variant>
        <vt:i4>15</vt:i4>
      </vt:variant>
      <vt:variant>
        <vt:lpstr>主题</vt:lpstr>
      </vt:variant>
      <vt:variant>
        <vt:i4>10</vt:i4>
      </vt:variant>
      <vt:variant>
        <vt:lpstr>嵌入 OLE 服务器</vt:lpstr>
      </vt:variant>
      <vt:variant>
        <vt:i4>1</vt:i4>
      </vt:variant>
      <vt:variant>
        <vt:lpstr>幻灯片标题</vt:lpstr>
      </vt:variant>
      <vt:variant>
        <vt:i4>50</vt:i4>
      </vt:variant>
    </vt:vector>
  </HeadingPairs>
  <TitlesOfParts>
    <vt:vector size="76" baseType="lpstr">
      <vt:lpstr>HelveticaNeue</vt:lpstr>
      <vt:lpstr>System Font Regular</vt:lpstr>
      <vt:lpstr>黑体</vt:lpstr>
      <vt:lpstr>微软雅黑</vt:lpstr>
      <vt:lpstr>Aptos</vt:lpstr>
      <vt:lpstr>Arial</vt:lpstr>
      <vt:lpstr>Arial Narrow</vt:lpstr>
      <vt:lpstr>Calibri</vt:lpstr>
      <vt:lpstr>Noto Sans</vt:lpstr>
      <vt:lpstr>Noto Sans ExtBd</vt:lpstr>
      <vt:lpstr>Noto Sans Light</vt:lpstr>
      <vt:lpstr>Pfizer Diatype Office</vt:lpstr>
      <vt:lpstr>Pfizer Tomorrow</vt:lpstr>
      <vt:lpstr>Times New Roman</vt:lpstr>
      <vt:lpstr>Wingdings</vt:lpstr>
      <vt:lpstr>EMBLAVEA 2024</vt:lpstr>
      <vt:lpstr>EMBLAVEA 2024 - Use this template</vt:lpstr>
      <vt:lpstr>2_EMBLAVEA 2024</vt:lpstr>
      <vt:lpstr>3_EMBLAVEA 2024 USE</vt:lpstr>
      <vt:lpstr>Diseño personalizado</vt:lpstr>
      <vt:lpstr>4_EMBLAVEA 2024 USE</vt:lpstr>
      <vt:lpstr>5_EMBLAVEA 2024 USE</vt:lpstr>
      <vt:lpstr>6_EMBLAVEA 2024 USE</vt:lpstr>
      <vt:lpstr>7_EMBLAVEA 2024 USE</vt:lpstr>
      <vt:lpstr>1_EMBLAVEA 2024</vt:lpstr>
      <vt:lpstr>think-cell 幻灯片</vt:lpstr>
      <vt:lpstr>CRE感染治疗新突破</vt:lpstr>
      <vt:lpstr>目录</vt:lpstr>
      <vt:lpstr>PowerPoint 演示文稿</vt:lpstr>
      <vt:lpstr>PowerPoint 演示文稿</vt:lpstr>
      <vt:lpstr>PowerPoint 演示文稿</vt:lpstr>
      <vt:lpstr>PowerPoint 演示文稿</vt:lpstr>
      <vt:lpstr>PowerPoint 演示文稿</vt:lpstr>
      <vt:lpstr>中国24个省市36家医院流调数据显示： 成人分离出的CRE产KPC为主，儿童分离出的CRE产MBL为主</vt:lpstr>
      <vt:lpstr>中国多中心研究： NDM是血液病成年患者肠道定植CRE中主要的碳青霉烯酶类型</vt:lpstr>
      <vt:lpstr>PowerPoint 演示文稿</vt:lpstr>
      <vt:lpstr>中国回顾性研究结果显示： 产KPC+MBL的CRKP所致BSI的30天死亡率较产KPC的CRKP高23.5%</vt:lpstr>
      <vt:lpstr>PowerPoint 演示文稿</vt:lpstr>
      <vt:lpstr>新型β-内酰胺类抗菌药物中，仅氨曲南-阿维巴坦可实现CRE全酶型覆盖， 仅氨曲南-阿维巴坦对产金属酶的CRE具有可靠活性</vt:lpstr>
      <vt:lpstr>目录</vt:lpstr>
      <vt:lpstr>氨曲南-阿维巴坦全球获批情况和中国适应症</vt:lpstr>
      <vt:lpstr>氨曲南-阿维巴坦：在阿维巴坦的保护下，氨曲南独特的单环结构使其不易被金属酶水解</vt:lpstr>
      <vt:lpstr>对于产金属酶-CRE，联合方案中其他β内酰胺酶类抗生素被金属酶水解，氨曲南在阿维巴坦的保护下杀菌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氨曲南/阿维巴坦的PK/PD特性优良</vt:lpstr>
      <vt:lpstr>氨曲南-阿维巴坦的PK/PD特性</vt:lpstr>
      <vt:lpstr>体外蒙特卡洛模型模拟研究显示： 氨曲南-阿维巴坦 方案的PTA达标率高达96.7%</vt:lpstr>
      <vt:lpstr>PowerPoint 演示文稿</vt:lpstr>
      <vt:lpstr>负荷剂量能显著提高首个6小时内的联合PTA，I期临床研究数据显示， 首剂即能达到PTA=90%</vt:lpstr>
      <vt:lpstr>氨曲南-阿维巴坦简化负荷剂量方案，可实现首次给药即达到稳态时的联合PTA 96.7%</vt:lpstr>
      <vt:lpstr>氨曲南-阿维巴坦负荷剂量给药方案治疗不同肾功能患者的PTA＞90%*</vt:lpstr>
      <vt:lpstr>氨曲南-阿维巴坦安全性良好，治疗患者未出现治疗相关严重不良事件</vt:lpstr>
      <vt:lpstr>目录</vt:lpstr>
      <vt:lpstr>PowerPoint 演示文稿</vt:lpstr>
      <vt:lpstr>Ⅱa期/Ⅲ期研究结果表明： 氨曲南-阿维巴坦具有良好的临床有效性和安全性</vt:lpstr>
      <vt:lpstr>Ⅲ期(REVISIT)研究：ATM/AVI治疗由革兰氏阴性菌（包括产MBL的多重耐药菌）引起的严重感染的疗效、安全性和耐受性</vt:lpstr>
      <vt:lpstr>Ⅲ期(REVISIT)研究：患者基线特征</vt:lpstr>
      <vt:lpstr>Ⅲ期(REVISIT)研究结果：氨曲南-阿维巴坦±MTZ可有效治疗由MDR革兰氏阴性菌(包括产MBL细菌)引起的cIAI和HAP/VAP</vt:lpstr>
      <vt:lpstr>Ⅲ期(REVISIT)研究结果显示：氨曲南-阿维巴坦±MTZ治疗cIAI及HAP/VAP患者的临床治愈率均与MER ± COL相当，28天全因死亡率更低</vt:lpstr>
      <vt:lpstr>Ⅲ期(REVISIT)研究结果显示： 氨曲南-阿维巴坦耐受性良好，报告的大多数AE均为轻中度</vt:lpstr>
      <vt:lpstr>Ⅲ期(REVISIT)研究亚组分析：对于APACHE II评分≥8的患者， 氨曲南-阿维巴坦±MTZ的有效性与MER+COL相似*</vt:lpstr>
      <vt:lpstr>Ⅲ期(REVISIT)研究小结</vt:lpstr>
      <vt:lpstr>PowerPoint 演示文稿</vt:lpstr>
      <vt:lpstr>氨曲南-阿维巴坦获指南共识等推荐用于治疗CRE感染</vt:lpstr>
      <vt:lpstr>总结</vt:lpstr>
      <vt:lpstr>氨曲南-阿维巴坦产品信息摘要</vt:lpstr>
      <vt:lpstr>Thank you for your attention !</vt:lpstr>
      <vt:lpstr>在CrCl＞50mL/min的成人患者中， 氨曲南-阿维巴坦说明书推荐用药方案1,2</vt:lpstr>
      <vt:lpstr>在CrCl≤50mL/min的患者中，氨曲南-阿维巴坦的剂量调整方案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Julia Titova (HCG)</dc:creator>
  <cp:lastModifiedBy>Liu, Enze</cp:lastModifiedBy>
  <cp:revision>290</cp:revision>
  <dcterms:created xsi:type="dcterms:W3CDTF">2024-03-21T14:07:35Z</dcterms:created>
  <dcterms:modified xsi:type="dcterms:W3CDTF">2025-08-05T11:50:15Z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791b42f-c435-42ca-9531-75a3f42aae3d_Enabled">
    <vt:lpwstr>true</vt:lpwstr>
  </property>
  <property fmtid="{D5CDD505-2E9C-101B-9397-08002B2CF9AE}" pid="3" name="MSIP_Label_4791b42f-c435-42ca-9531-75a3f42aae3d_SetDate">
    <vt:lpwstr>2024-03-20T13:38:44Z</vt:lpwstr>
  </property>
  <property fmtid="{D5CDD505-2E9C-101B-9397-08002B2CF9AE}" pid="4" name="MSIP_Label_4791b42f-c435-42ca-9531-75a3f42aae3d_Method">
    <vt:lpwstr>Privileged</vt:lpwstr>
  </property>
  <property fmtid="{D5CDD505-2E9C-101B-9397-08002B2CF9AE}" pid="5" name="MSIP_Label_4791b42f-c435-42ca-9531-75a3f42aae3d_Name">
    <vt:lpwstr>4791b42f-c435-42ca-9531-75a3f42aae3d</vt:lpwstr>
  </property>
  <property fmtid="{D5CDD505-2E9C-101B-9397-08002B2CF9AE}" pid="6" name="MSIP_Label_4791b42f-c435-42ca-9531-75a3f42aae3d_SiteId">
    <vt:lpwstr>7a916015-20ae-4ad1-9170-eefd915e9272</vt:lpwstr>
  </property>
  <property fmtid="{D5CDD505-2E9C-101B-9397-08002B2CF9AE}" pid="7" name="MSIP_Label_4791b42f-c435-42ca-9531-75a3f42aae3d_ActionId">
    <vt:lpwstr>e97b2613-2960-4259-9c5f-64b729e6ceac</vt:lpwstr>
  </property>
  <property fmtid="{D5CDD505-2E9C-101B-9397-08002B2CF9AE}" pid="8" name="MSIP_Label_4791b42f-c435-42ca-9531-75a3f42aae3d_ContentBits">
    <vt:lpwstr>0</vt:lpwstr>
  </property>
  <property fmtid="{D5CDD505-2E9C-101B-9397-08002B2CF9AE}" pid="9" name="ContentTypeId">
    <vt:lpwstr>0x010100E63CA2C668A6714A936D501DB36658E5</vt:lpwstr>
  </property>
  <property fmtid="{D5CDD505-2E9C-101B-9397-08002B2CF9AE}" pid="10" name="MSIP_Label_8e19d756-792e-42a1-bcad-4cb9051ddd2d_Enabled">
    <vt:lpwstr>true</vt:lpwstr>
  </property>
  <property fmtid="{D5CDD505-2E9C-101B-9397-08002B2CF9AE}" pid="11" name="MSIP_Label_8e19d756-792e-42a1-bcad-4cb9051ddd2d_SetDate">
    <vt:lpwstr>2024-07-30T05:07:24Z</vt:lpwstr>
  </property>
  <property fmtid="{D5CDD505-2E9C-101B-9397-08002B2CF9AE}" pid="12" name="MSIP_Label_8e19d756-792e-42a1-bcad-4cb9051ddd2d_Method">
    <vt:lpwstr>Standard</vt:lpwstr>
  </property>
  <property fmtid="{D5CDD505-2E9C-101B-9397-08002B2CF9AE}" pid="13" name="MSIP_Label_8e19d756-792e-42a1-bcad-4cb9051ddd2d_Name">
    <vt:lpwstr>Confidential</vt:lpwstr>
  </property>
  <property fmtid="{D5CDD505-2E9C-101B-9397-08002B2CF9AE}" pid="14" name="MSIP_Label_8e19d756-792e-42a1-bcad-4cb9051ddd2d_SiteId">
    <vt:lpwstr>41eb501a-f671-4ce0-a5bf-b64168c3705f</vt:lpwstr>
  </property>
  <property fmtid="{D5CDD505-2E9C-101B-9397-08002B2CF9AE}" pid="15" name="MSIP_Label_8e19d756-792e-42a1-bcad-4cb9051ddd2d_ActionId">
    <vt:lpwstr>fcf76141-c2fa-4c56-83d7-4ba29b9ffe22</vt:lpwstr>
  </property>
  <property fmtid="{D5CDD505-2E9C-101B-9397-08002B2CF9AE}" pid="16" name="MSIP_Label_8e19d756-792e-42a1-bcad-4cb9051ddd2d_ContentBits">
    <vt:lpwstr>2</vt:lpwstr>
  </property>
  <property fmtid="{D5CDD505-2E9C-101B-9397-08002B2CF9AE}" pid="17" name="ClassificationContentMarkingFooterLocations">
    <vt:lpwstr>EMBLAVEA 2024:7</vt:lpwstr>
  </property>
  <property fmtid="{D5CDD505-2E9C-101B-9397-08002B2CF9AE}" pid="18" name="ClassificationContentMarkingFooterText">
    <vt:lpwstr>Confidential - Not for Public Consumption or Distribution</vt:lpwstr>
  </property>
</Properties>
</file>